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ED08F-B6EC-4BCE-AC73-FBDEA8127F37}" type="doc">
      <dgm:prSet loTypeId="urn:diagrams.loki3.com/TabbedArc+Icon" loCatId="relationship" qsTypeId="urn:microsoft.com/office/officeart/2005/8/quickstyle/simple1" qsCatId="simple" csTypeId="urn:microsoft.com/office/officeart/2005/8/colors/accent1_3" csCatId="accent1" phldr="1"/>
      <dgm:spPr/>
    </dgm:pt>
    <dgm:pt modelId="{C20A2B3A-AB25-4404-A00B-9AE66C688855}">
      <dgm:prSet phldrT="[Text]" custT="1"/>
      <dgm:spPr/>
      <dgm:t>
        <a:bodyPr/>
        <a:lstStyle/>
        <a:p>
          <a:r>
            <a:rPr lang="id-ID" sz="2400" dirty="0" smtClean="0"/>
            <a:t>Industri tunggal</a:t>
          </a:r>
          <a:endParaRPr lang="en-US" sz="2400" dirty="0"/>
        </a:p>
      </dgm:t>
    </dgm:pt>
    <dgm:pt modelId="{B3FF763B-5BF3-4D37-9B84-84F695DED8EB}" type="parTrans" cxnId="{F565001B-3ED7-41CC-84FA-31EAFC0A4CD2}">
      <dgm:prSet/>
      <dgm:spPr/>
      <dgm:t>
        <a:bodyPr/>
        <a:lstStyle/>
        <a:p>
          <a:endParaRPr lang="en-US"/>
        </a:p>
      </dgm:t>
    </dgm:pt>
    <dgm:pt modelId="{B0EEE311-2E8A-4110-B0E3-0C8D615127B8}" type="sibTrans" cxnId="{F565001B-3ED7-41CC-84FA-31EAFC0A4CD2}">
      <dgm:prSet/>
      <dgm:spPr/>
      <dgm:t>
        <a:bodyPr/>
        <a:lstStyle/>
        <a:p>
          <a:endParaRPr lang="en-US"/>
        </a:p>
      </dgm:t>
    </dgm:pt>
    <dgm:pt modelId="{B1986208-58C9-4AC3-8402-5C6030CF95F2}">
      <dgm:prSet phldrT="[Text]" custT="1"/>
      <dgm:spPr/>
      <dgm:t>
        <a:bodyPr/>
        <a:lstStyle/>
        <a:p>
          <a:r>
            <a:rPr lang="id-ID" sz="2400" dirty="0" smtClean="0"/>
            <a:t>Diversifikasi berhubungan</a:t>
          </a:r>
          <a:endParaRPr lang="en-US" sz="2400" dirty="0"/>
        </a:p>
      </dgm:t>
    </dgm:pt>
    <dgm:pt modelId="{B49939DE-3095-414D-BB65-03A3B65B7949}" type="parTrans" cxnId="{37BF72A9-F920-4223-B1DD-D2B61C02B7BE}">
      <dgm:prSet/>
      <dgm:spPr/>
      <dgm:t>
        <a:bodyPr/>
        <a:lstStyle/>
        <a:p>
          <a:endParaRPr lang="en-US"/>
        </a:p>
      </dgm:t>
    </dgm:pt>
    <dgm:pt modelId="{382814F1-AB9B-4F82-B638-4B4034D0C0F5}" type="sibTrans" cxnId="{37BF72A9-F920-4223-B1DD-D2B61C02B7BE}">
      <dgm:prSet/>
      <dgm:spPr/>
      <dgm:t>
        <a:bodyPr/>
        <a:lstStyle/>
        <a:p>
          <a:endParaRPr lang="en-US"/>
        </a:p>
      </dgm:t>
    </dgm:pt>
    <dgm:pt modelId="{BF17AFC0-6694-4F35-A6A1-FFEC052A63C2}">
      <dgm:prSet phldrT="[Text]" custT="1"/>
      <dgm:spPr/>
      <dgm:t>
        <a:bodyPr/>
        <a:lstStyle/>
        <a:p>
          <a:r>
            <a:rPr lang="id-ID" sz="2400" dirty="0" smtClean="0"/>
            <a:t>Diversifikasi tidak berhubungan</a:t>
          </a:r>
          <a:endParaRPr lang="en-US" sz="2400" dirty="0"/>
        </a:p>
      </dgm:t>
    </dgm:pt>
    <dgm:pt modelId="{E3D9F449-8EF2-4EC7-BDF3-C7157564F617}" type="parTrans" cxnId="{45DF0A5D-4A59-45A3-9072-9B5F51CEA621}">
      <dgm:prSet/>
      <dgm:spPr/>
      <dgm:t>
        <a:bodyPr/>
        <a:lstStyle/>
        <a:p>
          <a:endParaRPr lang="en-US"/>
        </a:p>
      </dgm:t>
    </dgm:pt>
    <dgm:pt modelId="{1F25AD44-02BA-4A03-B4A3-B3A380DB38C2}" type="sibTrans" cxnId="{45DF0A5D-4A59-45A3-9072-9B5F51CEA621}">
      <dgm:prSet/>
      <dgm:spPr/>
      <dgm:t>
        <a:bodyPr/>
        <a:lstStyle/>
        <a:p>
          <a:endParaRPr lang="en-US"/>
        </a:p>
      </dgm:t>
    </dgm:pt>
    <dgm:pt modelId="{849502CA-1E67-4E76-B125-F37167BB9975}" type="pres">
      <dgm:prSet presAssocID="{1CFED08F-B6EC-4BCE-AC73-FBDEA8127F37}" presName="Name0" presStyleCnt="0">
        <dgm:presLayoutVars>
          <dgm:dir/>
          <dgm:resizeHandles val="exact"/>
        </dgm:presLayoutVars>
      </dgm:prSet>
      <dgm:spPr/>
    </dgm:pt>
    <dgm:pt modelId="{89169321-4209-4D74-BBDA-BBFB94D9A0C4}" type="pres">
      <dgm:prSet presAssocID="{C20A2B3A-AB25-4404-A00B-9AE66C688855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0D8B55-B4AD-442F-8FF9-B7EEB3C1EB93}" type="pres">
      <dgm:prSet presAssocID="{B1986208-58C9-4AC3-8402-5C6030CF95F2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EDB4F-570B-4C6F-B9ED-B8E72A5C5E97}" type="pres">
      <dgm:prSet presAssocID="{BF17AFC0-6694-4F35-A6A1-FFEC052A63C2}" presName="twoplu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2A374F-2D13-43A2-A9AF-3F5B49FBA5C1}" type="presOf" srcId="{B1986208-58C9-4AC3-8402-5C6030CF95F2}" destId="{210D8B55-B4AD-442F-8FF9-B7EEB3C1EB93}" srcOrd="0" destOrd="0" presId="urn:diagrams.loki3.com/TabbedArc+Icon"/>
    <dgm:cxn modelId="{54460CB9-D60A-4477-A02B-7F5D7C6D40D8}" type="presOf" srcId="{1CFED08F-B6EC-4BCE-AC73-FBDEA8127F37}" destId="{849502CA-1E67-4E76-B125-F37167BB9975}" srcOrd="0" destOrd="0" presId="urn:diagrams.loki3.com/TabbedArc+Icon"/>
    <dgm:cxn modelId="{95B60F0C-7CC2-4692-918A-89428663F034}" type="presOf" srcId="{BF17AFC0-6694-4F35-A6A1-FFEC052A63C2}" destId="{1DDEDB4F-570B-4C6F-B9ED-B8E72A5C5E97}" srcOrd="0" destOrd="0" presId="urn:diagrams.loki3.com/TabbedArc+Icon"/>
    <dgm:cxn modelId="{45DF0A5D-4A59-45A3-9072-9B5F51CEA621}" srcId="{1CFED08F-B6EC-4BCE-AC73-FBDEA8127F37}" destId="{BF17AFC0-6694-4F35-A6A1-FFEC052A63C2}" srcOrd="2" destOrd="0" parTransId="{E3D9F449-8EF2-4EC7-BDF3-C7157564F617}" sibTransId="{1F25AD44-02BA-4A03-B4A3-B3A380DB38C2}"/>
    <dgm:cxn modelId="{F565001B-3ED7-41CC-84FA-31EAFC0A4CD2}" srcId="{1CFED08F-B6EC-4BCE-AC73-FBDEA8127F37}" destId="{C20A2B3A-AB25-4404-A00B-9AE66C688855}" srcOrd="0" destOrd="0" parTransId="{B3FF763B-5BF3-4D37-9B84-84F695DED8EB}" sibTransId="{B0EEE311-2E8A-4110-B0E3-0C8D615127B8}"/>
    <dgm:cxn modelId="{37BF72A9-F920-4223-B1DD-D2B61C02B7BE}" srcId="{1CFED08F-B6EC-4BCE-AC73-FBDEA8127F37}" destId="{B1986208-58C9-4AC3-8402-5C6030CF95F2}" srcOrd="1" destOrd="0" parTransId="{B49939DE-3095-414D-BB65-03A3B65B7949}" sibTransId="{382814F1-AB9B-4F82-B638-4B4034D0C0F5}"/>
    <dgm:cxn modelId="{3B5780A4-EDA7-4AB8-AD7A-E3F550C40BD5}" type="presOf" srcId="{C20A2B3A-AB25-4404-A00B-9AE66C688855}" destId="{89169321-4209-4D74-BBDA-BBFB94D9A0C4}" srcOrd="0" destOrd="0" presId="urn:diagrams.loki3.com/TabbedArc+Icon"/>
    <dgm:cxn modelId="{020D459F-80E8-44DA-B97A-B0BD6436C591}" type="presParOf" srcId="{849502CA-1E67-4E76-B125-F37167BB9975}" destId="{89169321-4209-4D74-BBDA-BBFB94D9A0C4}" srcOrd="0" destOrd="0" presId="urn:diagrams.loki3.com/TabbedArc+Icon"/>
    <dgm:cxn modelId="{583C95A5-DF84-4D78-A44B-9F5D9A8F04C8}" type="presParOf" srcId="{849502CA-1E67-4E76-B125-F37167BB9975}" destId="{210D8B55-B4AD-442F-8FF9-B7EEB3C1EB93}" srcOrd="1" destOrd="0" presId="urn:diagrams.loki3.com/TabbedArc+Icon"/>
    <dgm:cxn modelId="{9CD6F801-A838-4DB0-88BF-28EE39E4BBF5}" type="presParOf" srcId="{849502CA-1E67-4E76-B125-F37167BB9975}" destId="{1DDEDB4F-570B-4C6F-B9ED-B8E72A5C5E97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69321-4209-4D74-BBDA-BBFB94D9A0C4}">
      <dsp:nvSpPr>
        <dsp:cNvPr id="0" name=""/>
        <dsp:cNvSpPr/>
      </dsp:nvSpPr>
      <dsp:spPr>
        <a:xfrm rot="19200000">
          <a:off x="2086" y="1627737"/>
          <a:ext cx="2631781" cy="1710657"/>
        </a:xfrm>
        <a:prstGeom prst="round2Same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Industri tunggal</a:t>
          </a:r>
          <a:endParaRPr lang="en-US" sz="2400" kern="1200" dirty="0"/>
        </a:p>
      </dsp:txBody>
      <dsp:txXfrm>
        <a:off x="112432" y="1701476"/>
        <a:ext cx="2464767" cy="1627150"/>
      </dsp:txXfrm>
    </dsp:sp>
    <dsp:sp modelId="{210D8B55-B4AD-442F-8FF9-B7EEB3C1EB93}">
      <dsp:nvSpPr>
        <dsp:cNvPr id="0" name=""/>
        <dsp:cNvSpPr/>
      </dsp:nvSpPr>
      <dsp:spPr>
        <a:xfrm>
          <a:off x="2982265" y="543041"/>
          <a:ext cx="2631781" cy="1710657"/>
        </a:xfrm>
        <a:prstGeom prst="round2SameRect">
          <a:avLst/>
        </a:prstGeom>
        <a:solidFill>
          <a:schemeClr val="accent1">
            <a:shade val="80000"/>
            <a:hueOff val="60095"/>
            <a:satOff val="11621"/>
            <a:lumOff val="790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Diversifikasi berhubungan</a:t>
          </a:r>
          <a:endParaRPr lang="en-US" sz="2400" kern="1200" dirty="0"/>
        </a:p>
      </dsp:txBody>
      <dsp:txXfrm>
        <a:off x="3065772" y="626548"/>
        <a:ext cx="2464767" cy="1627150"/>
      </dsp:txXfrm>
    </dsp:sp>
    <dsp:sp modelId="{1DDEDB4F-570B-4C6F-B9ED-B8E72A5C5E97}">
      <dsp:nvSpPr>
        <dsp:cNvPr id="0" name=""/>
        <dsp:cNvSpPr/>
      </dsp:nvSpPr>
      <dsp:spPr>
        <a:xfrm rot="2400000">
          <a:off x="5962444" y="1627737"/>
          <a:ext cx="2631781" cy="1710657"/>
        </a:xfrm>
        <a:prstGeom prst="round2SameRect">
          <a:avLst/>
        </a:prstGeom>
        <a:solidFill>
          <a:schemeClr val="accent1">
            <a:shade val="80000"/>
            <a:hueOff val="120190"/>
            <a:satOff val="23241"/>
            <a:lumOff val="158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Diversifikasi tidak berhubungan</a:t>
          </a:r>
          <a:endParaRPr lang="en-US" sz="2400" kern="1200" dirty="0"/>
        </a:p>
      </dsp:txBody>
      <dsp:txXfrm>
        <a:off x="6019112" y="1701476"/>
        <a:ext cx="2464767" cy="1627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617785"/>
            <a:ext cx="7766936" cy="2433051"/>
          </a:xfrm>
        </p:spPr>
        <p:txBody>
          <a:bodyPr/>
          <a:lstStyle/>
          <a:p>
            <a:pPr algn="ctr"/>
            <a:r>
              <a:rPr lang="en-US" sz="3200" b="1" dirty="0"/>
              <a:t>PENGENDALIAN ATAS STRATEGI YANG TERDIFERENSIASI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29352"/>
          </a:xfrm>
        </p:spPr>
        <p:txBody>
          <a:bodyPr>
            <a:normAutofit/>
          </a:bodyPr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83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236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4493916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Misi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Rentang</a:t>
            </a:r>
            <a:r>
              <a:rPr lang="en-US" sz="2400" b="1" dirty="0"/>
              <a:t> </a:t>
            </a:r>
            <a:r>
              <a:rPr lang="en-US" sz="2400" b="1" dirty="0" err="1" smtClean="0"/>
              <a:t>Waktu</a:t>
            </a:r>
            <a:endParaRPr lang="id-ID" sz="2400" dirty="0"/>
          </a:p>
          <a:p>
            <a:pPr marL="0" indent="0">
              <a:buNone/>
            </a:pP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memanen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trade off </a:t>
            </a:r>
            <a:r>
              <a:rPr lang="en-US" sz="2400" dirty="0" err="1"/>
              <a:t>laba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versus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.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pangsa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pPr lvl="0"/>
            <a:r>
              <a:rPr lang="en-US" sz="2400" dirty="0" err="1"/>
              <a:t>Pemotongan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endParaRPr lang="en-US" sz="2400" dirty="0"/>
          </a:p>
          <a:p>
            <a:pPr lvl="0"/>
            <a:r>
              <a:rPr lang="en-US" sz="2400" dirty="0" err="1"/>
              <a:t>Pengeluaran</a:t>
            </a:r>
            <a:r>
              <a:rPr lang="en-US" sz="2400" dirty="0"/>
              <a:t> </a:t>
            </a:r>
            <a:r>
              <a:rPr lang="en-US" sz="2400" dirty="0" err="1"/>
              <a:t>litbang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endParaRPr lang="en-US" sz="2400" dirty="0"/>
          </a:p>
          <a:p>
            <a:pPr lvl="0"/>
            <a:r>
              <a:rPr lang="en-US" sz="2400" dirty="0" err="1"/>
              <a:t>Pengeluaran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 smtClean="0"/>
              <a:t>utama</a:t>
            </a:r>
            <a:endParaRPr lang="id-ID" sz="2400" dirty="0"/>
          </a:p>
          <a:p>
            <a:pPr marL="0" lvl="0" indent="0">
              <a:buNone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/>
              <a:t>memanen</a:t>
            </a:r>
            <a:r>
              <a:rPr lang="en-US" sz="2400" dirty="0"/>
              <a:t> </a:t>
            </a:r>
            <a:r>
              <a:rPr lang="en-US" sz="2400" dirty="0" err="1"/>
              <a:t>berkonsentrasi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memaksimalkan</a:t>
            </a:r>
            <a:r>
              <a:rPr lang="en-US" sz="2400" dirty="0"/>
              <a:t> </a:t>
            </a:r>
            <a:r>
              <a:rPr lang="en-US" sz="2400" dirty="0" err="1"/>
              <a:t>laba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9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277"/>
          </a:xfrm>
        </p:spPr>
        <p:txBody>
          <a:bodyPr/>
          <a:lstStyle/>
          <a:p>
            <a:r>
              <a:rPr lang="id-ID" dirty="0" smtClean="0"/>
              <a:t>Perencanaan Strategis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781908"/>
            <a:ext cx="8982481" cy="452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6" y="268406"/>
            <a:ext cx="8596668" cy="45492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Penyusunan Anggaran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585" y="887104"/>
            <a:ext cx="9195791" cy="567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457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867" y="1665027"/>
            <a:ext cx="8011234" cy="402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Kompensasi Insentif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970" y="1930400"/>
            <a:ext cx="8193711" cy="423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</p:spPr>
        <p:txBody>
          <a:bodyPr/>
          <a:lstStyle/>
          <a:p>
            <a:r>
              <a:rPr lang="id-ID" dirty="0" smtClean="0"/>
              <a:t>Keunggulan Kompetitif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4704931"/>
          </a:xfrm>
        </p:spPr>
        <p:txBody>
          <a:bodyPr>
            <a:normAutofit/>
          </a:bodyPr>
          <a:lstStyle/>
          <a:p>
            <a:r>
              <a:rPr lang="en-US" sz="2000" dirty="0" err="1"/>
              <a:t>Suatu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bersaing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pemain</a:t>
            </a:r>
            <a:r>
              <a:rPr lang="en-US" sz="2000" dirty="0"/>
              <a:t> </a:t>
            </a:r>
            <a:r>
              <a:rPr lang="en-US" sz="2000" dirty="0" err="1"/>
              <a:t>terdiferensiasi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pemain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. </a:t>
            </a:r>
            <a:endParaRPr lang="id-ID" sz="2000" dirty="0" smtClean="0"/>
          </a:p>
          <a:p>
            <a:r>
              <a:rPr lang="en-US" sz="2000" dirty="0" err="1"/>
              <a:t>Pertama</a:t>
            </a:r>
            <a:r>
              <a:rPr lang="en-US" sz="2000" dirty="0"/>
              <a:t>, </a:t>
            </a:r>
            <a:r>
              <a:rPr lang="en-US" sz="2000" dirty="0" err="1"/>
              <a:t>inovasi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diferensiasi</a:t>
            </a:r>
            <a:r>
              <a:rPr lang="en-US" sz="2000" dirty="0"/>
              <a:t>. </a:t>
            </a:r>
            <a:endParaRPr lang="id-ID" sz="2000" dirty="0" smtClean="0"/>
          </a:p>
          <a:p>
            <a:r>
              <a:rPr lang="en-US" sz="2000" dirty="0" err="1"/>
              <a:t>Kedua</a:t>
            </a:r>
            <a:r>
              <a:rPr lang="en-US" sz="2000" dirty="0"/>
              <a:t>,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lini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sempit</a:t>
            </a:r>
            <a:r>
              <a:rPr lang="en-US" sz="2000" dirty="0"/>
              <a:t> </a:t>
            </a:r>
            <a:r>
              <a:rPr lang="en-US" sz="2000" dirty="0" err="1"/>
              <a:t>guna</a:t>
            </a:r>
            <a:r>
              <a:rPr lang="en-US" sz="2000" dirty="0"/>
              <a:t> </a:t>
            </a:r>
            <a:r>
              <a:rPr lang="en-US" sz="2000" dirty="0" err="1"/>
              <a:t>meminimalkan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penyimpanan</a:t>
            </a:r>
            <a:r>
              <a:rPr lang="en-US" sz="2000" dirty="0"/>
              <a:t> </a:t>
            </a:r>
            <a:r>
              <a:rPr lang="en-US" sz="2000" dirty="0" err="1"/>
              <a:t>persediaan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manfaat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skala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Ketiga</a:t>
            </a:r>
            <a:r>
              <a:rPr lang="en-US" sz="2000" dirty="0"/>
              <a:t>,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komoditas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produk-produk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sukses</a:t>
            </a:r>
            <a:r>
              <a:rPr lang="en-US" sz="2000" dirty="0"/>
              <a:t> </a:t>
            </a:r>
            <a:r>
              <a:rPr lang="en-US" sz="2000" dirty="0" err="1"/>
              <a:t>semata-mata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saingan</a:t>
            </a:r>
            <a:r>
              <a:rPr lang="en-US" sz="2000" dirty="0"/>
              <a:t>. </a:t>
            </a:r>
            <a:r>
              <a:rPr lang="en-US" sz="2000" dirty="0" err="1"/>
              <a:t>Tetapi</a:t>
            </a:r>
            <a:r>
              <a:rPr lang="en-US" sz="2000" dirty="0"/>
              <a:t>,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diferensiasi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sukses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memandang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menawarkan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saingan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385"/>
          </a:xfrm>
        </p:spPr>
        <p:txBody>
          <a:bodyPr/>
          <a:lstStyle/>
          <a:p>
            <a:r>
              <a:rPr lang="id-ID" dirty="0" smtClean="0"/>
              <a:t>GAYA MANAJEMEN PUNCAK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GAYA MANAJEMEN PUNCAK</a:t>
            </a:r>
            <a:endParaRPr lang="en-US" sz="2000" dirty="0"/>
          </a:p>
          <a:p>
            <a:r>
              <a:rPr lang="en-US" sz="2000" b="1" dirty="0" err="1"/>
              <a:t>Perbedaan</a:t>
            </a:r>
            <a:r>
              <a:rPr lang="en-US" sz="2000" b="1" dirty="0"/>
              <a:t> </a:t>
            </a:r>
            <a:r>
              <a:rPr lang="en-US" sz="2000" b="1" dirty="0" err="1"/>
              <a:t>Dalam</a:t>
            </a:r>
            <a:r>
              <a:rPr lang="en-US" sz="2000" b="1" dirty="0"/>
              <a:t> Gaya </a:t>
            </a:r>
            <a:r>
              <a:rPr lang="en-US" sz="2000" b="1" dirty="0" err="1"/>
              <a:t>Manajemen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Para </a:t>
            </a:r>
            <a:r>
              <a:rPr lang="en-US" sz="2000" dirty="0" err="1"/>
              <a:t>manajer</a:t>
            </a:r>
            <a:r>
              <a:rPr lang="en-US" sz="2000" dirty="0"/>
              <a:t> </a:t>
            </a:r>
            <a:r>
              <a:rPr lang="en-US" sz="2000" dirty="0" err="1"/>
              <a:t>mengelola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.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manajer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formal </a:t>
            </a:r>
            <a:r>
              <a:rPr lang="en-US" sz="2000" dirty="0" err="1"/>
              <a:t>tertentu</a:t>
            </a:r>
            <a:r>
              <a:rPr lang="en-US" sz="2000" dirty="0"/>
              <a:t>, </a:t>
            </a:r>
            <a:r>
              <a:rPr lang="en-US" sz="2000" dirty="0" err="1"/>
              <a:t>sementara</a:t>
            </a:r>
            <a:r>
              <a:rPr lang="en-US" sz="2000" dirty="0"/>
              <a:t> yang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menyukai</a:t>
            </a:r>
            <a:r>
              <a:rPr lang="en-US" sz="2000" dirty="0"/>
              <a:t> </a:t>
            </a:r>
            <a:r>
              <a:rPr lang="en-US" sz="2000" dirty="0" err="1"/>
              <a:t>percakapan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kontak</a:t>
            </a:r>
            <a:r>
              <a:rPr lang="en-US" sz="2000" dirty="0"/>
              <a:t> informal.</a:t>
            </a:r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r>
              <a:rPr lang="en-US" sz="2000" dirty="0"/>
              <a:t>Gaya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dipengaruhi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manajer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06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01969"/>
            <a:ext cx="8596668" cy="4939393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Implikasi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Pengendalian</a:t>
            </a:r>
            <a:r>
              <a:rPr lang="en-US" sz="2000" b="1" dirty="0"/>
              <a:t> </a:t>
            </a:r>
            <a:r>
              <a:rPr lang="en-US" sz="2000" b="1" dirty="0" err="1"/>
              <a:t>Manajemen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Gaya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proses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 smtClean="0"/>
              <a:t>manajemen</a:t>
            </a:r>
            <a:r>
              <a:rPr lang="id-ID" sz="2000" dirty="0" smtClean="0"/>
              <a:t>.</a:t>
            </a:r>
          </a:p>
          <a:p>
            <a:pPr lvl="1"/>
            <a:r>
              <a:rPr lang="en-US" sz="2000" dirty="0" err="1"/>
              <a:t>Pengendalian</a:t>
            </a:r>
            <a:r>
              <a:rPr lang="en-US" sz="2000" dirty="0"/>
              <a:t> Personal Versus Impersonal</a:t>
            </a:r>
          </a:p>
          <a:p>
            <a:pPr marL="0" indent="0">
              <a:buNone/>
            </a:pPr>
            <a:r>
              <a:rPr lang="en-US" sz="2000" dirty="0" err="1"/>
              <a:t>Keberadaan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personal versus </a:t>
            </a:r>
            <a:r>
              <a:rPr lang="en-US" sz="2000" dirty="0" err="1"/>
              <a:t>pengendalian</a:t>
            </a:r>
            <a:r>
              <a:rPr lang="en-US" sz="2000" dirty="0"/>
              <a:t> impersonal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manajerial</a:t>
            </a:r>
            <a:r>
              <a:rPr lang="en-US" sz="2000" dirty="0"/>
              <a:t>. </a:t>
            </a:r>
            <a:r>
              <a:rPr lang="en-US" sz="2000" dirty="0" err="1"/>
              <a:t>Manajer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pentingnya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laporan-laporan</a:t>
            </a:r>
            <a:r>
              <a:rPr lang="en-US" sz="2000" dirty="0"/>
              <a:t> formal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percakapan-percakapan</a:t>
            </a:r>
            <a:r>
              <a:rPr lang="en-US" sz="2000" dirty="0"/>
              <a:t> informal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kontak</a:t>
            </a:r>
            <a:r>
              <a:rPr lang="en-US" sz="2000" dirty="0"/>
              <a:t> personal </a:t>
            </a:r>
            <a:r>
              <a:rPr lang="en-US" sz="2000" dirty="0" err="1"/>
              <a:t>lainnya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Pengendalian</a:t>
            </a:r>
            <a:r>
              <a:rPr lang="en-US" sz="2000" b="1" dirty="0"/>
              <a:t> </a:t>
            </a:r>
            <a:r>
              <a:rPr lang="en-US" sz="2000" dirty="0" err="1"/>
              <a:t>Ketat</a:t>
            </a:r>
            <a:r>
              <a:rPr lang="en-US" sz="2000" dirty="0"/>
              <a:t> Versus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Longgar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Gaya </a:t>
            </a:r>
            <a:r>
              <a:rPr lang="en-US" sz="2000" dirty="0" err="1"/>
              <a:t>manajer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ketat</a:t>
            </a:r>
            <a:r>
              <a:rPr lang="en-US" sz="2000" dirty="0"/>
              <a:t> versus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longgar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situasi</a:t>
            </a:r>
            <a:r>
              <a:rPr lang="en-US" sz="2000" dirty="0"/>
              <a:t> </a:t>
            </a:r>
            <a:r>
              <a:rPr lang="en-US" sz="2000" dirty="0" err="1"/>
              <a:t>apapun</a:t>
            </a:r>
            <a:r>
              <a:rPr lang="en-US" sz="2000" dirty="0"/>
              <a:t>. Tingkat </a:t>
            </a:r>
            <a:r>
              <a:rPr lang="en-US" sz="2000" dirty="0" err="1"/>
              <a:t>kelonggaran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tingkatan-tingkatan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hierarki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75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DISKUSI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4683617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saja</a:t>
            </a:r>
            <a:r>
              <a:rPr lang="en-US" sz="3600" dirty="0" smtClean="0"/>
              <a:t> </a:t>
            </a:r>
            <a:r>
              <a:rPr lang="en-US" sz="3600" dirty="0" err="1" smtClean="0"/>
              <a:t>implikasi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</a:t>
            </a:r>
            <a:r>
              <a:rPr lang="en-US" sz="3600" dirty="0" smtClean="0"/>
              <a:t> </a:t>
            </a:r>
            <a:r>
              <a:rPr lang="en-US" sz="3600" dirty="0" err="1" smtClean="0"/>
              <a:t>korporat</a:t>
            </a:r>
            <a:r>
              <a:rPr lang="en-US" sz="3600" dirty="0" smtClean="0"/>
              <a:t>?</a:t>
            </a:r>
          </a:p>
          <a:p>
            <a:pPr fontAlgn="base">
              <a:buNone/>
            </a:pPr>
            <a:endParaRPr lang="en-US" sz="3600" dirty="0" smtClean="0"/>
          </a:p>
          <a:p>
            <a:pPr fontAlgn="base"/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misi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keunggulan</a:t>
            </a:r>
            <a:r>
              <a:rPr lang="en-US" sz="3600" dirty="0" smtClean="0"/>
              <a:t> </a:t>
            </a:r>
            <a:r>
              <a:rPr lang="en-US" sz="3600" dirty="0" err="1" smtClean="0"/>
              <a:t>kompetitif</a:t>
            </a:r>
            <a:r>
              <a:rPr lang="en-US" sz="3600" dirty="0" smtClean="0"/>
              <a:t>?</a:t>
            </a:r>
          </a:p>
          <a:p>
            <a:pPr fontAlgn="base">
              <a:buNone/>
            </a:pPr>
            <a:endParaRPr lang="en-US" sz="3600" dirty="0" smtClean="0"/>
          </a:p>
          <a:p>
            <a:pPr fontAlgn="base"/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implikasi</a:t>
            </a:r>
            <a:r>
              <a:rPr lang="en-US" sz="3600" dirty="0" smtClean="0"/>
              <a:t> </a:t>
            </a:r>
            <a:r>
              <a:rPr lang="en-US" sz="3600" dirty="0" err="1" smtClean="0"/>
              <a:t>gaya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desain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 </a:t>
            </a:r>
            <a:r>
              <a:rPr lang="en-US" sz="3600" dirty="0" err="1" smtClean="0"/>
              <a:t>pengendalian</a:t>
            </a:r>
            <a:r>
              <a:rPr lang="en-US" sz="3600" dirty="0" smtClean="0"/>
              <a:t>?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71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diversifikasi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diversifikasi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membangun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memanen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KORPORAT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76100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6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4843"/>
            <a:ext cx="8596668" cy="46402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Implikasi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263" y="1146412"/>
            <a:ext cx="8741739" cy="559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321169"/>
            <a:ext cx="8596667" cy="31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Implikasi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perusahaaan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terdiversifikasi</a:t>
            </a:r>
            <a:r>
              <a:rPr lang="en-US" sz="2000" dirty="0"/>
              <a:t> para </a:t>
            </a:r>
            <a:r>
              <a:rPr lang="en-US" sz="2000" dirty="0" err="1"/>
              <a:t>manajer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korporat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 </a:t>
            </a:r>
            <a:r>
              <a:rPr lang="en-US" sz="2000" dirty="0" err="1"/>
              <a:t>pengetahuan</a:t>
            </a:r>
            <a:r>
              <a:rPr lang="en-US" sz="2000" dirty="0"/>
              <a:t> yang </a:t>
            </a:r>
            <a:r>
              <a:rPr lang="en-US" sz="2000" dirty="0" err="1"/>
              <a:t>signifikan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 smtClean="0"/>
          </a:p>
          <a:p>
            <a:r>
              <a:rPr lang="en-US" sz="2000" dirty="0"/>
              <a:t>Perusahaan </a:t>
            </a:r>
            <a:r>
              <a:rPr lang="en-US" sz="2000" dirty="0" err="1"/>
              <a:t>industri</a:t>
            </a:r>
            <a:r>
              <a:rPr lang="en-US" sz="2000" dirty="0"/>
              <a:t> </a:t>
            </a:r>
            <a:r>
              <a:rPr lang="en-US" sz="2000" dirty="0" err="1"/>
              <a:t>tunggal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terdiversifikasi</a:t>
            </a:r>
            <a:r>
              <a:rPr lang="en-US" sz="2000" dirty="0"/>
              <a:t> yang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kompetensi</a:t>
            </a:r>
            <a:r>
              <a:rPr lang="en-US" sz="2000" dirty="0"/>
              <a:t> inti 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korporat</a:t>
            </a:r>
            <a:r>
              <a:rPr lang="en-US" sz="2000" dirty="0"/>
              <a:t>. </a:t>
            </a:r>
            <a:r>
              <a:rPr lang="en-US" sz="2000" dirty="0" err="1"/>
              <a:t>Saluran-saluran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alih</a:t>
            </a:r>
            <a:r>
              <a:rPr lang="en-US" sz="2000" dirty="0"/>
              <a:t> </a:t>
            </a: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/>
          </a:p>
          <a:p>
            <a:r>
              <a:rPr lang="en-US" sz="2000" dirty="0" err="1"/>
              <a:t>Sebaliknya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terdiversifikasi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ketergantungan</a:t>
            </a:r>
            <a:r>
              <a:rPr lang="en-US" sz="2000" dirty="0"/>
              <a:t> yang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48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94" y="159224"/>
            <a:ext cx="8596668" cy="2229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955343"/>
            <a:ext cx="8330188" cy="543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38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392072"/>
            <a:ext cx="8125472" cy="46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05" y="185820"/>
            <a:ext cx="8596668" cy="53681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STRATEGI UNIT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395" y="871706"/>
            <a:ext cx="11207963" cy="5761105"/>
          </a:xfrm>
        </p:spPr>
        <p:txBody>
          <a:bodyPr>
            <a:noAutofit/>
          </a:bodyPr>
          <a:lstStyle/>
          <a:p>
            <a:r>
              <a:rPr lang="id-ID" sz="2000" dirty="0" smtClean="0"/>
              <a:t>MISI</a:t>
            </a:r>
          </a:p>
          <a:p>
            <a:pPr marL="0" indent="0">
              <a:buNone/>
            </a:pPr>
            <a:r>
              <a:rPr lang="en-US" sz="2000" dirty="0" err="1"/>
              <a:t>Misi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, </a:t>
            </a:r>
            <a:r>
              <a:rPr lang="en-US" sz="2000" dirty="0" err="1"/>
              <a:t>mempertahankan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memanen</a:t>
            </a:r>
            <a:r>
              <a:rPr lang="en-US" sz="2000" dirty="0"/>
              <a:t>.</a:t>
            </a:r>
          </a:p>
          <a:p>
            <a:r>
              <a:rPr lang="id-ID" sz="2000" dirty="0" smtClean="0"/>
              <a:t>MISI &amp; KETIDAKPASTIAN</a:t>
            </a:r>
          </a:p>
          <a:p>
            <a:pPr marL="0" indent="0">
              <a:buNone/>
            </a:pPr>
            <a:r>
              <a:rPr lang="en-US" sz="2000" dirty="0"/>
              <a:t>Unit-unit yang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menghadapi</a:t>
            </a:r>
            <a:r>
              <a:rPr lang="en-US" sz="2000" dirty="0"/>
              <a:t> </a:t>
            </a:r>
            <a:r>
              <a:rPr lang="en-US" sz="2000" dirty="0" err="1"/>
              <a:t>ketidakpastian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unit- unit yang </a:t>
            </a:r>
            <a:r>
              <a:rPr lang="en-US" sz="2000" dirty="0" err="1"/>
              <a:t>memanen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alasan</a:t>
            </a:r>
            <a:r>
              <a:rPr lang="en-US" sz="2000" dirty="0"/>
              <a:t>:</a:t>
            </a:r>
          </a:p>
          <a:p>
            <a:pPr lvl="0"/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dilaksanankan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memanen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dewasa</a:t>
            </a:r>
            <a:r>
              <a:rPr lang="en-US" sz="2000" dirty="0"/>
              <a:t>/</a:t>
            </a:r>
            <a:r>
              <a:rPr lang="en-US" sz="2000" dirty="0" err="1"/>
              <a:t>menurun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pangsa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endParaRPr lang="en-US" sz="2000" dirty="0"/>
          </a:p>
          <a:p>
            <a:pPr lvl="0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input </a:t>
            </a:r>
            <a:r>
              <a:rPr lang="en-US" sz="2000" dirty="0" err="1"/>
              <a:t>maupun</a:t>
            </a:r>
            <a:r>
              <a:rPr lang="en-US" sz="2000" dirty="0"/>
              <a:t> output, manager </a:t>
            </a:r>
            <a:r>
              <a:rPr lang="en-US" sz="2000" dirty="0" err="1"/>
              <a:t>dari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mengalamai</a:t>
            </a:r>
            <a:r>
              <a:rPr lang="en-US" sz="2000" dirty="0"/>
              <a:t> </a:t>
            </a:r>
            <a:r>
              <a:rPr lang="en-US" sz="2000" dirty="0" err="1"/>
              <a:t>ketergantungan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para manager unit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memanen</a:t>
            </a:r>
            <a:endParaRPr lang="en-US" sz="2000" dirty="0"/>
          </a:p>
          <a:p>
            <a:pPr lvl="0"/>
            <a:r>
              <a:rPr lang="en-US" sz="2000" dirty="0" err="1"/>
              <a:t>Karena</a:t>
            </a:r>
            <a:r>
              <a:rPr lang="en-US" sz="2000" dirty="0"/>
              <a:t> unit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seringkali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industry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berevolusi</a:t>
            </a:r>
            <a:r>
              <a:rPr lang="en-US" sz="2000" dirty="0"/>
              <a:t>, manager unit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ketidakpastian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4179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2504</TotalTime>
  <Words>477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PENGENDALIAN ATAS STRATEGI YANG TERDIFERENSIASI   </vt:lpstr>
      <vt:lpstr>Tujuan Pembelajaran</vt:lpstr>
      <vt:lpstr>STRATEGI KORPORAT</vt:lpstr>
      <vt:lpstr>Implikasi terhadap Struktur Organisasi </vt:lpstr>
      <vt:lpstr>PowerPoint Presentation</vt:lpstr>
      <vt:lpstr>Implikasi Terhadap Pengendalian Manajemen </vt:lpstr>
      <vt:lpstr>PowerPoint Presentation</vt:lpstr>
      <vt:lpstr>PowerPoint Presentation</vt:lpstr>
      <vt:lpstr>STRATEGI UNIT BISNIS</vt:lpstr>
      <vt:lpstr>cont</vt:lpstr>
      <vt:lpstr>Perencanaan Strategis</vt:lpstr>
      <vt:lpstr>Penyusunan Anggaran</vt:lpstr>
      <vt:lpstr>PowerPoint Presentation</vt:lpstr>
      <vt:lpstr>Sistem Kompensasi Insentif</vt:lpstr>
      <vt:lpstr>Keunggulan Kompetitif</vt:lpstr>
      <vt:lpstr>GAYA MANAJEMEN PUNCAK</vt:lpstr>
      <vt:lpstr>PowerPoint Presentation</vt:lpstr>
      <vt:lpstr>DISKUSI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PENGENDALIAN ATAS STRATEGI YANG TERDIFERENSIASI</dc:title>
  <dc:creator>raditya ndaru pp</dc:creator>
  <cp:lastModifiedBy>ASUS</cp:lastModifiedBy>
  <cp:revision>14</cp:revision>
  <dcterms:created xsi:type="dcterms:W3CDTF">2018-05-25T13:12:42Z</dcterms:created>
  <dcterms:modified xsi:type="dcterms:W3CDTF">2020-05-12T07:21:54Z</dcterms:modified>
</cp:coreProperties>
</file>