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26.xml.rels" ContentType="application/vnd.openxmlformats-package.relationships+xml"/>
  <Override PartName="/ppt/notesSlides/notesSlide26.xml" ContentType="application/vnd.openxmlformats-officedocument.presentationml.notesSlide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24.xml.rels" ContentType="application/vnd.openxmlformats-package.relationships+xml"/>
  <Override PartName="/ppt/slides/_rels/slide28.xml.rels" ContentType="application/vnd.openxmlformats-package.relationships+xml"/>
  <Override PartName="/ppt/slides/_rels/slide23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&lt;header&gt;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/>
              <a:t>&lt;footer&gt;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B2292195-BADE-40D9-9749-6D93865515CB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37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102683CD-CE7F-4792-9B29-8B69FBDBB9E6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5040" cy="215820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504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5040" cy="215820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504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3/21/20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A023379-9567-4465-A2E8-0B75B3ABC6D5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3/21/20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CDD1602-8400-4BAE-ACF0-20443A4E9909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000000"/>
                </a:solidFill>
                <a:latin typeface="Calibri"/>
              </a:rPr>
              <a:t> </a:t>
            </a:r>
            <a:r>
              <a:rPr b="1" lang="en-US" sz="3200">
                <a:solidFill>
                  <a:srgbClr val="000000"/>
                </a:solidFill>
                <a:latin typeface="Calibri"/>
              </a:rPr>
              <a:t>
</a:t>
            </a:r>
            <a:r>
              <a:rPr b="1" lang="en-US" sz="3200">
                <a:solidFill>
                  <a:srgbClr val="000000"/>
                </a:solidFill>
                <a:latin typeface="Calibri"/>
              </a:rPr>
              <a:t>
</a:t>
            </a:r>
            <a:r>
              <a:rPr b="1" lang="en-US" sz="3200">
                <a:solidFill>
                  <a:srgbClr val="000000"/>
                </a:solidFill>
                <a:latin typeface="Calibri"/>
              </a:rPr>
              <a:t>
</a:t>
            </a:r>
            <a:r>
              <a:rPr b="1" lang="en-US" sz="5400">
                <a:solidFill>
                  <a:srgbClr val="000000"/>
                </a:solidFill>
                <a:latin typeface="Bookman Old Style"/>
              </a:rPr>
              <a:t>VENTILASI MEKANIK </a:t>
            </a:r>
            <a:r>
              <a:rPr b="1" lang="en-US" sz="5400">
                <a:solidFill>
                  <a:srgbClr val="000000"/>
                </a:solidFill>
                <a:latin typeface="Bookman Old Style"/>
              </a:rPr>
              <a:t>
</a:t>
            </a:r>
            <a:r>
              <a:rPr b="1" lang="en-US" sz="5400">
                <a:solidFill>
                  <a:srgbClr val="000000"/>
                </a:solidFill>
                <a:latin typeface="Bookman Old Style"/>
              </a:rPr>
              <a:t>(VENTILATOR)</a:t>
            </a:r>
            <a:r>
              <a:rPr b="1" lang="en-US" sz="5400">
                <a:solidFill>
                  <a:srgbClr val="000000"/>
                </a:solidFill>
                <a:latin typeface="Bookman Old Style"/>
              </a:rPr>
              <a:t>
</a:t>
            </a:r>
            <a:r>
              <a:rPr b="1" lang="en-US" sz="4800">
                <a:solidFill>
                  <a:srgbClr val="000000"/>
                </a:solidFill>
                <a:latin typeface="Bookman Old Style"/>
              </a:rPr>
              <a:t>
</a:t>
            </a:r>
            <a:r>
              <a:rPr b="1" lang="en-US">
                <a:solidFill>
                  <a:srgbClr val="000000"/>
                </a:solidFill>
                <a:latin typeface="Calibri"/>
              </a:rPr>
              <a:t>
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SIMV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Bantuan sebagian dgn target volume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Sama dg VC, hanya pd SIMV triger dibuat sensitif ( -2 atau 0)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SIMV memberi bantuan bila ketika usaha nafaspontan memicu mesin ventilator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Bila tidak mampu memicu, maka mesin akan memberi bantuan penuh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Setting : TV, MV, RR, triger (0 atau -2), PEEP, FiO2, upper pressure level (30-35)</a:t>
            </a: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Pressure Support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Bantuan sebagian dgn target tekanan.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Bantuan TV dipenuhi dgn memberikan IPL, namun tdk mengatur RR.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Setiap ada usaha nafas, ventilator memberi suport tekanan.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Disetting : IPL, triger, PEEP, FiO2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SIMV + PS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Gabungan SIMV dan PS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Digunakan untuk perpindahan dari mode kontrol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Bantuan ; volume dan tekanan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Setting : Tv, MV, RR, IPL, PEEP, triger, FiO2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CPAP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Pd pasien yg nafasspontan dgn komplain paru adekuat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Bantuan : PEEP dan FiO2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400">
                <a:solidFill>
                  <a:srgbClr val="000000"/>
                </a:solidFill>
                <a:latin typeface="Calibri"/>
              </a:rPr>
              <a:t>Pelembaban dan suhu.</a:t>
            </a: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228600" y="1600200"/>
            <a:ext cx="8686440" cy="495252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Calibri"/>
              </a:rPr>
              <a:t>Semua udara yang dialirkan dari ventilator melalui air dalam humidifier dihangatkan dan dijenuhkan.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Calibri"/>
              </a:rPr>
              <a:t>Suhu udara diatur kurang lebih sama dengan suhu tubuh.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Calibri"/>
              </a:rPr>
              <a:t>Pada kasus hipotermi berat, pengaturan suhu udara dapat ditingkatkan.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Calibri"/>
              </a:rPr>
              <a:t>Suhu yang terlalu itnggi dapat menyebabkan luka bakar pada trachea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  <a:latin typeface="Calibri"/>
              </a:rPr>
              <a:t>dan bila suhu terlalu rendah bisa mengakibatkan kekeringan jalan nafas dan sekresi menjadi kental sehingga sulit dilakukan penghisapan.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400">
                <a:solidFill>
                  <a:srgbClr val="000000"/>
                </a:solidFill>
                <a:latin typeface="Calibri"/>
              </a:rPr>
              <a:t>Efek Ventilasi mekanik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1600200"/>
            <a:ext cx="8229240" cy="50288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Akibat dari tekanan positif pada rongga thorax,   venous return menurun, maka cardiac output juga menurun.  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Bila tekanan terlalu tinggi bisa terjadi gangguan oksigenasi.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Selain itu bila volume tidal terlalu tinggi yaitu lebih dari 10-12 ml/kg BB dan tekanan lebih besar dari 40 CmH2O, tidak hanya mempengaruhi cardiac output (curah jantung) tetapi juga resiko terjadinya pneumothorax.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Akibat cardiac output menurun; perfusi ke organ-organ lainpun menurun seperti hepar, ginjal dengan segala akibatnya.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Akibat tekanan positif di rongga thorax darah yang kembali dari otak terhambat sehingga tekanan intrakranial meningkat.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000">
                <a:solidFill>
                  <a:srgbClr val="000000"/>
                </a:solidFill>
                <a:latin typeface="Calibri"/>
              </a:rPr>
              <a:t>Komplikasi Ventilasi Mekanik (Ventilator)</a:t>
            </a:r>
            <a:r>
              <a:rPr lang="en-US" sz="40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Pada paru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Baro trauma: tension pneumothorax, empisema sub cutis, emboli udara vaskuler.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Atelektasis/kolaps alveoli diffuse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Infeksi paru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Keracunan oksigen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Jalan nafas buatan: king-king (tertekuk), terekstubasi, tersumbat.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Aspirasi cairan lambung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Tidak berfungsinya penggunaan ventilator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Kerusakan jalan nafas bagian atas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000000"/>
                </a:solidFill>
                <a:latin typeface="Bookman Old Style"/>
              </a:rPr>
              <a:t>VENTILASI MEKANIK</a:t>
            </a:r>
            <a:r>
              <a:rPr lang="en-US" sz="3600">
                <a:solidFill>
                  <a:srgbClr val="000000"/>
                </a:solidFill>
                <a:latin typeface="Bookman Old Style"/>
              </a:rPr>
              <a:t> </a:t>
            </a:r>
            <a:r>
              <a:rPr lang="en-US" sz="3600">
                <a:solidFill>
                  <a:srgbClr val="000000"/>
                </a:solidFill>
                <a:latin typeface="Bookman Old Style"/>
              </a:rPr>
              <a:t>
</a:t>
            </a:r>
            <a:r>
              <a:rPr b="1" lang="en-US" sz="3600">
                <a:solidFill>
                  <a:srgbClr val="000000"/>
                </a:solidFill>
                <a:latin typeface="Bookman Old Style"/>
              </a:rPr>
              <a:t>(VENTILATOR</a:t>
            </a:r>
            <a:r>
              <a:rPr b="1" lang="en-US" sz="4000">
                <a:solidFill>
                  <a:srgbClr val="000000"/>
                </a:solidFill>
                <a:latin typeface="Calibri"/>
              </a:rPr>
              <a:t>)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000000"/>
                </a:solidFill>
                <a:latin typeface="Bookman Old Style"/>
              </a:rPr>
              <a:t>Pengertian :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000000"/>
                </a:solidFill>
                <a:latin typeface="Bookman Old Style"/>
              </a:rPr>
              <a:t>Ventilator adalah suatu alat yang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000000"/>
                </a:solidFill>
                <a:latin typeface="Bookman Old Style"/>
              </a:rPr>
              <a:t>digunakan untuk membantu sebagian 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000000"/>
                </a:solidFill>
                <a:latin typeface="Bookman Old Style"/>
              </a:rPr>
              <a:t>atau seluruh proses ventilasi untuk 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000000"/>
                </a:solidFill>
                <a:latin typeface="Bookman Old Style"/>
              </a:rPr>
              <a:t>mempertahankan oksigenasi.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Pada sistem kardiovaskuler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Hipotensi, menurunya cardiac output dikarenakan menurunnya aliran balik vena akibat meningkatnya tekanan intra thorax pada pemberian ventilasi mekanik dengan tekanan tinggi.</a:t>
            </a: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Pada sistem saraf pusat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Vasokonstriksi cerebral</a:t>
            </a:r>
            <a:endParaRPr/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Terjadi karena penurunan tekanan CO2 arteri</a:t>
            </a:r>
            <a:endParaRPr/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(PaCO2) dibawah normal akibat dari hiperventilasi.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Oedema cerebral</a:t>
            </a:r>
            <a:endParaRPr/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Terjadi karena peningkatan tekanan CO2 arteri diatas normal akibat dari hipoventilasi.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Peningkatan tekanan intra kranial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Gangguan kesadaran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Gangguan tidur.</a:t>
            </a:r>
            <a:endParaRPr/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240" cy="5630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000">
                <a:solidFill>
                  <a:srgbClr val="000000"/>
                </a:solidFill>
                <a:latin typeface="Calibri"/>
              </a:rPr>
              <a:t>Diagnosa Keperawatan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457200" y="1066680"/>
            <a:ext cx="8229240" cy="556236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Ketidakmampuan mempertahankan ventilasi spontan b/d ARDS</a:t>
            </a:r>
            <a:endParaRPr/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Tujuan </a:t>
            </a:r>
            <a:endParaRPr/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Pasien mampu mempetahankan ventilasi spontan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RR 12 – 16 / mnt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PO2 95 – 100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PCO2 35 – 45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Tidak ada sianosis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Saturasi 95 – 100 %</a:t>
            </a:r>
            <a:endParaRPr/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Intervensi :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Manajemen air way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Ventilasi mekanik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Monitor respirasi</a:t>
            </a:r>
            <a:endParaRPr/>
          </a:p>
          <a:p>
            <a:pPr>
              <a:lnSpc>
                <a:spcPct val="80000"/>
              </a:lnSpc>
            </a:pPr>
            <a:endParaRPr/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274680"/>
            <a:ext cx="8229240" cy="2584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0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457200" y="533520"/>
            <a:ext cx="8229240" cy="5592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Inefektif bersihan jalan nafas b/d  secret yang tertahan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Tujuan 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Jalan nafas efektif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Suara paru vesikuler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PH 7,35 – 7,45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PCO2 35 – 45 mmHg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PO2 95 – 100 mmHg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Intervensi 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Menejemen jalan nafas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Monitor respirasi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57200" y="274680"/>
            <a:ext cx="8229240" cy="18216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457200" y="762120"/>
            <a:ext cx="8229240" cy="586692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Kerusakan pertukaran gas b/d edema paru , ARDS 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Tujuan 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Pertuksrsn gas optimal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RR 12 – 16 / mnt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PO2 95 – 100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PCO2 35 – 45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Tidak ada sianosis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Saturasi 95 – 100 %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Ventilasi alveolar meningkat, A-aDO2 menurun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Intervensi :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Manajemen air way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Manajemen cairan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Ventilasi mekanik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Menejeman asam basa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Monitor respirasi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Kolaborasi antibiotik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8216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457200" y="685800"/>
            <a:ext cx="8229240" cy="59432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Cemas berhubungan dengan penyakit kritis, takut terhadap kematian 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Tujuan: Cemas berkurang atau hilang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Kriteria hasil: Mampu mengekspresikan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kecemasan, tidak gelisah, kooperatif.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Intervensi :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Lakukan komunikasi terapiutik.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Dorong pasien agar mampu mengekspresikan perasaannya.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Berikan sentuhan kasih sayang.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Berikan support mental.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Berikan kesempatan pada keluarga dan orang-orang yang dekat dengan klien untuk mengunjungi pada saat-saat tertentu.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Berikan informasi realistis pada tingkat pemahaman klien. </a:t>
            </a:r>
            <a:endParaRPr/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609480"/>
            <a:ext cx="8229240" cy="551628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Gangguan komunikasi verbal sehubungan dengan pemasangan selang endotracheal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Tujuan:  Mempertahankan komunikasi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Kriteria hasil: Klien dapat berkomunikasi dgn menggunakan metode alternatif.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Intervensi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Berikan papan, kertas dan pensil, gambar untuk komunikasi, ajukan pertanyaan dengan jawaban ya atau tidak.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Yakinkan klien bahwa suara akan kembali bila ETT dilepas </a:t>
            </a:r>
            <a:endParaRPr/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0"/>
            <a:ext cx="8229240" cy="15192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152280" y="304920"/>
            <a:ext cx="8762760" cy="655272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</a:rPr>
              <a:t>Resiko infeksi saluran nafas sehubungan dengan pemasangan selang endotracheal</a:t>
            </a:r>
            <a:endParaRPr/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</a:rPr>
              <a:t>Tujuan:Tidak terjadi infeksi saluran napas  </a:t>
            </a:r>
            <a:endParaRPr/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</a:rPr>
              <a:t>Kriteria hasil: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Suhu tubuh normal (36 - 37,5 C)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Warna sputum jernih.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Kultur sputum negatif.</a:t>
            </a:r>
            <a:endParaRPr/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</a:rPr>
              <a:t>Intervensi :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Evaluasi warna, jumlah, konsistensi dan bauh sputum setiap kali pengisapan.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Lakukan pemeriksaan kultur sputum dan test sensitifitas sesuai indikasi.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Pertahanakan teknik aseptik pada saat melakukan pengisapan (succion)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Jaga kebersihan bag &amp; mask.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Lakukan pembersihan mulut, hidung dan rongga faring setiap shitf.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Ganti selang / tubing ventilator 24 - 72 jam.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Monitor tanda-tanda vital yang menunjukan adanya infeksi.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Berikan antibiotika sesuai program dokter. </a:t>
            </a:r>
            <a:endParaRPr/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74680"/>
            <a:ext cx="8229240" cy="2584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457200" y="533520"/>
            <a:ext cx="8229240" cy="609552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Resiko  trauma atau cedera sehubungan dengan ventilasi mekanis, selang endotracheal, ansietas, stress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Tujuan: Bebas dari cedera selama ventilasi mekanik.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Kriteria hasil: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Tidak terjadi iritasi pada hidung maupun jalan napas.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Tidak terjadi barotrauma.</a:t>
            </a:r>
            <a:endParaRPr/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Intervensi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Monitor ventilator terhadap peningkatan secara tajam.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Yakinkan napas pasien sesuai dengan irama ventilator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Mencegah terjadinya fighting kalau perlu kolaborasi dengan dokter untuk memberi sedasi.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Observasi tanda dan gejala barotrauma.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Lakukan pengisapan lendir dengan hati-hati dan gunakan kateter succion yang lunak dan ujungnya tidak tajam.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Lakukan restrain / fiksasi bila pasien gelisah.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Atur posisi selang / tubing ventilator dengan cepat. 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000000"/>
                </a:solidFill>
                <a:latin typeface="Bookman Old Style"/>
              </a:rPr>
              <a:t>Indikasi Pemasangan Ventilator</a:t>
            </a:r>
            <a:r>
              <a:rPr lang="en-US" sz="40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US" sz="3200">
                <a:solidFill>
                  <a:srgbClr val="000000"/>
                </a:solidFill>
                <a:latin typeface="Bookman Old Style"/>
              </a:rPr>
              <a:t>Hypoventilation  -- henti nafas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US" sz="3200">
                <a:solidFill>
                  <a:srgbClr val="000000"/>
                </a:solidFill>
                <a:latin typeface="Bookman Old Style"/>
              </a:rPr>
              <a:t>Hypoxemia yg tdk teratasi dgn oksigenasi non invasif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US" sz="3200">
                <a:solidFill>
                  <a:srgbClr val="000000"/>
                </a:solidFill>
                <a:latin typeface="Bookman Old Style"/>
              </a:rPr>
              <a:t>Respiratory fatigue yg tdk renponsif dgn oksigen non invasif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i="1" lang="en-US" sz="3200">
                <a:solidFill>
                  <a:srgbClr val="000000"/>
                </a:solidFill>
                <a:latin typeface="Bookman Old Style"/>
              </a:rPr>
              <a:t>Gagal nafas : takipnea, otot nafas tambahan,penurunan kesadaran, Sa O2 turun drastis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400">
                <a:solidFill>
                  <a:srgbClr val="000000"/>
                </a:solidFill>
                <a:latin typeface="Calibri"/>
              </a:rPr>
              <a:t>Penyebab Gagal Napas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Penyebab sentral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Trauma kepala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: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Contusio cerebri.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Radang otak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: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Encepalitis.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Gangguan vaskuler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: 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Perdarahan otak, infark otak.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Obat-obatan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: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	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Narkotika, Obat anestesi. 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400">
                <a:solidFill>
                  <a:srgbClr val="000000"/>
                </a:solidFill>
                <a:latin typeface="Calibri"/>
              </a:rPr>
              <a:t>Penyebab Gagal Napas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Penyebab perifer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Kelaian Neuromuskuler: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Guillian Bare symdrom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Tetanus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Trauma servikal.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Obat pelemas otot.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28600"/>
            <a:ext cx="8229240" cy="58971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Kelainan jalan napas.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Obstruksi jalan napas.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Asma broncheal.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Kelainan di paru.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Edema paru, atlektasis, ARDS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Kelainan tulang iga / thorak.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Fraktur costae, pneumothorak, haemathorak.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Kelainan jantung.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Kegagalan jantung kiri.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000">
                <a:solidFill>
                  <a:srgbClr val="000000"/>
                </a:solidFill>
                <a:latin typeface="Calibri"/>
              </a:rPr>
              <a:t>Kriteria Pemasangan Ventilator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Menurut Pontopidan seseorang perlu mendapat 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bantuan ventilasi mekanik (ventilator) bila 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Frekuensi napas lebih dari 35 kali per menit.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Hasil analisa gas darah dengan O2 masker PaO2 kurang dari 70 mmHg.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PaCO2 lebih dari 60 mmHg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Vital capasity kurang dari 15 ml / kg BB.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MODE VENTILATOR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VOLUME CONTROL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Pasien tidak ada usaha nafas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Sasaran mesin : memenuhi TV melalui pemberian volume scr langsung yaitu  dgn  RR, TV, dan MV diatur total oleh mesin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Pasien tdk diberi kesempatan usaha nafas spontan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Yg diseting : F, TV, MV, PEEP, triger, FiO2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Pressure control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Target mesin : memenuhi kebutuhan TV melalui pemberian tekanan inspirasi (IPL) dan RR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Tepat pd kasus edema paru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Setting : IPL, RR, triger, PEEP, Fi O2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