
<file path=[Content_Types].xml><?xml version="1.0" encoding="utf-8"?>
<Types xmlns="http://schemas.openxmlformats.org/package/2006/content-types">
  <Default Extension="rels" ContentType="application/vnd.openxmlformats-package.relationships+xml"/>
  <Default Extension="jpeg" ContentType="image/jpeg"/>
  <Override PartName="/docProps/app.xml" ContentType="application/vnd.openxmlformats-officedocument.extended-properties+xml"/>
  <Override PartName="/docProps/core.xml" ContentType="application/vnd.openxmlformats-package.core-properties+xml"/>
  <Override PartName="/ppt/presentation.xml" ContentType="application/vnd.openxmlformats-officedocument.presentationml.presentation.main+xml"/>
  <Override PartName="/ppt/presProps.xml" ContentType="application/vnd.openxmlformats-officedocument.presentationml.presProps+xml"/>
  <Override PartName="/ppt/slideLayouts/slideLayout1.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Masters/slideMaster1.xml" ContentType="application/vnd.openxmlformats-officedocument.presentationml.slideMaster+xml"/>
  <Override PartName="/ppt/slides/slide1.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tableStyles.xml" ContentType="application/vnd.openxmlformats-officedocument.presentationml.tableStyles+xml"/>
  <Override PartName="/ppt/tags/tag1.xml" ContentType="application/vnd.openxmlformats-officedocument.presentationml.tags+xml"/>
  <Override PartName="/ppt/theme/theme1.xml" ContentType="application/vnd.openxmlformats-officedocument.theme+xml"/>
  <Override PartName="/ppt/viewProps.xml" ContentType="application/vnd.openxmlformats-officedocument.presentationml.viewProps+xml"/>
</Types>
</file>

<file path=_rels/.rels>&#65279;<?xml version="1.0" encoding="utf-8" standalone="yes"?><Relationships xmlns="http://schemas.openxmlformats.org/package/2006/relationships"><Relationship Id="rId1" Type="http://schemas.openxmlformats.org/officeDocument/2006/relationships/officeDocument" Target="ppt/presentation.xml" /><Relationship Id="rId2" Type="http://schemas.openxmlformats.org/package/2006/relationships/metadata/core-properties" Target="docProps/core.xml" /><Relationship Id="rId3" Type="http://schemas.openxmlformats.org/officeDocument/2006/relationships/extended-properties" Target="docProps/app.xml" /><Relationship Id="rId4" Type="http://schemas.openxmlformats.org/package/2006/relationships/metadata/thumbnail" Target="docProps/thumbnail.jpeg" /></Relationships>
</file>

<file path=ppt/presentation.xml><?xml version="1.0" encoding="utf-8"?>
<!--Generated by Aspose.Slides for .NET 16.12.1.0-->
<p:presentation xmlns:r="http://schemas.openxmlformats.org/officeDocument/2006/relationships" xmlns:a="http://schemas.openxmlformats.org/drawingml/2006/main"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 id="269" r:id="rId15"/>
    <p:sldId id="270" r:id="rId16"/>
    <p:sldId id="271" r:id="rId17"/>
    <p:sldId id="272" r:id="rId18"/>
    <p:sldId id="273" r:id="rId19"/>
    <p:sldId id="274" r:id="rId20"/>
    <p:sldId id="275" r:id="rId21"/>
    <p:sldId id="276" r:id="rId22"/>
    <p:sldId id="277" r:id="rId23"/>
    <p:sldId id="278" r:id="rId24"/>
    <p:sldId id="279" r:id="rId25"/>
  </p:sldIdLst>
  <p:sldSz cx="9144000" cy="6858000" type="screen4x3"/>
  <p:notesSz cx="6858000" cy="9144000"/>
  <p:custDataLst>
    <p:tags r:id="rId2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r="http://schemas.openxmlformats.org/officeDocument/2006/relationships"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fill>
          <a:solidFill>
            <a:schemeClr val="accent1">
              <a:tint val="40000"/>
            </a:schemeClr>
          </a:solidFill>
        </a:fill>
      </a:tcStyle>
    </a:band1H>
    <a:band1V>
      <a:tcStyle>
        <a:fill>
          <a:solidFill>
            <a:schemeClr val="accent1">
              <a:tint val="40000"/>
            </a:schemeClr>
          </a:solidFill>
        </a:fill>
      </a:tcStyle>
    </a:band1V>
    <a:lastCol>
      <a:tcTxStyle b="on">
        <a:fontRef idx="minor">
          <a:prstClr val="black"/>
        </a:fontRef>
        <a:schemeClr val="lt1"/>
      </a:tcTxStyle>
      <a:tcStyle>
        <a:fill>
          <a:solidFill>
            <a:schemeClr val="accent1"/>
          </a:solidFill>
        </a:fill>
      </a:tcStyle>
    </a:lastCol>
    <a:firstCol>
      <a:tcTxStyle b="on">
        <a:fontRef idx="minor">
          <a:prstClr val="black"/>
        </a:fontRef>
        <a:schemeClr val="lt1"/>
      </a:tcTxStyle>
      <a:tcStyle>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notesViewPr>
    <p:cSldViewPr>
      <p:cViewPr>
        <p:scale>
          <a:sx n="0" d="100"/>
          <a:sy n="0" d="100"/>
        </p:scale>
        <p:origin x="0" y="0"/>
      </p:cViewPr>
    </p:cSldViewPr>
  </p:notesViewPr>
  <p:gridSpacing cx="76200" cy="76200"/>
</p:viewPr>
</file>

<file path=ppt/_rels/presentation.xml.rels>&#65279;<?xml version="1.0" encoding="utf-8" standalone="yes"?><Relationships xmlns="http://schemas.openxmlformats.org/package/2006/relationships"><Relationship Id="rId1" Type="http://schemas.openxmlformats.org/officeDocument/2006/relationships/slideMaster" Target="slideMasters/slideMaster1.xml" /><Relationship Id="rId10" Type="http://schemas.openxmlformats.org/officeDocument/2006/relationships/slide" Target="slides/slide9.xml" /><Relationship Id="rId11" Type="http://schemas.openxmlformats.org/officeDocument/2006/relationships/slide" Target="slides/slide10.xml" /><Relationship Id="rId12" Type="http://schemas.openxmlformats.org/officeDocument/2006/relationships/slide" Target="slides/slide11.xml" /><Relationship Id="rId13" Type="http://schemas.openxmlformats.org/officeDocument/2006/relationships/slide" Target="slides/slide12.xml" /><Relationship Id="rId14" Type="http://schemas.openxmlformats.org/officeDocument/2006/relationships/slide" Target="slides/slide13.xml" /><Relationship Id="rId15" Type="http://schemas.openxmlformats.org/officeDocument/2006/relationships/slide" Target="slides/slide14.xml" /><Relationship Id="rId16" Type="http://schemas.openxmlformats.org/officeDocument/2006/relationships/slide" Target="slides/slide15.xml" /><Relationship Id="rId17" Type="http://schemas.openxmlformats.org/officeDocument/2006/relationships/slide" Target="slides/slide16.xml" /><Relationship Id="rId18" Type="http://schemas.openxmlformats.org/officeDocument/2006/relationships/slide" Target="slides/slide17.xml" /><Relationship Id="rId19" Type="http://schemas.openxmlformats.org/officeDocument/2006/relationships/slide" Target="slides/slide18.xml" /><Relationship Id="rId2" Type="http://schemas.openxmlformats.org/officeDocument/2006/relationships/slide" Target="slides/slide1.xml" /><Relationship Id="rId20" Type="http://schemas.openxmlformats.org/officeDocument/2006/relationships/slide" Target="slides/slide19.xml" /><Relationship Id="rId21" Type="http://schemas.openxmlformats.org/officeDocument/2006/relationships/slide" Target="slides/slide20.xml" /><Relationship Id="rId22" Type="http://schemas.openxmlformats.org/officeDocument/2006/relationships/slide" Target="slides/slide21.xml" /><Relationship Id="rId23" Type="http://schemas.openxmlformats.org/officeDocument/2006/relationships/slide" Target="slides/slide22.xml" /><Relationship Id="rId24" Type="http://schemas.openxmlformats.org/officeDocument/2006/relationships/slide" Target="slides/slide23.xml" /><Relationship Id="rId25" Type="http://schemas.openxmlformats.org/officeDocument/2006/relationships/slide" Target="slides/slide24.xml" /><Relationship Id="rId26" Type="http://schemas.openxmlformats.org/officeDocument/2006/relationships/tags" Target="tags/tag1.xml" /><Relationship Id="rId27" Type="http://schemas.openxmlformats.org/officeDocument/2006/relationships/presProps" Target="presProps.xml" /><Relationship Id="rId28" Type="http://schemas.openxmlformats.org/officeDocument/2006/relationships/viewProps" Target="viewProps.xml" /><Relationship Id="rId29" Type="http://schemas.openxmlformats.org/officeDocument/2006/relationships/theme" Target="theme/theme1.xml" /><Relationship Id="rId3" Type="http://schemas.openxmlformats.org/officeDocument/2006/relationships/slide" Target="slides/slide2.xml" /><Relationship Id="rId30" Type="http://schemas.openxmlformats.org/officeDocument/2006/relationships/tableStyles" Target="tableStyles.xml" /><Relationship Id="rId4" Type="http://schemas.openxmlformats.org/officeDocument/2006/relationships/slide" Target="slides/slide3.xml" /><Relationship Id="rId5" Type="http://schemas.openxmlformats.org/officeDocument/2006/relationships/slide" Target="slides/slide4.xml" /><Relationship Id="rId6" Type="http://schemas.openxmlformats.org/officeDocument/2006/relationships/slide" Target="slides/slide5.xml" /><Relationship Id="rId7" Type="http://schemas.openxmlformats.org/officeDocument/2006/relationships/slide" Target="slides/slide6.xml" /><Relationship Id="rId8" Type="http://schemas.openxmlformats.org/officeDocument/2006/relationships/slide" Target="slides/slide7.xml" /><Relationship Id="rId9" Type="http://schemas.openxmlformats.org/officeDocument/2006/relationships/slide" Target="slides/slide8.xml" /></Relationships>
</file>

<file path=ppt/slideLayouts/_rels/slideLayout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0.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11.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2.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3.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4.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5.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6.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7.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8.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_rels/slideLayout9.xml.rels>&#65279;<?xml version="1.0" encoding="utf-8" standalone="yes"?><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 preserve="1">
  <p:cSld name="Title Slide">
    <p:spTree>
      <p:nvGrpSpPr>
        <p:cNvPr id="1" name=""/>
        <p:cNvGrpSpPr/>
        <p:nvPr/>
      </p:nvGrpSpPr>
      <p:grpSpPr>
        <a:xfrm>
          <a:off x="0" y="0"/>
          <a: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240DDAE8-AFB4-43AF-8EBF-0F77421A78A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10.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x" preserve="1">
  <p:cSld name="Title and Vertical Tex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DDAE8-AFB4-43AF-8EBF-0F77421A78A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11.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vertTitleAndTx" preserve="1">
  <p:cSld name="Vertical Title and Text">
    <p:spTree>
      <p:nvGrpSpPr>
        <p:cNvPr id="1" name=""/>
        <p:cNvGrpSpPr/>
        <p:nvPr/>
      </p:nvGrpSpPr>
      <p:grpSpPr>
        <a:xfrm>
          <a:off x="0" y="0"/>
          <a: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DDAE8-AFB4-43AF-8EBF-0F77421A78A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2.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 preserve="1">
  <p:cSld name="Title and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240DDAE8-AFB4-43AF-8EBF-0F77421A78A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3.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secHead" preserve="1">
  <p:cSld name="Section Header">
    <p:spTree>
      <p:nvGrpSpPr>
        <p:cNvPr id="1" name=""/>
        <p:cNvGrpSpPr/>
        <p:nvPr/>
      </p:nvGrpSpPr>
      <p:grpSpPr>
        <a:xfrm>
          <a:off x="0" y="0"/>
          <a: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240DDAE8-AFB4-43AF-8EBF-0F77421A78AE}" type="datetimeFigureOut">
              <a:rPr lang="en-US" smtClean="0"/>
              <a:t>4/4/2020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4.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Obj" preserve="1">
  <p:cSld name="Two Content">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240DDAE8-AFB4-43AF-8EBF-0F77421A78AE}"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5.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woTxTwoObj" preserve="1">
  <p:cSld name="Comparison">
    <p:spTree>
      <p:nvGrpSpPr>
        <p:cNvPr id="1" name=""/>
        <p:cNvGrpSpPr/>
        <p:nvPr/>
      </p:nvGrpSpPr>
      <p:grpSpPr>
        <a:xfrm>
          <a:off x="0" y="0"/>
          <a: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240DDAE8-AFB4-43AF-8EBF-0F77421A78AE}" type="datetimeFigureOut">
              <a:rPr lang="en-US" smtClean="0"/>
              <a:t>4/4/2020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6.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titleOnly" preserve="1">
  <p:cSld name="Title Only">
    <p:spTree>
      <p:nvGrpSpPr>
        <p:cNvPr id="1" name=""/>
        <p:cNvGrpSpPr/>
        <p:nvPr/>
      </p:nvGrpSpPr>
      <p:grpSpPr>
        <a:xfrm>
          <a:off x="0" y="0"/>
          <a: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240DDAE8-AFB4-43AF-8EBF-0F77421A78AE}" type="datetimeFigureOut">
              <a:rPr lang="en-US" smtClean="0"/>
              <a:t>4/4/2020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7.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blank" preserve="1">
  <p:cSld name="Blank">
    <p:spTree>
      <p:nvGrpSpPr>
        <p:cNvPr id="1" name=""/>
        <p:cNvGrpSpPr/>
        <p:nvPr/>
      </p:nvGrpSpPr>
      <p:grpSpPr>
        <a:xfrm>
          <a:off x="0" y="0"/>
          <a:ext cx="0" cy="0"/>
        </a:xfrm>
      </p:grpSpPr>
      <p:sp>
        <p:nvSpPr>
          <p:cNvPr id="2" name="Date Placeholder 1"/>
          <p:cNvSpPr>
            <a:spLocks noGrp="1"/>
          </p:cNvSpPr>
          <p:nvPr>
            <p:ph type="dt" sz="half" idx="10"/>
          </p:nvPr>
        </p:nvSpPr>
        <p:spPr/>
        <p:txBody>
          <a:bodyPr/>
          <a:lstStyle/>
          <a:p>
            <a:fld id="{240DDAE8-AFB4-43AF-8EBF-0F77421A78AE}" type="datetimeFigureOut">
              <a:rPr lang="en-US" smtClean="0"/>
              <a:t>4/4/2020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8.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objTx" preserve="1">
  <p:cSld name="Content with Caption">
    <p:spTree>
      <p:nvGrpSpPr>
        <p:cNvPr id="1" name=""/>
        <p:cNvGrpSpPr/>
        <p:nvPr/>
      </p:nvGrpSpPr>
      <p:grpSpPr>
        <a:xfrm>
          <a:off x="0" y="0"/>
          <a: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0DDAE8-AFB4-43AF-8EBF-0F77421A78AE}"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Layouts/slideLayout9.xml><?xml version="1.0" encoding="utf-8"?>
<p:sldLayout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type="picTx" preserve="1">
  <p:cSld name="Picture with Caption">
    <p:spTree>
      <p:nvGrpSpPr>
        <p:cNvPr id="1" name=""/>
        <p:cNvGrpSpPr/>
        <p:nvPr/>
      </p:nvGrpSpPr>
      <p:grpSpPr>
        <a:xfrm>
          <a:off x="0" y="0"/>
          <a: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240DDAE8-AFB4-43AF-8EBF-0F77421A78AE}" type="datetimeFigureOut">
              <a:rPr lang="en-US" smtClean="0"/>
              <a:t>4/4/2020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D2B1F4AD-1DCD-4D08-8B9D-25AC9082C018}" type="slidenum">
              <a:rPr lang="en-US" smtClean="0"/>
              <a:t>‹#›</a:t>
            </a:fld>
            <a:endParaRPr lang="en-US"/>
          </a:p>
        </p:txBody>
      </p:sp>
    </p:spTree>
  </p:cSld>
  <p:clrMapOvr>
    <a:masterClrMapping/>
  </p:clrMapOvr>
  <p:transition/>
  <p:timing/>
</p:sldLayout>
</file>

<file path=ppt/slideMasters/_rels/slideMaster1.xml.rels>&#65279;<?xml version="1.0" encoding="utf-8" standalone="yes"?><Relationships xmlns="http://schemas.openxmlformats.org/package/2006/relationships"><Relationship Id="rId1" Type="http://schemas.openxmlformats.org/officeDocument/2006/relationships/slideLayout" Target="../slideLayouts/slideLayout1.xml" /><Relationship Id="rId10" Type="http://schemas.openxmlformats.org/officeDocument/2006/relationships/slideLayout" Target="../slideLayouts/slideLayout10.xml" /><Relationship Id="rId11" Type="http://schemas.openxmlformats.org/officeDocument/2006/relationships/slideLayout" Target="../slideLayouts/slideLayout11.xml" /><Relationship Id="rId12" Type="http://schemas.openxmlformats.org/officeDocument/2006/relationships/theme" Target="../theme/theme1.xml" /><Relationship Id="rId2" Type="http://schemas.openxmlformats.org/officeDocument/2006/relationships/slideLayout" Target="../slideLayouts/slideLayout2.xml" /><Relationship Id="rId3" Type="http://schemas.openxmlformats.org/officeDocument/2006/relationships/slideLayout" Target="../slideLayouts/slideLayout3.xml" /><Relationship Id="rId4" Type="http://schemas.openxmlformats.org/officeDocument/2006/relationships/slideLayout" Target="../slideLayouts/slideLayout4.xml" /><Relationship Id="rId5" Type="http://schemas.openxmlformats.org/officeDocument/2006/relationships/slideLayout" Target="../slideLayouts/slideLayout5.xml" /><Relationship Id="rId6" Type="http://schemas.openxmlformats.org/officeDocument/2006/relationships/slideLayout" Target="../slideLayouts/slideLayout6.xml" /><Relationship Id="rId7" Type="http://schemas.openxmlformats.org/officeDocument/2006/relationships/slideLayout" Target="../slideLayouts/slideLayout7.xml" /><Relationship Id="rId8" Type="http://schemas.openxmlformats.org/officeDocument/2006/relationships/slideLayout" Target="../slideLayouts/slideLayout8.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bg>
      <p:bgRef idx="1001">
        <a:schemeClr val="bg1"/>
      </p:bgRef>
    </p:bg>
    <p:spTree>
      <p:nvGrpSpPr>
        <p:cNvPr id="1" name=""/>
        <p:cNvGrpSpPr/>
        <p:nvPr/>
      </p:nvGrpSpPr>
      <p:grpSpPr>
        <a:xfrm>
          <a:off x="0" y="0"/>
          <a: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40DDAE8-AFB4-43AF-8EBF-0F77421A78AE}" type="datetimeFigureOut">
              <a:rPr lang="en-US" smtClean="0"/>
              <a:t>4/4/2020</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2B1F4AD-1DCD-4D08-8B9D-25AC9082C018}"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ransition/>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1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4.jpeg" /></Relationships>
</file>

<file path=ppt/slides/_rels/slide1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5.jpeg" /></Relationships>
</file>

<file path=ppt/slides/_rels/slide1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1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6.jpeg" /></Relationships>
</file>

<file path=ppt/slides/_rels/slide1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2.jpeg" /></Relationships>
</file>

<file path=ppt/slides/_rels/slide20.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1.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2.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23.xml.rels>&#65279;<?xml version="1.0" encoding="utf-8" standalone="yes"?><Relationships xmlns="http://schemas.openxmlformats.org/package/2006/relationships"><Relationship Id="rId1" Type="http://schemas.openxmlformats.org/officeDocument/2006/relationships/slideLayout" Target="../slideLayouts/slideLayout1.xml" /><Relationship Id="rId2" Type="http://schemas.openxmlformats.org/officeDocument/2006/relationships/image" Target="../media/image1.jpeg" /></Relationships>
</file>

<file path=ppt/slides/_rels/slide2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7.jpeg" /></Relationships>
</file>

<file path=ppt/slides/_rels/slide3.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4.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5.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 Id="rId3" Type="http://schemas.openxmlformats.org/officeDocument/2006/relationships/image" Target="../media/image3.jpeg" /></Relationships>
</file>

<file path=ppt/slides/_rels/slide6.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7.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8.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_rels/slide9.xml.rels>&#65279;<?xml version="1.0" encoding="utf-8" standalone="yes"?><Relationships xmlns="http://schemas.openxmlformats.org/package/2006/relationships"><Relationship Id="rId1" Type="http://schemas.openxmlformats.org/officeDocument/2006/relationships/slideLayout" Target="../slideLayouts/slideLayout2.xml" /><Relationship Id="rId2" Type="http://schemas.openxmlformats.org/officeDocument/2006/relationships/image" Target="../media/image1.jpeg" /></Relationships>
</file>

<file path=ppt/slides/slide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ctrTitle"/>
          </p:nvPr>
        </p:nvSpPr>
        <p:spPr>
          <a:xfrm>
            <a:off x="685800" y="1981201"/>
            <a:ext cx="7772400" cy="1752600"/>
          </a:xfrm>
        </p:spPr>
        <p:txBody>
          <a:bodyPr>
            <a:normAutofit fontScale="90000"/>
          </a:bodyPr>
          <a:lstStyle/>
          <a:p>
            <a:r>
              <a:rPr lang="en-US" b="1" err="1" smtClean="0"/>
              <a:t>Asuhan Keperawatan pada Pasien Ventilator Associated Pneumonia (VAP)</a:t>
            </a:r>
            <a:endParaRPr lang="en-US" b="1"/>
          </a:p>
        </p:txBody>
      </p:sp>
      <p:sp>
        <p:nvSpPr>
          <p:cNvPr id="3" name="Subtitle 2"/>
          <p:cNvSpPr>
            <a:spLocks noGrp="1"/>
          </p:cNvSpPr>
          <p:nvPr>
            <p:ph type="subTitle" idx="1"/>
          </p:nvPr>
        </p:nvSpPr>
        <p:spPr>
          <a:xfrm>
            <a:off x="1371600" y="4114800"/>
            <a:ext cx="6400800" cy="1752600"/>
          </a:xfrm>
        </p:spPr>
        <p:txBody>
          <a:bodyPr>
            <a:normAutofit fontScale="92500" lnSpcReduction="20000"/>
          </a:bodyPr>
          <a:lstStyle/>
          <a:p>
            <a:r>
              <a:rPr lang="en-US" sz="2800" err="1" smtClean="0">
                <a:solidFill>
                  <a:schemeClr val="tx1"/>
                </a:solidFill>
                <a:latin typeface="Adobe Garamond Pro" pitchFamily="18" charset="0"/>
              </a:rPr>
              <a:t>Disusun Oleh:</a:t>
            </a:r>
          </a:p>
          <a:p>
            <a:pPr marL="514350" indent="-514350">
              <a:buAutoNum type="arabicPeriod"/>
            </a:pPr>
            <a:r>
              <a:rPr lang="en-US" sz="2800" err="1" smtClean="0">
                <a:solidFill>
                  <a:schemeClr val="tx1"/>
                </a:solidFill>
                <a:latin typeface="Adobe Garamond Pro" pitchFamily="18" charset="0"/>
              </a:rPr>
              <a:t>Afrilya Putri P (201510201108)</a:t>
            </a:r>
          </a:p>
          <a:p>
            <a:pPr marL="514350" indent="-514350">
              <a:buAutoNum type="arabicPeriod"/>
            </a:pPr>
            <a:r>
              <a:rPr lang="en-US" sz="2800" err="1" smtClean="0">
                <a:solidFill>
                  <a:schemeClr val="tx1"/>
                </a:solidFill>
                <a:latin typeface="Adobe Garamond Pro" pitchFamily="18" charset="0"/>
              </a:rPr>
              <a:t>Hosana </a:t>
            </a:r>
            <a:r>
              <a:rPr lang="en-US" sz="2800" err="1">
                <a:solidFill>
                  <a:schemeClr val="tx1"/>
                </a:solidFill>
                <a:latin typeface="Adobe Garamond Pro" pitchFamily="18" charset="0"/>
              </a:rPr>
              <a:t>Y</a:t>
            </a:r>
            <a:r>
              <a:rPr lang="en-US" sz="2800" err="1" smtClean="0">
                <a:solidFill>
                  <a:schemeClr val="tx1"/>
                </a:solidFill>
                <a:latin typeface="Adobe Garamond Pro" pitchFamily="18" charset="0"/>
              </a:rPr>
              <a:t>uku Pasida (1910201224)</a:t>
            </a:r>
          </a:p>
          <a:p>
            <a:pPr marL="514350" indent="-514350">
              <a:buAutoNum type="arabicPeriod"/>
            </a:pPr>
            <a:r>
              <a:rPr lang="en-US" sz="2800" err="1" smtClean="0">
                <a:solidFill>
                  <a:schemeClr val="tx1"/>
                </a:solidFill>
                <a:latin typeface="Adobe Garamond Pro" pitchFamily="18" charset="0"/>
              </a:rPr>
              <a:t>Siti Hanifah (1910201228) </a:t>
            </a:r>
            <a:endParaRPr lang="en-US" sz="2800">
              <a:solidFill>
                <a:schemeClr val="tx1"/>
              </a:solidFill>
              <a:latin typeface="Adobe Garamond Pro" pitchFamily="18" charset="0"/>
            </a:endParaRPr>
          </a:p>
        </p:txBody>
      </p:sp>
    </p:spTree>
  </p:cSld>
  <p:clrMapOvr>
    <a:masterClrMapping/>
  </p:clrMapOvr>
  <p:transition>
    <p:fade/>
  </p:transition>
  <p:timing/>
</p:sld>
</file>

<file path=ppt/slides/slide1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Faktor Risiko</a:t>
            </a:r>
            <a:endParaRPr lang="en-US"/>
          </a:p>
        </p:txBody>
      </p:sp>
      <p:sp>
        <p:nvSpPr>
          <p:cNvPr id="3" name="Content Placeholder 2"/>
          <p:cNvSpPr>
            <a:spLocks noGrp="1"/>
          </p:cNvSpPr>
          <p:nvPr>
            <p:ph idx="1"/>
          </p:nvPr>
        </p:nvSpPr>
        <p:spPr/>
        <p:txBody>
          <a:bodyPr>
            <a:normAutofit fontScale="77500" lnSpcReduction="20000"/>
          </a:bodyPr>
          <a:lstStyle/>
          <a:p>
            <a:pPr>
              <a:buNone/>
            </a:pPr>
            <a:r>
              <a:rPr lang="en-US" smtClean="0"/>
              <a:t>		</a:t>
            </a:r>
            <a:r>
              <a:rPr lang="en-US" sz="2800" err="1" smtClean="0"/>
              <a:t>Insiden </a:t>
            </a:r>
            <a:r>
              <a:rPr lang="en-US" sz="2800"/>
              <a:t>pneumonia lebih sering terjadi di ICU dibanding tempat rawat biasa dan risiko mendapat pneumonia meningkat 3- 10 kali pada pasien dengan ventilasi mekanis. Faktor risiko yang berhubungan adalah usia, jenis kelamin, trauma, PPOK dan lama pemakaian ventilator telah banyak </a:t>
            </a:r>
            <a:r>
              <a:rPr lang="en-US" sz="2800" err="1" smtClean="0"/>
              <a:t>diteliti.</a:t>
            </a:r>
          </a:p>
          <a:p>
            <a:pPr>
              <a:buNone/>
            </a:pPr>
            <a:r>
              <a:rPr lang="en-US" sz="2800"/>
              <a:t>	</a:t>
            </a:r>
            <a:r>
              <a:rPr lang="en-US" sz="2800" smtClean="0"/>
              <a:t>	Sebagian </a:t>
            </a:r>
            <a:r>
              <a:rPr lang="en-US" sz="2800" err="1"/>
              <a:t>besar faktor risiko tersebut merupakan akibat predisposisi kolonisasi mikroorganisme patogen saluran cerna maupun aspirasi. Kolonisasi mikroorganisme pada saluran napas bagian atas penting dalam prediksi pathogen penyebab VAP</a:t>
            </a:r>
            <a:r>
              <a:rPr lang="en-US" smtClean="0"/>
              <a:t>.</a:t>
            </a:r>
          </a:p>
          <a:p>
            <a:pPr>
              <a:buNone/>
            </a:pPr>
            <a:r>
              <a:rPr lang="en-US" smtClean="0"/>
              <a:t>		</a:t>
            </a:r>
            <a:r>
              <a:rPr lang="en-US" sz="2800" err="1" smtClean="0"/>
              <a:t>Faktor risiko (Tabel 1) memberikan informasi kemungkinan infeksi paru yang berkembang pada seseorang maupun populasi, yang ternyata berperan dalam pengambilan strategi pencegahan efektif terhadap VAP.</a:t>
            </a:r>
          </a:p>
          <a:p>
            <a:pPr>
              <a:buNone/>
            </a:pPr>
            <a:endParaRPr lang="en-US" sz="2800" smtClean="0"/>
          </a:p>
          <a:p>
            <a:pPr>
              <a:buNone/>
            </a:pPr>
            <a:r>
              <a:rPr lang="en-US" sz="2400" b="1" err="1"/>
              <a:t>Tabel </a:t>
            </a:r>
            <a:r>
              <a:rPr lang="id-ID" sz="2400" b="1" smtClean="0"/>
              <a:t>2.</a:t>
            </a:r>
            <a:r>
              <a:rPr lang="en-US" sz="2400" b="1" smtClean="0"/>
              <a:t>1. Faktor </a:t>
            </a:r>
            <a:r>
              <a:rPr lang="en-US" sz="2400" b="1" err="1"/>
              <a:t>Risiko yang Berkaitan dengan VAP pada Beberapa Penelitian</a:t>
            </a:r>
            <a:endParaRPr lang="en-US" sz="2400"/>
          </a:p>
          <a:p>
            <a:pPr>
              <a:buNone/>
            </a:pPr>
            <a:endParaRPr lang="en-US" sz="2800" smtClean="0"/>
          </a:p>
          <a:p>
            <a:pPr>
              <a:buNone/>
            </a:pPr>
            <a:endParaRPr lang="en-US"/>
          </a:p>
        </p:txBody>
      </p:sp>
    </p:spTree>
  </p:cSld>
  <p:clrMapOvr>
    <a:masterClrMapping/>
  </p:clrMapOvr>
  <p:transition>
    <p:wipe/>
  </p:transition>
  <p:timing/>
</p:sld>
</file>

<file path=ppt/slides/slide1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7" name="Picture 6"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487362"/>
          </a:xfrm>
        </p:spPr>
        <p:txBody>
          <a:bodyPr>
            <a:normAutofit/>
          </a:bodyPr>
          <a:lstStyle/>
          <a:p>
            <a:endParaRPr lang="en-US" sz="2000"/>
          </a:p>
        </p:txBody>
      </p:sp>
      <p:sp>
        <p:nvSpPr>
          <p:cNvPr id="3" name="Content Placeholder 2"/>
          <p:cNvSpPr>
            <a:spLocks noGrp="1"/>
          </p:cNvSpPr>
          <p:nvPr>
            <p:ph idx="1"/>
          </p:nvPr>
        </p:nvSpPr>
        <p:spPr>
          <a:xfrm>
            <a:off x="457200" y="381000"/>
            <a:ext cx="8229600" cy="6324600"/>
          </a:xfrm>
        </p:spPr>
        <p:txBody>
          <a:bodyPr/>
          <a:lstStyle/>
          <a:p>
            <a:pPr>
              <a:buNone/>
            </a:pPr>
            <a:endParaRPr lang="en-US" sz="2400" smtClean="0"/>
          </a:p>
          <a:p>
            <a:pPr>
              <a:buNone/>
            </a:pPr>
            <a:endParaRPr lang="en-US"/>
          </a:p>
        </p:txBody>
      </p:sp>
      <p:graphicFrame>
        <p:nvGraphicFramePr>
          <p:cNvPr id="6" name="Table 5"/>
          <p:cNvGraphicFramePr>
            <a:graphicFrameLocks noGrp="1"/>
          </p:cNvGraphicFramePr>
          <p:nvPr/>
        </p:nvGraphicFramePr>
        <p:xfrm>
          <a:off x="1143000" y="228600"/>
          <a:ext cx="7696200" cy="6385560"/>
        </p:xfrm>
        <a:graphic>
          <a:graphicData uri="http://schemas.openxmlformats.org/drawingml/2006/table">
            <a:tbl>
              <a:tblPr firstRow="1" bandRow="1">
                <a:tableStyleId>{5C22544A-7EE6-4342-B048-85BDC9FD1C3A}</a:tableStyleId>
              </a:tblPr>
              <a:tblGrid>
                <a:gridCol w="3015006"/>
                <a:gridCol w="3080994"/>
                <a:gridCol w="1600200"/>
              </a:tblGrid>
              <a:tr h="335671">
                <a:tc>
                  <a:txBody>
                    <a:bodyPr/>
                    <a:lstStyle/>
                    <a:p>
                      <a:pPr algn="ctr"/>
                      <a:r>
                        <a:rPr lang="en-US" err="1" smtClean="0">
                          <a:solidFill>
                            <a:sysClr val="windowText" lastClr="000000"/>
                          </a:solidFill>
                        </a:rPr>
                        <a:t>Faktor Pejamu </a:t>
                      </a:r>
                      <a:endParaRPr lang="en-US">
                        <a:solidFill>
                          <a:sysClr val="windowText" lastClr="000000"/>
                        </a:solidFill>
                      </a:endParaRPr>
                    </a:p>
                  </a:txBody>
                  <a:tcPr>
                    <a:solidFill>
                      <a:schemeClr val="accent5">
                        <a:lumMod val="60000"/>
                        <a:lumOff val="40000"/>
                      </a:schemeClr>
                    </a:solidFill>
                  </a:tcPr>
                </a:tc>
                <a:tc>
                  <a:txBody>
                    <a:bodyPr/>
                    <a:lstStyle/>
                    <a:p>
                      <a:pPr algn="ctr"/>
                      <a:r>
                        <a:rPr lang="en-US" err="1" smtClean="0">
                          <a:solidFill>
                            <a:sysClr val="windowText" lastClr="000000"/>
                          </a:solidFill>
                        </a:rPr>
                        <a:t>Faktor Intervensi </a:t>
                      </a:r>
                      <a:endParaRPr lang="en-US">
                        <a:solidFill>
                          <a:sysClr val="windowText" lastClr="000000"/>
                        </a:solidFill>
                      </a:endParaRPr>
                    </a:p>
                  </a:txBody>
                  <a:tcPr>
                    <a:solidFill>
                      <a:schemeClr val="accent5">
                        <a:lumMod val="60000"/>
                        <a:lumOff val="40000"/>
                      </a:schemeClr>
                    </a:solidFill>
                  </a:tcPr>
                </a:tc>
                <a:tc>
                  <a:txBody>
                    <a:bodyPr/>
                    <a:lstStyle/>
                    <a:p>
                      <a:pPr algn="ctr"/>
                      <a:r>
                        <a:rPr lang="en-US" err="1" smtClean="0">
                          <a:solidFill>
                            <a:sysClr val="windowText" lastClr="000000"/>
                          </a:solidFill>
                        </a:rPr>
                        <a:t>Faktor Lain </a:t>
                      </a:r>
                      <a:endParaRPr lang="en-US">
                        <a:solidFill>
                          <a:sysClr val="windowText" lastClr="000000"/>
                        </a:solidFill>
                      </a:endParaRPr>
                    </a:p>
                  </a:txBody>
                  <a:tcPr>
                    <a:solidFill>
                      <a:schemeClr val="accent5">
                        <a:lumMod val="60000"/>
                        <a:lumOff val="40000"/>
                      </a:schemeClr>
                    </a:solidFill>
                  </a:tcPr>
                </a:tc>
              </a:tr>
              <a:tr h="624840">
                <a:tc>
                  <a:txBody>
                    <a:bodyPr/>
                    <a:lstStyle/>
                    <a:p>
                      <a:pPr algn="ctr"/>
                      <a:r>
                        <a:rPr lang="en-US" smtClean="0"/>
                        <a:t>Albumin serum &lt;2,2 g/dl</a:t>
                      </a:r>
                      <a:endParaRPr lang="en-US"/>
                    </a:p>
                  </a:txBody>
                  <a:tcPr/>
                </a:tc>
                <a:tc>
                  <a:txBody>
                    <a:bodyPr/>
                    <a:lstStyle/>
                    <a:p>
                      <a:pPr algn="ctr"/>
                      <a:r>
                        <a:rPr lang="en-US" err="1" smtClean="0"/>
                        <a:t>Antagonis H2 ± antasid</a:t>
                      </a:r>
                      <a:endParaRPr lang="en-US"/>
                    </a:p>
                  </a:txBody>
                  <a:tcPr/>
                </a:tc>
                <a:tc>
                  <a:txBody>
                    <a:bodyPr/>
                    <a:lstStyle/>
                    <a:p>
                      <a:r>
                        <a:rPr lang="en-US" err="1" smtClean="0"/>
                        <a:t>Musim : Dingin </a:t>
                      </a:r>
                      <a:endParaRPr lang="en-US"/>
                    </a:p>
                  </a:txBody>
                  <a:tcPr/>
                </a:tc>
              </a:tr>
              <a:tr h="335671">
                <a:tc>
                  <a:txBody>
                    <a:bodyPr/>
                    <a:lstStyle/>
                    <a:p>
                      <a:r>
                        <a:rPr lang="en-US" err="1" smtClean="0"/>
                        <a:t>Usia &gt; _</a:t>
                      </a:r>
                      <a:r>
                        <a:rPr lang="en-US" baseline="0" smtClean="0"/>
                        <a:t> 60 tahun</a:t>
                      </a:r>
                      <a:endParaRPr lang="en-US"/>
                    </a:p>
                  </a:txBody>
                  <a:tcPr/>
                </a:tc>
                <a:tc>
                  <a:txBody>
                    <a:bodyPr/>
                    <a:lstStyle/>
                    <a:p>
                      <a:pPr algn="ctr"/>
                      <a:r>
                        <a:rPr lang="en-US" err="1" smtClean="0"/>
                        <a:t>Obat paralitik, sedasi intravena panas </a:t>
                      </a:r>
                      <a:endParaRPr lang="en-US"/>
                    </a:p>
                  </a:txBody>
                  <a:tcPr/>
                </a:tc>
                <a:tc>
                  <a:txBody>
                    <a:bodyPr/>
                    <a:lstStyle/>
                    <a:p>
                      <a:endParaRPr lang="en-US"/>
                    </a:p>
                  </a:txBody>
                  <a:tcPr/>
                </a:tc>
              </a:tr>
              <a:tr h="335671">
                <a:tc>
                  <a:txBody>
                    <a:bodyPr/>
                    <a:lstStyle/>
                    <a:p>
                      <a:pPr algn="ctr"/>
                      <a:r>
                        <a:rPr lang="en-US" i="1" smtClean="0"/>
                        <a:t>Acute Respiratory</a:t>
                      </a:r>
                      <a:r>
                        <a:rPr lang="en-US" i="1" baseline="0" smtClean="0"/>
                        <a:t> Distress Syndrome </a:t>
                      </a:r>
                      <a:endParaRPr lang="en-US" i="1"/>
                    </a:p>
                  </a:txBody>
                  <a:tcPr/>
                </a:tc>
                <a:tc>
                  <a:txBody>
                    <a:bodyPr/>
                    <a:lstStyle/>
                    <a:p>
                      <a:pPr algn="ctr"/>
                      <a:r>
                        <a:rPr lang="en-US" err="1" smtClean="0"/>
                        <a:t>Menerima &gt; 4 unit produk darah (ARDS)</a:t>
                      </a:r>
                      <a:endParaRPr lang="en-US"/>
                    </a:p>
                  </a:txBody>
                  <a:tcPr/>
                </a:tc>
                <a:tc>
                  <a:txBody>
                    <a:bodyPr/>
                    <a:lstStyle/>
                    <a:p>
                      <a:endParaRPr lang="en-US"/>
                    </a:p>
                  </a:txBody>
                  <a:tcPr/>
                </a:tc>
              </a:tr>
              <a:tr h="335671">
                <a:tc>
                  <a:txBody>
                    <a:bodyPr/>
                    <a:lstStyle/>
                    <a:p>
                      <a:pPr algn="ctr"/>
                      <a:r>
                        <a:rPr lang="en-US" smtClean="0"/>
                        <a:t>PPOK dan atau penyakit paru </a:t>
                      </a:r>
                      <a:endParaRPr lang="en-US"/>
                    </a:p>
                  </a:txBody>
                  <a:tcPr/>
                </a:tc>
                <a:tc>
                  <a:txBody>
                    <a:bodyPr/>
                    <a:lstStyle/>
                    <a:p>
                      <a:pPr algn="ctr"/>
                      <a:r>
                        <a:rPr lang="en-US" err="1" smtClean="0"/>
                        <a:t>Penilaian tekanan intrakranial</a:t>
                      </a:r>
                      <a:r>
                        <a:rPr lang="en-US" baseline="0" smtClean="0"/>
                        <a:t> </a:t>
                      </a:r>
                      <a:endParaRPr lang="en-US"/>
                    </a:p>
                  </a:txBody>
                  <a:tcPr/>
                </a:tc>
                <a:tc>
                  <a:txBody>
                    <a:bodyPr/>
                    <a:lstStyle/>
                    <a:p>
                      <a:endParaRPr lang="en-US"/>
                    </a:p>
                  </a:txBody>
                  <a:tcPr/>
                </a:tc>
              </a:tr>
              <a:tr h="335671">
                <a:tc>
                  <a:txBody>
                    <a:bodyPr/>
                    <a:lstStyle/>
                    <a:p>
                      <a:pPr algn="ctr"/>
                      <a:r>
                        <a:rPr lang="en-US" err="1" smtClean="0"/>
                        <a:t>Koma atau penurunan kesadaran </a:t>
                      </a:r>
                      <a:endParaRPr lang="en-US"/>
                    </a:p>
                  </a:txBody>
                  <a:tcPr/>
                </a:tc>
                <a:tc>
                  <a:txBody>
                    <a:bodyPr/>
                    <a:lstStyle/>
                    <a:p>
                      <a:pPr algn="ctr"/>
                      <a:r>
                        <a:rPr lang="en-US" err="1" smtClean="0"/>
                        <a:t>Ventilasi mekanis &gt;2 hari</a:t>
                      </a:r>
                      <a:endParaRPr lang="en-US"/>
                    </a:p>
                  </a:txBody>
                  <a:tcPr/>
                </a:tc>
                <a:tc>
                  <a:txBody>
                    <a:bodyPr/>
                    <a:lstStyle/>
                    <a:p>
                      <a:endParaRPr lang="en-US"/>
                    </a:p>
                  </a:txBody>
                  <a:tcPr/>
                </a:tc>
              </a:tr>
              <a:tr h="640080">
                <a:tc>
                  <a:txBody>
                    <a:bodyPr/>
                    <a:lstStyle/>
                    <a:p>
                      <a:pPr algn="ctr"/>
                      <a:r>
                        <a:rPr lang="en-US" smtClean="0"/>
                        <a:t>Luka bakar dan trauma </a:t>
                      </a:r>
                      <a:endParaRPr lang="en-US"/>
                    </a:p>
                  </a:txBody>
                  <a:tcPr/>
                </a:tc>
                <a:tc>
                  <a:txBody>
                    <a:bodyPr/>
                    <a:lstStyle/>
                    <a:p>
                      <a:pPr algn="ctr"/>
                      <a:r>
                        <a:rPr lang="en-US" i="1" err="1" smtClean="0"/>
                        <a:t>Positiveend-expiratory pressure</a:t>
                      </a:r>
                      <a:endParaRPr lang="en-US" i="1"/>
                    </a:p>
                  </a:txBody>
                  <a:tcPr/>
                </a:tc>
                <a:tc>
                  <a:txBody>
                    <a:bodyPr/>
                    <a:lstStyle/>
                    <a:p>
                      <a:endParaRPr lang="en-US"/>
                    </a:p>
                  </a:txBody>
                  <a:tcPr/>
                </a:tc>
              </a:tr>
              <a:tr h="335671">
                <a:tc>
                  <a:txBody>
                    <a:bodyPr/>
                    <a:lstStyle/>
                    <a:p>
                      <a:pPr algn="ctr"/>
                      <a:r>
                        <a:rPr lang="en-US" err="1" smtClean="0"/>
                        <a:t>Gagal organ </a:t>
                      </a:r>
                      <a:endParaRPr lang="en-US"/>
                    </a:p>
                  </a:txBody>
                  <a:tcPr/>
                </a:tc>
                <a:tc>
                  <a:txBody>
                    <a:bodyPr/>
                    <a:lstStyle/>
                    <a:p>
                      <a:r>
                        <a:rPr lang="en-US" err="1" smtClean="0"/>
                        <a:t>Perubahan</a:t>
                      </a:r>
                      <a:r>
                        <a:rPr lang="en-US" baseline="0" smtClean="0"/>
                        <a:t> sirkuit ventilator</a:t>
                      </a:r>
                      <a:endParaRPr lang="en-US"/>
                    </a:p>
                  </a:txBody>
                  <a:tcPr/>
                </a:tc>
                <a:tc>
                  <a:txBody>
                    <a:bodyPr/>
                    <a:lstStyle/>
                    <a:p>
                      <a:endParaRPr lang="en-US"/>
                    </a:p>
                  </a:txBody>
                  <a:tcPr/>
                </a:tc>
              </a:tr>
              <a:tr h="335671">
                <a:tc>
                  <a:txBody>
                    <a:bodyPr/>
                    <a:lstStyle/>
                    <a:p>
                      <a:pPr algn="ctr"/>
                      <a:r>
                        <a:rPr lang="en-US" err="1" smtClean="0"/>
                        <a:t>Keparahan penyakit </a:t>
                      </a:r>
                      <a:endParaRPr lang="en-US"/>
                    </a:p>
                  </a:txBody>
                  <a:tcPr/>
                </a:tc>
                <a:tc>
                  <a:txBody>
                    <a:bodyPr/>
                    <a:lstStyle/>
                    <a:p>
                      <a:pPr algn="ctr"/>
                      <a:r>
                        <a:rPr lang="en-US" err="1" smtClean="0"/>
                        <a:t>Reintubasi </a:t>
                      </a:r>
                      <a:endParaRPr lang="en-US"/>
                    </a:p>
                  </a:txBody>
                  <a:tcPr/>
                </a:tc>
                <a:tc>
                  <a:txBody>
                    <a:bodyPr/>
                    <a:lstStyle/>
                    <a:p>
                      <a:endParaRPr lang="en-US"/>
                    </a:p>
                  </a:txBody>
                  <a:tcPr/>
                </a:tc>
              </a:tr>
              <a:tr h="335671">
                <a:tc>
                  <a:txBody>
                    <a:bodyPr/>
                    <a:lstStyle/>
                    <a:p>
                      <a:pPr algn="ctr"/>
                      <a:r>
                        <a:rPr lang="en-US" err="1" smtClean="0"/>
                        <a:t>Aspirasi volume lambung </a:t>
                      </a:r>
                      <a:endParaRPr lang="en-US"/>
                    </a:p>
                  </a:txBody>
                  <a:tcPr/>
                </a:tc>
                <a:tc>
                  <a:txBody>
                    <a:bodyPr/>
                    <a:lstStyle/>
                    <a:p>
                      <a:pPr algn="ctr"/>
                      <a:r>
                        <a:rPr lang="en-US" err="1" smtClean="0"/>
                        <a:t>Pipa </a:t>
                      </a:r>
                      <a:r>
                        <a:rPr lang="en-US" i="1" err="1" smtClean="0"/>
                        <a:t>nasogastric</a:t>
                      </a:r>
                      <a:endParaRPr lang="en-US" i="1"/>
                    </a:p>
                  </a:txBody>
                  <a:tcPr/>
                </a:tc>
                <a:tc>
                  <a:txBody>
                    <a:bodyPr/>
                    <a:lstStyle/>
                    <a:p>
                      <a:endParaRPr lang="en-US"/>
                    </a:p>
                  </a:txBody>
                  <a:tcPr/>
                </a:tc>
              </a:tr>
              <a:tr h="335671">
                <a:tc>
                  <a:txBody>
                    <a:bodyPr/>
                    <a:lstStyle/>
                    <a:p>
                      <a:r>
                        <a:rPr lang="en-US" err="1" smtClean="0"/>
                        <a:t>Kolonisasi lambung dan</a:t>
                      </a:r>
                      <a:r>
                        <a:rPr lang="en-US" baseline="0" smtClean="0"/>
                        <a:t> pH</a:t>
                      </a:r>
                      <a:endParaRPr lang="en-US"/>
                    </a:p>
                  </a:txBody>
                  <a:tcPr/>
                </a:tc>
                <a:tc>
                  <a:txBody>
                    <a:bodyPr/>
                    <a:lstStyle/>
                    <a:p>
                      <a:pPr algn="ctr"/>
                      <a:r>
                        <a:rPr lang="en-US" err="1" smtClean="0"/>
                        <a:t>Posisi terlentang</a:t>
                      </a:r>
                      <a:r>
                        <a:rPr lang="en-US" baseline="0" smtClean="0"/>
                        <a:t> </a:t>
                      </a:r>
                      <a:endParaRPr lang="en-US"/>
                    </a:p>
                  </a:txBody>
                  <a:tcPr/>
                </a:tc>
                <a:tc>
                  <a:txBody>
                    <a:bodyPr/>
                    <a:lstStyle/>
                    <a:p>
                      <a:endParaRPr lang="en-US"/>
                    </a:p>
                  </a:txBody>
                  <a:tcPr/>
                </a:tc>
              </a:tr>
              <a:tr h="335671">
                <a:tc>
                  <a:txBody>
                    <a:bodyPr/>
                    <a:lstStyle/>
                    <a:p>
                      <a:r>
                        <a:rPr lang="en-US" err="1" smtClean="0"/>
                        <a:t>Kolonisasi saluran napas atas</a:t>
                      </a:r>
                      <a:endParaRPr lang="en-US"/>
                    </a:p>
                  </a:txBody>
                  <a:tcPr/>
                </a:tc>
                <a:tc>
                  <a:txBody>
                    <a:bodyPr/>
                    <a:lstStyle/>
                    <a:p>
                      <a:pPr algn="ctr"/>
                      <a:r>
                        <a:rPr lang="en-US" err="1" smtClean="0"/>
                        <a:t>Transpor keluar dari ICU </a:t>
                      </a:r>
                      <a:endParaRPr lang="en-US"/>
                    </a:p>
                  </a:txBody>
                  <a:tcPr/>
                </a:tc>
                <a:tc>
                  <a:txBody>
                    <a:bodyPr/>
                    <a:lstStyle/>
                    <a:p>
                      <a:endParaRPr lang="en-US"/>
                    </a:p>
                  </a:txBody>
                  <a:tcPr/>
                </a:tc>
              </a:tr>
              <a:tr h="335671">
                <a:tc>
                  <a:txBody>
                    <a:bodyPr/>
                    <a:lstStyle/>
                    <a:p>
                      <a:pPr algn="ctr"/>
                      <a:r>
                        <a:rPr lang="en-US" smtClean="0"/>
                        <a:t>Sinusitis </a:t>
                      </a:r>
                      <a:endParaRPr lang="en-US"/>
                    </a:p>
                  </a:txBody>
                  <a:tcPr/>
                </a:tc>
                <a:tc>
                  <a:txBody>
                    <a:bodyPr/>
                    <a:lstStyle/>
                    <a:p>
                      <a:r>
                        <a:rPr lang="en-US" err="1" smtClean="0"/>
                        <a:t>Antibiotika sebelumnya/tanpa antibiotika</a:t>
                      </a:r>
                      <a:endParaRPr lang="en-US"/>
                    </a:p>
                  </a:txBody>
                  <a:tcPr/>
                </a:tc>
                <a:tc>
                  <a:txBody>
                    <a:bodyPr/>
                    <a:lstStyle/>
                    <a:p>
                      <a:endParaRPr lang="en-US"/>
                    </a:p>
                  </a:txBody>
                  <a:tcPr/>
                </a:tc>
              </a:tr>
            </a:tbl>
          </a:graphicData>
        </a:graphic>
      </p:graphicFrame>
    </p:spTree>
  </p:cSld>
  <p:clrMapOvr>
    <a:masterClrMapping/>
  </p:clrMapOvr>
  <p:transition>
    <p:wipe/>
  </p:transition>
  <p:timing/>
</p:sld>
</file>

<file path=ppt/slides/slide1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7" name="Picture 6"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944562"/>
          </a:xfrm>
        </p:spPr>
        <p:txBody>
          <a:bodyPr/>
          <a:lstStyle/>
          <a:p>
            <a:r>
              <a:rPr lang="en-US" smtClean="0"/>
              <a:t>Pathway </a:t>
            </a:r>
            <a:endParaRPr lang="en-US"/>
          </a:p>
        </p:txBody>
      </p:sp>
      <p:pic>
        <p:nvPicPr>
          <p:cNvPr id="6" name="Content Placeholder 5" descr="20200325_151343.jpg"/>
          <p:cNvPicPr>
            <a:picLocks noGrp="1" noChangeAspect="1"/>
          </p:cNvPicPr>
          <p:nvPr>
            <p:ph idx="1"/>
          </p:nvPr>
        </p:nvPicPr>
        <p:blipFill>
          <a:blip r:embed="rId3"/>
          <a:stretch>
            <a:fillRect/>
          </a:stretch>
        </p:blipFill>
        <p:spPr>
          <a:xfrm>
            <a:off x="1828800" y="1143000"/>
            <a:ext cx="5410200" cy="5355110"/>
          </a:xfrm>
        </p:spPr>
      </p:pic>
    </p:spTree>
  </p:cSld>
  <p:clrMapOvr>
    <a:masterClrMapping/>
  </p:clrMapOvr>
  <p:transition>
    <p:wipe dir="r"/>
  </p:transition>
  <p:timing/>
</p:sld>
</file>

<file path=ppt/slides/slide1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Patofisiologi </a:t>
            </a:r>
            <a:endParaRPr lang="en-US"/>
          </a:p>
        </p:txBody>
      </p:sp>
      <p:sp>
        <p:nvSpPr>
          <p:cNvPr id="3" name="Content Placeholder 2"/>
          <p:cNvSpPr>
            <a:spLocks noGrp="1"/>
          </p:cNvSpPr>
          <p:nvPr>
            <p:ph idx="1"/>
          </p:nvPr>
        </p:nvSpPr>
        <p:spPr/>
        <p:txBody>
          <a:bodyPr>
            <a:normAutofit/>
          </a:bodyPr>
          <a:lstStyle/>
          <a:p>
            <a:pPr algn="just">
              <a:buNone/>
            </a:pPr>
            <a:r>
              <a:rPr lang="en-US" sz="2400" smtClean="0"/>
              <a:t>		</a:t>
            </a:r>
            <a:r>
              <a:rPr lang="en-US" sz="2200" err="1" smtClean="0"/>
              <a:t>Patofisiologi </a:t>
            </a:r>
            <a:r>
              <a:rPr lang="en-US" sz="2200" err="1"/>
              <a:t>dari </a:t>
            </a:r>
            <a:r>
              <a:rPr lang="en-US" sz="2200" i="1"/>
              <a:t>VAP</a:t>
            </a:r>
            <a:r>
              <a:rPr lang="en-US" sz="2200"/>
              <a:t>, adalah melibatkan dua proses utama yaitu kolonisasi pada saluran pernafasan dan saluran pencernaan serta aspirasi sekret dari jalan nafas atas dan bawah. Kolonisasi bakteri mengacu pada keberadaan bakteri tanpa adanya </a:t>
            </a:r>
            <a:r>
              <a:rPr lang="en-US" sz="2200" err="1" smtClean="0"/>
              <a:t>gejala.</a:t>
            </a:r>
          </a:p>
          <a:p>
            <a:pPr algn="just">
              <a:buNone/>
            </a:pPr>
            <a:r>
              <a:rPr lang="en-US" sz="2200"/>
              <a:t>	</a:t>
            </a:r>
            <a:r>
              <a:rPr lang="en-US" sz="2200" smtClean="0"/>
              <a:t>	Kolonisasi </a:t>
            </a:r>
            <a:r>
              <a:rPr lang="en-US" sz="2200" err="1"/>
              <a:t>bakteri pada paru-paru dapat disebabkan oleh penyebaran organisme dari berbagai sumber, termasuk orofaring, rongga sinus, nares, plak gigi, saluran pencernaan, kontak pasien, dan sirkuit ventilator</a:t>
            </a:r>
            <a:r>
              <a:rPr lang="en-US" sz="2200" smtClean="0"/>
              <a:t>. </a:t>
            </a:r>
            <a:r>
              <a:rPr lang="en-US" sz="2200" err="1"/>
              <a:t>Inhalasi bakteri dari salah satu sumber ini dapat menyebabkan timbulnya gejala, dan akhirnya terjadi </a:t>
            </a:r>
            <a:r>
              <a:rPr lang="en-US" sz="2200" i="1"/>
              <a:t>VAP</a:t>
            </a:r>
            <a:r>
              <a:rPr lang="en-US" sz="2200"/>
              <a:t> (Wiryana, 2007)</a:t>
            </a:r>
          </a:p>
        </p:txBody>
      </p:sp>
    </p:spTree>
  </p:cSld>
  <p:clrMapOvr>
    <a:masterClrMapping/>
  </p:clrMapOvr>
  <p:transition>
    <p:wipe dir="u"/>
  </p:transition>
  <p:timing/>
</p:sld>
</file>

<file path=ppt/slides/slide1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normAutofit fontScale="92500" lnSpcReduction="20000"/>
          </a:bodyPr>
          <a:lstStyle/>
          <a:p>
            <a:pPr algn="just">
              <a:buNone/>
            </a:pPr>
            <a:r>
              <a:rPr lang="en-US" sz="2400" smtClean="0"/>
              <a:t>		</a:t>
            </a:r>
            <a:r>
              <a:rPr lang="en-US" sz="2500" err="1" smtClean="0"/>
              <a:t>Kolonisasi </a:t>
            </a:r>
            <a:r>
              <a:rPr lang="en-US" sz="2500" err="1"/>
              <a:t>mikroorganisme patogen dalam sekret akan membentuk biofilm dalam saluran pernapasan. Mulai pada awal 12 jam setelah intubasi, biofilm mengandung sejumlah besar bakteri yang dapat disebarluaskan ke dalam paru-paru melalui ventilator. Pada keadaan seperti ini, biofilm dapat terlepas oleh cairan ke dalam selang endotrakeal, </a:t>
            </a:r>
            <a:r>
              <a:rPr lang="en-US" sz="2500" i="1"/>
              <a:t>suction</a:t>
            </a:r>
            <a:r>
              <a:rPr lang="en-US" sz="2500"/>
              <a:t>, batuk, atau reposisi dari selang endotrakeal (Niederman</a:t>
            </a:r>
            <a:r>
              <a:rPr lang="id-ID" sz="2500"/>
              <a:t>,</a:t>
            </a:r>
            <a:r>
              <a:rPr lang="en-US" sz="2500"/>
              <a:t> 2005</a:t>
            </a:r>
            <a:r>
              <a:rPr lang="en-US" sz="2500" smtClean="0"/>
              <a:t>).</a:t>
            </a:r>
          </a:p>
          <a:p>
            <a:pPr algn="just">
              <a:buNone/>
            </a:pPr>
            <a:r>
              <a:rPr lang="en-US" sz="2500" smtClean="0"/>
              <a:t>		Selang </a:t>
            </a:r>
            <a:r>
              <a:rPr lang="en-US" sz="2500" err="1"/>
              <a:t>endotrakeal menyebabkan gangguan abnormal antara saluran napas bagian atas dan trakea, melewati struktur dalam saluran napas bagian atas dan memberikan bakteri jalan langsung ke saluran napas bagian bawah. Karena saluran napas bagian atas kehilangan fungsi karena terpasang selang endotrakeal, kemampuan tubuh untuk menyaring dan melembabkan udara mengalami </a:t>
            </a:r>
            <a:r>
              <a:rPr lang="en-US" sz="2500" err="1" smtClean="0"/>
              <a:t>penurunan</a:t>
            </a:r>
            <a:r>
              <a:rPr lang="en-US" sz="2500"/>
              <a:t> (Augustyne, 2007).</a:t>
            </a:r>
          </a:p>
        </p:txBody>
      </p:sp>
    </p:spTree>
  </p:cSld>
  <p:clrMapOvr>
    <a:masterClrMapping/>
  </p:clrMapOvr>
  <p:transition>
    <p:wipe dir="u"/>
  </p:transition>
  <p:timing/>
</p:sld>
</file>

<file path=ppt/slides/slide1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Penatalaksanaan </a:t>
            </a:r>
            <a:endParaRPr lang="en-US"/>
          </a:p>
        </p:txBody>
      </p:sp>
      <p:sp>
        <p:nvSpPr>
          <p:cNvPr id="3" name="Content Placeholder 2"/>
          <p:cNvSpPr>
            <a:spLocks noGrp="1"/>
          </p:cNvSpPr>
          <p:nvPr>
            <p:ph idx="1"/>
          </p:nvPr>
        </p:nvSpPr>
        <p:spPr/>
        <p:txBody>
          <a:bodyPr>
            <a:normAutofit lnSpcReduction="10000"/>
          </a:bodyPr>
          <a:lstStyle/>
          <a:p>
            <a:pPr algn="just">
              <a:buNone/>
            </a:pPr>
            <a:r>
              <a:rPr lang="en-US" sz="2400" smtClean="0"/>
              <a:t>		</a:t>
            </a:r>
            <a:r>
              <a:rPr lang="id-ID" sz="2400" smtClean="0"/>
              <a:t>Pemberian </a:t>
            </a:r>
            <a:r>
              <a:rPr lang="id-ID" sz="2400"/>
              <a:t>antibiotik yang tepat merupakan salah satu syarat keberhasilan tatalaksana VAP. Penentuan antibiotik tersebut harus didasarkan atas pengetahuan tentang mikroorganisme, pola resistensi di lokasi setempat, pemilihan jenis obat berdasarkan pertimbangan rasional, dll. </a:t>
            </a:r>
            <a:endParaRPr lang="en-US" sz="2400"/>
          </a:p>
          <a:p>
            <a:pPr algn="just">
              <a:buNone/>
            </a:pPr>
            <a:r>
              <a:rPr lang="en-US" sz="2400" smtClean="0"/>
              <a:t>		</a:t>
            </a:r>
            <a:r>
              <a:rPr lang="id-ID" sz="2400" smtClean="0"/>
              <a:t>Pemberian </a:t>
            </a:r>
            <a:r>
              <a:rPr lang="id-ID" sz="2400"/>
              <a:t>antibiotik adekuat sejak awal dapat meningkatkan angka ketahanan hidup pasien VAP saat data mikrobiologik belum tersedia. Sebaliknya, pemberian antibiotik yang inadekuat menyebabkan kegagalan terapi akibat timbulnya resistensi kuman terhadap obat</a:t>
            </a:r>
            <a:r>
              <a:rPr lang="id-ID" sz="2400" smtClean="0"/>
              <a:t>.</a:t>
            </a:r>
            <a:endParaRPr lang="en-US" sz="2400" smtClean="0"/>
          </a:p>
          <a:p>
            <a:pPr algn="just">
              <a:buNone/>
            </a:pPr>
            <a:r>
              <a:rPr lang="en-US" sz="2400" smtClean="0"/>
              <a:t>		</a:t>
            </a:r>
            <a:r>
              <a:rPr lang="id-ID" sz="2400" smtClean="0"/>
              <a:t>Pemberian </a:t>
            </a:r>
            <a:r>
              <a:rPr lang="id-ID" sz="2400"/>
              <a:t>antibiotik yang direkomendasi beserta dosisnya berdasarkan data kuman penyebab dapat dilihat pada </a:t>
            </a:r>
            <a:r>
              <a:rPr lang="en-US" sz="2400"/>
              <a:t>t</a:t>
            </a:r>
            <a:r>
              <a:rPr lang="id-ID" sz="2400" smtClean="0"/>
              <a:t>abel</a:t>
            </a:r>
            <a:r>
              <a:rPr lang="en-US" sz="2400" smtClean="0"/>
              <a:t> sebagai berikut : </a:t>
            </a:r>
            <a:endParaRPr lang="en-US" sz="2400"/>
          </a:p>
          <a:p>
            <a:pPr algn="just">
              <a:buNone/>
            </a:pPr>
            <a:endParaRPr lang="en-US" sz="2400"/>
          </a:p>
        </p:txBody>
      </p:sp>
    </p:spTree>
  </p:cSld>
  <p:clrMapOvr>
    <a:masterClrMapping/>
  </p:clrMapOvr>
  <p:transition>
    <p:wipe dir="d"/>
  </p:transition>
  <p:timing/>
</p:sld>
</file>

<file path=ppt/slides/slide1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5" name="Picture 4"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334962"/>
          </a:xfrm>
        </p:spPr>
        <p:txBody>
          <a:bodyPr>
            <a:normAutofit fontScale="90000"/>
          </a:bodyPr>
          <a:lstStyle/>
          <a:p>
            <a:endParaRPr lang="en-US" sz="2000"/>
          </a:p>
        </p:txBody>
      </p:sp>
      <p:pic>
        <p:nvPicPr>
          <p:cNvPr id="4" name="Content Placeholder 3" descr="20200325_153125.jpg"/>
          <p:cNvPicPr>
            <a:picLocks noGrp="1" noChangeAspect="1"/>
          </p:cNvPicPr>
          <p:nvPr>
            <p:ph idx="1"/>
          </p:nvPr>
        </p:nvPicPr>
        <p:blipFill>
          <a:blip r:embed="rId3"/>
          <a:stretch>
            <a:fillRect/>
          </a:stretch>
        </p:blipFill>
        <p:spPr>
          <a:xfrm>
            <a:off x="1676400" y="688182"/>
            <a:ext cx="5486400" cy="5941218"/>
          </a:xfrm>
        </p:spPr>
      </p:pic>
    </p:spTree>
  </p:cSld>
  <p:clrMapOvr>
    <a:masterClrMapping/>
  </p:clrMapOvr>
  <p:transition>
    <p:wipe dir="d"/>
  </p:transition>
  <p:timing/>
</p:sld>
</file>

<file path=ppt/slides/slide1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334962"/>
          </a:xfrm>
        </p:spPr>
        <p:txBody>
          <a:bodyPr>
            <a:normAutofit fontScale="90000"/>
          </a:bodyPr>
          <a:lstStyle/>
          <a:p>
            <a:endParaRPr lang="en-US" sz="1800"/>
          </a:p>
        </p:txBody>
      </p:sp>
      <p:sp>
        <p:nvSpPr>
          <p:cNvPr id="3" name="Content Placeholder 2"/>
          <p:cNvSpPr>
            <a:spLocks noGrp="1"/>
          </p:cNvSpPr>
          <p:nvPr>
            <p:ph idx="1"/>
          </p:nvPr>
        </p:nvSpPr>
        <p:spPr>
          <a:xfrm>
            <a:off x="457200" y="990600"/>
            <a:ext cx="8229600" cy="5135563"/>
          </a:xfrm>
        </p:spPr>
        <p:txBody>
          <a:bodyPr>
            <a:normAutofit/>
          </a:bodyPr>
          <a:lstStyle/>
          <a:p>
            <a:pPr algn="just">
              <a:buNone/>
            </a:pPr>
            <a:r>
              <a:rPr lang="en-US" smtClean="0"/>
              <a:t>		</a:t>
            </a:r>
            <a:r>
              <a:rPr lang="id-ID" sz="2400" smtClean="0"/>
              <a:t>Pasien </a:t>
            </a:r>
            <a:r>
              <a:rPr lang="id-ID" sz="2400"/>
              <a:t>VAP yang mendapatkan pengobatan awal penisilin antipseudomonas ditambah penghambat ß-laktamase serta aminoglikosida menunjukkan angka kematian lebih rendah dibandingkan dengan pasien yang tidak mendapat antibiotik tersebut. Piperasilin-tazobaktam merupakan antibiotik yang paling banyak digunakan (63%) diikuti golongan fluorokuinolon (57%), vankomisin (47%), sefalosporin (28%) dan aminoglikosida (25%). </a:t>
            </a:r>
            <a:endParaRPr lang="en-US" sz="2400" smtClean="0"/>
          </a:p>
          <a:p>
            <a:pPr algn="just">
              <a:buNone/>
            </a:pPr>
            <a:r>
              <a:rPr lang="en-US" sz="2400" smtClean="0"/>
              <a:t>		</a:t>
            </a:r>
            <a:r>
              <a:rPr lang="id-ID" sz="2400" smtClean="0"/>
              <a:t>Pemberian </a:t>
            </a:r>
            <a:r>
              <a:rPr lang="id-ID" sz="2400"/>
              <a:t>antibiotik intravena secara empiris pada pasien VAP awitan lambat atau memiliki faktor risiko patogen MDR dapat dilihat pada </a:t>
            </a:r>
            <a:r>
              <a:rPr lang="en-US" sz="2400" smtClean="0"/>
              <a:t>t</a:t>
            </a:r>
            <a:r>
              <a:rPr lang="id-ID" sz="2400" smtClean="0"/>
              <a:t>abel </a:t>
            </a:r>
            <a:r>
              <a:rPr lang="en-US" sz="2400" err="1" smtClean="0"/>
              <a:t>sebagai berikut:</a:t>
            </a:r>
            <a:endParaRPr lang="en-US" sz="2400"/>
          </a:p>
          <a:p>
            <a:pPr>
              <a:buNone/>
            </a:pPr>
            <a:endParaRPr lang="en-US"/>
          </a:p>
        </p:txBody>
      </p:sp>
    </p:spTree>
  </p:cSld>
  <p:clrMapOvr>
    <a:masterClrMapping/>
  </p:clrMapOvr>
  <p:transition>
    <p:wipe dir="d"/>
  </p:transition>
  <p:timing/>
</p:sld>
</file>

<file path=ppt/slides/slide1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7" name="Picture 6" descr="Picture1.png"/>
          <p:cNvPicPr>
            <a:picLocks noChangeAspect="1"/>
          </p:cNvPicPr>
          <p:nvPr/>
        </p:nvPicPr>
        <p:blipFill>
          <a:blip r:embed="rId2"/>
          <a:stretch>
            <a:fillRect/>
          </a:stretch>
        </p:blipFill>
        <p:spPr>
          <a:xfrm>
            <a:off x="-1" y="0"/>
            <a:ext cx="9143999" cy="6858000"/>
          </a:xfrm>
          <a:prstGeom prst="rect">
            <a:avLst/>
          </a:prstGeom>
        </p:spPr>
      </p:pic>
      <p:sp>
        <p:nvSpPr>
          <p:cNvPr id="2" name="Title 1"/>
          <p:cNvSpPr>
            <a:spLocks noGrp="1"/>
          </p:cNvSpPr>
          <p:nvPr>
            <p:ph type="title"/>
          </p:nvPr>
        </p:nvSpPr>
        <p:spPr>
          <a:xfrm>
            <a:off x="457200" y="274638"/>
            <a:ext cx="8229600" cy="487362"/>
          </a:xfrm>
        </p:spPr>
        <p:txBody>
          <a:bodyPr>
            <a:normAutofit/>
          </a:bodyPr>
          <a:lstStyle/>
          <a:p>
            <a:endParaRPr lang="en-US" sz="1600"/>
          </a:p>
        </p:txBody>
      </p:sp>
      <p:pic>
        <p:nvPicPr>
          <p:cNvPr id="6" name="Content Placeholder 5" descr="20200325_153717.jpg"/>
          <p:cNvPicPr>
            <a:picLocks noGrp="1" noChangeAspect="1"/>
          </p:cNvPicPr>
          <p:nvPr>
            <p:ph idx="1"/>
          </p:nvPr>
        </p:nvPicPr>
        <p:blipFill>
          <a:blip r:embed="rId3"/>
          <a:stretch>
            <a:fillRect/>
          </a:stretch>
        </p:blipFill>
        <p:spPr>
          <a:xfrm>
            <a:off x="1828800" y="533400"/>
            <a:ext cx="5943600" cy="6019800"/>
          </a:xfrm>
        </p:spPr>
      </p:pic>
    </p:spTree>
  </p:cSld>
  <p:clrMapOvr>
    <a:masterClrMapping/>
  </p:clrMapOvr>
  <p:transition>
    <p:wipe dir="d"/>
  </p:transition>
  <p:timing/>
</p:sld>
</file>

<file path=ppt/slides/slide1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487362"/>
          </a:xfrm>
        </p:spPr>
        <p:txBody>
          <a:bodyPr>
            <a:normAutofit/>
          </a:bodyPr>
          <a:lstStyle/>
          <a:p>
            <a:endParaRPr lang="en-US" sz="1800"/>
          </a:p>
        </p:txBody>
      </p:sp>
      <p:sp>
        <p:nvSpPr>
          <p:cNvPr id="3" name="Content Placeholder 2"/>
          <p:cNvSpPr>
            <a:spLocks noGrp="1"/>
          </p:cNvSpPr>
          <p:nvPr>
            <p:ph idx="1"/>
          </p:nvPr>
        </p:nvSpPr>
        <p:spPr>
          <a:xfrm>
            <a:off x="457200" y="1143000"/>
            <a:ext cx="8229600" cy="4983163"/>
          </a:xfrm>
        </p:spPr>
        <p:txBody>
          <a:bodyPr>
            <a:normAutofit fontScale="62500" lnSpcReduction="20000"/>
          </a:bodyPr>
          <a:lstStyle/>
          <a:p>
            <a:pPr algn="just">
              <a:buNone/>
            </a:pPr>
            <a:r>
              <a:rPr lang="en-US" smtClean="0"/>
              <a:t>		</a:t>
            </a:r>
            <a:r>
              <a:rPr lang="id-ID" smtClean="0"/>
              <a:t>Prinsip </a:t>
            </a:r>
            <a:r>
              <a:rPr lang="id-ID"/>
              <a:t>penatalaksanaan VAP berdasarkan panduan ATS / IDSA tahun 2004 adalah: tidak menunda terapi yang adekuat tetapi mengoptimalkannya. Pemilihan antimikroba empiris yaitu satu atau lebih obat yang memiliki aktivitas melawan beberapa kuman patogen sekaligus, baik bakteri maupun jamur (memiliki daya penetrasi yang baik terhadap sumber infeksi, mengacu pada pola kepekaan kuman yang ada di rumah sakit ataupun </a:t>
            </a:r>
            <a:r>
              <a:rPr lang="id-ID" smtClean="0"/>
              <a:t>masyarakat</a:t>
            </a:r>
            <a:r>
              <a:rPr lang="en-US" smtClean="0"/>
              <a:t>.</a:t>
            </a:r>
          </a:p>
          <a:p>
            <a:pPr algn="just">
              <a:buNone/>
            </a:pPr>
            <a:r>
              <a:rPr lang="en-US" smtClean="0"/>
              <a:t>		M</a:t>
            </a:r>
            <a:r>
              <a:rPr lang="id-ID" smtClean="0"/>
              <a:t>elanjutkan </a:t>
            </a:r>
            <a:r>
              <a:rPr lang="id-ID"/>
              <a:t>pemberian obat antimikroba berspektrum luas sampai diketahui pasti mikroorganisme penyebab dan kepekaannya terhadap antimikroba tersebut), mempersingkat terapi menjadi masa terapi efektif minimal untuk memperkecil kejadian resistensi serta menerapkan strategi pencegahan (preventif) dengan mengetahui faktor risiko yang ada</a:t>
            </a:r>
            <a:r>
              <a:rPr lang="id-ID" smtClean="0"/>
              <a:t>.</a:t>
            </a:r>
            <a:endParaRPr lang="en-US" smtClean="0"/>
          </a:p>
          <a:p>
            <a:pPr algn="just">
              <a:buNone/>
            </a:pPr>
            <a:r>
              <a:rPr lang="en-US" smtClean="0"/>
              <a:t>		</a:t>
            </a:r>
            <a:r>
              <a:rPr lang="id-ID" smtClean="0"/>
              <a:t>Awalnya </a:t>
            </a:r>
            <a:r>
              <a:rPr lang="id-ID"/>
              <a:t>penatalaksanaan VAP dilakukan berdasarkan prinsip terapi eskalasi (</a:t>
            </a:r>
            <a:r>
              <a:rPr lang="id-ID" i="1"/>
              <a:t>escalation therapy</a:t>
            </a:r>
            <a:r>
              <a:rPr lang="id-ID"/>
              <a:t>) yaitu memulai terapi dengan satu jenis antibiotik misalnya sefalosporin generasi ketiga selanjutnya meningkatkan terapi dengan pemberian antibiotik lain yang memiliki spektrum lebih luas </a:t>
            </a:r>
            <a:endParaRPr lang="en-US"/>
          </a:p>
          <a:p>
            <a:pPr>
              <a:buNone/>
            </a:pPr>
            <a:endParaRPr lang="en-US"/>
          </a:p>
        </p:txBody>
      </p:sp>
    </p:spTree>
  </p:cSld>
  <p:clrMapOvr>
    <a:masterClrMapping/>
  </p:clrMapOvr>
  <p:transition>
    <p:wipe dir="d"/>
  </p:transition>
  <p:timing/>
</p:sld>
</file>

<file path=ppt/slides/slide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5" name="Picture 4"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685800"/>
            <a:ext cx="8229600" cy="990600"/>
          </a:xfrm>
        </p:spPr>
        <p:txBody>
          <a:bodyPr>
            <a:normAutofit fontScale="90000"/>
          </a:bodyPr>
          <a:lstStyle/>
          <a:p>
            <a:r>
              <a:rPr lang="en-US" smtClean="0"/>
              <a:t>		</a:t>
            </a:r>
            <a:r>
              <a:rPr lang="en-US" b="1" err="1" smtClean="0"/>
              <a:t>Pengertian Ventilator Associated Pneumonia (VAP)</a:t>
            </a:r>
            <a:endParaRPr lang="en-US" b="1"/>
          </a:p>
        </p:txBody>
      </p:sp>
      <p:sp>
        <p:nvSpPr>
          <p:cNvPr id="3" name="Content Placeholder 2"/>
          <p:cNvSpPr>
            <a:spLocks noGrp="1"/>
          </p:cNvSpPr>
          <p:nvPr>
            <p:ph idx="1"/>
          </p:nvPr>
        </p:nvSpPr>
        <p:spPr>
          <a:xfrm>
            <a:off x="457200" y="1828800"/>
            <a:ext cx="8229600" cy="4297363"/>
          </a:xfrm>
        </p:spPr>
        <p:txBody>
          <a:bodyPr/>
          <a:lstStyle/>
          <a:p>
            <a:pPr algn="just">
              <a:buNone/>
            </a:pPr>
            <a:r>
              <a:rPr lang="id-ID"/>
              <a:t>VAP didefinisikan sebagai </a:t>
            </a:r>
            <a:r>
              <a:rPr lang="en-US" err="1"/>
              <a:t>inflamasi parenkim paru yang muncul 48 jam/lebih setelah intubasi endotrakeal dan inisiasi ventilasi </a:t>
            </a:r>
            <a:r>
              <a:rPr lang="en-US" err="1" smtClean="0"/>
              <a:t>mekanis. </a:t>
            </a:r>
            <a:endParaRPr lang="en-US"/>
          </a:p>
        </p:txBody>
      </p:sp>
      <p:pic>
        <p:nvPicPr>
          <p:cNvPr id="4" name="Picture 3" descr="vap.jpg"/>
          <p:cNvPicPr>
            <a:picLocks noChangeAspect="1"/>
          </p:cNvPicPr>
          <p:nvPr/>
        </p:nvPicPr>
        <p:blipFill>
          <a:blip r:embed="rId3"/>
          <a:stretch>
            <a:fillRect/>
          </a:stretch>
        </p:blipFill>
        <p:spPr>
          <a:xfrm>
            <a:off x="4953000" y="3962400"/>
            <a:ext cx="3553738" cy="1971675"/>
          </a:xfrm>
          <a:prstGeom prst="rect">
            <a:avLst/>
          </a:prstGeom>
          <a:ln>
            <a:noFill/>
          </a:ln>
          <a:effectLst>
            <a:outerShdw blurRad="292100" dist="139700" dir="2700000" algn="tl" rotWithShape="0">
              <a:srgbClr val="333333">
                <a:alpha val="65000"/>
              </a:srgbClr>
            </a:outerShdw>
          </a:effectLst>
        </p:spPr>
      </p:pic>
    </p:spTree>
  </p:cSld>
  <p:clrMapOvr>
    <a:masterClrMapping/>
  </p:clrMapOvr>
  <p:transition>
    <p:fade/>
  </p:transition>
  <p:timing/>
</p:sld>
</file>

<file path=ppt/slides/slide20.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Pencegahan </a:t>
            </a:r>
            <a:endParaRPr lang="en-US"/>
          </a:p>
        </p:txBody>
      </p:sp>
      <p:sp>
        <p:nvSpPr>
          <p:cNvPr id="3" name="Content Placeholder 2"/>
          <p:cNvSpPr>
            <a:spLocks noGrp="1"/>
          </p:cNvSpPr>
          <p:nvPr>
            <p:ph idx="1"/>
          </p:nvPr>
        </p:nvSpPr>
        <p:spPr>
          <a:xfrm>
            <a:off x="457200" y="1600200"/>
            <a:ext cx="8229600" cy="4800600"/>
          </a:xfrm>
        </p:spPr>
        <p:txBody>
          <a:bodyPr>
            <a:normAutofit fontScale="77500" lnSpcReduction="20000"/>
          </a:bodyPr>
          <a:lstStyle/>
          <a:p>
            <a:pPr lvl="0">
              <a:buNone/>
            </a:pPr>
            <a:r>
              <a:rPr lang="id-ID" smtClean="0"/>
              <a:t>Tindakan </a:t>
            </a:r>
            <a:r>
              <a:rPr lang="id-ID"/>
              <a:t>pencegahan kolonisasi bakteri </a:t>
            </a:r>
            <a:r>
              <a:rPr lang="id-ID" smtClean="0"/>
              <a:t>di orofaring </a:t>
            </a:r>
            <a:r>
              <a:rPr lang="id-ID"/>
              <a:t>dan saluran pencernaan. Tindakan keperawatan yang perlu di lakukan antara lain</a:t>
            </a:r>
            <a:r>
              <a:rPr lang="id-ID" smtClean="0"/>
              <a:t>:</a:t>
            </a:r>
          </a:p>
          <a:p>
            <a:pPr marL="514350" lvl="0" indent="-514350">
              <a:buAutoNum type="alphaLcPeriod"/>
            </a:pPr>
            <a:r>
              <a:rPr lang="id-ID" smtClean="0"/>
              <a:t>Mencuci tangan</a:t>
            </a:r>
          </a:p>
          <a:p>
            <a:pPr marL="514350" lvl="0" indent="-514350">
              <a:buAutoNum type="alphaLcPeriod"/>
            </a:pPr>
            <a:r>
              <a:rPr lang="id-ID" smtClean="0"/>
              <a:t>Suction</a:t>
            </a:r>
          </a:p>
          <a:p>
            <a:pPr marL="514350" lvl="0" indent="-514350">
              <a:buAutoNum type="alphaLcPeriod"/>
            </a:pPr>
            <a:r>
              <a:rPr lang="id-ID" smtClean="0"/>
              <a:t>Oral dekotaminasi</a:t>
            </a:r>
          </a:p>
          <a:p>
            <a:pPr marL="514350" lvl="0" indent="-514350">
              <a:buAutoNum type="alphaLcPeriod"/>
            </a:pPr>
            <a:r>
              <a:rPr lang="id-ID" smtClean="0"/>
              <a:t>Perubahan posisi tidur</a:t>
            </a:r>
          </a:p>
          <a:p>
            <a:pPr marL="0" indent="0">
              <a:buNone/>
            </a:pPr>
            <a:r>
              <a:rPr lang="id-ID"/>
              <a:t>Tindakan pencegahan untuk mencegah aspirasi ke paru-paru. Selain strategi untuk mencegah kolonisasi, strategi untuk mencegah aspirasi juga dapat digunnakan untuk mengurangi risiko VAP. Strategi tersebut meliputi :</a:t>
            </a:r>
          </a:p>
          <a:p>
            <a:pPr marL="514350" lvl="0" indent="-514350">
              <a:buAutoNum type="alphaLcPeriod"/>
            </a:pPr>
            <a:r>
              <a:rPr lang="id-ID" smtClean="0"/>
              <a:t>Menyapih </a:t>
            </a:r>
            <a:r>
              <a:rPr lang="id-ID"/>
              <a:t>dan ekstubasi </a:t>
            </a:r>
            <a:r>
              <a:rPr lang="id-ID" smtClean="0"/>
              <a:t>dini</a:t>
            </a:r>
          </a:p>
          <a:p>
            <a:pPr marL="514350" lvl="0" indent="-514350">
              <a:buAutoNum type="alphaLcPeriod"/>
            </a:pPr>
            <a:r>
              <a:rPr lang="id-ID" smtClean="0"/>
              <a:t>Posisi semi fowler</a:t>
            </a:r>
            <a:endParaRPr lang="id-ID"/>
          </a:p>
          <a:p>
            <a:pPr>
              <a:buNone/>
            </a:pPr>
            <a:endParaRPr lang="en-US" b="1"/>
          </a:p>
        </p:txBody>
      </p:sp>
    </p:spTree>
  </p:cSld>
  <p:clrMapOvr>
    <a:masterClrMapping/>
  </p:clrMapOvr>
  <p:transition>
    <p:fade/>
  </p:transition>
  <p:timing/>
</p:sld>
</file>

<file path=ppt/slides/slide21.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563562"/>
          </a:xfrm>
        </p:spPr>
        <p:txBody>
          <a:bodyPr>
            <a:normAutofit/>
          </a:bodyPr>
          <a:lstStyle/>
          <a:p>
            <a:endParaRPr lang="en-US" sz="2000"/>
          </a:p>
        </p:txBody>
      </p:sp>
      <p:sp>
        <p:nvSpPr>
          <p:cNvPr id="3" name="Content Placeholder 2"/>
          <p:cNvSpPr>
            <a:spLocks noGrp="1"/>
          </p:cNvSpPr>
          <p:nvPr>
            <p:ph idx="1"/>
          </p:nvPr>
        </p:nvSpPr>
        <p:spPr>
          <a:xfrm>
            <a:off x="457200" y="1447800"/>
            <a:ext cx="8229600" cy="4678363"/>
          </a:xfrm>
        </p:spPr>
        <p:txBody>
          <a:bodyPr>
            <a:normAutofit fontScale="85000" lnSpcReduction="20000"/>
          </a:bodyPr>
          <a:lstStyle/>
          <a:p>
            <a:pPr algn="just">
              <a:buNone/>
            </a:pPr>
            <a:r>
              <a:rPr lang="en-US" smtClean="0"/>
              <a:t>		Strategi </a:t>
            </a:r>
            <a:r>
              <a:rPr lang="en-US" err="1"/>
              <a:t>pencegahan VAP yang </a:t>
            </a:r>
            <a:r>
              <a:rPr lang="en-US" smtClean="0"/>
              <a:t>lain dikelompokkan </a:t>
            </a:r>
            <a:r>
              <a:rPr lang="en-US" err="1"/>
              <a:t>menjadi dua kategori </a:t>
            </a:r>
            <a:r>
              <a:rPr lang="en-US" err="1" smtClean="0"/>
              <a:t>yaitu:</a:t>
            </a:r>
          </a:p>
          <a:p>
            <a:pPr marL="514350" indent="-514350" algn="just">
              <a:buFont typeface="+mj-lt"/>
              <a:buAutoNum type="alphaLcPeriod"/>
            </a:pPr>
            <a:r>
              <a:rPr lang="en-US" err="1"/>
              <a:t>strategi farmakologi yang bertujuan untuk menurunkan kolonisasi saluran cerna terhadap kuman </a:t>
            </a:r>
            <a:r>
              <a:rPr lang="en-US" err="1" smtClean="0"/>
              <a:t>patogen</a:t>
            </a:r>
          </a:p>
          <a:p>
            <a:pPr marL="514350" indent="-514350" algn="just">
              <a:buFont typeface="+mj-lt"/>
              <a:buAutoNum type="alphaLcPeriod"/>
            </a:pPr>
            <a:r>
              <a:rPr lang="en-US" err="1"/>
              <a:t>strategi nonfarmakologi yang bertujuan untuk menurunkan kejadian aspirasi</a:t>
            </a:r>
            <a:r>
              <a:rPr lang="en-US" smtClean="0"/>
              <a:t>.</a:t>
            </a:r>
          </a:p>
          <a:p>
            <a:pPr marL="514350" indent="-514350" algn="just">
              <a:buNone/>
            </a:pPr>
            <a:r>
              <a:rPr lang="en-US" smtClean="0"/>
              <a:t>		Strategi </a:t>
            </a:r>
            <a:r>
              <a:rPr lang="en-US" err="1"/>
              <a:t>secara umum yang tidak boleh dilupakan adalah melalukan pengontrolan infeksi lokal di rumah sakit (surveilans rutin), kebijakan penggunaan antibiotika secara rasional serta penerapan strategi pencegahan secara efektif. </a:t>
            </a:r>
            <a:r>
              <a:rPr lang="id-ID"/>
              <a:t>(</a:t>
            </a:r>
            <a:r>
              <a:rPr lang="en-US" err="1"/>
              <a:t>Rozaliyani dkk, 2010). </a:t>
            </a:r>
          </a:p>
          <a:p>
            <a:pPr marL="514350" indent="-514350">
              <a:buNone/>
            </a:pPr>
            <a:endParaRPr lang="en-US"/>
          </a:p>
        </p:txBody>
      </p:sp>
    </p:spTree>
  </p:cSld>
  <p:clrMapOvr>
    <a:masterClrMapping/>
  </p:clrMapOvr>
  <p:transition>
    <p:fade/>
  </p:transition>
  <p:timing/>
</p:sld>
</file>

<file path=ppt/slides/slide22.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Diagnosa keperawatan </a:t>
            </a:r>
            <a:endParaRPr lang="en-US"/>
          </a:p>
        </p:txBody>
      </p:sp>
      <p:sp>
        <p:nvSpPr>
          <p:cNvPr id="3" name="Content Placeholder 2"/>
          <p:cNvSpPr>
            <a:spLocks noGrp="1"/>
          </p:cNvSpPr>
          <p:nvPr>
            <p:ph idx="1"/>
          </p:nvPr>
        </p:nvSpPr>
        <p:spPr/>
        <p:txBody>
          <a:bodyPr>
            <a:normAutofit fontScale="92500" lnSpcReduction="20000"/>
          </a:bodyPr>
          <a:lstStyle/>
          <a:p>
            <a:pPr marL="514350" lvl="0" indent="-514350" hangingPunct="0">
              <a:buFont typeface="+mj-lt"/>
              <a:buAutoNum type="arabicPeriod"/>
            </a:pPr>
            <a:r>
              <a:rPr lang="id-ID"/>
              <a:t>Ketidakefektifan bersihan jalan nafas berhubungan dengan spasme jalan </a:t>
            </a:r>
            <a:r>
              <a:rPr lang="id-ID" smtClean="0"/>
              <a:t>nafas.</a:t>
            </a:r>
            <a:endParaRPr lang="en-US" smtClean="0"/>
          </a:p>
          <a:p>
            <a:pPr marL="514350" lvl="0" indent="-514350" hangingPunct="0">
              <a:buFont typeface="+mj-lt"/>
              <a:buAutoNum type="arabicPeriod"/>
            </a:pPr>
            <a:r>
              <a:rPr lang="id-ID" smtClean="0"/>
              <a:t>Risiko </a:t>
            </a:r>
            <a:r>
              <a:rPr lang="id-ID"/>
              <a:t>syok berhubungan dengan </a:t>
            </a:r>
            <a:r>
              <a:rPr lang="id-ID" smtClean="0"/>
              <a:t>hipoksia.</a:t>
            </a:r>
            <a:endParaRPr lang="en-US" smtClean="0"/>
          </a:p>
          <a:p>
            <a:pPr marL="514350" lvl="0" indent="-514350" hangingPunct="0">
              <a:buFont typeface="+mj-lt"/>
              <a:buAutoNum type="arabicPeriod"/>
            </a:pPr>
            <a:r>
              <a:rPr lang="id-ID" smtClean="0"/>
              <a:t>Defisiensi </a:t>
            </a:r>
            <a:r>
              <a:rPr lang="id-ID"/>
              <a:t>volume cairan berhubungan dengan kegagalan mekanisme </a:t>
            </a:r>
            <a:r>
              <a:rPr lang="id-ID" smtClean="0"/>
              <a:t>regulasi.</a:t>
            </a:r>
            <a:endParaRPr lang="en-US" smtClean="0"/>
          </a:p>
          <a:p>
            <a:pPr marL="514350" lvl="0" indent="-514350" hangingPunct="0">
              <a:buFont typeface="+mj-lt"/>
              <a:buAutoNum type="arabicPeriod"/>
            </a:pPr>
            <a:r>
              <a:rPr lang="id-ID" smtClean="0"/>
              <a:t>Ketidakseimbangan </a:t>
            </a:r>
            <a:r>
              <a:rPr lang="id-ID"/>
              <a:t>nutrisi kurang dari kebutuhan tubuh berhubungan dengan faktor </a:t>
            </a:r>
            <a:r>
              <a:rPr lang="id-ID" smtClean="0"/>
              <a:t>biologis.</a:t>
            </a:r>
            <a:endParaRPr lang="en-US" smtClean="0"/>
          </a:p>
          <a:p>
            <a:pPr marL="514350" lvl="0" indent="-514350" hangingPunct="0">
              <a:buFont typeface="+mj-lt"/>
              <a:buAutoNum type="arabicPeriod"/>
            </a:pPr>
            <a:r>
              <a:rPr lang="id-ID" smtClean="0"/>
              <a:t>Resiko </a:t>
            </a:r>
            <a:r>
              <a:rPr lang="id-ID"/>
              <a:t>infeksi berhubungan dengan pemanajnan terhadap patogen meningkat: pemasangan selang endotracheal.</a:t>
            </a:r>
            <a:endParaRPr lang="en-US"/>
          </a:p>
          <a:p>
            <a:pPr marL="514350" indent="-514350">
              <a:buFont typeface="+mj-lt"/>
              <a:buAutoNum type="arabicPeriod"/>
            </a:pPr>
            <a:endParaRPr lang="en-US"/>
          </a:p>
        </p:txBody>
      </p:sp>
    </p:spTree>
  </p:cSld>
  <p:clrMapOvr>
    <a:masterClrMapping/>
  </p:clrMapOvr>
  <p:transition>
    <p:wipe dir="u"/>
  </p:transition>
  <p:timing/>
</p:sld>
</file>

<file path=ppt/slides/slide2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1" y="0"/>
            <a:ext cx="9143999" cy="6858000"/>
          </a:xfrm>
          <a:prstGeom prst="rect">
            <a:avLst/>
          </a:prstGeom>
        </p:spPr>
      </p:pic>
      <p:sp>
        <p:nvSpPr>
          <p:cNvPr id="2" name="Title 1"/>
          <p:cNvSpPr>
            <a:spLocks noGrp="1"/>
          </p:cNvSpPr>
          <p:nvPr>
            <p:ph type="ctrTitle"/>
          </p:nvPr>
        </p:nvSpPr>
        <p:spPr/>
        <p:txBody>
          <a:bodyPr/>
          <a:lstStyle/>
          <a:p>
            <a:r>
              <a:rPr lang="en-US" err="1" smtClean="0"/>
              <a:t>Asuhan Keperawatan </a:t>
            </a:r>
            <a:endParaRPr lang="en-US"/>
          </a:p>
        </p:txBody>
      </p:sp>
      <p:sp>
        <p:nvSpPr>
          <p:cNvPr id="3" name="Subtitle 2"/>
          <p:cNvSpPr>
            <a:spLocks noGrp="1"/>
          </p:cNvSpPr>
          <p:nvPr>
            <p:ph type="subTitle" idx="1"/>
          </p:nvPr>
        </p:nvSpPr>
        <p:spPr/>
        <p:txBody>
          <a:bodyPr/>
          <a:lstStyle/>
          <a:p>
            <a:endParaRPr lang="en-US"/>
          </a:p>
        </p:txBody>
      </p:sp>
    </p:spTree>
  </p:cSld>
  <p:clrMapOvr>
    <a:masterClrMapping/>
  </p:clrMapOvr>
  <p:transition>
    <p:wipe dir="u"/>
  </p:transition>
  <p:timing/>
</p:sld>
</file>

<file path=ppt/slides/slide2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sp>
        <p:nvSpPr>
          <p:cNvPr id="2" name="Title 1"/>
          <p:cNvSpPr>
            <a:spLocks noGrp="1"/>
          </p:cNvSpPr>
          <p:nvPr>
            <p:ph type="title"/>
          </p:nvPr>
        </p:nvSpPr>
        <p:spPr/>
        <p:txBody>
          <a:bodyPr/>
          <a:lstStyle/>
          <a:p>
            <a:endParaRPr lang="en-US"/>
          </a:p>
        </p:txBody>
      </p:sp>
      <p:pic>
        <p:nvPicPr>
          <p:cNvPr id="4" name="Content Placeholder 3" descr="download.jpg"/>
          <p:cNvPicPr>
            <a:picLocks noGrp="1" noChangeAspect="1"/>
          </p:cNvPicPr>
          <p:nvPr>
            <p:ph idx="1"/>
          </p:nvPr>
        </p:nvPicPr>
        <p:blipFill>
          <a:blip r:embed="rId2"/>
          <a:stretch>
            <a:fillRect/>
          </a:stretch>
        </p:blipFill>
        <p:spPr>
          <a:xfrm>
            <a:off x="1676400" y="1600200"/>
            <a:ext cx="5610902" cy="3733800"/>
          </a:xfrm>
          <a:prstGeom prst="rect">
            <a:avLst/>
          </a:prstGeom>
          <a:ln>
            <a:noFill/>
          </a:ln>
          <a:effectLst>
            <a:softEdge rad="112500"/>
          </a:effectLst>
        </p:spPr>
      </p:pic>
    </p:spTree>
  </p:cSld>
  <p:clrMapOvr>
    <a:masterClrMapping/>
  </p:clrMapOvr>
  <p:transition>
    <p:wipe dir="r"/>
  </p:transition>
  <p:timing/>
</p:sld>
</file>

<file path=ppt/slides/slide3.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563562"/>
          </a:xfrm>
        </p:spPr>
        <p:txBody>
          <a:bodyPr>
            <a:normAutofit/>
          </a:bodyPr>
          <a:lstStyle/>
          <a:p>
            <a:endParaRPr lang="en-US" sz="1400"/>
          </a:p>
        </p:txBody>
      </p:sp>
      <p:sp>
        <p:nvSpPr>
          <p:cNvPr id="3" name="Content Placeholder 2"/>
          <p:cNvSpPr>
            <a:spLocks noGrp="1"/>
          </p:cNvSpPr>
          <p:nvPr>
            <p:ph idx="1"/>
          </p:nvPr>
        </p:nvSpPr>
        <p:spPr>
          <a:xfrm>
            <a:off x="457200" y="1676400"/>
            <a:ext cx="8001000" cy="4800600"/>
          </a:xfrm>
        </p:spPr>
        <p:txBody>
          <a:bodyPr>
            <a:normAutofit fontScale="70000" lnSpcReduction="20000"/>
          </a:bodyPr>
          <a:lstStyle/>
          <a:p>
            <a:pPr algn="just">
              <a:lnSpc>
                <a:spcPct val="170000"/>
              </a:lnSpc>
              <a:buNone/>
            </a:pPr>
            <a:r>
              <a:rPr lang="en-US" smtClean="0"/>
              <a:t>		Menurut</a:t>
            </a:r>
            <a:r>
              <a:rPr lang="en-US" i="1" smtClean="0"/>
              <a:t> </a:t>
            </a:r>
            <a:r>
              <a:rPr lang="id-ID" i="1" smtClean="0"/>
              <a:t>American </a:t>
            </a:r>
            <a:r>
              <a:rPr lang="id-ID" i="1"/>
              <a:t>College of Chest Physicians</a:t>
            </a:r>
            <a:r>
              <a:rPr lang="id-ID"/>
              <a:t> mendefinisikan VAP sebagai suatu keadaan dimana terdapat gambaran infiltrat baru dan menetap pada foto t</a:t>
            </a:r>
            <a:r>
              <a:rPr lang="en-US"/>
              <a:t>ho</a:t>
            </a:r>
            <a:r>
              <a:rPr lang="id-ID"/>
              <a:t>raks disertai salah satu  tanda yaitu, hasil biakan darah atau pleura sama dengan mikroorganisme yang ditemukan di sputum maupun aspirasi trakea, kavitasi pada foto torak, gejala pneumonia atau terdapat dua dari tiga gejala berikut yaitu demam, leukositosis dan sekret purulen (</a:t>
            </a:r>
            <a:r>
              <a:rPr lang="en-US" err="1"/>
              <a:t>Rozaliyani </a:t>
            </a:r>
            <a:r>
              <a:rPr lang="id-ID"/>
              <a:t>dkk, 20</a:t>
            </a:r>
            <a:r>
              <a:rPr lang="en-US"/>
              <a:t>10</a:t>
            </a:r>
            <a:r>
              <a:rPr lang="id-ID"/>
              <a:t>).</a:t>
            </a:r>
            <a:endParaRPr lang="en-US"/>
          </a:p>
        </p:txBody>
      </p:sp>
    </p:spTree>
  </p:cSld>
  <p:clrMapOvr>
    <a:masterClrMapping/>
  </p:clrMapOvr>
  <p:transition>
    <p:fade/>
  </p:transition>
  <p:timing/>
</p:sld>
</file>

<file path=ppt/slides/slide4.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74638"/>
            <a:ext cx="8229600" cy="639762"/>
          </a:xfrm>
        </p:spPr>
        <p:txBody>
          <a:bodyPr>
            <a:normAutofit/>
          </a:bodyPr>
          <a:lstStyle/>
          <a:p>
            <a:endParaRPr lang="en-US" sz="1400"/>
          </a:p>
        </p:txBody>
      </p:sp>
      <p:sp>
        <p:nvSpPr>
          <p:cNvPr id="3" name="Content Placeholder 2"/>
          <p:cNvSpPr>
            <a:spLocks noGrp="1"/>
          </p:cNvSpPr>
          <p:nvPr>
            <p:ph idx="1"/>
          </p:nvPr>
        </p:nvSpPr>
        <p:spPr/>
        <p:txBody>
          <a:bodyPr>
            <a:normAutofit fontScale="70000" lnSpcReduction="20000"/>
          </a:bodyPr>
          <a:lstStyle/>
          <a:p>
            <a:pPr>
              <a:lnSpc>
                <a:spcPct val="200000"/>
              </a:lnSpc>
              <a:buNone/>
            </a:pPr>
            <a:r>
              <a:rPr lang="en-US" smtClean="0"/>
              <a:t>		</a:t>
            </a:r>
            <a:r>
              <a:rPr lang="id-ID" smtClean="0"/>
              <a:t>Menurut </a:t>
            </a:r>
            <a:r>
              <a:rPr lang="id-ID"/>
              <a:t>Fartoukh, 2003 VAP merupakan infeksi nosokomial akibat pemasangan ventilator yang paling sering terjadi di ICU yang sampai sekarang masih menjadi masalah perawatan kesehatan di rumah sakit seluruh dunia. Linch, 1997 dalam Tietjen, 2004 juga menyatakan bahwa pneumonia nosokomial menjadi penyebab kematian tertinggi mencapai 30 % angka </a:t>
            </a:r>
            <a:r>
              <a:rPr lang="id-ID" smtClean="0"/>
              <a:t>mortalitasnya</a:t>
            </a:r>
            <a:r>
              <a:rPr lang="en-US" smtClean="0"/>
              <a:t>.</a:t>
            </a:r>
            <a:endParaRPr lang="en-US"/>
          </a:p>
        </p:txBody>
      </p:sp>
    </p:spTree>
  </p:cSld>
  <p:clrMapOvr>
    <a:masterClrMapping/>
  </p:clrMapOvr>
  <p:transition>
    <p:fade/>
  </p:transition>
  <p:timing/>
</p:sld>
</file>

<file path=ppt/slides/slide5.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5" name="Picture 4"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Etiologi </a:t>
            </a:r>
            <a:endParaRPr lang="en-US"/>
          </a:p>
        </p:txBody>
      </p:sp>
      <p:sp>
        <p:nvSpPr>
          <p:cNvPr id="3" name="Content Placeholder 2"/>
          <p:cNvSpPr>
            <a:spLocks noGrp="1"/>
          </p:cNvSpPr>
          <p:nvPr>
            <p:ph idx="1"/>
          </p:nvPr>
        </p:nvSpPr>
        <p:spPr/>
        <p:txBody>
          <a:bodyPr>
            <a:normAutofit fontScale="70000" lnSpcReduction="20000"/>
          </a:bodyPr>
          <a:lstStyle/>
          <a:p>
            <a:pPr algn="just">
              <a:lnSpc>
                <a:spcPct val="160000"/>
              </a:lnSpc>
              <a:buNone/>
            </a:pPr>
            <a:r>
              <a:rPr lang="id-ID"/>
              <a:t>VAP ditentukan berdasarkan 3 komponen </a:t>
            </a:r>
            <a:r>
              <a:rPr lang="id-ID" smtClean="0"/>
              <a:t>tanda</a:t>
            </a:r>
            <a:r>
              <a:rPr lang="en-US"/>
              <a:t> </a:t>
            </a:r>
            <a:r>
              <a:rPr lang="id-ID" smtClean="0"/>
              <a:t>infeksi </a:t>
            </a:r>
            <a:r>
              <a:rPr lang="id-ID"/>
              <a:t>sistemik </a:t>
            </a:r>
            <a:r>
              <a:rPr lang="en-US" err="1" smtClean="0"/>
              <a:t>yaitu:</a:t>
            </a:r>
          </a:p>
          <a:p>
            <a:pPr marL="514350" indent="-514350" algn="just">
              <a:lnSpc>
                <a:spcPct val="160000"/>
              </a:lnSpc>
              <a:buFont typeface="+mj-lt"/>
              <a:buAutoNum type="arabicPeriod"/>
            </a:pPr>
            <a:r>
              <a:rPr lang="en-US" err="1" smtClean="0"/>
              <a:t>Demam</a:t>
            </a:r>
          </a:p>
          <a:p>
            <a:pPr marL="514350" indent="-514350" algn="just">
              <a:lnSpc>
                <a:spcPct val="160000"/>
              </a:lnSpc>
              <a:buFont typeface="+mj-lt"/>
              <a:buAutoNum type="arabicPeriod"/>
            </a:pPr>
            <a:r>
              <a:rPr lang="en-US" err="1" smtClean="0"/>
              <a:t>Takikardi</a:t>
            </a:r>
          </a:p>
          <a:p>
            <a:pPr marL="514350" indent="-514350" algn="just">
              <a:lnSpc>
                <a:spcPct val="160000"/>
              </a:lnSpc>
              <a:buFont typeface="+mj-lt"/>
              <a:buAutoNum type="arabicPeriod"/>
            </a:pPr>
            <a:r>
              <a:rPr lang="id-ID" smtClean="0"/>
              <a:t>Leukositosis</a:t>
            </a:r>
            <a:r>
              <a:rPr lang="en-US" smtClean="0"/>
              <a:t> </a:t>
            </a:r>
            <a:r>
              <a:rPr lang="id-ID"/>
              <a:t>disertai gambaran infiltrat baru ataupun perburukan di foto toraks dan penemuan bakteri penyebab infeksi paru. Beberapa kuman ditengarai sebagai penyebab </a:t>
            </a:r>
            <a:r>
              <a:rPr lang="id-ID" smtClean="0"/>
              <a:t>VAP</a:t>
            </a:r>
            <a:r>
              <a:rPr lang="en-US"/>
              <a:t> </a:t>
            </a:r>
            <a:r>
              <a:rPr lang="id-ID"/>
              <a:t>(Farthoukh dkk, 2003</a:t>
            </a:r>
            <a:r>
              <a:rPr lang="id-ID" smtClean="0"/>
              <a:t>)</a:t>
            </a:r>
            <a:r>
              <a:rPr lang="en-US" smtClean="0"/>
              <a:t>.</a:t>
            </a:r>
            <a:endParaRPr lang="en-US"/>
          </a:p>
        </p:txBody>
      </p:sp>
      <p:pic>
        <p:nvPicPr>
          <p:cNvPr id="4" name="Picture 3" descr="images.jpg"/>
          <p:cNvPicPr>
            <a:picLocks noChangeAspect="1"/>
          </p:cNvPicPr>
          <p:nvPr/>
        </p:nvPicPr>
        <p:blipFill>
          <a:blip r:embed="rId3"/>
          <a:stretch>
            <a:fillRect/>
          </a:stretch>
        </p:blipFill>
        <p:spPr>
          <a:xfrm>
            <a:off x="5257800" y="4876800"/>
            <a:ext cx="2762250" cy="1657350"/>
          </a:xfrm>
          <a:prstGeom prst="roundRect">
            <a:avLst>
              <a:gd name="adj" fmla="val 8594"/>
            </a:avLst>
          </a:prstGeom>
          <a:solidFill>
            <a:srgbClr val="FFFFFF">
              <a:shade val="85000"/>
            </a:srgbClr>
          </a:solidFill>
          <a:ln>
            <a:noFill/>
          </a:ln>
          <a:effectLst>
            <a:reflection blurRad="12700" stA="38000" endPos="28000" dist="5000" dir="5400000" sy="-100000" algn="bl" rotWithShape="0"/>
          </a:effectLst>
        </p:spPr>
      </p:pic>
    </p:spTree>
  </p:cSld>
  <p:clrMapOvr>
    <a:masterClrMapping/>
  </p:clrMapOvr>
  <p:transition>
    <p:wipe dir="d"/>
  </p:transition>
  <p:timing/>
</p:sld>
</file>

<file path=ppt/slides/slide6.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639762"/>
          </a:xfrm>
        </p:spPr>
        <p:txBody>
          <a:bodyPr>
            <a:normAutofit/>
          </a:bodyPr>
          <a:lstStyle/>
          <a:p>
            <a:endParaRPr lang="en-US" sz="1400"/>
          </a:p>
        </p:txBody>
      </p:sp>
      <p:sp>
        <p:nvSpPr>
          <p:cNvPr id="3" name="Content Placeholder 2"/>
          <p:cNvSpPr>
            <a:spLocks noGrp="1"/>
          </p:cNvSpPr>
          <p:nvPr>
            <p:ph idx="1"/>
          </p:nvPr>
        </p:nvSpPr>
        <p:spPr>
          <a:xfrm>
            <a:off x="457200" y="1600200"/>
            <a:ext cx="8458200" cy="4525963"/>
          </a:xfrm>
        </p:spPr>
        <p:txBody>
          <a:bodyPr>
            <a:normAutofit fontScale="85000" lnSpcReduction="10000"/>
          </a:bodyPr>
          <a:lstStyle/>
          <a:p>
            <a:pPr>
              <a:lnSpc>
                <a:spcPct val="160000"/>
              </a:lnSpc>
              <a:buNone/>
            </a:pPr>
            <a:r>
              <a:rPr lang="en-US" smtClean="0"/>
              <a:t>		</a:t>
            </a:r>
            <a:r>
              <a:rPr lang="id-ID" smtClean="0"/>
              <a:t>Etiologi </a:t>
            </a:r>
            <a:r>
              <a:rPr lang="id-ID"/>
              <a:t>VAP meliputi spectrum </a:t>
            </a:r>
            <a:r>
              <a:rPr lang="id-ID" smtClean="0"/>
              <a:t>mikroorganisme</a:t>
            </a:r>
            <a:r>
              <a:rPr lang="en-US"/>
              <a:t> </a:t>
            </a:r>
            <a:r>
              <a:rPr lang="id-ID" smtClean="0"/>
              <a:t>yang </a:t>
            </a:r>
            <a:r>
              <a:rPr lang="id-ID"/>
              <a:t>luas, dapat bersifat polimikrobial tetapi jarang disebabkan oleh jamur atau virus pada pasien </a:t>
            </a:r>
            <a:r>
              <a:rPr lang="id-ID" smtClean="0"/>
              <a:t>imunokompeten.</a:t>
            </a:r>
            <a:r>
              <a:rPr lang="en-US" smtClean="0"/>
              <a:t> Mikroorganisme </a:t>
            </a:r>
            <a:r>
              <a:rPr lang="en-US"/>
              <a:t>yang berperan dalam etiologi </a:t>
            </a:r>
            <a:r>
              <a:rPr lang="en-US" smtClean="0"/>
              <a:t>VAP dapat </a:t>
            </a:r>
            <a:r>
              <a:rPr lang="en-US" err="1"/>
              <a:t>berbeda antara satu tempat dengan yang lainnya</a:t>
            </a:r>
            <a:r>
              <a:rPr lang="en-US" smtClean="0"/>
              <a:t>. </a:t>
            </a:r>
          </a:p>
          <a:p>
            <a:pPr>
              <a:lnSpc>
                <a:spcPct val="160000"/>
              </a:lnSpc>
              <a:buNone/>
            </a:pPr>
            <a:endParaRPr lang="en-US"/>
          </a:p>
        </p:txBody>
      </p:sp>
    </p:spTree>
  </p:cSld>
  <p:clrMapOvr>
    <a:masterClrMapping/>
  </p:clrMapOvr>
  <p:transition/>
  <p:timing/>
</p:sld>
</file>

<file path=ppt/slides/slide7.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0"/>
            <a:ext cx="9144000" cy="6858001"/>
          </a:xfrm>
          <a:prstGeom prst="rect">
            <a:avLst/>
          </a:prstGeom>
        </p:spPr>
      </p:pic>
      <p:sp>
        <p:nvSpPr>
          <p:cNvPr id="2" name="Title 1"/>
          <p:cNvSpPr>
            <a:spLocks noGrp="1"/>
          </p:cNvSpPr>
          <p:nvPr>
            <p:ph type="title"/>
          </p:nvPr>
        </p:nvSpPr>
        <p:spPr>
          <a:xfrm>
            <a:off x="457200" y="274638"/>
            <a:ext cx="8229600" cy="563562"/>
          </a:xfrm>
        </p:spPr>
        <p:txBody>
          <a:bodyPr>
            <a:normAutofit/>
          </a:bodyPr>
          <a:lstStyle/>
          <a:p>
            <a:endParaRPr lang="en-US" sz="1400"/>
          </a:p>
        </p:txBody>
      </p:sp>
      <p:sp>
        <p:nvSpPr>
          <p:cNvPr id="3" name="Content Placeholder 2"/>
          <p:cNvSpPr>
            <a:spLocks noGrp="1"/>
          </p:cNvSpPr>
          <p:nvPr>
            <p:ph idx="1"/>
          </p:nvPr>
        </p:nvSpPr>
        <p:spPr/>
        <p:txBody>
          <a:bodyPr>
            <a:normAutofit fontScale="92500"/>
          </a:bodyPr>
          <a:lstStyle/>
          <a:p>
            <a:pPr algn="just">
              <a:lnSpc>
                <a:spcPct val="150000"/>
              </a:lnSpc>
              <a:buNone/>
            </a:pPr>
            <a:r>
              <a:rPr lang="en-US"/>
              <a:t>	</a:t>
            </a:r>
            <a:r>
              <a:rPr lang="en-US" smtClean="0"/>
              <a:t>	</a:t>
            </a:r>
            <a:r>
              <a:rPr lang="id-ID" smtClean="0"/>
              <a:t>Bakteri </a:t>
            </a:r>
            <a:r>
              <a:rPr lang="id-ID"/>
              <a:t>penyebab VAP pada kelompok I adalah kuman gram negative </a:t>
            </a:r>
            <a:r>
              <a:rPr lang="id-ID" i="1"/>
              <a:t>(Enterobacter spp, Escherichia coli, Klebsiella spp, Proteus spp, Serratia marcescens, Haemophilus influenza, Streptococcus pneumoniae dan Methicillin sensitive staphylococcus aureus (MSSA).</a:t>
            </a:r>
            <a:r>
              <a:rPr lang="id-ID"/>
              <a:t> </a:t>
            </a:r>
            <a:endParaRPr lang="en-US"/>
          </a:p>
        </p:txBody>
      </p:sp>
    </p:spTree>
  </p:cSld>
  <p:clrMapOvr>
    <a:masterClrMapping/>
  </p:clrMapOvr>
  <p:transition/>
  <p:timing/>
</p:sld>
</file>

<file path=ppt/slides/slide8.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a:xfrm>
            <a:off x="457200" y="274638"/>
            <a:ext cx="8229600" cy="563562"/>
          </a:xfrm>
        </p:spPr>
        <p:txBody>
          <a:bodyPr>
            <a:normAutofit/>
          </a:bodyPr>
          <a:lstStyle/>
          <a:p>
            <a:endParaRPr lang="en-US" sz="1400"/>
          </a:p>
        </p:txBody>
      </p:sp>
      <p:sp>
        <p:nvSpPr>
          <p:cNvPr id="3" name="Content Placeholder 2"/>
          <p:cNvSpPr>
            <a:spLocks noGrp="1"/>
          </p:cNvSpPr>
          <p:nvPr>
            <p:ph idx="1"/>
          </p:nvPr>
        </p:nvSpPr>
        <p:spPr>
          <a:xfrm>
            <a:off x="457200" y="1295400"/>
            <a:ext cx="8229600" cy="4830763"/>
          </a:xfrm>
        </p:spPr>
        <p:txBody>
          <a:bodyPr>
            <a:normAutofit fontScale="92500" lnSpcReduction="20000"/>
          </a:bodyPr>
          <a:lstStyle/>
          <a:p>
            <a:pPr algn="just">
              <a:lnSpc>
                <a:spcPct val="150000"/>
              </a:lnSpc>
              <a:buNone/>
            </a:pPr>
            <a:r>
              <a:rPr lang="en-US" smtClean="0"/>
              <a:t>		</a:t>
            </a:r>
            <a:r>
              <a:rPr lang="id-ID" sz="2400" smtClean="0"/>
              <a:t>Bakteri </a:t>
            </a:r>
            <a:r>
              <a:rPr lang="id-ID" sz="2400"/>
              <a:t>penyebab kelompok II adalah bakteri penyebab kelompok I ditambah kuman anaerob, </a:t>
            </a:r>
            <a:r>
              <a:rPr lang="id-ID" sz="2400" i="1"/>
              <a:t>Legionella pneumophilia dan Methicillin resistan Staphylococcus aureus (MRSA).</a:t>
            </a:r>
            <a:r>
              <a:rPr lang="id-ID" sz="2400"/>
              <a:t> Bakteri penyebab kelompok III adalah </a:t>
            </a:r>
            <a:r>
              <a:rPr lang="id-ID" sz="2400" i="1"/>
              <a:t>Pseudomonas aeruginosa, Acinetobacter spp dan MRSA</a:t>
            </a:r>
            <a:r>
              <a:rPr lang="id-ID" sz="2400"/>
              <a:t> (Sirvent, 2003)</a:t>
            </a:r>
            <a:r>
              <a:rPr lang="en-US" sz="2400" smtClean="0"/>
              <a:t>.</a:t>
            </a:r>
          </a:p>
          <a:p>
            <a:pPr algn="just">
              <a:lnSpc>
                <a:spcPct val="150000"/>
              </a:lnSpc>
              <a:buNone/>
            </a:pPr>
            <a:r>
              <a:rPr lang="en-US" sz="2400" smtClean="0"/>
              <a:t>		B</a:t>
            </a:r>
            <a:r>
              <a:rPr lang="id-ID" sz="2400" smtClean="0"/>
              <a:t>akteri </a:t>
            </a:r>
            <a:r>
              <a:rPr lang="id-ID" sz="2400"/>
              <a:t>patogen yang paling sering ditemukan pada kasus VAP, resisten intrinsik terhadap berbagai antimikroba. Resistensinya terhadap piperasilin, ceftazidim, cefepim, golongan karbapenem, aminoglikosida dan fluorokuinolon makin sering dilaporkan di Amerika Serikat.</a:t>
            </a:r>
            <a:endParaRPr lang="en-US" sz="2400"/>
          </a:p>
          <a:p>
            <a:pPr>
              <a:buNone/>
            </a:pPr>
            <a:endParaRPr lang="en-US"/>
          </a:p>
        </p:txBody>
      </p:sp>
    </p:spTree>
  </p:cSld>
  <p:clrMapOvr>
    <a:masterClrMapping/>
  </p:clrMapOvr>
  <p:transition>
    <p:wipe dir="d"/>
  </p:transition>
  <p:timing/>
</p:sld>
</file>

<file path=ppt/slides/slide9.xml><?xml version="1.0" encoding="utf-8"?>
<p:sld xmlns:a="http://schemas.openxmlformats.org/drawingml/2006/main" xmlns:r="http://schemas.openxmlformats.org/officeDocument/2006/relationships" xmlns:p14="http://schemas.microsoft.com/office/powerpoint/2010/main" xmlns:p15="http://schemas.microsoft.com/office/powerpoint/2012/main" xmlns:p="http://schemas.openxmlformats.org/presentationml/2006/main">
  <p:cSld>
    <p:spTree>
      <p:nvGrpSpPr>
        <p:cNvPr id="1" name=""/>
        <p:cNvGrpSpPr/>
        <p:nvPr/>
      </p:nvGrpSpPr>
      <p:grpSpPr>
        <a:xfrm>
          <a:off x="0" y="0"/>
          <a:ext cx="0" cy="0"/>
        </a:xfrm>
      </p:grpSpPr>
      <p:pic>
        <p:nvPicPr>
          <p:cNvPr id="4" name="Picture 3" descr="Picture1.png"/>
          <p:cNvPicPr>
            <a:picLocks noChangeAspect="1"/>
          </p:cNvPicPr>
          <p:nvPr/>
        </p:nvPicPr>
        <p:blipFill>
          <a:blip r:embed="rId2"/>
          <a:stretch>
            <a:fillRect/>
          </a:stretch>
        </p:blipFill>
        <p:spPr>
          <a:xfrm>
            <a:off x="0" y="-1"/>
            <a:ext cx="9144000" cy="6858001"/>
          </a:xfrm>
          <a:prstGeom prst="rect">
            <a:avLst/>
          </a:prstGeom>
        </p:spPr>
      </p:pic>
      <p:sp>
        <p:nvSpPr>
          <p:cNvPr id="2" name="Title 1"/>
          <p:cNvSpPr>
            <a:spLocks noGrp="1"/>
          </p:cNvSpPr>
          <p:nvPr>
            <p:ph type="title"/>
          </p:nvPr>
        </p:nvSpPr>
        <p:spPr/>
        <p:txBody>
          <a:bodyPr/>
          <a:lstStyle/>
          <a:p>
            <a:r>
              <a:rPr lang="en-US" err="1" smtClean="0"/>
              <a:t>Klasifikasi </a:t>
            </a:r>
            <a:endParaRPr lang="en-US"/>
          </a:p>
        </p:txBody>
      </p:sp>
      <p:sp>
        <p:nvSpPr>
          <p:cNvPr id="3" name="Content Placeholder 2"/>
          <p:cNvSpPr>
            <a:spLocks noGrp="1"/>
          </p:cNvSpPr>
          <p:nvPr>
            <p:ph idx="1"/>
          </p:nvPr>
        </p:nvSpPr>
        <p:spPr>
          <a:xfrm>
            <a:off x="457200" y="1600200"/>
            <a:ext cx="8229600" cy="4953000"/>
          </a:xfrm>
        </p:spPr>
        <p:txBody>
          <a:bodyPr>
            <a:normAutofit fontScale="92500" lnSpcReduction="10000"/>
          </a:bodyPr>
          <a:lstStyle/>
          <a:p>
            <a:pPr>
              <a:buNone/>
            </a:pPr>
            <a:r>
              <a:rPr lang="en-US" smtClean="0"/>
              <a:t>	</a:t>
            </a:r>
            <a:r>
              <a:rPr lang="en-US" sz="2200" smtClean="0"/>
              <a:t>	</a:t>
            </a:r>
            <a:r>
              <a:rPr lang="id-ID" sz="2200" smtClean="0"/>
              <a:t>Menurut </a:t>
            </a:r>
            <a:r>
              <a:rPr lang="en-US" sz="2200" err="1"/>
              <a:t>Rello </a:t>
            </a:r>
            <a:r>
              <a:rPr lang="id-ID" sz="2200"/>
              <a:t>dkk, 200</a:t>
            </a:r>
            <a:r>
              <a:rPr lang="en-US" sz="2200"/>
              <a:t>1</a:t>
            </a:r>
            <a:r>
              <a:rPr lang="id-ID" sz="2200"/>
              <a:t> berdasarkan derajat penyakit, faktor risiko dan onsetnya maka ada klasifikasi untuk mengetahui kuman penyebab VAP, sebagai berikut </a:t>
            </a:r>
            <a:r>
              <a:rPr lang="id-ID" sz="2200" smtClean="0"/>
              <a:t>:</a:t>
            </a:r>
            <a:endParaRPr lang="en-US" sz="2200" smtClean="0"/>
          </a:p>
          <a:p>
            <a:pPr marL="457200" lvl="0" indent="-457200">
              <a:buFont typeface="+mj-lt"/>
              <a:buAutoNum type="arabicPeriod"/>
            </a:pPr>
            <a:r>
              <a:rPr lang="id-ID" sz="2200"/>
              <a:t>Penderita dengan faktor risiko biasa, derajat ringan-sedang dan onset kapan saja selama perawatan atau derajat berat dengan onset dini. Bakteri penyebab : Kuman Gram negative (</a:t>
            </a:r>
            <a:r>
              <a:rPr lang="id-ID" sz="2200" i="1"/>
              <a:t>Enterobacter spp, Escherichia coli, Klebsiella spp, Proteus spp, Serratia marcescens), Haemophilus influenza, Streptococcus pneumoniae dan Methicillin sensitive staphylococcus aureus</a:t>
            </a:r>
            <a:r>
              <a:rPr lang="id-ID" sz="2200"/>
              <a:t> (MSSA</a:t>
            </a:r>
            <a:r>
              <a:rPr lang="id-ID" sz="2200" smtClean="0"/>
              <a:t>).</a:t>
            </a:r>
            <a:endParaRPr lang="en-US" sz="2200" smtClean="0"/>
          </a:p>
          <a:p>
            <a:pPr marL="457200" lvl="0" indent="-457200">
              <a:buFont typeface="+mj-lt"/>
              <a:buAutoNum type="arabicPeriod"/>
            </a:pPr>
            <a:r>
              <a:rPr lang="id-ID" sz="2200"/>
              <a:t>Penderita dengan faktor risiko spesifik dan derajat ringan-sedang yang terjadi kapan saja selama perawatan. Bakteri penyebab : Semua bakteri penyebab kelompok I ditambah kuman anaerob, </a:t>
            </a:r>
            <a:r>
              <a:rPr lang="id-ID" sz="2200" i="1"/>
              <a:t>Legionella pneumophilia dan Methicillin resistant Staphylococcus aureus</a:t>
            </a:r>
            <a:r>
              <a:rPr lang="id-ID" sz="2200"/>
              <a:t> (MRSA).</a:t>
            </a:r>
            <a:endParaRPr lang="en-US" sz="2200"/>
          </a:p>
          <a:p>
            <a:pPr marL="457200" lvl="0" indent="-457200">
              <a:buFont typeface="+mj-lt"/>
              <a:buAutoNum type="arabicPeriod"/>
            </a:pPr>
            <a:r>
              <a:rPr lang="id-ID" sz="2200"/>
              <a:t>Penderita derajat berat dan onset dini dengan faktor risiko spesifik atau onset lambat. Bakteri penyebab : </a:t>
            </a:r>
            <a:r>
              <a:rPr lang="id-ID" sz="2200" i="1"/>
              <a:t>Pseudomonas aeruginosa, Acinetobacter spp </a:t>
            </a:r>
            <a:r>
              <a:rPr lang="id-ID" sz="2200"/>
              <a:t>dan MRSA. (Rozaliyani dkk, 2010</a:t>
            </a:r>
            <a:r>
              <a:rPr lang="id-ID" sz="2200" smtClean="0"/>
              <a:t>).</a:t>
            </a:r>
            <a:endParaRPr lang="en-US" sz="2200"/>
          </a:p>
        </p:txBody>
      </p:sp>
    </p:spTree>
  </p:cSld>
  <p:clrMapOvr>
    <a:masterClrMapping/>
  </p:clrMapOvr>
  <p:transition>
    <p:wipe dir="d"/>
  </p:transition>
  <p:timing/>
</p:sld>
</file>

<file path=ppt/tags/tag1.xml><?xml version="1.0" encoding="utf-8"?>
<p:tagLst xmlns:p="http://schemas.openxmlformats.org/presentationml/2006/main">
  <p:tag name="AS_NET" val="4.0.30319.42000"/>
  <p:tag name="AS_OS" val="Microsoft Windows NT 6.2.9200.0"/>
  <p:tag name="AS_RELEASE_DATE" val="2017.01.13"/>
  <p:tag name="AS_TITLE" val="Aspose.Slides for .NET 4.0"/>
  <p:tag name="AS_VERSION" val="16.12.1.0"/>
</p:tagLst>
</file>

<file path=ppt/theme/theme1.xml><?xml version="1.0" encoding="utf-8"?>
<a:theme xmlns:r="http://schemas.openxmlformats.org/officeDocument/2006/relationships"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Arial"/>
        <a:cs typeface="Arial"/>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Arial"/>
        <a:cs typeface="Arial"/>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theme>
</file>

<file path=docProps/app.xml><?xml version="1.0" encoding="utf-8"?>
<Properties xmlns:vt="http://schemas.openxmlformats.org/officeDocument/2006/docPropsVTypes" xmlns="http://schemas.openxmlformats.org/officeDocument/2006/extended-properties">
  <Company>Microsoft Corporation</Company>
  <PresentationFormat>On-screen Show (4:3)</PresentationFormat>
  <Paragraphs>63</Paragraphs>
  <Slides>24</Slides>
  <Notes>0</Notes>
  <TotalTime>135</TotalTime>
  <HiddenSlides>0</HiddenSlides>
  <MMClips>0</MMClips>
  <ScaleCrop>0</ScaleCrop>
  <HeadingPairs>
    <vt:vector baseType="variant" size="4">
      <vt:variant>
        <vt:lpstr>Theme</vt:lpstr>
      </vt:variant>
      <vt:variant>
        <vt:i4>1</vt:i4>
      </vt:variant>
      <vt:variant>
        <vt:lpstr>Slide Titles</vt:lpstr>
      </vt:variant>
      <vt:variant>
        <vt:i4>24</vt:i4>
      </vt:variant>
    </vt:vector>
  </HeadingPairs>
  <TitlesOfParts>
    <vt:vector baseType="lpstr" size="25">
      <vt:lpstr>Office Theme</vt:lpstr>
      <vt:lpstr>Asuhan Keperawatan pada Pasien Ventilator Associated Pneumonia (VAP)</vt:lpstr>
      <vt:lpstr>		Pengertian Ventilator Associated Pneumonia (VAP)</vt:lpstr>
      <vt:lpstr>Slide 3</vt:lpstr>
      <vt:lpstr>Slide 4</vt:lpstr>
      <vt:lpstr>Etiologi </vt:lpstr>
      <vt:lpstr>Slide 6</vt:lpstr>
      <vt:lpstr>Slide 7</vt:lpstr>
      <vt:lpstr>Slide 8</vt:lpstr>
      <vt:lpstr>Klasifikasi </vt:lpstr>
      <vt:lpstr>Faktor Risiko</vt:lpstr>
      <vt:lpstr>Slide 11</vt:lpstr>
      <vt:lpstr>Pathway </vt:lpstr>
      <vt:lpstr>Patofisiologi </vt:lpstr>
      <vt:lpstr>Slide 14</vt:lpstr>
      <vt:lpstr>Penatalaksanaan </vt:lpstr>
      <vt:lpstr>Slide 16</vt:lpstr>
      <vt:lpstr>Slide 17</vt:lpstr>
      <vt:lpstr>Slide 18</vt:lpstr>
      <vt:lpstr>Slide 19</vt:lpstr>
      <vt:lpstr>Pencegahan </vt:lpstr>
      <vt:lpstr>Slide 21</vt:lpstr>
      <vt:lpstr>Diagnosa keperawatan </vt:lpstr>
      <vt:lpstr>Asuhan Keperawatan </vt:lpstr>
      <vt:lpstr>Slide 24</vt:lpstr>
    </vt:vector>
  </TitlesOfParts>
  <LinksUpToDate>0</LinksUpToDate>
  <SharedDoc>0</SharedDoc>
  <HyperlinksChanged>0</HyperlinksChanged>
  <Application>Aspose.Slides for .NET</Application>
  <AppVersion>16.1201</AppVersion>
</Properties>
</file>

<file path=docProps/core.xml><?xml version="1.0" encoding="utf-8"?>
<cp:coreProperties xmlns:dc="http://purl.org/dc/elements/1.1/" xmlns:dcterms="http://purl.org/dc/terms/" xmlns:dcmitype="http://purl.org/dc/dcmitype/" xmlns:xsi="http://www.w3.org/2001/XMLSchema-instance" xmlns:cp="http://schemas.openxmlformats.org/package/2006/metadata/core-properties">
  <dc:title>Asuhan Keperawatan pada Pasien Ventilator Associated Pneumonia (VAP)</dc:title>
  <dc:creator>Corporate Edition</dc:creator>
  <cp:lastModifiedBy>asus</cp:lastModifiedBy>
  <cp:revision>14</cp:revision>
  <dcterms:created xsi:type="dcterms:W3CDTF">2020-03-25T06:59:31Z</dcterms:created>
  <dcterms:modified xsi:type="dcterms:W3CDTF">2020-04-04T06:17:31Z</dcterms:modified>
</cp:coreProperties>
</file>