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578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829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315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8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6820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355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1057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001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254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705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234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550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715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9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2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763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555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D0E9-31BE-4084-863D-6BA59DDB6D94}" type="datetimeFigureOut">
              <a:rPr lang="en-ID" smtClean="0"/>
              <a:t>10/11/2022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F45A37-0396-4818-9937-B596E00936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498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BBFD7BE-8C16-91C6-E70D-44FA934BF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1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Lembaga </a:t>
            </a:r>
            <a:r>
              <a:rPr lang="en-US" sz="3200" dirty="0" err="1"/>
              <a:t>Pembiayaan</a:t>
            </a:r>
            <a:r>
              <a:rPr lang="en-US" sz="3200" dirty="0"/>
              <a:t> , Lembaga </a:t>
            </a:r>
            <a:r>
              <a:rPr lang="en-US" sz="3200" dirty="0" err="1"/>
              <a:t>Kredit</a:t>
            </a:r>
            <a:r>
              <a:rPr lang="en-US" sz="3200" dirty="0"/>
              <a:t> dan Lembaga </a:t>
            </a:r>
            <a:r>
              <a:rPr lang="en-US" sz="3200" dirty="0" err="1"/>
              <a:t>Penjaminan</a:t>
            </a:r>
            <a:br>
              <a:rPr lang="en-US" sz="3200" dirty="0"/>
            </a:br>
            <a:r>
              <a:rPr lang="en-US" sz="3200" dirty="0" err="1"/>
              <a:t>Dalam</a:t>
            </a:r>
            <a:r>
              <a:rPr lang="en-US" sz="3200" dirty="0"/>
              <a:t> Syariah dan </a:t>
            </a:r>
            <a:r>
              <a:rPr lang="en-US" sz="3200" dirty="0" err="1"/>
              <a:t>Konvensional</a:t>
            </a:r>
            <a:br>
              <a:rPr lang="en-US" sz="3200" dirty="0"/>
            </a:br>
            <a:endParaRPr lang="en-ID" sz="3200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9622BB11-F83E-273A-C4B3-D312C1785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06801"/>
            <a:ext cx="7766936" cy="15409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 Drs </a:t>
            </a:r>
            <a:r>
              <a:rPr lang="en-US" dirty="0" err="1"/>
              <a:t>Suyatno</a:t>
            </a:r>
            <a:r>
              <a:rPr lang="en-US" dirty="0"/>
              <a:t>, MM</a:t>
            </a:r>
          </a:p>
          <a:p>
            <a:pPr algn="ctr"/>
            <a:r>
              <a:rPr lang="en-US" dirty="0"/>
              <a:t>Hukum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, FEISHUM</a:t>
            </a:r>
          </a:p>
          <a:p>
            <a:pPr algn="ctr"/>
            <a:r>
              <a:rPr lang="en-US" sz="2800" b="1" dirty="0"/>
              <a:t>Universitas </a:t>
            </a:r>
            <a:r>
              <a:rPr lang="en-US" sz="2800" b="1" dirty="0" err="1"/>
              <a:t>Aisyiyah</a:t>
            </a:r>
            <a:r>
              <a:rPr lang="en-US" sz="2800" b="1" dirty="0"/>
              <a:t> Yogyakarta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143836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C7F5E4C-4ED1-CECC-B012-322DC4578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95"/>
          </a:xfrm>
        </p:spPr>
        <p:txBody>
          <a:bodyPr>
            <a:normAutofit/>
          </a:bodyPr>
          <a:lstStyle/>
          <a:p>
            <a:r>
              <a:rPr lang="en-ID" sz="2800" b="1" dirty="0" err="1"/>
              <a:t>unsur</a:t>
            </a:r>
            <a:r>
              <a:rPr lang="en-ID" sz="2800" b="1" dirty="0"/>
              <a:t> </a:t>
            </a:r>
            <a:r>
              <a:rPr lang="en-ID" sz="2800" b="1" dirty="0" err="1"/>
              <a:t>pemberian</a:t>
            </a:r>
            <a:r>
              <a:rPr lang="en-ID" sz="2800" b="1" dirty="0"/>
              <a:t> </a:t>
            </a:r>
            <a:r>
              <a:rPr lang="en-ID" sz="2800" b="1" dirty="0" err="1"/>
              <a:t>kredit</a:t>
            </a:r>
            <a:r>
              <a:rPr lang="en-ID" sz="2800" b="1" dirty="0"/>
              <a:t> </a:t>
            </a:r>
            <a:r>
              <a:rPr lang="en-ID" sz="2800" b="1" dirty="0" err="1"/>
              <a:t>sebagai</a:t>
            </a:r>
            <a:r>
              <a:rPr lang="en-ID" sz="2800" b="1" dirty="0"/>
              <a:t> </a:t>
            </a:r>
            <a:r>
              <a:rPr lang="en-ID" sz="2800" b="1" dirty="0" err="1"/>
              <a:t>berikut</a:t>
            </a:r>
            <a:r>
              <a:rPr lang="en-ID" sz="2800" b="1" dirty="0"/>
              <a:t>: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CF758B3-7C97-C80A-19ED-AD62DE27E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360"/>
            <a:ext cx="10515600" cy="4947603"/>
          </a:xfrm>
        </p:spPr>
        <p:txBody>
          <a:bodyPr>
            <a:normAutofit/>
          </a:bodyPr>
          <a:lstStyle/>
          <a:p>
            <a:r>
              <a:rPr lang="en-ID" dirty="0"/>
              <a:t>1). </a:t>
            </a:r>
            <a:r>
              <a:rPr lang="en-ID" dirty="0" err="1"/>
              <a:t>Kepercayaan</a:t>
            </a:r>
            <a:r>
              <a:rPr lang="en-ID" dirty="0"/>
              <a:t>. </a:t>
            </a:r>
          </a:p>
          <a:p>
            <a:r>
              <a:rPr lang="en-ID" dirty="0"/>
              <a:t>2). </a:t>
            </a:r>
            <a:r>
              <a:rPr lang="en-ID" dirty="0" err="1"/>
              <a:t>Kesepakatan</a:t>
            </a:r>
            <a:r>
              <a:rPr lang="en-ID" dirty="0"/>
              <a:t>. </a:t>
            </a:r>
          </a:p>
          <a:p>
            <a:r>
              <a:rPr lang="en-ID" dirty="0"/>
              <a:t>3). </a:t>
            </a:r>
            <a:r>
              <a:rPr lang="en-ID" dirty="0" err="1"/>
              <a:t>Jangka</a:t>
            </a:r>
            <a:r>
              <a:rPr lang="en-ID" dirty="0"/>
              <a:t> Waktu. </a:t>
            </a:r>
          </a:p>
          <a:p>
            <a:r>
              <a:rPr lang="en-ID" dirty="0"/>
              <a:t>4). </a:t>
            </a:r>
            <a:r>
              <a:rPr lang="en-ID" dirty="0" err="1"/>
              <a:t>Resiko</a:t>
            </a:r>
            <a:r>
              <a:rPr lang="en-ID" dirty="0"/>
              <a:t>. </a:t>
            </a:r>
          </a:p>
          <a:p>
            <a:r>
              <a:rPr lang="en-ID" dirty="0"/>
              <a:t>5). </a:t>
            </a:r>
            <a:r>
              <a:rPr lang="en-ID" dirty="0" err="1"/>
              <a:t>Balas</a:t>
            </a:r>
            <a:r>
              <a:rPr lang="en-ID" dirty="0"/>
              <a:t> Jasa (</a:t>
            </a:r>
            <a:r>
              <a:rPr lang="en-ID" dirty="0" err="1"/>
              <a:t>Kasmir</a:t>
            </a:r>
            <a:r>
              <a:rPr lang="en-ID" dirty="0"/>
              <a:t>, 2013). </a:t>
            </a:r>
          </a:p>
          <a:p>
            <a:r>
              <a:rPr lang="en-ID" dirty="0"/>
              <a:t>6). Degree of Risk (</a:t>
            </a:r>
            <a:r>
              <a:rPr lang="en-ID" dirty="0" err="1"/>
              <a:t>Simorangkir</a:t>
            </a:r>
            <a:r>
              <a:rPr lang="en-ID" dirty="0"/>
              <a:t>, 2001). </a:t>
            </a:r>
          </a:p>
        </p:txBody>
      </p:sp>
    </p:spTree>
    <p:extLst>
      <p:ext uri="{BB962C8B-B14F-4D97-AF65-F5344CB8AC3E}">
        <p14:creationId xmlns:p14="http://schemas.microsoft.com/office/powerpoint/2010/main" val="247585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4D00A30-DC99-500C-FCDB-27C980D1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r>
              <a:rPr lang="en-ID" sz="2800" b="1" dirty="0" err="1"/>
              <a:t>Tujuan</a:t>
            </a:r>
            <a:r>
              <a:rPr lang="en-ID" sz="2800" b="1" dirty="0"/>
              <a:t> </a:t>
            </a:r>
            <a:r>
              <a:rPr lang="en-ID" sz="2800" b="1" dirty="0" err="1"/>
              <a:t>kredit</a:t>
            </a:r>
            <a:r>
              <a:rPr lang="en-ID" sz="2800" b="1" dirty="0"/>
              <a:t> </a:t>
            </a:r>
            <a:r>
              <a:rPr lang="en-ID" sz="2800" b="1" dirty="0" err="1"/>
              <a:t>adalah</a:t>
            </a:r>
            <a:r>
              <a:rPr lang="en-ID" sz="2800" b="1" dirty="0"/>
              <a:t>: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7D8C8D3-5C20-AB80-938F-62265EFBC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056823"/>
          </a:xfrm>
        </p:spPr>
        <p:txBody>
          <a:bodyPr/>
          <a:lstStyle/>
          <a:p>
            <a:r>
              <a:rPr lang="en-ID" dirty="0"/>
              <a:t>1).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. </a:t>
            </a:r>
          </a:p>
          <a:p>
            <a:r>
              <a:rPr lang="en-ID" dirty="0"/>
              <a:t>2). </a:t>
            </a:r>
            <a:r>
              <a:rPr lang="en-ID" dirty="0" err="1"/>
              <a:t>Membantu</a:t>
            </a:r>
            <a:r>
              <a:rPr lang="en-ID" dirty="0"/>
              <a:t> Usaha </a:t>
            </a:r>
            <a:r>
              <a:rPr lang="en-ID" dirty="0" err="1"/>
              <a:t>Nasabah</a:t>
            </a:r>
            <a:r>
              <a:rPr lang="en-ID" dirty="0"/>
              <a:t> (</a:t>
            </a:r>
            <a:r>
              <a:rPr lang="en-ID" dirty="0" err="1"/>
              <a:t>perusahaan</a:t>
            </a:r>
            <a:r>
              <a:rPr lang="en-ID" dirty="0"/>
              <a:t>). </a:t>
            </a:r>
          </a:p>
          <a:p>
            <a:r>
              <a:rPr lang="en-ID" dirty="0"/>
              <a:t>3).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(</a:t>
            </a:r>
            <a:r>
              <a:rPr lang="en-ID" dirty="0" err="1"/>
              <a:t>Kasmir</a:t>
            </a:r>
            <a:r>
              <a:rPr lang="en-ID" dirty="0"/>
              <a:t>, 2013). </a:t>
            </a:r>
          </a:p>
          <a:p>
            <a:r>
              <a:rPr lang="en-ID" dirty="0"/>
              <a:t>4).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bank. </a:t>
            </a:r>
          </a:p>
          <a:p>
            <a:r>
              <a:rPr lang="en-ID" dirty="0"/>
              <a:t>5).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</a:p>
          <a:p>
            <a:r>
              <a:rPr lang="en-ID" dirty="0"/>
              <a:t>6). </a:t>
            </a:r>
            <a:r>
              <a:rPr lang="en-ID" dirty="0" err="1"/>
              <a:t>Memperlancar</a:t>
            </a:r>
            <a:r>
              <a:rPr lang="en-ID" dirty="0"/>
              <a:t>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lintas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. </a:t>
            </a:r>
          </a:p>
          <a:p>
            <a:r>
              <a:rPr lang="en-ID" dirty="0"/>
              <a:t>7).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dan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(</a:t>
            </a:r>
            <a:r>
              <a:rPr lang="en-ID" dirty="0" err="1"/>
              <a:t>Hasibuan</a:t>
            </a:r>
            <a:r>
              <a:rPr lang="en-ID" dirty="0"/>
              <a:t>, 2008). </a:t>
            </a:r>
          </a:p>
          <a:p>
            <a:r>
              <a:rPr lang="en-ID" dirty="0"/>
              <a:t>8). </a:t>
            </a:r>
            <a:r>
              <a:rPr lang="en-ID" dirty="0" err="1"/>
              <a:t>Turut</a:t>
            </a:r>
            <a:r>
              <a:rPr lang="en-ID" dirty="0"/>
              <a:t> </a:t>
            </a:r>
            <a:r>
              <a:rPr lang="en-ID" dirty="0" err="1"/>
              <a:t>menyukseskan</a:t>
            </a:r>
            <a:r>
              <a:rPr lang="en-ID" dirty="0"/>
              <a:t> program </a:t>
            </a:r>
            <a:r>
              <a:rPr lang="en-ID" dirty="0" err="1"/>
              <a:t>pemerintah</a:t>
            </a:r>
            <a:r>
              <a:rPr lang="en-ID" dirty="0"/>
              <a:t> di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dan </a:t>
            </a:r>
            <a:r>
              <a:rPr lang="en-ID" dirty="0" err="1"/>
              <a:t>pembangunan</a:t>
            </a:r>
            <a:r>
              <a:rPr lang="en-ID" dirty="0"/>
              <a:t> (</a:t>
            </a:r>
            <a:r>
              <a:rPr lang="en-ID" dirty="0" err="1"/>
              <a:t>Simorangkir</a:t>
            </a:r>
            <a:r>
              <a:rPr lang="en-ID" dirty="0"/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301350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F208152-7556-79A4-1C70-66C276C64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045"/>
            <a:ext cx="10515600" cy="650875"/>
          </a:xfrm>
        </p:spPr>
        <p:txBody>
          <a:bodyPr>
            <a:normAutofit/>
          </a:bodyPr>
          <a:lstStyle/>
          <a:p>
            <a:r>
              <a:rPr lang="en-ID" sz="3200" b="1" dirty="0" err="1"/>
              <a:t>Fungsi</a:t>
            </a:r>
            <a:r>
              <a:rPr lang="en-ID" sz="3200" b="1" dirty="0"/>
              <a:t> </a:t>
            </a:r>
            <a:r>
              <a:rPr lang="en-ID" sz="3200" b="1" dirty="0" err="1"/>
              <a:t>kredit</a:t>
            </a:r>
            <a:r>
              <a:rPr lang="en-ID" sz="3200" b="1" dirty="0"/>
              <a:t> </a:t>
            </a:r>
            <a:r>
              <a:rPr lang="en-ID" sz="3200" b="1" dirty="0" err="1"/>
              <a:t>menurut</a:t>
            </a:r>
            <a:r>
              <a:rPr lang="en-ID" sz="3200" b="1" dirty="0"/>
              <a:t> </a:t>
            </a:r>
            <a:r>
              <a:rPr lang="en-ID" sz="3200" b="1" dirty="0" err="1"/>
              <a:t>Nurhadi</a:t>
            </a:r>
            <a:r>
              <a:rPr lang="en-ID" sz="3200" b="1" dirty="0"/>
              <a:t> (2017)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FEF94D9-0739-BD55-0DD1-AB1F5AF3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560"/>
            <a:ext cx="10515600" cy="5446395"/>
          </a:xfrm>
        </p:spPr>
        <p:txBody>
          <a:bodyPr>
            <a:normAutofit/>
          </a:bodyPr>
          <a:lstStyle/>
          <a:p>
            <a:r>
              <a:rPr lang="en-ID" dirty="0"/>
              <a:t>1).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uang. </a:t>
            </a:r>
          </a:p>
          <a:p>
            <a:r>
              <a:rPr lang="en-ID" dirty="0"/>
              <a:t>2).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peredaran</a:t>
            </a:r>
            <a:r>
              <a:rPr lang="en-ID" dirty="0"/>
              <a:t> dan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lintas</a:t>
            </a:r>
            <a:r>
              <a:rPr lang="en-ID" dirty="0"/>
              <a:t> uang. </a:t>
            </a:r>
          </a:p>
          <a:p>
            <a:r>
              <a:rPr lang="en-ID" dirty="0"/>
              <a:t>3).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. </a:t>
            </a:r>
          </a:p>
          <a:p>
            <a:r>
              <a:rPr lang="en-ID" dirty="0"/>
              <a:t>4).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peredaran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. </a:t>
            </a:r>
          </a:p>
          <a:p>
            <a:r>
              <a:rPr lang="en-ID" dirty="0"/>
              <a:t>5).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stabilitas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. </a:t>
            </a:r>
          </a:p>
          <a:p>
            <a:r>
              <a:rPr lang="en-ID" dirty="0"/>
              <a:t>6).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kegairahan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. </a:t>
            </a:r>
          </a:p>
          <a:p>
            <a:r>
              <a:rPr lang="en-ID" dirty="0"/>
              <a:t>7).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. </a:t>
            </a:r>
          </a:p>
          <a:p>
            <a:r>
              <a:rPr lang="en-ID" dirty="0"/>
              <a:t>8).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internasional</a:t>
            </a:r>
            <a:r>
              <a:rPr lang="en-ID" dirty="0"/>
              <a:t> (L/C, CGI, dan lain-lain) (Untung, 2004). </a:t>
            </a:r>
          </a:p>
          <a:p>
            <a:r>
              <a:rPr lang="en-ID" dirty="0"/>
              <a:t>9). </a:t>
            </a:r>
            <a:r>
              <a:rPr lang="en-ID" dirty="0" err="1"/>
              <a:t>Menjadi</a:t>
            </a:r>
            <a:r>
              <a:rPr lang="en-ID" dirty="0"/>
              <a:t> motivator dan </a:t>
            </a:r>
            <a:r>
              <a:rPr lang="en-ID" dirty="0" err="1"/>
              <a:t>dinamisator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 dan </a:t>
            </a:r>
            <a:r>
              <a:rPr lang="en-ID" dirty="0" err="1"/>
              <a:t>perekonomian</a:t>
            </a:r>
            <a:r>
              <a:rPr lang="en-ID" dirty="0"/>
              <a:t>. </a:t>
            </a:r>
          </a:p>
          <a:p>
            <a:r>
              <a:rPr lang="en-ID" dirty="0"/>
              <a:t>10). </a:t>
            </a:r>
            <a:r>
              <a:rPr lang="en-ID" dirty="0" err="1"/>
              <a:t>Memperbesar</a:t>
            </a:r>
            <a:r>
              <a:rPr lang="en-ID" dirty="0"/>
              <a:t> modal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. </a:t>
            </a:r>
          </a:p>
          <a:p>
            <a:r>
              <a:rPr lang="en-ID" dirty="0"/>
              <a:t>11). </a:t>
            </a:r>
            <a:r>
              <a:rPr lang="en-ID" dirty="0" err="1"/>
              <a:t>Meningkatkan</a:t>
            </a:r>
            <a:r>
              <a:rPr lang="en-ID" dirty="0"/>
              <a:t> income per capita (IRC) </a:t>
            </a:r>
            <a:r>
              <a:rPr lang="en-ID" dirty="0" err="1"/>
              <a:t>masyarakat</a:t>
            </a:r>
            <a:r>
              <a:rPr lang="en-ID" dirty="0"/>
              <a:t>. </a:t>
            </a:r>
          </a:p>
          <a:p>
            <a:r>
              <a:rPr lang="en-ID" dirty="0"/>
              <a:t>12).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/</a:t>
            </a:r>
            <a:r>
              <a:rPr lang="en-ID" dirty="0" err="1"/>
              <a:t>bertindak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ekonomis</a:t>
            </a:r>
            <a:r>
              <a:rPr lang="en-ID" dirty="0"/>
              <a:t> (</a:t>
            </a:r>
            <a:r>
              <a:rPr lang="en-ID" dirty="0" err="1"/>
              <a:t>Hasibuan</a:t>
            </a:r>
            <a:r>
              <a:rPr lang="en-ID" dirty="0"/>
              <a:t>, 2008).</a:t>
            </a:r>
          </a:p>
        </p:txBody>
      </p:sp>
    </p:spTree>
    <p:extLst>
      <p:ext uri="{BB962C8B-B14F-4D97-AF65-F5344CB8AC3E}">
        <p14:creationId xmlns:p14="http://schemas.microsoft.com/office/powerpoint/2010/main" val="3727500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1288733-E8E4-3AC2-90E1-5C64C562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679"/>
            <a:ext cx="10515600" cy="894715"/>
          </a:xfrm>
        </p:spPr>
        <p:txBody>
          <a:bodyPr>
            <a:normAutofit fontScale="90000"/>
          </a:bodyPr>
          <a:lstStyle/>
          <a:p>
            <a:r>
              <a:rPr lang="en-ID" sz="2800" b="1" dirty="0"/>
              <a:t>Ada </a:t>
            </a:r>
            <a:r>
              <a:rPr lang="en-ID" sz="2800" b="1" dirty="0" err="1"/>
              <a:t>beberapa</a:t>
            </a:r>
            <a:r>
              <a:rPr lang="en-ID" sz="2800" b="1" dirty="0"/>
              <a:t> </a:t>
            </a:r>
            <a:r>
              <a:rPr lang="en-ID" sz="2800" b="1" dirty="0" err="1"/>
              <a:t>perbedaan</a:t>
            </a:r>
            <a:r>
              <a:rPr lang="en-ID" sz="2800" b="1" dirty="0"/>
              <a:t> </a:t>
            </a:r>
            <a:r>
              <a:rPr lang="en-ID" sz="2800" b="1" dirty="0" err="1"/>
              <a:t>antara</a:t>
            </a:r>
            <a:r>
              <a:rPr lang="en-ID" sz="2800" b="1" dirty="0"/>
              <a:t> </a:t>
            </a:r>
            <a:r>
              <a:rPr lang="en-ID" sz="2800" b="1" dirty="0" err="1"/>
              <a:t>pembiayaan</a:t>
            </a:r>
            <a:r>
              <a:rPr lang="en-ID" sz="2800" b="1" dirty="0"/>
              <a:t> </a:t>
            </a:r>
            <a:r>
              <a:rPr lang="en-ID" sz="2800" b="1" dirty="0" err="1"/>
              <a:t>lembaga</a:t>
            </a:r>
            <a:r>
              <a:rPr lang="en-ID" sz="2800" b="1" dirty="0"/>
              <a:t> </a:t>
            </a:r>
            <a:r>
              <a:rPr lang="en-ID" sz="2800" b="1" dirty="0" err="1"/>
              <a:t>keuangan</a:t>
            </a:r>
            <a:r>
              <a:rPr lang="en-ID" sz="2800" b="1" dirty="0"/>
              <a:t> syariah </a:t>
            </a:r>
            <a:r>
              <a:rPr lang="en-ID" sz="2800" b="1" dirty="0" err="1"/>
              <a:t>dengan</a:t>
            </a:r>
            <a:r>
              <a:rPr lang="en-ID" sz="2800" b="1" dirty="0"/>
              <a:t> </a:t>
            </a:r>
            <a:r>
              <a:rPr lang="en-ID" sz="2800" b="1" dirty="0" err="1"/>
              <a:t>kredit</a:t>
            </a:r>
            <a:r>
              <a:rPr lang="en-ID" sz="2800" b="1" dirty="0"/>
              <a:t> </a:t>
            </a:r>
            <a:r>
              <a:rPr lang="en-ID" sz="2800" b="1" dirty="0" err="1"/>
              <a:t>lembaga</a:t>
            </a:r>
            <a:r>
              <a:rPr lang="en-ID" sz="2800" b="1" dirty="0"/>
              <a:t> </a:t>
            </a:r>
            <a:r>
              <a:rPr lang="en-ID" sz="2800" b="1" dirty="0" err="1"/>
              <a:t>keuangan</a:t>
            </a:r>
            <a:r>
              <a:rPr lang="en-ID" sz="2800" b="1" dirty="0"/>
              <a:t> </a:t>
            </a:r>
            <a:r>
              <a:rPr lang="en-ID" sz="2800" b="1" dirty="0" err="1"/>
              <a:t>konvensional</a:t>
            </a:r>
            <a:r>
              <a:rPr lang="en-ID" sz="2800" b="1" dirty="0"/>
              <a:t>, </a:t>
            </a:r>
            <a:r>
              <a:rPr lang="en-ID" sz="2800" b="1" dirty="0" err="1"/>
              <a:t>diantaranya</a:t>
            </a:r>
            <a:r>
              <a:rPr lang="en-ID" sz="2800" b="1" dirty="0"/>
              <a:t> </a:t>
            </a:r>
            <a:r>
              <a:rPr lang="en-ID" sz="2800" b="1" dirty="0" err="1"/>
              <a:t>adalah</a:t>
            </a:r>
            <a:r>
              <a:rPr lang="en-ID" sz="2800" b="1" dirty="0"/>
              <a:t>: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E132DC3-6EA7-3FFC-2BD6-40C4418F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sz="2400" dirty="0"/>
              <a:t>1. Dari </a:t>
            </a:r>
            <a:r>
              <a:rPr lang="en-ID" sz="2400" dirty="0" err="1"/>
              <a:t>Segi</a:t>
            </a:r>
            <a:r>
              <a:rPr lang="en-ID" sz="2400" dirty="0"/>
              <a:t> </a:t>
            </a:r>
            <a:r>
              <a:rPr lang="en-ID" sz="2400" dirty="0" err="1"/>
              <a:t>Akad</a:t>
            </a:r>
            <a:r>
              <a:rPr lang="en-ID" sz="2400" dirty="0"/>
              <a:t> dan </a:t>
            </a:r>
            <a:r>
              <a:rPr lang="en-ID" sz="2400" dirty="0" err="1"/>
              <a:t>Legalitas</a:t>
            </a:r>
            <a:r>
              <a:rPr lang="en-ID" sz="2400" dirty="0"/>
              <a:t>. </a:t>
            </a:r>
          </a:p>
          <a:p>
            <a:r>
              <a:rPr lang="en-ID" sz="2400" dirty="0" err="1"/>
              <a:t>Fikih</a:t>
            </a:r>
            <a:r>
              <a:rPr lang="en-ID" sz="2400" dirty="0"/>
              <a:t> </a:t>
            </a:r>
            <a:r>
              <a:rPr lang="en-ID" sz="2400" dirty="0" err="1"/>
              <a:t>muamalat</a:t>
            </a:r>
            <a:r>
              <a:rPr lang="en-ID" sz="2400" dirty="0"/>
              <a:t> Islam </a:t>
            </a:r>
            <a:r>
              <a:rPr lang="en-ID" sz="2400" dirty="0" err="1"/>
              <a:t>membedakan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wa’ad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akad</a:t>
            </a:r>
            <a:r>
              <a:rPr lang="en-ID" sz="2400" dirty="0"/>
              <a:t>. </a:t>
            </a:r>
            <a:r>
              <a:rPr lang="en-ID" sz="2400" dirty="0" err="1"/>
              <a:t>Wa’ad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mengikat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. </a:t>
            </a:r>
            <a:r>
              <a:rPr lang="en-ID" sz="2400" dirty="0" err="1"/>
              <a:t>Bila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yang </a:t>
            </a:r>
            <a:r>
              <a:rPr lang="en-ID" sz="2400" dirty="0" err="1"/>
              <a:t>berjanji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janjinya</a:t>
            </a:r>
            <a:r>
              <a:rPr lang="en-ID" sz="2400" dirty="0"/>
              <a:t>,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sanksi</a:t>
            </a:r>
            <a:r>
              <a:rPr lang="en-ID" sz="2400" dirty="0"/>
              <a:t> yang </a:t>
            </a:r>
            <a:r>
              <a:rPr lang="en-ID" sz="2400" dirty="0" err="1"/>
              <a:t>diterimanya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sanksi</a:t>
            </a:r>
            <a:r>
              <a:rPr lang="en-ID" sz="2400" dirty="0"/>
              <a:t> moral. </a:t>
            </a:r>
            <a:r>
              <a:rPr lang="en-ID" sz="2400" dirty="0" err="1"/>
              <a:t>Akad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kesepakatan</a:t>
            </a:r>
            <a:r>
              <a:rPr lang="en-ID" sz="2400" dirty="0"/>
              <a:t> yang </a:t>
            </a:r>
            <a:r>
              <a:rPr lang="en-ID" sz="2400" dirty="0" err="1"/>
              <a:t>mengikat</a:t>
            </a:r>
            <a:r>
              <a:rPr lang="en-ID" sz="2400" dirty="0"/>
              <a:t> </a:t>
            </a:r>
            <a:r>
              <a:rPr lang="en-ID" sz="2400" dirty="0" err="1"/>
              <a:t>kedua</a:t>
            </a:r>
            <a:r>
              <a:rPr lang="en-ID" sz="2400" dirty="0"/>
              <a:t> </a:t>
            </a:r>
            <a:r>
              <a:rPr lang="en-ID" sz="2400" dirty="0" err="1"/>
              <a:t>belah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yang </a:t>
            </a:r>
            <a:r>
              <a:rPr lang="en-ID" sz="2400" dirty="0" err="1"/>
              <a:t>saling</a:t>
            </a:r>
            <a:r>
              <a:rPr lang="en-ID" sz="2400" dirty="0"/>
              <a:t> </a:t>
            </a:r>
            <a:r>
              <a:rPr lang="en-ID" sz="2400" dirty="0" err="1"/>
              <a:t>bersepakat</a:t>
            </a:r>
            <a:r>
              <a:rPr lang="en-ID" sz="2400" dirty="0"/>
              <a:t> (</a:t>
            </a:r>
            <a:r>
              <a:rPr lang="en-ID" sz="2400" dirty="0" err="1"/>
              <a:t>Mas’adi</a:t>
            </a:r>
            <a:r>
              <a:rPr lang="en-ID" sz="2400" dirty="0"/>
              <a:t>, 2002).</a:t>
            </a:r>
          </a:p>
          <a:p>
            <a:r>
              <a:rPr lang="en-ID" sz="2400" dirty="0"/>
              <a:t> Lembaga </a:t>
            </a:r>
            <a:r>
              <a:rPr lang="en-ID" sz="2400" dirty="0" err="1"/>
              <a:t>keuangan</a:t>
            </a:r>
            <a:r>
              <a:rPr lang="en-ID" sz="2400" dirty="0"/>
              <a:t> Islam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syari’ah</a:t>
            </a:r>
            <a:r>
              <a:rPr lang="en-ID" sz="2400" dirty="0"/>
              <a:t>, </a:t>
            </a:r>
            <a:r>
              <a:rPr lang="en-ID" sz="2400" dirty="0" err="1"/>
              <a:t>akad</a:t>
            </a:r>
            <a:r>
              <a:rPr lang="en-ID" sz="2400" dirty="0"/>
              <a:t> yang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konsekuensi</a:t>
            </a:r>
            <a:r>
              <a:rPr lang="en-ID" sz="2400" dirty="0"/>
              <a:t> </a:t>
            </a:r>
            <a:r>
              <a:rPr lang="en-ID" sz="2400" dirty="0" err="1"/>
              <a:t>duniawi</a:t>
            </a:r>
            <a:r>
              <a:rPr lang="en-ID" sz="2400" dirty="0"/>
              <a:t> dan </a:t>
            </a:r>
            <a:r>
              <a:rPr lang="en-ID" sz="2400" dirty="0" err="1"/>
              <a:t>ukhrawi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akad</a:t>
            </a:r>
            <a:r>
              <a:rPr lang="en-ID" sz="2400" dirty="0"/>
              <a:t> yang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Islam. </a:t>
            </a:r>
            <a:r>
              <a:rPr lang="en-ID" sz="2400" dirty="0" err="1"/>
              <a:t>Sering</a:t>
            </a:r>
            <a:r>
              <a:rPr lang="en-ID" sz="2400" dirty="0"/>
              <a:t> kali </a:t>
            </a:r>
            <a:r>
              <a:rPr lang="en-ID" sz="2400" dirty="0" err="1"/>
              <a:t>nasabah</a:t>
            </a:r>
            <a:r>
              <a:rPr lang="en-ID" sz="2400" dirty="0"/>
              <a:t> </a:t>
            </a:r>
            <a:r>
              <a:rPr lang="en-ID" sz="2400" dirty="0" err="1"/>
              <a:t>berani</a:t>
            </a:r>
            <a:r>
              <a:rPr lang="en-ID" sz="2400" dirty="0"/>
              <a:t> </a:t>
            </a:r>
            <a:r>
              <a:rPr lang="en-ID" sz="2400" dirty="0" err="1"/>
              <a:t>melanggar</a:t>
            </a:r>
            <a:r>
              <a:rPr lang="en-ID" sz="2400" dirty="0"/>
              <a:t> </a:t>
            </a:r>
            <a:r>
              <a:rPr lang="en-ID" sz="2400" dirty="0" err="1"/>
              <a:t>kesepakatan</a:t>
            </a:r>
            <a:r>
              <a:rPr lang="en-ID" sz="2400" dirty="0"/>
              <a:t>/</a:t>
            </a:r>
            <a:r>
              <a:rPr lang="en-ID" sz="2400" dirty="0" err="1"/>
              <a:t>perjanjian</a:t>
            </a:r>
            <a:r>
              <a:rPr lang="en-ID" sz="2400" dirty="0"/>
              <a:t> yang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bila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postif</a:t>
            </a:r>
            <a:r>
              <a:rPr lang="en-ID" sz="2400" dirty="0"/>
              <a:t> </a:t>
            </a:r>
            <a:r>
              <a:rPr lang="en-ID" sz="2400" dirty="0" err="1"/>
              <a:t>belaka</a:t>
            </a:r>
            <a:r>
              <a:rPr lang="en-ID" sz="2400" dirty="0"/>
              <a:t>, </a:t>
            </a:r>
            <a:r>
              <a:rPr lang="en-ID" sz="2400" dirty="0" err="1"/>
              <a:t>tapi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demikian</a:t>
            </a:r>
            <a:r>
              <a:rPr lang="en-ID" sz="2400" dirty="0"/>
              <a:t> </a:t>
            </a:r>
            <a:r>
              <a:rPr lang="en-ID" sz="2400" dirty="0" err="1"/>
              <a:t>bila</a:t>
            </a:r>
            <a:r>
              <a:rPr lang="en-ID" sz="2400" dirty="0"/>
              <a:t> </a:t>
            </a:r>
            <a:r>
              <a:rPr lang="en-ID" sz="2400" dirty="0" err="1"/>
              <a:t>perjanjian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pertanggung</a:t>
            </a:r>
            <a:r>
              <a:rPr lang="en-ID" sz="2400" dirty="0"/>
              <a:t> </a:t>
            </a:r>
            <a:r>
              <a:rPr lang="en-ID" sz="2400" dirty="0" err="1"/>
              <a:t>jawaban</a:t>
            </a:r>
            <a:r>
              <a:rPr lang="en-ID" sz="2400" dirty="0"/>
              <a:t> </a:t>
            </a:r>
            <a:r>
              <a:rPr lang="en-ID" sz="2400" dirty="0" err="1"/>
              <a:t>hingga</a:t>
            </a:r>
            <a:r>
              <a:rPr lang="en-ID" sz="2400" dirty="0"/>
              <a:t> </a:t>
            </a:r>
            <a:r>
              <a:rPr lang="en-ID" sz="2400" dirty="0" err="1"/>
              <a:t>yaumil</a:t>
            </a:r>
            <a:r>
              <a:rPr lang="en-ID" sz="2400" dirty="0"/>
              <a:t> </a:t>
            </a:r>
            <a:r>
              <a:rPr lang="en-ID" sz="2400" dirty="0" err="1"/>
              <a:t>qiyamah</a:t>
            </a:r>
            <a:r>
              <a:rPr lang="en-ID" sz="2400" dirty="0"/>
              <a:t> </a:t>
            </a:r>
            <a:r>
              <a:rPr lang="en-ID" sz="2400" dirty="0" err="1"/>
              <a:t>nanti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669243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02B8965-7E67-BCA3-2502-E5AF9604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915"/>
          </a:xfrm>
        </p:spPr>
        <p:txBody>
          <a:bodyPr>
            <a:normAutofit/>
          </a:bodyPr>
          <a:lstStyle/>
          <a:p>
            <a:r>
              <a:rPr lang="en-ID" sz="2800" b="1" dirty="0" err="1"/>
              <a:t>ketentuan</a:t>
            </a:r>
            <a:r>
              <a:rPr lang="en-ID" sz="2800" b="1" dirty="0"/>
              <a:t> </a:t>
            </a:r>
            <a:r>
              <a:rPr lang="en-ID" sz="2800" b="1" dirty="0" err="1"/>
              <a:t>akad</a:t>
            </a:r>
            <a:r>
              <a:rPr lang="en-ID" sz="2800" b="1" dirty="0"/>
              <a:t> </a:t>
            </a:r>
            <a:r>
              <a:rPr lang="en-ID" sz="2800" b="1" dirty="0" err="1"/>
              <a:t>dalam</a:t>
            </a:r>
            <a:r>
              <a:rPr lang="en-ID" sz="2800" b="1" dirty="0"/>
              <a:t> </a:t>
            </a:r>
            <a:r>
              <a:rPr lang="en-ID" sz="2800" b="1" dirty="0" err="1"/>
              <a:t>lembaga</a:t>
            </a:r>
            <a:r>
              <a:rPr lang="en-ID" sz="2800" b="1" dirty="0"/>
              <a:t> </a:t>
            </a:r>
            <a:r>
              <a:rPr lang="en-ID" sz="2800" b="1" dirty="0" err="1"/>
              <a:t>keuangan</a:t>
            </a:r>
            <a:r>
              <a:rPr lang="en-ID" sz="2800" b="1" dirty="0"/>
              <a:t> Islam,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FDF63B9-6CC1-8743-12CC-A02B6307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ID" dirty="0"/>
              <a:t>(1). </a:t>
            </a:r>
            <a:r>
              <a:rPr lang="en-ID" dirty="0" err="1"/>
              <a:t>Rukun</a:t>
            </a:r>
            <a:r>
              <a:rPr lang="en-ID" dirty="0"/>
              <a:t>,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a). </a:t>
            </a:r>
            <a:r>
              <a:rPr lang="en-ID" dirty="0" err="1"/>
              <a:t>Penjual</a:t>
            </a:r>
            <a:r>
              <a:rPr lang="en-ID" dirty="0"/>
              <a:t>; b). </a:t>
            </a:r>
            <a:r>
              <a:rPr lang="en-ID" dirty="0" err="1"/>
              <a:t>Pembeli</a:t>
            </a:r>
            <a:r>
              <a:rPr lang="en-ID" dirty="0"/>
              <a:t>; c). </a:t>
            </a:r>
            <a:r>
              <a:rPr lang="en-ID" dirty="0" err="1"/>
              <a:t>Barang</a:t>
            </a:r>
            <a:r>
              <a:rPr lang="en-ID" dirty="0"/>
              <a:t>; d). Harga; e). </a:t>
            </a:r>
            <a:r>
              <a:rPr lang="en-ID" dirty="0" err="1"/>
              <a:t>Akad</a:t>
            </a:r>
            <a:r>
              <a:rPr lang="en-ID" dirty="0"/>
              <a:t>/</a:t>
            </a:r>
            <a:r>
              <a:rPr lang="en-ID" dirty="0" err="1"/>
              <a:t>ijab-qabul</a:t>
            </a:r>
            <a:r>
              <a:rPr lang="en-ID" dirty="0"/>
              <a:t>; dan</a:t>
            </a:r>
          </a:p>
          <a:p>
            <a:r>
              <a:rPr lang="en-ID" dirty="0"/>
              <a:t> (2). </a:t>
            </a:r>
            <a:r>
              <a:rPr lang="en-ID" dirty="0" err="1"/>
              <a:t>Syarat</a:t>
            </a:r>
            <a:r>
              <a:rPr lang="en-ID" dirty="0"/>
              <a:t>,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a). </a:t>
            </a:r>
            <a:r>
              <a:rPr lang="en-ID" dirty="0" err="1"/>
              <a:t>Barang</a:t>
            </a:r>
            <a:r>
              <a:rPr lang="en-ID" dirty="0"/>
              <a:t> dan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halal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dan </a:t>
            </a:r>
            <a:r>
              <a:rPr lang="en-ID" dirty="0" err="1"/>
              <a:t>jasa</a:t>
            </a:r>
            <a:r>
              <a:rPr lang="en-ID" dirty="0"/>
              <a:t> yang haram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batal</a:t>
            </a:r>
            <a:r>
              <a:rPr lang="en-ID" dirty="0"/>
              <a:t> demi </a:t>
            </a:r>
            <a:r>
              <a:rPr lang="en-ID" dirty="0" err="1"/>
              <a:t>hukum</a:t>
            </a:r>
            <a:r>
              <a:rPr lang="en-ID" dirty="0"/>
              <a:t> syariah; b). Harga </a:t>
            </a:r>
            <a:r>
              <a:rPr lang="en-ID" dirty="0" err="1"/>
              <a:t>barang</a:t>
            </a:r>
            <a:r>
              <a:rPr lang="en-ID" dirty="0"/>
              <a:t> dan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; c).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penyerahan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terdampak</a:t>
            </a:r>
            <a:r>
              <a:rPr lang="en-ID" dirty="0"/>
              <a:t> pada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transportasi</a:t>
            </a:r>
            <a:r>
              <a:rPr lang="en-ID" dirty="0"/>
              <a:t>; d). </a:t>
            </a:r>
            <a:r>
              <a:rPr lang="en-ID" dirty="0" err="1"/>
              <a:t>Barang</a:t>
            </a:r>
            <a:r>
              <a:rPr lang="en-ID" dirty="0"/>
              <a:t> yang </a:t>
            </a:r>
            <a:r>
              <a:rPr lang="en-ID" dirty="0" err="1"/>
              <a:t>ditransaksikan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sepenuhnya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kepemilikan</a:t>
            </a:r>
            <a:r>
              <a:rPr lang="en-ID" dirty="0"/>
              <a:t>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menjual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dimiliki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dikuasai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transaksi</a:t>
            </a:r>
            <a:r>
              <a:rPr lang="en-ID" dirty="0"/>
              <a:t> short sale </a:t>
            </a:r>
            <a:r>
              <a:rPr lang="en-ID" dirty="0" err="1"/>
              <a:t>dalam</a:t>
            </a:r>
            <a:r>
              <a:rPr lang="en-ID" dirty="0"/>
              <a:t> pasar modal (</a:t>
            </a:r>
            <a:r>
              <a:rPr lang="en-ID" dirty="0" err="1"/>
              <a:t>Multimules</a:t>
            </a:r>
            <a:r>
              <a:rPr lang="en-ID" dirty="0"/>
              <a:t>, 2016).</a:t>
            </a:r>
          </a:p>
        </p:txBody>
      </p:sp>
    </p:spTree>
    <p:extLst>
      <p:ext uri="{BB962C8B-B14F-4D97-AF65-F5344CB8AC3E}">
        <p14:creationId xmlns:p14="http://schemas.microsoft.com/office/powerpoint/2010/main" val="2368609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838935E-9AA5-CD90-9726-D2D07AAEF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Dari Segi Bisnis dan Usaha yang Dibiayai.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BA97385-CD07-A81F-BD42-BDEDA4A4C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Landasan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PBI No. 6/24/PBI/2004 Bab V </a:t>
            </a:r>
            <a:r>
              <a:rPr lang="en-ID" dirty="0" err="1"/>
              <a:t>pasal</a:t>
            </a:r>
            <a:r>
              <a:rPr lang="en-ID" dirty="0"/>
              <a:t> 36 bank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syariah dan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kehati-hatian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penghimpunan</a:t>
            </a:r>
            <a:r>
              <a:rPr lang="en-ID" dirty="0"/>
              <a:t> dana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simpanan</a:t>
            </a:r>
            <a:r>
              <a:rPr lang="en-ID" dirty="0"/>
              <a:t> dan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 giro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waidah</a:t>
            </a:r>
            <a:r>
              <a:rPr lang="en-ID" dirty="0"/>
              <a:t>, </a:t>
            </a:r>
            <a:r>
              <a:rPr lang="en-ID" dirty="0" err="1"/>
              <a:t>tabungan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wadiah</a:t>
            </a:r>
            <a:r>
              <a:rPr lang="en-ID" dirty="0"/>
              <a:t> dan </a:t>
            </a:r>
            <a:r>
              <a:rPr lang="en-ID" dirty="0" err="1"/>
              <a:t>mudharabah</a:t>
            </a:r>
            <a:r>
              <a:rPr lang="en-ID" dirty="0"/>
              <a:t>, dan </a:t>
            </a:r>
            <a:r>
              <a:rPr lang="en-ID" dirty="0" err="1"/>
              <a:t>deposito</a:t>
            </a:r>
            <a:r>
              <a:rPr lang="en-ID" dirty="0"/>
              <a:t> </a:t>
            </a:r>
            <a:r>
              <a:rPr lang="en-ID" dirty="0" err="1"/>
              <a:t>berjangka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mudharabah</a:t>
            </a:r>
            <a:r>
              <a:rPr lang="en-ID" dirty="0"/>
              <a:t>. </a:t>
            </a:r>
          </a:p>
          <a:p>
            <a:r>
              <a:rPr lang="en-ID" dirty="0"/>
              <a:t>Lembaga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membiayai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dan 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syariah. Usaha yang </a:t>
            </a:r>
            <a:r>
              <a:rPr lang="en-ID" dirty="0" err="1"/>
              <a:t>dibiayai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yang halal. Lembaga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membiayai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dan 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mengandung</a:t>
            </a:r>
            <a:r>
              <a:rPr lang="en-ID" dirty="0"/>
              <a:t> Maghrib (</a:t>
            </a:r>
            <a:r>
              <a:rPr lang="en-ID" dirty="0" err="1"/>
              <a:t>Maysir</a:t>
            </a:r>
            <a:r>
              <a:rPr lang="en-ID" dirty="0"/>
              <a:t>, </a:t>
            </a:r>
            <a:r>
              <a:rPr lang="en-ID" dirty="0" err="1"/>
              <a:t>Gharar</a:t>
            </a:r>
            <a:r>
              <a:rPr lang="en-ID" dirty="0"/>
              <a:t>, </a:t>
            </a:r>
            <a:r>
              <a:rPr lang="en-ID" dirty="0" err="1"/>
              <a:t>Riba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70692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7CE233B-1440-1109-CB24-E9E7DC1B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F9D3D3F-ED8C-6389-A8BF-2AF599CD6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perbankan</a:t>
            </a:r>
            <a:r>
              <a:rPr lang="en-ID" dirty="0"/>
              <a:t> syariah </a:t>
            </a:r>
            <a:r>
              <a:rPr lang="en-ID" dirty="0" err="1"/>
              <a:t>membiayai</a:t>
            </a:r>
            <a:r>
              <a:rPr lang="en-ID" dirty="0"/>
              <a:t>:</a:t>
            </a:r>
          </a:p>
          <a:p>
            <a:r>
              <a:rPr lang="en-ID" dirty="0"/>
              <a:t> (1). </a:t>
            </a:r>
            <a:r>
              <a:rPr lang="en-ID" dirty="0" err="1"/>
              <a:t>Obyek</a:t>
            </a:r>
            <a:r>
              <a:rPr lang="en-ID" dirty="0"/>
              <a:t>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halal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Haram;</a:t>
            </a:r>
          </a:p>
          <a:p>
            <a:r>
              <a:rPr lang="en-ID" dirty="0"/>
              <a:t> (2).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kemudharatan</a:t>
            </a:r>
            <a:r>
              <a:rPr lang="en-ID" dirty="0"/>
              <a:t> pada </a:t>
            </a:r>
            <a:r>
              <a:rPr lang="en-ID" dirty="0" err="1"/>
              <a:t>masyaraka</a:t>
            </a:r>
            <a:r>
              <a:rPr lang="en-ID" dirty="0"/>
              <a:t>; </a:t>
            </a:r>
          </a:p>
          <a:p>
            <a:r>
              <a:rPr lang="en-ID" dirty="0"/>
              <a:t>(3).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mesum</a:t>
            </a:r>
            <a:r>
              <a:rPr lang="en-ID" dirty="0"/>
              <a:t>/</a:t>
            </a:r>
            <a:r>
              <a:rPr lang="en-ID" dirty="0" err="1"/>
              <a:t>asusila</a:t>
            </a:r>
            <a:r>
              <a:rPr lang="en-ID" dirty="0"/>
              <a:t>; </a:t>
            </a:r>
          </a:p>
          <a:p>
            <a:r>
              <a:rPr lang="en-ID" dirty="0"/>
              <a:t>(4).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perjudian</a:t>
            </a:r>
            <a:r>
              <a:rPr lang="en-ID" dirty="0"/>
              <a:t>; </a:t>
            </a:r>
          </a:p>
          <a:p>
            <a:r>
              <a:rPr lang="en-ID" dirty="0"/>
              <a:t>(5). Usaha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senjata</a:t>
            </a:r>
            <a:r>
              <a:rPr lang="en-ID" dirty="0"/>
              <a:t> illegal,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pembunuh</a:t>
            </a:r>
            <a:r>
              <a:rPr lang="en-ID" dirty="0"/>
              <a:t> </a:t>
            </a:r>
            <a:r>
              <a:rPr lang="en-ID" dirty="0" err="1"/>
              <a:t>masal</a:t>
            </a:r>
            <a:r>
              <a:rPr lang="en-ID" dirty="0"/>
              <a:t>; </a:t>
            </a:r>
          </a:p>
          <a:p>
            <a:r>
              <a:rPr lang="en-ID" dirty="0"/>
              <a:t>(6).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merugikan</a:t>
            </a:r>
            <a:r>
              <a:rPr lang="en-ID" dirty="0"/>
              <a:t> </a:t>
            </a:r>
            <a:r>
              <a:rPr lang="en-ID" dirty="0" err="1"/>
              <a:t>syiar</a:t>
            </a:r>
            <a:r>
              <a:rPr lang="en-ID" dirty="0"/>
              <a:t> Islam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(</a:t>
            </a:r>
            <a:r>
              <a:rPr lang="en-ID" dirty="0" err="1"/>
              <a:t>Indriani</a:t>
            </a:r>
            <a:r>
              <a:rPr lang="en-ID" dirty="0"/>
              <a:t> et all, 2018).</a:t>
            </a:r>
          </a:p>
        </p:txBody>
      </p:sp>
    </p:spTree>
    <p:extLst>
      <p:ext uri="{BB962C8B-B14F-4D97-AF65-F5344CB8AC3E}">
        <p14:creationId xmlns:p14="http://schemas.microsoft.com/office/powerpoint/2010/main" val="346412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D75D8D1-3602-303E-44A6-0E7B4A667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"/>
            <a:ext cx="10515600" cy="5963603"/>
          </a:xfrm>
        </p:spPr>
        <p:txBody>
          <a:bodyPr>
            <a:normAutofit/>
          </a:bodyPr>
          <a:lstStyle/>
          <a:p>
            <a:r>
              <a:rPr lang="en-ID" dirty="0"/>
              <a:t>3.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dan Lembaga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Sengketa</a:t>
            </a:r>
            <a:r>
              <a:rPr lang="en-ID" dirty="0"/>
              <a:t>.</a:t>
            </a:r>
          </a:p>
          <a:p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syariah, </a:t>
            </a:r>
            <a:r>
              <a:rPr lang="en-ID" dirty="0" err="1"/>
              <a:t>yaitu</a:t>
            </a:r>
            <a:r>
              <a:rPr lang="en-ID" dirty="0"/>
              <a:t>: (1). </a:t>
            </a:r>
            <a:r>
              <a:rPr lang="en-ID" dirty="0" err="1"/>
              <a:t>Terdapat</a:t>
            </a:r>
            <a:r>
              <a:rPr lang="en-ID" dirty="0"/>
              <a:t> Dewan </a:t>
            </a:r>
            <a:r>
              <a:rPr lang="en-ID" dirty="0" err="1"/>
              <a:t>Pengawas</a:t>
            </a:r>
            <a:r>
              <a:rPr lang="en-ID" dirty="0"/>
              <a:t> Syariah (DPS) yang </a:t>
            </a:r>
            <a:r>
              <a:rPr lang="en-ID" dirty="0" err="1"/>
              <a:t>berperan</a:t>
            </a:r>
            <a:r>
              <a:rPr lang="en-ID" dirty="0"/>
              <a:t> </a:t>
            </a:r>
            <a:r>
              <a:rPr lang="en-ID" dirty="0" err="1"/>
              <a:t>mengawasi</a:t>
            </a:r>
            <a:r>
              <a:rPr lang="en-ID" dirty="0"/>
              <a:t> </a:t>
            </a:r>
            <a:r>
              <a:rPr lang="en-ID" dirty="0" err="1"/>
              <a:t>jalannya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bank </a:t>
            </a:r>
            <a:r>
              <a:rPr lang="en-ID" dirty="0" err="1"/>
              <a:t>sehari-hari</a:t>
            </a:r>
            <a:r>
              <a:rPr lang="en-ID" dirty="0"/>
              <a:t> agar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syariah; (2). </a:t>
            </a:r>
            <a:r>
              <a:rPr lang="en-ID" dirty="0" err="1"/>
              <a:t>Terdapat</a:t>
            </a:r>
            <a:r>
              <a:rPr lang="en-ID" dirty="0"/>
              <a:t> Dewan Syariah Nasional (DSN) : Dewan Syariah yang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yang </a:t>
            </a:r>
            <a:r>
              <a:rPr lang="en-ID" dirty="0" err="1"/>
              <a:t>membawahi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syariah dan </a:t>
            </a:r>
            <a:r>
              <a:rPr lang="en-ID" dirty="0" err="1"/>
              <a:t>mengawasi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DPS.</a:t>
            </a:r>
          </a:p>
          <a:p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 (1).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,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Komisaris</a:t>
            </a:r>
            <a:r>
              <a:rPr lang="en-ID" dirty="0"/>
              <a:t> dan </a:t>
            </a:r>
            <a:r>
              <a:rPr lang="en-ID" dirty="0" err="1"/>
              <a:t>Direksi</a:t>
            </a:r>
            <a:r>
              <a:rPr lang="en-ID" dirty="0"/>
              <a:t>; (2).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, </a:t>
            </a:r>
            <a:r>
              <a:rPr lang="en-ID" dirty="0" err="1"/>
              <a:t>hanya</a:t>
            </a:r>
            <a:r>
              <a:rPr lang="en-ID" dirty="0"/>
              <a:t> Bank Indonesia (BI)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pengawas</a:t>
            </a:r>
            <a:r>
              <a:rPr lang="en-ID" dirty="0"/>
              <a:t> </a:t>
            </a:r>
            <a:r>
              <a:rPr lang="en-ID" dirty="0" err="1"/>
              <a:t>utamanya</a:t>
            </a:r>
            <a:r>
              <a:rPr lang="en-ID" dirty="0"/>
              <a:t>.</a:t>
            </a:r>
          </a:p>
          <a:p>
            <a:r>
              <a:rPr lang="en-ID" b="1" dirty="0"/>
              <a:t>Lembaga </a:t>
            </a:r>
            <a:r>
              <a:rPr lang="en-ID" b="1" dirty="0" err="1"/>
              <a:t>Penyelesaian</a:t>
            </a:r>
            <a:r>
              <a:rPr lang="en-ID" b="1" dirty="0"/>
              <a:t> </a:t>
            </a:r>
            <a:r>
              <a:rPr lang="en-ID" b="1" dirty="0" err="1"/>
              <a:t>Sengketa</a:t>
            </a:r>
            <a:r>
              <a:rPr lang="en-ID" b="1" dirty="0"/>
              <a:t>, 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syariah, </a:t>
            </a:r>
            <a:r>
              <a:rPr lang="en-ID" dirty="0" err="1"/>
              <a:t>yaitu</a:t>
            </a:r>
            <a:r>
              <a:rPr lang="en-ID" dirty="0"/>
              <a:t>: (1). Jika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perselisihan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bank dan </a:t>
            </a:r>
            <a:r>
              <a:rPr lang="en-ID" dirty="0" err="1"/>
              <a:t>nasabahnya</a:t>
            </a:r>
            <a:r>
              <a:rPr lang="en-ID" dirty="0"/>
              <a:t>,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belah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menyelesaikannya</a:t>
            </a:r>
            <a:r>
              <a:rPr lang="en-ID" dirty="0"/>
              <a:t> di </a:t>
            </a:r>
            <a:r>
              <a:rPr lang="en-ID" dirty="0" err="1"/>
              <a:t>peradilan</a:t>
            </a:r>
            <a:r>
              <a:rPr lang="en-ID" dirty="0"/>
              <a:t> negeri,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menyelesaikannya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tata </a:t>
            </a:r>
            <a:r>
              <a:rPr lang="en-ID" dirty="0" err="1"/>
              <a:t>cara</a:t>
            </a:r>
            <a:r>
              <a:rPr lang="en-ID" dirty="0"/>
              <a:t> dan </a:t>
            </a:r>
            <a:r>
              <a:rPr lang="en-ID" dirty="0" err="1"/>
              <a:t>hukum</a:t>
            </a:r>
            <a:r>
              <a:rPr lang="en-ID" dirty="0"/>
              <a:t> syariah; (2). Lembaga </a:t>
            </a:r>
            <a:r>
              <a:rPr lang="en-ID" dirty="0" err="1"/>
              <a:t>yangmengatur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dan </a:t>
            </a:r>
            <a:r>
              <a:rPr lang="en-ID" dirty="0" err="1"/>
              <a:t>prinsip</a:t>
            </a:r>
            <a:r>
              <a:rPr lang="en-ID" dirty="0"/>
              <a:t> syariah di Indonesia </a:t>
            </a:r>
            <a:r>
              <a:rPr lang="en-ID" dirty="0" err="1"/>
              <a:t>disebut</a:t>
            </a:r>
            <a:r>
              <a:rPr lang="en-ID" dirty="0"/>
              <a:t> BAMUI (Badan </a:t>
            </a:r>
            <a:r>
              <a:rPr lang="en-ID" dirty="0" err="1"/>
              <a:t>Arbitrase</a:t>
            </a:r>
            <a:r>
              <a:rPr lang="en-ID" dirty="0"/>
              <a:t> </a:t>
            </a:r>
            <a:r>
              <a:rPr lang="en-ID" dirty="0" err="1"/>
              <a:t>Muamalah</a:t>
            </a:r>
            <a:r>
              <a:rPr lang="en-ID" dirty="0"/>
              <a:t> Indonesia) yang </a:t>
            </a:r>
            <a:r>
              <a:rPr lang="en-ID" dirty="0" err="1"/>
              <a:t>didirikan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oleh </a:t>
            </a:r>
            <a:r>
              <a:rPr lang="en-ID" dirty="0" err="1"/>
              <a:t>Kejagung</a:t>
            </a:r>
            <a:r>
              <a:rPr lang="en-ID" dirty="0"/>
              <a:t> RI dan MUI.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sengketa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 Jika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perselisihan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bank dan </a:t>
            </a:r>
            <a:r>
              <a:rPr lang="en-ID" dirty="0" err="1"/>
              <a:t>nasabahnya</a:t>
            </a:r>
            <a:r>
              <a:rPr lang="en-ID" dirty="0"/>
              <a:t>,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belah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menyelesaikannya</a:t>
            </a:r>
            <a:r>
              <a:rPr lang="en-ID" dirty="0"/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59139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B5ED1CB-69FB-A945-3C69-93C79006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405"/>
            <a:ext cx="10515600" cy="742315"/>
          </a:xfrm>
        </p:spPr>
        <p:txBody>
          <a:bodyPr>
            <a:normAutofit fontScale="90000"/>
          </a:bodyPr>
          <a:lstStyle/>
          <a:p>
            <a:r>
              <a:rPr lang="en-ID" sz="2800" b="1" dirty="0" err="1"/>
              <a:t>Persamaan</a:t>
            </a:r>
            <a:r>
              <a:rPr lang="en-ID" sz="2800" b="1" dirty="0"/>
              <a:t> </a:t>
            </a:r>
            <a:r>
              <a:rPr lang="en-ID" sz="2800" b="1" dirty="0" err="1"/>
              <a:t>pembiayaan</a:t>
            </a:r>
            <a:r>
              <a:rPr lang="en-ID" sz="2800" b="1" dirty="0"/>
              <a:t> </a:t>
            </a:r>
            <a:r>
              <a:rPr lang="en-ID" sz="2800" b="1" dirty="0" err="1"/>
              <a:t>lembaga</a:t>
            </a:r>
            <a:r>
              <a:rPr lang="en-ID" sz="2800" b="1" dirty="0"/>
              <a:t> </a:t>
            </a:r>
            <a:r>
              <a:rPr lang="en-ID" sz="2800" b="1" dirty="0" err="1"/>
              <a:t>keuangan</a:t>
            </a:r>
            <a:r>
              <a:rPr lang="en-ID" sz="2800" b="1" dirty="0"/>
              <a:t> syariah </a:t>
            </a:r>
            <a:r>
              <a:rPr lang="en-ID" sz="2800" b="1" dirty="0" err="1"/>
              <a:t>dengan</a:t>
            </a:r>
            <a:r>
              <a:rPr lang="en-ID" sz="2800" b="1" dirty="0"/>
              <a:t> </a:t>
            </a:r>
            <a:r>
              <a:rPr lang="en-ID" sz="2800" b="1" dirty="0" err="1"/>
              <a:t>kredit</a:t>
            </a:r>
            <a:r>
              <a:rPr lang="en-ID" sz="2800" b="1" dirty="0"/>
              <a:t> </a:t>
            </a:r>
            <a:r>
              <a:rPr lang="en-ID" sz="2800" b="1" dirty="0" err="1"/>
              <a:t>lembaga</a:t>
            </a:r>
            <a:r>
              <a:rPr lang="en-ID" sz="2800" b="1" dirty="0"/>
              <a:t> </a:t>
            </a:r>
            <a:r>
              <a:rPr lang="en-ID" sz="2800" b="1" dirty="0" err="1"/>
              <a:t>keuangan</a:t>
            </a:r>
            <a:r>
              <a:rPr lang="en-ID" sz="2800" b="1" dirty="0"/>
              <a:t> </a:t>
            </a:r>
            <a:r>
              <a:rPr lang="en-ID" sz="2800" b="1" dirty="0" err="1"/>
              <a:t>konvensional</a:t>
            </a:r>
            <a:r>
              <a:rPr lang="en-ID" sz="2800" b="1" dirty="0"/>
              <a:t> </a:t>
            </a:r>
            <a:r>
              <a:rPr lang="en-ID" sz="2800" b="1" dirty="0" err="1"/>
              <a:t>adalah</a:t>
            </a:r>
            <a:r>
              <a:rPr lang="en-ID" sz="2800" b="1" dirty="0"/>
              <a:t>: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21520A3-6A5B-5516-3A51-D39A1B78F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039043"/>
          </a:xfrm>
        </p:spPr>
        <p:txBody>
          <a:bodyPr/>
          <a:lstStyle/>
          <a:p>
            <a:r>
              <a:rPr lang="en-ID" dirty="0"/>
              <a:t>1. Sisi </a:t>
            </a:r>
            <a:r>
              <a:rPr lang="en-ID" dirty="0" err="1"/>
              <a:t>teknis</a:t>
            </a:r>
            <a:r>
              <a:rPr lang="en-ID" dirty="0"/>
              <a:t> </a:t>
            </a:r>
            <a:r>
              <a:rPr lang="en-ID" dirty="0" err="1"/>
              <a:t>penerimaan</a:t>
            </a:r>
            <a:r>
              <a:rPr lang="en-ID" dirty="0"/>
              <a:t> uang; 2. </a:t>
            </a:r>
            <a:r>
              <a:rPr lang="en-ID" dirty="0" err="1"/>
              <a:t>Persamaan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transfer; 3.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syarat-syarat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KTP, NPWP, proposal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dan </a:t>
            </a:r>
            <a:r>
              <a:rPr lang="en-ID" dirty="0" err="1"/>
              <a:t>sebagainya</a:t>
            </a:r>
            <a:r>
              <a:rPr lang="en-ID" dirty="0"/>
              <a:t>. </a:t>
            </a:r>
          </a:p>
          <a:p>
            <a:r>
              <a:rPr lang="en-ID" dirty="0"/>
              <a:t>4. </a:t>
            </a:r>
            <a:r>
              <a:rPr lang="en-ID" dirty="0" err="1"/>
              <a:t>Persamaan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syariah dan </a:t>
            </a:r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iuran</a:t>
            </a:r>
            <a:r>
              <a:rPr lang="en-ID" dirty="0"/>
              <a:t> </a:t>
            </a:r>
            <a:r>
              <a:rPr lang="en-ID" dirty="0" err="1"/>
              <a:t>tahunan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 (a). </a:t>
            </a:r>
            <a:r>
              <a:rPr lang="en-ID" dirty="0" err="1"/>
              <a:t>Pagu</a:t>
            </a:r>
            <a:r>
              <a:rPr lang="en-ID" dirty="0"/>
              <a:t> limit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kartu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hijau</a:t>
            </a:r>
            <a:r>
              <a:rPr lang="en-ID" dirty="0"/>
              <a:t>, </a:t>
            </a:r>
            <a:r>
              <a:rPr lang="en-ID" dirty="0" err="1"/>
              <a:t>emas</a:t>
            </a:r>
            <a:r>
              <a:rPr lang="en-ID" dirty="0"/>
              <a:t> dan platinum; (b).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 </a:t>
            </a:r>
            <a:r>
              <a:rPr lang="en-ID" dirty="0" err="1"/>
              <a:t>penyedia</a:t>
            </a:r>
            <a:r>
              <a:rPr lang="en-ID" dirty="0"/>
              <a:t> </a:t>
            </a:r>
            <a:r>
              <a:rPr lang="en-ID" dirty="0" err="1"/>
              <a:t>kartu</a:t>
            </a:r>
            <a:r>
              <a:rPr lang="en-ID" dirty="0"/>
              <a:t> global (master card); (c).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di </a:t>
            </a:r>
            <a:r>
              <a:rPr lang="en-ID" dirty="0" err="1"/>
              <a:t>marchant</a:t>
            </a:r>
            <a:r>
              <a:rPr lang="en-ID" dirty="0"/>
              <a:t> </a:t>
            </a:r>
            <a:r>
              <a:rPr lang="en-ID" dirty="0" err="1"/>
              <a:t>penyedia</a:t>
            </a:r>
            <a:r>
              <a:rPr lang="en-ID" dirty="0"/>
              <a:t> </a:t>
            </a:r>
            <a:r>
              <a:rPr lang="en-ID" dirty="0" err="1"/>
              <a:t>kartu</a:t>
            </a:r>
            <a:r>
              <a:rPr lang="en-ID" dirty="0"/>
              <a:t> global </a:t>
            </a:r>
            <a:r>
              <a:rPr lang="en-ID" dirty="0" err="1"/>
              <a:t>tersebut</a:t>
            </a:r>
            <a:r>
              <a:rPr lang="en-ID" dirty="0"/>
              <a:t> dan 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bulanan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listrik</a:t>
            </a:r>
            <a:r>
              <a:rPr lang="en-ID" dirty="0"/>
              <a:t>, air dan </a:t>
            </a:r>
            <a:r>
              <a:rPr lang="en-ID" dirty="0" err="1"/>
              <a:t>telepon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1683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>
            <a:extLst>
              <a:ext uri="{FF2B5EF4-FFF2-40B4-BE49-F238E27FC236}">
                <a16:creationId xmlns:a16="http://schemas.microsoft.com/office/drawing/2014/main" id="{FFC93B40-8EA4-E31A-A88E-61C28FBC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61034"/>
          </a:xfrm>
        </p:spPr>
        <p:txBody>
          <a:bodyPr>
            <a:normAutofit fontScale="90000"/>
          </a:bodyPr>
          <a:lstStyle/>
          <a:p>
            <a:pPr algn="ctr"/>
            <a:r>
              <a:rPr lang="en-ID" sz="2400" b="1" dirty="0" err="1"/>
              <a:t>Perbandingan</a:t>
            </a:r>
            <a:r>
              <a:rPr lang="en-ID" sz="2400" b="1" dirty="0"/>
              <a:t> Lembaga </a:t>
            </a:r>
            <a:r>
              <a:rPr lang="en-ID" sz="2400" b="1" dirty="0" err="1"/>
              <a:t>Keuangan</a:t>
            </a:r>
            <a:r>
              <a:rPr lang="en-ID" sz="2400" b="1" dirty="0"/>
              <a:t> Syariah dan </a:t>
            </a:r>
            <a:r>
              <a:rPr lang="en-ID" sz="2400" b="1" dirty="0" err="1"/>
              <a:t>Konvensional</a:t>
            </a:r>
            <a:r>
              <a:rPr lang="en-ID" sz="2400" b="1" dirty="0"/>
              <a:t> </a:t>
            </a:r>
            <a:r>
              <a:rPr lang="en-ID" sz="2400" b="1" dirty="0" err="1"/>
              <a:t>Perbedan</a:t>
            </a:r>
            <a:r>
              <a:rPr lang="en-ID" sz="2400" b="1" dirty="0"/>
              <a:t> </a:t>
            </a:r>
            <a:r>
              <a:rPr lang="en-ID" sz="2400" b="1" dirty="0" err="1"/>
              <a:t>secara</a:t>
            </a:r>
            <a:r>
              <a:rPr lang="en-ID" sz="2400" b="1" dirty="0"/>
              <a:t> </a:t>
            </a:r>
            <a:r>
              <a:rPr lang="en-ID" sz="2400" b="1" dirty="0" err="1"/>
              <a:t>umum</a:t>
            </a:r>
            <a:r>
              <a:rPr lang="en-ID" sz="2400" b="1" dirty="0"/>
              <a:t> LKS dan LKK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B6F96DE9-E724-D0BC-3379-04EA6558A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53661"/>
            <a:ext cx="5157787" cy="505619"/>
          </a:xfrm>
        </p:spPr>
        <p:txBody>
          <a:bodyPr/>
          <a:lstStyle/>
          <a:p>
            <a:r>
              <a:rPr lang="en-ID" dirty="0"/>
              <a:t>Lembaga </a:t>
            </a:r>
            <a:r>
              <a:rPr lang="en-ID" dirty="0" err="1"/>
              <a:t>Keuangan</a:t>
            </a:r>
            <a:r>
              <a:rPr lang="en-ID" dirty="0"/>
              <a:t> Syariah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EA9D9272-A5B0-7285-59EF-361A73F72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7573"/>
            <a:ext cx="5157787" cy="401209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1. Melakukan investasi yang jelas hukum halal dan haramnya</a:t>
            </a:r>
          </a:p>
          <a:p>
            <a:r>
              <a:rPr lang="en-ID" dirty="0"/>
              <a:t>2.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: 1).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disepakati</a:t>
            </a:r>
            <a:r>
              <a:rPr lang="en-ID" dirty="0"/>
              <a:t> pada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akad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berpedoman</a:t>
            </a:r>
            <a:r>
              <a:rPr lang="en-ID" dirty="0"/>
              <a:t> pada </a:t>
            </a:r>
            <a:r>
              <a:rPr lang="en-ID" dirty="0" err="1"/>
              <a:t>untung</a:t>
            </a:r>
            <a:r>
              <a:rPr lang="en-ID" dirty="0"/>
              <a:t> dan </a:t>
            </a:r>
            <a:r>
              <a:rPr lang="en-ID" dirty="0" err="1"/>
              <a:t>rugi</a:t>
            </a:r>
            <a:r>
              <a:rPr lang="en-ID" dirty="0"/>
              <a:t>. </a:t>
            </a:r>
          </a:p>
          <a:p>
            <a:r>
              <a:rPr lang="en-ID" dirty="0"/>
              <a:t>2).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didasarkan</a:t>
            </a:r>
            <a:r>
              <a:rPr lang="en-ID" dirty="0"/>
              <a:t> pada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yang di </a:t>
            </a:r>
            <a:r>
              <a:rPr lang="en-ID" dirty="0" err="1"/>
              <a:t>peroleh</a:t>
            </a:r>
            <a:r>
              <a:rPr lang="en-ID" dirty="0"/>
              <a:t>. </a:t>
            </a:r>
          </a:p>
          <a:p>
            <a:r>
              <a:rPr lang="en-ID" dirty="0"/>
              <a:t>3).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laba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. </a:t>
            </a:r>
          </a:p>
          <a:p>
            <a:r>
              <a:rPr lang="en-ID" dirty="0"/>
              <a:t>4). </a:t>
            </a:r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akad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. </a:t>
            </a:r>
          </a:p>
          <a:p>
            <a:r>
              <a:rPr lang="en-ID" dirty="0"/>
              <a:t>5). </a:t>
            </a:r>
            <a:r>
              <a:rPr lang="en-ID" dirty="0" err="1"/>
              <a:t>Kerugian</a:t>
            </a:r>
            <a:r>
              <a:rPr lang="en-ID" dirty="0"/>
              <a:t> </a:t>
            </a:r>
            <a:r>
              <a:rPr lang="en-ID" dirty="0" err="1"/>
              <a:t>ditanggung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.</a:t>
            </a:r>
            <a:r>
              <a:rPr lang="sv-SE" dirty="0"/>
              <a:t> </a:t>
            </a:r>
            <a:endParaRPr lang="en-ID" dirty="0"/>
          </a:p>
        </p:txBody>
      </p:sp>
      <p:sp>
        <p:nvSpPr>
          <p:cNvPr id="7" name="Tampungan Teks 6">
            <a:extLst>
              <a:ext uri="{FF2B5EF4-FFF2-40B4-BE49-F238E27FC236}">
                <a16:creationId xmlns:a16="http://schemas.microsoft.com/office/drawing/2014/main" id="{2D0326AF-ACDC-7808-F206-608C27B82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353661"/>
            <a:ext cx="5183188" cy="505619"/>
          </a:xfrm>
        </p:spPr>
        <p:txBody>
          <a:bodyPr/>
          <a:lstStyle/>
          <a:p>
            <a:r>
              <a:rPr lang="en-ID" dirty="0"/>
              <a:t>Lembaga </a:t>
            </a:r>
            <a:r>
              <a:rPr lang="en-ID" dirty="0" err="1"/>
              <a:t>Keuanagan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endParaRPr lang="en-ID" dirty="0"/>
          </a:p>
        </p:txBody>
      </p:sp>
      <p:sp>
        <p:nvSpPr>
          <p:cNvPr id="8" name="Tampungan Konten 7">
            <a:extLst>
              <a:ext uri="{FF2B5EF4-FFF2-40B4-BE49-F238E27FC236}">
                <a16:creationId xmlns:a16="http://schemas.microsoft.com/office/drawing/2014/main" id="{0AA05962-956A-8A45-486C-253D12927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7573"/>
            <a:ext cx="5183188" cy="4012090"/>
          </a:xfrm>
        </p:spPr>
        <p:txBody>
          <a:bodyPr>
            <a:normAutofit fontScale="92500" lnSpcReduction="10000"/>
          </a:bodyPr>
          <a:lstStyle/>
          <a:p>
            <a:r>
              <a:rPr lang="en-ID" dirty="0"/>
              <a:t>1. </a:t>
            </a:r>
            <a:r>
              <a:rPr lang="en-ID" dirty="0" err="1"/>
              <a:t>Investasi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halal dan </a:t>
            </a:r>
            <a:r>
              <a:rPr lang="en-ID" dirty="0" err="1"/>
              <a:t>haramnya</a:t>
            </a:r>
            <a:endParaRPr lang="en-ID" dirty="0"/>
          </a:p>
          <a:p>
            <a:r>
              <a:rPr lang="en-ID" dirty="0"/>
              <a:t>2.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: </a:t>
            </a:r>
          </a:p>
          <a:p>
            <a:r>
              <a:rPr lang="en-ID" dirty="0"/>
              <a:t>1).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disepakati</a:t>
            </a:r>
            <a:r>
              <a:rPr lang="en-ID" dirty="0"/>
              <a:t> pada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akad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asumsi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untung</a:t>
            </a:r>
            <a:r>
              <a:rPr lang="en-ID" dirty="0"/>
              <a:t>. </a:t>
            </a:r>
          </a:p>
          <a:p>
            <a:r>
              <a:rPr lang="en-ID" dirty="0"/>
              <a:t>2).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didasarkan</a:t>
            </a:r>
            <a:r>
              <a:rPr lang="en-ID" dirty="0"/>
              <a:t> pada modal yang </a:t>
            </a:r>
            <a:r>
              <a:rPr lang="en-ID" dirty="0" err="1"/>
              <a:t>dipinjamkan</a:t>
            </a:r>
            <a:r>
              <a:rPr lang="en-ID" dirty="0"/>
              <a:t>. </a:t>
            </a:r>
          </a:p>
          <a:p>
            <a:r>
              <a:rPr lang="en-ID" dirty="0"/>
              <a:t>3). Bunga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mengambang</a:t>
            </a:r>
            <a:r>
              <a:rPr lang="en-ID" dirty="0"/>
              <a:t> dan naik </a:t>
            </a:r>
            <a:r>
              <a:rPr lang="en-ID" dirty="0" err="1"/>
              <a:t>turun</a:t>
            </a:r>
            <a:r>
              <a:rPr lang="en-ID" dirty="0"/>
              <a:t>. </a:t>
            </a:r>
          </a:p>
          <a:p>
            <a:r>
              <a:rPr lang="en-ID" dirty="0"/>
              <a:t>4). 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untung</a:t>
            </a:r>
            <a:r>
              <a:rPr lang="en-ID" dirty="0"/>
              <a:t> </a:t>
            </a:r>
            <a:r>
              <a:rPr lang="en-ID" dirty="0" err="1"/>
              <a:t>rugi</a:t>
            </a:r>
            <a:r>
              <a:rPr lang="en-ID" dirty="0"/>
              <a:t>. </a:t>
            </a:r>
          </a:p>
          <a:p>
            <a:r>
              <a:rPr lang="en-ID" dirty="0"/>
              <a:t>5).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20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E575DB0-C796-8FE7-A251-63FB2CBC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32F8BAB8-0CFE-F823-FEFD-DA36275FA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AB63A472-E5CE-9E8F-DB25-19658F56C0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D" dirty="0"/>
              <a:t>3. Profit oriented dan </a:t>
            </a:r>
            <a:r>
              <a:rPr lang="en-ID" dirty="0" err="1"/>
              <a:t>pencapaian</a:t>
            </a:r>
            <a:r>
              <a:rPr lang="en-ID" dirty="0"/>
              <a:t> </a:t>
            </a:r>
            <a:r>
              <a:rPr lang="en-ID" dirty="0" err="1"/>
              <a:t>falah</a:t>
            </a:r>
            <a:r>
              <a:rPr lang="en-ID" dirty="0"/>
              <a:t> </a:t>
            </a:r>
          </a:p>
          <a:p>
            <a:r>
              <a:rPr lang="en-ID" dirty="0"/>
              <a:t>4.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nasabah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kemitraan</a:t>
            </a:r>
            <a:r>
              <a:rPr lang="en-ID" dirty="0"/>
              <a:t> </a:t>
            </a:r>
          </a:p>
          <a:p>
            <a:r>
              <a:rPr lang="en-ID" dirty="0"/>
              <a:t>5. </a:t>
            </a:r>
            <a:r>
              <a:rPr lang="en-ID" dirty="0" err="1"/>
              <a:t>Penghimpunan</a:t>
            </a:r>
            <a:r>
              <a:rPr lang="en-ID" dirty="0"/>
              <a:t> dan </a:t>
            </a:r>
            <a:r>
              <a:rPr lang="en-ID" dirty="0" err="1"/>
              <a:t>penyaluran</a:t>
            </a:r>
            <a:r>
              <a:rPr lang="en-ID" dirty="0"/>
              <a:t> dana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fatwa Dewan </a:t>
            </a:r>
            <a:r>
              <a:rPr lang="en-ID" dirty="0" err="1"/>
              <a:t>Pengawas</a:t>
            </a:r>
            <a:r>
              <a:rPr lang="en-ID" dirty="0"/>
              <a:t> Syariah 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9DC07617-371A-C0D6-A328-1EFC98D34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FE6D486F-27E4-E032-EC5A-9D73D92E0F8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ID" dirty="0"/>
              <a:t>3. Profit oriented </a:t>
            </a:r>
          </a:p>
          <a:p>
            <a:r>
              <a:rPr lang="en-ID" dirty="0"/>
              <a:t>4.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nasabah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kreditur-debitur</a:t>
            </a:r>
            <a:r>
              <a:rPr lang="en-ID" dirty="0"/>
              <a:t> </a:t>
            </a:r>
          </a:p>
          <a:p>
            <a:r>
              <a:rPr lang="en-ID" dirty="0"/>
              <a:t>5.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dewan </a:t>
            </a:r>
            <a:r>
              <a:rPr lang="en-ID" dirty="0" err="1"/>
              <a:t>sejenis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566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84352CA-D670-0A49-DA0A-E284B6154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en-ID" sz="2400" b="1" dirty="0" err="1"/>
              <a:t>Perbandingan</a:t>
            </a:r>
            <a:r>
              <a:rPr lang="en-ID" sz="2400" b="1" dirty="0"/>
              <a:t> Lembaga </a:t>
            </a:r>
            <a:r>
              <a:rPr lang="en-ID" sz="2400" b="1" dirty="0" err="1"/>
              <a:t>Keuangan</a:t>
            </a:r>
            <a:r>
              <a:rPr lang="en-ID" sz="2400" b="1" dirty="0"/>
              <a:t> Syariah dan </a:t>
            </a:r>
            <a:r>
              <a:rPr lang="en-ID" sz="2400" b="1" dirty="0" err="1"/>
              <a:t>Konvensional</a:t>
            </a:r>
            <a:r>
              <a:rPr lang="en-ID" sz="2400" b="1" dirty="0"/>
              <a:t> </a:t>
            </a:r>
            <a:r>
              <a:rPr lang="en-ID" sz="2400" b="1" dirty="0" err="1"/>
              <a:t>Perbedaan</a:t>
            </a:r>
            <a:r>
              <a:rPr lang="en-ID" sz="2400" b="1" dirty="0"/>
              <a:t> </a:t>
            </a:r>
            <a:r>
              <a:rPr lang="en-ID" sz="2400" b="1" dirty="0" err="1"/>
              <a:t>Berdasarkan</a:t>
            </a:r>
            <a:r>
              <a:rPr lang="en-ID" sz="2400" b="1" dirty="0"/>
              <a:t> </a:t>
            </a:r>
            <a:r>
              <a:rPr lang="en-ID" sz="2400" b="1" dirty="0" err="1"/>
              <a:t>Karakteristik</a:t>
            </a:r>
            <a:r>
              <a:rPr lang="en-ID" sz="2400" b="1" dirty="0"/>
              <a:t> LKS dan LKK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BC49AC98-D0A5-9A88-7937-C6159DCAC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60147"/>
              </p:ext>
            </p:extLst>
          </p:nvPr>
        </p:nvGraphicFramePr>
        <p:xfrm>
          <a:off x="1219200" y="1219200"/>
          <a:ext cx="10058400" cy="543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30564329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296607688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002287618"/>
                    </a:ext>
                  </a:extLst>
                </a:gridCol>
              </a:tblGrid>
              <a:tr h="599440">
                <a:tc>
                  <a:txBody>
                    <a:bodyPr/>
                    <a:lstStyle/>
                    <a:p>
                      <a:r>
                        <a:rPr lang="en-ID" dirty="0" err="1"/>
                        <a:t>Karakteristik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Lembaga </a:t>
                      </a:r>
                      <a:r>
                        <a:rPr lang="en-ID" dirty="0" err="1"/>
                        <a:t>Keuangan</a:t>
                      </a:r>
                      <a:r>
                        <a:rPr lang="en-ID" dirty="0"/>
                        <a:t> Syariah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Lembaga </a:t>
                      </a:r>
                      <a:r>
                        <a:rPr lang="en-ID" dirty="0" err="1"/>
                        <a:t>Keuangan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Konvensional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80139"/>
                  </a:ext>
                </a:extLst>
              </a:tr>
              <a:tr h="2617439">
                <a:tc>
                  <a:txBody>
                    <a:bodyPr/>
                    <a:lstStyle/>
                    <a:p>
                      <a:r>
                        <a:rPr lang="en-ID" dirty="0" err="1"/>
                        <a:t>Kerangka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Bisnis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Berdasarkan</a:t>
                      </a:r>
                      <a:r>
                        <a:rPr lang="en-ID" dirty="0"/>
                        <a:t> pada </a:t>
                      </a:r>
                      <a:r>
                        <a:rPr lang="en-ID" dirty="0" err="1"/>
                        <a:t>nilainilai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Islami</a:t>
                      </a:r>
                      <a:endParaRPr lang="en-ID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/>
                        <a:t> </a:t>
                      </a:r>
                      <a:r>
                        <a:rPr lang="en-ID" dirty="0" err="1"/>
                        <a:t>Menjadikan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maslahah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sebagai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tujuan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pencapaian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falah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Meninggalkan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segala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bentuk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aktivitas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bertentangan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agama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Prinsip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ekonomi</a:t>
                      </a:r>
                      <a:r>
                        <a:rPr lang="en-ID" dirty="0"/>
                        <a:t> (barat) </a:t>
                      </a:r>
                      <a:r>
                        <a:rPr lang="en-ID" dirty="0" err="1"/>
                        <a:t>dijadikan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sebagai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landasan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filosofis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Kegiatan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bisnis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dilandaskan</a:t>
                      </a:r>
                      <a:r>
                        <a:rPr lang="en-ID" dirty="0"/>
                        <a:t> pada </a:t>
                      </a:r>
                      <a:r>
                        <a:rPr lang="en-ID" dirty="0" err="1"/>
                        <a:t>orientasi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keuntungan</a:t>
                      </a:r>
                      <a:r>
                        <a:rPr lang="en-ID" dirty="0"/>
                        <a:t> optima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155056"/>
                  </a:ext>
                </a:extLst>
              </a:tr>
              <a:tr h="752848">
                <a:tc>
                  <a:txBody>
                    <a:bodyPr/>
                    <a:lstStyle/>
                    <a:p>
                      <a:r>
                        <a:rPr lang="en-ID" dirty="0" err="1"/>
                        <a:t>Landasan</a:t>
                      </a:r>
                      <a:r>
                        <a:rPr lang="en-ID" dirty="0"/>
                        <a:t> Hukum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v-SE" dirty="0"/>
                        <a:t>Hukum Syariah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dirty="0"/>
                        <a:t>UU Perbankan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1. UU </a:t>
                      </a:r>
                      <a:r>
                        <a:rPr lang="en-ID" dirty="0" err="1"/>
                        <a:t>Perbankan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32610"/>
                  </a:ext>
                </a:extLst>
              </a:tr>
              <a:tr h="1262673">
                <a:tc>
                  <a:txBody>
                    <a:bodyPr/>
                    <a:lstStyle/>
                    <a:p>
                      <a:r>
                        <a:rPr lang="en-ID" dirty="0" err="1"/>
                        <a:t>Imbalan</a:t>
                      </a:r>
                      <a:r>
                        <a:rPr lang="en-ID" dirty="0"/>
                        <a:t> Hasil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v-SE" dirty="0"/>
                        <a:t>Prinsip Bagi Hasil dan pembagian keuntungan yang jelas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dirty="0"/>
                        <a:t>Disepakati secara bersama - sama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Sistem</a:t>
                      </a:r>
                      <a:r>
                        <a:rPr lang="en-ID" dirty="0"/>
                        <a:t> Bunga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Fluktuatif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tingkat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suku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bunga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43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88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2A649EE4-D9BE-504D-414B-F5DBB40D9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91948"/>
              </p:ext>
            </p:extLst>
          </p:nvPr>
        </p:nvGraphicFramePr>
        <p:xfrm>
          <a:off x="1625599" y="750146"/>
          <a:ext cx="89408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768">
                  <a:extLst>
                    <a:ext uri="{9D8B030D-6E8A-4147-A177-3AD203B41FA5}">
                      <a16:colId xmlns:a16="http://schemas.microsoft.com/office/drawing/2014/main" val="3720933438"/>
                    </a:ext>
                  </a:extLst>
                </a:gridCol>
                <a:gridCol w="3129768">
                  <a:extLst>
                    <a:ext uri="{9D8B030D-6E8A-4147-A177-3AD203B41FA5}">
                      <a16:colId xmlns:a16="http://schemas.microsoft.com/office/drawing/2014/main" val="988304766"/>
                    </a:ext>
                  </a:extLst>
                </a:gridCol>
                <a:gridCol w="2681265">
                  <a:extLst>
                    <a:ext uri="{9D8B030D-6E8A-4147-A177-3AD203B41FA5}">
                      <a16:colId xmlns:a16="http://schemas.microsoft.com/office/drawing/2014/main" val="986989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Bentuk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Transaksi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Akad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jelas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kesepakatan</a:t>
                      </a:r>
                      <a:r>
                        <a:rPr lang="en-ID" dirty="0"/>
                        <a:t> Bersama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/>
                        <a:t> </a:t>
                      </a:r>
                      <a:r>
                        <a:rPr lang="en-ID" dirty="0" err="1"/>
                        <a:t>Menjunjung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tinggi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hak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kewajiban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akad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/>
                        <a:t>Uang </a:t>
                      </a:r>
                      <a:r>
                        <a:rPr lang="en-ID" dirty="0" err="1"/>
                        <a:t>boleh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digunakan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keinginan</a:t>
                      </a:r>
                      <a:endParaRPr lang="en-ID" dirty="0"/>
                    </a:p>
                    <a:p>
                      <a:pPr marL="342900" indent="-342900">
                        <a:buAutoNum type="arabicPeriod"/>
                      </a:pP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0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Sektor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Bisnis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Optimalisasi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pembiayaan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sektor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riil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Melihat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karakteristik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usaha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perusahaan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syariah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Sektor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keuangan</a:t>
                      </a:r>
                      <a:r>
                        <a:rPr lang="en-ID" dirty="0"/>
                        <a:t> dan pasar </a:t>
                      </a:r>
                      <a:r>
                        <a:rPr lang="en-ID" dirty="0" err="1"/>
                        <a:t>derivatif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Semua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perusahaan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usaha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dianggap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menguntungkan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35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D" dirty="0" err="1"/>
                        <a:t>Denda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Diambil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keuntungan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prinsip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pendidikan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penegasan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Dihitung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sebagai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bukan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pendapatan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Diambil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pelanggaran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dilakukan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Dihitung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sebagai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bagian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dari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pendapatan</a:t>
                      </a:r>
                      <a:r>
                        <a:rPr lang="en-ID" dirty="0"/>
                        <a:t> bank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78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Penyelesaian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sengketa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v-SE" dirty="0"/>
                        <a:t>Pengadilan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dirty="0"/>
                        <a:t>Badan Arbitrase Syariah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D" dirty="0" err="1"/>
                        <a:t>Pengadilan</a:t>
                      </a:r>
                      <a:r>
                        <a:rPr lang="en-ID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D" dirty="0"/>
                        <a:t>2. </a:t>
                      </a:r>
                      <a:r>
                        <a:rPr lang="en-ID" dirty="0" err="1"/>
                        <a:t>Arbitrase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85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866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355EA7B4-AAC6-9AF0-E6F0-15F70EF70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2536"/>
              </p:ext>
            </p:extLst>
          </p:nvPr>
        </p:nvGraphicFramePr>
        <p:xfrm>
          <a:off x="2174240" y="1918546"/>
          <a:ext cx="8127999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5574361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010451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05190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Hubungan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Bisnis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nl-NL" dirty="0"/>
                        <a:t>Kemitraan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nl-NL" dirty="0"/>
                        <a:t> Pedagang dan penjual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1. </a:t>
                      </a:r>
                      <a:r>
                        <a:rPr lang="en-ID" dirty="0" err="1"/>
                        <a:t>Kreditor</a:t>
                      </a:r>
                      <a:r>
                        <a:rPr lang="en-ID" dirty="0"/>
                        <a:t> dan </a:t>
                      </a:r>
                      <a:r>
                        <a:rPr lang="en-ID" dirty="0" err="1"/>
                        <a:t>Debitor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58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Pelayanan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1. Etika </a:t>
                      </a:r>
                      <a:r>
                        <a:rPr lang="en-ID" dirty="0" err="1"/>
                        <a:t>Bisnis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Islami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1. Etika bisnis berorientasi keuntungan materiil 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07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Pengawasaan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1. Manajemen Prudensial 2. Manajemen Syariah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1. </a:t>
                      </a:r>
                      <a:r>
                        <a:rPr lang="en-ID" dirty="0" err="1"/>
                        <a:t>Manajemen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Prudensial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93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5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984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0D8D034-F9A1-3EF7-831F-586F07D9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18795"/>
          </a:xfrm>
        </p:spPr>
        <p:txBody>
          <a:bodyPr>
            <a:normAutofit/>
          </a:bodyPr>
          <a:lstStyle/>
          <a:p>
            <a:r>
              <a:rPr lang="en-ID" sz="2400" b="1" dirty="0" err="1"/>
              <a:t>Perbedaan</a:t>
            </a:r>
            <a:r>
              <a:rPr lang="en-ID" sz="2400" b="1" dirty="0"/>
              <a:t> </a:t>
            </a:r>
            <a:r>
              <a:rPr lang="en-ID" sz="2400" b="1" dirty="0" err="1"/>
              <a:t>Sistem</a:t>
            </a:r>
            <a:r>
              <a:rPr lang="en-ID" sz="2400" b="1" dirty="0"/>
              <a:t> Bunga dan </a:t>
            </a:r>
            <a:r>
              <a:rPr lang="en-ID" sz="2400" b="1" dirty="0" err="1"/>
              <a:t>Bagi</a:t>
            </a:r>
            <a:r>
              <a:rPr lang="en-ID" sz="2400" b="1" dirty="0"/>
              <a:t> Hasil LKS dan LKK</a:t>
            </a:r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EE4CAD87-30D2-D878-1163-210E65872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65131"/>
              </p:ext>
            </p:extLst>
          </p:nvPr>
        </p:nvGraphicFramePr>
        <p:xfrm>
          <a:off x="1300480" y="1014306"/>
          <a:ext cx="9845040" cy="506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680">
                  <a:extLst>
                    <a:ext uri="{9D8B030D-6E8A-4147-A177-3AD203B41FA5}">
                      <a16:colId xmlns:a16="http://schemas.microsoft.com/office/drawing/2014/main" val="2482495515"/>
                    </a:ext>
                  </a:extLst>
                </a:gridCol>
                <a:gridCol w="2748408">
                  <a:extLst>
                    <a:ext uri="{9D8B030D-6E8A-4147-A177-3AD203B41FA5}">
                      <a16:colId xmlns:a16="http://schemas.microsoft.com/office/drawing/2014/main" val="2538183763"/>
                    </a:ext>
                  </a:extLst>
                </a:gridCol>
                <a:gridCol w="3814952">
                  <a:extLst>
                    <a:ext uri="{9D8B030D-6E8A-4147-A177-3AD203B41FA5}">
                      <a16:colId xmlns:a16="http://schemas.microsoft.com/office/drawing/2014/main" val="171640830"/>
                    </a:ext>
                  </a:extLst>
                </a:gridCol>
              </a:tblGrid>
              <a:tr h="435195">
                <a:tc>
                  <a:txBody>
                    <a:bodyPr/>
                    <a:lstStyle/>
                    <a:p>
                      <a:r>
                        <a:rPr lang="en-ID" dirty="0"/>
                        <a:t>Hal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Sistem</a:t>
                      </a:r>
                      <a:r>
                        <a:rPr lang="en-ID" dirty="0"/>
                        <a:t> Bunga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Sistem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Bagi</a:t>
                      </a:r>
                      <a:r>
                        <a:rPr lang="en-ID" dirty="0"/>
                        <a:t> Hasil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130316"/>
                  </a:ext>
                </a:extLst>
              </a:tr>
              <a:tr h="751158">
                <a:tc>
                  <a:txBody>
                    <a:bodyPr/>
                    <a:lstStyle/>
                    <a:p>
                      <a:r>
                        <a:rPr lang="en-ID" dirty="0" err="1"/>
                        <a:t>Penentuan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besar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imbalan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Sebelum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Sesudah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usaha</a:t>
                      </a:r>
                      <a:r>
                        <a:rPr lang="en-ID" dirty="0"/>
                        <a:t>, </a:t>
                      </a:r>
                      <a:r>
                        <a:rPr lang="en-ID" dirty="0" err="1"/>
                        <a:t>ketika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mempunyai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keuntungan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32903"/>
                  </a:ext>
                </a:extLst>
              </a:tr>
              <a:tr h="751158">
                <a:tc>
                  <a:txBody>
                    <a:bodyPr/>
                    <a:lstStyle/>
                    <a:p>
                      <a:r>
                        <a:rPr lang="en-ID" dirty="0" err="1"/>
                        <a:t>Sistem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imbalan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Bunga, </a:t>
                      </a:r>
                      <a:r>
                        <a:rPr lang="en-ID" dirty="0" err="1"/>
                        <a:t>besarnya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nilai</a:t>
                      </a:r>
                      <a:r>
                        <a:rPr lang="en-ID" dirty="0"/>
                        <a:t> Rupiah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Proporsi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pembagian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keuntungan</a:t>
                      </a:r>
                      <a:r>
                        <a:rPr lang="en-ID" dirty="0"/>
                        <a:t>. </a:t>
                      </a:r>
                      <a:r>
                        <a:rPr lang="en-ID" dirty="0" err="1"/>
                        <a:t>Misal</a:t>
                      </a:r>
                      <a:r>
                        <a:rPr lang="en-ID" dirty="0"/>
                        <a:t> 60;40, 70;30,dst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93871"/>
                  </a:ext>
                </a:extLst>
              </a:tr>
              <a:tr h="435195">
                <a:tc>
                  <a:txBody>
                    <a:bodyPr/>
                    <a:lstStyle/>
                    <a:p>
                      <a:r>
                        <a:rPr lang="en-ID" dirty="0" err="1"/>
                        <a:t>Kerugian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Di </a:t>
                      </a:r>
                      <a:r>
                        <a:rPr lang="en-ID" dirty="0" err="1"/>
                        <a:t>tanggung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nasabah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Ditanggung</a:t>
                      </a:r>
                      <a:r>
                        <a:rPr lang="en-ID" dirty="0"/>
                        <a:t> oleh </a:t>
                      </a:r>
                      <a:r>
                        <a:rPr lang="en-ID" dirty="0" err="1"/>
                        <a:t>kedua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belah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pihak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03724"/>
                  </a:ext>
                </a:extLst>
              </a:tr>
              <a:tr h="435195">
                <a:tc>
                  <a:txBody>
                    <a:bodyPr/>
                    <a:lstStyle/>
                    <a:p>
                      <a:r>
                        <a:rPr lang="en-ID" dirty="0" err="1"/>
                        <a:t>Penghitungan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imbalan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Dari </a:t>
                      </a:r>
                      <a:r>
                        <a:rPr lang="en-ID" dirty="0" err="1"/>
                        <a:t>jumlah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pembiayaan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Dari </a:t>
                      </a:r>
                      <a:r>
                        <a:rPr lang="en-ID" dirty="0" err="1"/>
                        <a:t>hasil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keuntungan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835702"/>
                  </a:ext>
                </a:extLst>
              </a:tr>
              <a:tr h="751158">
                <a:tc>
                  <a:txBody>
                    <a:bodyPr/>
                    <a:lstStyle/>
                    <a:p>
                      <a:r>
                        <a:rPr lang="en-ID" dirty="0" err="1"/>
                        <a:t>Titik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perhatian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usaha</a:t>
                      </a:r>
                      <a:r>
                        <a:rPr lang="en-ID" dirty="0"/>
                        <a:t>/</a:t>
                      </a:r>
                      <a:r>
                        <a:rPr lang="en-ID" dirty="0" err="1"/>
                        <a:t>proyek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Pasti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menguntungkan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pihak</a:t>
                      </a:r>
                      <a:r>
                        <a:rPr lang="en-ID" dirty="0"/>
                        <a:t>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Keberhasilan dan kerugian secara bersama 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876872"/>
                  </a:ext>
                </a:extLst>
              </a:tr>
              <a:tr h="751158">
                <a:tc>
                  <a:txBody>
                    <a:bodyPr/>
                    <a:lstStyle/>
                    <a:p>
                      <a:r>
                        <a:rPr lang="en-ID" dirty="0" err="1"/>
                        <a:t>Kondisi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imbalan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Pasti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dari</a:t>
                      </a:r>
                      <a:r>
                        <a:rPr lang="en-ID" dirty="0"/>
                        <a:t> (%) </a:t>
                      </a:r>
                      <a:r>
                        <a:rPr lang="en-ID" dirty="0" err="1"/>
                        <a:t>jumlah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pinjaman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Proporsi</a:t>
                      </a:r>
                      <a:r>
                        <a:rPr lang="en-ID" dirty="0"/>
                        <a:t> (%) </a:t>
                      </a:r>
                      <a:r>
                        <a:rPr lang="en-ID" dirty="0" err="1"/>
                        <a:t>dari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jumlah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keuntungan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usaha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tidak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pasti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338884"/>
                  </a:ext>
                </a:extLst>
              </a:tr>
              <a:tr h="751158">
                <a:tc>
                  <a:txBody>
                    <a:bodyPr/>
                    <a:lstStyle/>
                    <a:p>
                      <a:r>
                        <a:rPr lang="en-ID" dirty="0"/>
                        <a:t>Status </a:t>
                      </a:r>
                      <a:r>
                        <a:rPr lang="en-ID" dirty="0" err="1"/>
                        <a:t>hukum</a:t>
                      </a:r>
                      <a:r>
                        <a:rPr lang="en-ID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Berlawanan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Q.S </a:t>
                      </a:r>
                      <a:r>
                        <a:rPr lang="en-ID" dirty="0" err="1"/>
                        <a:t>Luqman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ayat</a:t>
                      </a:r>
                      <a:r>
                        <a:rPr lang="en-ID" dirty="0"/>
                        <a:t> 34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Sesuai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prinsip</a:t>
                      </a:r>
                      <a:r>
                        <a:rPr lang="en-ID" dirty="0"/>
                        <a:t> Islam Q.S </a:t>
                      </a:r>
                      <a:r>
                        <a:rPr lang="en-ID" dirty="0" err="1"/>
                        <a:t>Luqman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ayat</a:t>
                      </a:r>
                      <a:r>
                        <a:rPr lang="en-ID" dirty="0"/>
                        <a:t> 34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26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83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B98B753-99C1-B621-8278-051CC317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Lembaga </a:t>
            </a:r>
            <a:r>
              <a:rPr lang="en-US" dirty="0" err="1"/>
              <a:t>Keuangan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90542F2-0F71-8D16-68A8-E1C1C05E0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Lembaga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yang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aktifitasnya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penghimpunan</a:t>
            </a:r>
            <a:r>
              <a:rPr lang="en-ID" dirty="0"/>
              <a:t> dana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penyaluran</a:t>
            </a:r>
            <a:r>
              <a:rPr lang="en-ID" dirty="0"/>
              <a:t> </a:t>
            </a:r>
            <a:r>
              <a:rPr lang="en-ID" dirty="0" err="1"/>
              <a:t>dananya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dan </a:t>
            </a:r>
            <a:r>
              <a:rPr lang="en-ID" dirty="0" err="1"/>
              <a:t>mengenakan</a:t>
            </a:r>
            <a:r>
              <a:rPr lang="en-ID" dirty="0"/>
              <a:t> </a:t>
            </a:r>
            <a:r>
              <a:rPr lang="en-ID" dirty="0" err="1"/>
              <a:t>imbalan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syariah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dan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(</a:t>
            </a:r>
            <a:r>
              <a:rPr lang="en-ID" dirty="0" err="1"/>
              <a:t>Kasmir</a:t>
            </a:r>
            <a:r>
              <a:rPr lang="en-ID" dirty="0"/>
              <a:t>, 2012).</a:t>
            </a:r>
          </a:p>
          <a:p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,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koperasi</a:t>
            </a:r>
            <a:r>
              <a:rPr lang="en-ID" dirty="0"/>
              <a:t>,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pengusaha</a:t>
            </a:r>
            <a:r>
              <a:rPr lang="en-ID" dirty="0"/>
              <a:t> </a:t>
            </a: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lemah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pengusaha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,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ekspor</a:t>
            </a:r>
            <a:r>
              <a:rPr lang="en-ID" dirty="0"/>
              <a:t> non </a:t>
            </a:r>
            <a:r>
              <a:rPr lang="en-ID" dirty="0" err="1"/>
              <a:t>migas</a:t>
            </a:r>
            <a:r>
              <a:rPr lang="en-ID" dirty="0"/>
              <a:t> dan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perumahaan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 (</a:t>
            </a:r>
            <a:r>
              <a:rPr lang="en-ID" dirty="0" err="1"/>
              <a:t>Amarsyaeliani</a:t>
            </a:r>
            <a:r>
              <a:rPr lang="en-ID" dirty="0"/>
              <a:t>, 2014).</a:t>
            </a:r>
          </a:p>
          <a:p>
            <a:r>
              <a:rPr lang="en-ID" dirty="0" err="1"/>
              <a:t>Mekanisme</a:t>
            </a:r>
            <a:r>
              <a:rPr lang="en-ID" dirty="0"/>
              <a:t> Lembaga </a:t>
            </a:r>
            <a:r>
              <a:rPr lang="en-ID" dirty="0" err="1"/>
              <a:t>Keuangan</a:t>
            </a:r>
            <a:r>
              <a:rPr lang="en-ID" dirty="0"/>
              <a:t> Syariah,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mengenal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menghimpun</a:t>
            </a:r>
            <a:r>
              <a:rPr lang="en-ID" dirty="0"/>
              <a:t> </a:t>
            </a:r>
            <a:r>
              <a:rPr lang="en-ID" dirty="0" err="1"/>
              <a:t>tabungan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pembiayaan</a:t>
            </a:r>
            <a:r>
              <a:rPr lang="en-ID" dirty="0"/>
              <a:t>. </a:t>
            </a:r>
            <a:r>
              <a:rPr lang="en-ID" dirty="0" err="1"/>
              <a:t>Keuntungan</a:t>
            </a:r>
            <a:r>
              <a:rPr lang="en-ID" dirty="0"/>
              <a:t> total pada modal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keadilan</a:t>
            </a:r>
            <a:r>
              <a:rPr lang="en-ID" dirty="0"/>
              <a:t> (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).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penyedia</a:t>
            </a:r>
            <a:r>
              <a:rPr lang="en-ID" dirty="0"/>
              <a:t> dana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dijamin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di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ternyata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menguntungkan</a:t>
            </a:r>
            <a:r>
              <a:rPr lang="en-ID" dirty="0"/>
              <a:t> (Lewis, 2001)</a:t>
            </a:r>
          </a:p>
        </p:txBody>
      </p:sp>
    </p:spTree>
    <p:extLst>
      <p:ext uri="{BB962C8B-B14F-4D97-AF65-F5344CB8AC3E}">
        <p14:creationId xmlns:p14="http://schemas.microsoft.com/office/powerpoint/2010/main" val="139792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9B7F24A-4F00-113F-2F88-17712E82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/>
              <a:t>Ciri-ciri</a:t>
            </a:r>
            <a:r>
              <a:rPr lang="en-ID" sz="2800" b="1" dirty="0"/>
              <a:t> Lembaga </a:t>
            </a:r>
            <a:r>
              <a:rPr lang="en-ID" sz="2800" b="1" dirty="0" err="1"/>
              <a:t>Keuangan</a:t>
            </a:r>
            <a:r>
              <a:rPr lang="en-ID" sz="2800" b="1" dirty="0"/>
              <a:t> Syariah minimal </a:t>
            </a:r>
            <a:r>
              <a:rPr lang="en-ID" sz="2800" b="1" dirty="0" err="1"/>
              <a:t>ada</a:t>
            </a:r>
            <a:r>
              <a:rPr lang="en-ID" sz="2800" b="1" dirty="0"/>
              <a:t> lima </a:t>
            </a:r>
            <a:r>
              <a:rPr lang="en-ID" sz="2800" b="1" dirty="0" err="1"/>
              <a:t>hal</a:t>
            </a:r>
            <a:r>
              <a:rPr lang="en-ID" sz="2800" b="1" dirty="0"/>
              <a:t>, </a:t>
            </a:r>
            <a:r>
              <a:rPr lang="en-ID" sz="2800" b="1" dirty="0" err="1"/>
              <a:t>yaitu</a:t>
            </a:r>
            <a:endParaRPr lang="en-ID" sz="28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7082FA2-0C57-2D8D-0AD8-379ADC02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dirty="0"/>
              <a:t>1).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titipan</a:t>
            </a:r>
            <a:r>
              <a:rPr lang="en-ID" dirty="0"/>
              <a:t> dan </a:t>
            </a:r>
            <a:r>
              <a:rPr lang="en-ID" dirty="0" err="1"/>
              <a:t>investasi</a:t>
            </a:r>
            <a:r>
              <a:rPr lang="en-ID" dirty="0"/>
              <a:t>, Lembaga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fatwa Dewan </a:t>
            </a:r>
            <a:r>
              <a:rPr lang="en-ID" dirty="0" err="1"/>
              <a:t>Pengawas</a:t>
            </a:r>
            <a:r>
              <a:rPr lang="en-ID" dirty="0"/>
              <a:t> Syariah; </a:t>
            </a:r>
          </a:p>
          <a:p>
            <a:r>
              <a:rPr lang="en-ID" dirty="0"/>
              <a:t>2).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investor (</a:t>
            </a:r>
            <a:r>
              <a:rPr lang="en-ID" dirty="0" err="1"/>
              <a:t>penyimpan</a:t>
            </a:r>
            <a:r>
              <a:rPr lang="en-ID" dirty="0"/>
              <a:t> dana), </a:t>
            </a:r>
            <a:r>
              <a:rPr lang="en-ID" dirty="0" err="1"/>
              <a:t>pengguna</a:t>
            </a:r>
            <a:r>
              <a:rPr lang="en-ID" dirty="0"/>
              <a:t> dana, dan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sebagai</a:t>
            </a:r>
            <a:r>
              <a:rPr lang="en-ID" dirty="0"/>
              <a:t> intermediary institution,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kemitraan</a:t>
            </a:r>
            <a:r>
              <a:rPr lang="en-ID" dirty="0"/>
              <a:t>,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debiturkreditur</a:t>
            </a:r>
            <a:r>
              <a:rPr lang="en-ID" dirty="0"/>
              <a:t>; </a:t>
            </a:r>
          </a:p>
          <a:p>
            <a:r>
              <a:rPr lang="en-ID" dirty="0"/>
              <a:t>3). </a:t>
            </a:r>
            <a:r>
              <a:rPr lang="en-ID" dirty="0" err="1"/>
              <a:t>Bisnis</a:t>
            </a:r>
            <a:r>
              <a:rPr lang="en-ID" dirty="0"/>
              <a:t> Lembaga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profit </a:t>
            </a:r>
            <a:r>
              <a:rPr lang="en-ID" dirty="0" err="1"/>
              <a:t>orianted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juga </a:t>
            </a:r>
            <a:r>
              <a:rPr lang="en-ID" dirty="0" err="1"/>
              <a:t>falah</a:t>
            </a:r>
            <a:r>
              <a:rPr lang="en-ID" dirty="0"/>
              <a:t> </a:t>
            </a:r>
            <a:r>
              <a:rPr lang="en-ID" dirty="0" err="1"/>
              <a:t>orianted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kemakmuran</a:t>
            </a:r>
            <a:r>
              <a:rPr lang="en-ID" dirty="0"/>
              <a:t> di dunia dan </a:t>
            </a:r>
            <a:r>
              <a:rPr lang="en-ID" dirty="0" err="1"/>
              <a:t>kebahagiaan</a:t>
            </a:r>
            <a:r>
              <a:rPr lang="en-ID" dirty="0"/>
              <a:t> di </a:t>
            </a:r>
            <a:r>
              <a:rPr lang="en-ID" dirty="0" err="1"/>
              <a:t>akhirat</a:t>
            </a:r>
            <a:r>
              <a:rPr lang="en-ID" dirty="0"/>
              <a:t>; </a:t>
            </a:r>
          </a:p>
          <a:p>
            <a:r>
              <a:rPr lang="en-ID" dirty="0"/>
              <a:t>4). </a:t>
            </a:r>
            <a:r>
              <a:rPr lang="en-ID" dirty="0" err="1"/>
              <a:t>Konsep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syariah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kemitraan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, 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sewa</a:t>
            </a:r>
            <a:r>
              <a:rPr lang="en-ID" dirty="0"/>
              <a:t> </a:t>
            </a:r>
            <a:r>
              <a:rPr lang="en-ID" dirty="0" err="1"/>
              <a:t>menyewa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, dan </a:t>
            </a:r>
            <a:r>
              <a:rPr lang="en-ID" dirty="0" err="1"/>
              <a:t>pinjammeminjam</a:t>
            </a:r>
            <a:r>
              <a:rPr lang="en-ID" dirty="0"/>
              <a:t> (</a:t>
            </a:r>
            <a:r>
              <a:rPr lang="en-ID" dirty="0" err="1"/>
              <a:t>qardh</a:t>
            </a:r>
            <a:r>
              <a:rPr lang="en-ID" dirty="0"/>
              <a:t>/ </a:t>
            </a:r>
            <a:r>
              <a:rPr lang="en-ID" dirty="0" err="1"/>
              <a:t>kredit</a:t>
            </a:r>
            <a:r>
              <a:rPr lang="en-ID" dirty="0"/>
              <a:t>)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; </a:t>
            </a:r>
          </a:p>
          <a:p>
            <a:r>
              <a:rPr lang="en-ID" dirty="0"/>
              <a:t>5). Lembaga </a:t>
            </a:r>
            <a:r>
              <a:rPr lang="en-ID" dirty="0" err="1"/>
              <a:t>keuangan</a:t>
            </a:r>
            <a:r>
              <a:rPr lang="en-ID" dirty="0"/>
              <a:t> syariah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yang halal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kemudharatan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merugikan</a:t>
            </a:r>
            <a:r>
              <a:rPr lang="en-ID" dirty="0"/>
              <a:t> </a:t>
            </a:r>
            <a:r>
              <a:rPr lang="en-ID" dirty="0" err="1"/>
              <a:t>syiar</a:t>
            </a:r>
            <a:r>
              <a:rPr lang="en-ID" dirty="0"/>
              <a:t> Islam (</a:t>
            </a:r>
            <a:r>
              <a:rPr lang="en-ID" dirty="0" err="1"/>
              <a:t>Nurjaman</a:t>
            </a:r>
            <a:r>
              <a:rPr lang="en-ID" dirty="0"/>
              <a:t>, 2014).</a:t>
            </a:r>
          </a:p>
        </p:txBody>
      </p:sp>
    </p:spTree>
    <p:extLst>
      <p:ext uri="{BB962C8B-B14F-4D97-AF65-F5344CB8AC3E}">
        <p14:creationId xmlns:p14="http://schemas.microsoft.com/office/powerpoint/2010/main" val="111299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44E8415-6BA7-8F44-2899-856442BC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/>
          </a:bodyPr>
          <a:lstStyle/>
          <a:p>
            <a:r>
              <a:rPr lang="en-US" sz="3200" dirty="0"/>
              <a:t>Lembaga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b="1" dirty="0" err="1"/>
              <a:t>Konvensional</a:t>
            </a:r>
            <a:endParaRPr lang="en-ID" sz="32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35B4B79-4C72-625B-51FF-20014F088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/>
          </a:bodyPr>
          <a:lstStyle/>
          <a:p>
            <a:r>
              <a:rPr lang="en-ID" dirty="0"/>
              <a:t>Lembaga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badan 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kekayaannya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(claims)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non financial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ril</a:t>
            </a:r>
            <a:r>
              <a:rPr lang="en-ID" dirty="0"/>
              <a:t>. Lembaga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 </a:t>
            </a:r>
            <a:r>
              <a:rPr lang="en-ID" dirty="0" err="1"/>
              <a:t>memberikaan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nasabah</a:t>
            </a:r>
            <a:r>
              <a:rPr lang="en-ID" dirty="0"/>
              <a:t> dan </a:t>
            </a:r>
            <a:r>
              <a:rPr lang="en-ID" dirty="0" err="1"/>
              <a:t>menanamkan</a:t>
            </a:r>
            <a:r>
              <a:rPr lang="en-ID" dirty="0"/>
              <a:t> </a:t>
            </a:r>
            <a:r>
              <a:rPr lang="en-ID" dirty="0" err="1"/>
              <a:t>dananya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surat-surat</a:t>
            </a:r>
            <a:r>
              <a:rPr lang="en-ID" dirty="0"/>
              <a:t> </a:t>
            </a:r>
            <a:r>
              <a:rPr lang="en-ID" dirty="0" err="1"/>
              <a:t>berharga</a:t>
            </a:r>
            <a:r>
              <a:rPr lang="en-ID" dirty="0"/>
              <a:t> (</a:t>
            </a:r>
            <a:r>
              <a:rPr lang="en-ID" dirty="0" err="1"/>
              <a:t>obligasi</a:t>
            </a:r>
            <a:r>
              <a:rPr lang="en-ID" dirty="0"/>
              <a:t>). </a:t>
            </a:r>
          </a:p>
          <a:p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 juga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skema</a:t>
            </a:r>
            <a:r>
              <a:rPr lang="en-ID" dirty="0"/>
              <a:t> </a:t>
            </a:r>
            <a:r>
              <a:rPr lang="en-ID" dirty="0" err="1"/>
              <a:t>tabungan</a:t>
            </a:r>
            <a:r>
              <a:rPr lang="en-ID" dirty="0"/>
              <a:t>, </a:t>
            </a:r>
            <a:r>
              <a:rPr lang="en-ID" dirty="0" err="1"/>
              <a:t>proteksi</a:t>
            </a:r>
            <a:r>
              <a:rPr lang="en-ID" dirty="0"/>
              <a:t> </a:t>
            </a:r>
            <a:r>
              <a:rPr lang="en-ID" dirty="0" err="1"/>
              <a:t>asuransi</a:t>
            </a:r>
            <a:r>
              <a:rPr lang="en-ID" dirty="0"/>
              <a:t>, program </a:t>
            </a:r>
            <a:r>
              <a:rPr lang="en-ID" dirty="0" err="1"/>
              <a:t>pensiun</a:t>
            </a:r>
            <a:r>
              <a:rPr lang="en-ID" dirty="0"/>
              <a:t>, </a:t>
            </a:r>
            <a:r>
              <a:rPr lang="en-ID" dirty="0" err="1"/>
              <a:t>penyediaan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pembayaran</a:t>
            </a:r>
            <a:r>
              <a:rPr lang="en-ID" dirty="0"/>
              <a:t> dan </a:t>
            </a:r>
            <a:r>
              <a:rPr lang="en-ID" dirty="0" err="1"/>
              <a:t>mekanisme</a:t>
            </a:r>
            <a:r>
              <a:rPr lang="en-ID" dirty="0"/>
              <a:t> transfer dana. Lembaga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bahagian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dan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moderen</a:t>
            </a:r>
            <a:r>
              <a:rPr lang="en-ID" dirty="0"/>
              <a:t> yang </a:t>
            </a:r>
            <a:r>
              <a:rPr lang="en-ID" dirty="0" err="1"/>
              <a:t>fungsinya</a:t>
            </a:r>
            <a:r>
              <a:rPr lang="en-ID" dirty="0"/>
              <a:t> </a:t>
            </a:r>
            <a:r>
              <a:rPr lang="en-ID" dirty="0" err="1"/>
              <a:t>melayani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pemakai</a:t>
            </a:r>
            <a:r>
              <a:rPr lang="en-ID" dirty="0"/>
              <a:t> </a:t>
            </a:r>
            <a:r>
              <a:rPr lang="en-ID" dirty="0" err="1"/>
              <a:t>jasa-jasa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digitalisasi</a:t>
            </a:r>
            <a:r>
              <a:rPr lang="en-ID" dirty="0"/>
              <a:t> (</a:t>
            </a:r>
            <a:r>
              <a:rPr lang="en-ID" dirty="0" err="1"/>
              <a:t>Nurjaman</a:t>
            </a:r>
            <a:r>
              <a:rPr lang="en-ID" dirty="0"/>
              <a:t>, 2014).</a:t>
            </a:r>
          </a:p>
          <a:p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konvensional</a:t>
            </a:r>
            <a:r>
              <a:rPr lang="en-ID" dirty="0"/>
              <a:t>,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perbankan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penghimpunan</a:t>
            </a:r>
            <a:r>
              <a:rPr lang="en-ID" dirty="0"/>
              <a:t> dana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penyaluran</a:t>
            </a:r>
            <a:r>
              <a:rPr lang="en-ID" dirty="0"/>
              <a:t> dana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. </a:t>
            </a:r>
          </a:p>
          <a:p>
            <a:r>
              <a:rPr lang="en-ID" dirty="0" err="1"/>
              <a:t>Keamanan</a:t>
            </a:r>
            <a:r>
              <a:rPr lang="en-ID" dirty="0"/>
              <a:t> dana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perbankan</a:t>
            </a:r>
            <a:r>
              <a:rPr lang="en-ID" dirty="0"/>
              <a:t> </a:t>
            </a:r>
            <a:r>
              <a:rPr lang="en-ID" dirty="0" err="1"/>
              <a:t>dijamin</a:t>
            </a:r>
            <a:r>
              <a:rPr lang="en-ID" dirty="0"/>
              <a:t> oleh LPS (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penjamin</a:t>
            </a:r>
            <a:r>
              <a:rPr lang="en-ID" dirty="0"/>
              <a:t> </a:t>
            </a:r>
            <a:r>
              <a:rPr lang="en-ID" dirty="0" err="1"/>
              <a:t>simpanan</a:t>
            </a:r>
            <a:r>
              <a:rPr lang="en-ID" dirty="0"/>
              <a:t>),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dana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stabilitas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dijamin</a:t>
            </a:r>
            <a:r>
              <a:rPr lang="en-ID" dirty="0"/>
              <a:t> oleh </a:t>
            </a:r>
            <a:r>
              <a:rPr lang="en-ID" dirty="0" err="1"/>
              <a:t>otoritas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(OJK) dan bank Indonesia ( BI)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menteri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(</a:t>
            </a:r>
            <a:r>
              <a:rPr lang="en-ID" dirty="0" err="1"/>
              <a:t>Amarsyaeliani</a:t>
            </a:r>
            <a:r>
              <a:rPr lang="en-ID" dirty="0"/>
              <a:t>, 2014).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5152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78844E9-10AB-BB08-B530-839A9FA7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3015E8F-F69D-BAA9-24DB-230C3927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bank </a:t>
            </a:r>
            <a:r>
              <a:rPr lang="en-ID" dirty="0" err="1"/>
              <a:t>konvensional</a:t>
            </a:r>
            <a:r>
              <a:rPr lang="en-ID" dirty="0"/>
              <a:t> yang </a:t>
            </a:r>
            <a:r>
              <a:rPr lang="en-ID" dirty="0" err="1"/>
              <a:t>memakai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transaksinya</a:t>
            </a:r>
            <a:r>
              <a:rPr lang="en-ID" dirty="0"/>
              <a:t>, </a:t>
            </a:r>
            <a:r>
              <a:rPr lang="en-ID" dirty="0" err="1"/>
              <a:t>sedangkan</a:t>
            </a:r>
            <a:r>
              <a:rPr lang="en-ID" dirty="0"/>
              <a:t> bank syariah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2265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EEE12B-FBAB-98A2-906F-9366637D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ID" sz="3200" b="1" dirty="0" err="1"/>
              <a:t>Konsep</a:t>
            </a:r>
            <a:r>
              <a:rPr lang="en-ID" sz="3200" b="1" dirty="0"/>
              <a:t> </a:t>
            </a:r>
            <a:r>
              <a:rPr lang="en-ID" sz="3200" b="1" dirty="0" err="1"/>
              <a:t>Pembiayaan</a:t>
            </a:r>
            <a:r>
              <a:rPr lang="en-ID" sz="3200" b="1" dirty="0"/>
              <a:t> dan </a:t>
            </a:r>
            <a:r>
              <a:rPr lang="en-ID" sz="3200" b="1" dirty="0" err="1"/>
              <a:t>Kredit</a:t>
            </a:r>
            <a:endParaRPr lang="en-ID" sz="32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D150D3C-14B0-748A-DBCA-E35FF80C7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9520"/>
            <a:ext cx="10515600" cy="4937443"/>
          </a:xfrm>
        </p:spPr>
        <p:txBody>
          <a:bodyPr>
            <a:normAutofit/>
          </a:bodyPr>
          <a:lstStyle/>
          <a:p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Kasmir</a:t>
            </a:r>
            <a:r>
              <a:rPr lang="en-ID" dirty="0"/>
              <a:t> (2013)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dikutip</a:t>
            </a:r>
            <a:r>
              <a:rPr lang="en-ID" dirty="0"/>
              <a:t> </a:t>
            </a:r>
            <a:r>
              <a:rPr lang="en-ID" dirty="0" err="1"/>
              <a:t>Nurhadi</a:t>
            </a:r>
            <a:r>
              <a:rPr lang="en-ID" dirty="0"/>
              <a:t> (2017)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imbalan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. </a:t>
            </a:r>
          </a:p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Umam</a:t>
            </a:r>
            <a:r>
              <a:rPr lang="en-ID" dirty="0"/>
              <a:t> (2013)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imbalan</a:t>
            </a:r>
            <a:r>
              <a:rPr lang="en-ID" dirty="0"/>
              <a:t> </a:t>
            </a:r>
            <a:r>
              <a:rPr lang="en-ID" dirty="0" err="1"/>
              <a:t>Ujrah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imbalan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memakai</a:t>
            </a:r>
            <a:r>
              <a:rPr lang="en-ID" dirty="0"/>
              <a:t> </a:t>
            </a:r>
            <a:r>
              <a:rPr lang="en-ID" dirty="0" err="1"/>
              <a:t>akad-akad</a:t>
            </a:r>
            <a:r>
              <a:rPr lang="en-ID" dirty="0"/>
              <a:t> syariah. </a:t>
            </a:r>
          </a:p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Danupranata</a:t>
            </a:r>
            <a:r>
              <a:rPr lang="en-ID" dirty="0"/>
              <a:t> (2013)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fasilitas</a:t>
            </a:r>
            <a:r>
              <a:rPr lang="en-ID" dirty="0"/>
              <a:t> </a:t>
            </a:r>
            <a:r>
              <a:rPr lang="en-ID" dirty="0" err="1"/>
              <a:t>penyediaan</a:t>
            </a:r>
            <a:r>
              <a:rPr lang="en-ID" dirty="0"/>
              <a:t> dana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pihak-pihak</a:t>
            </a:r>
            <a:r>
              <a:rPr lang="en-ID" dirty="0"/>
              <a:t> yang </a:t>
            </a:r>
            <a:r>
              <a:rPr lang="en-ID" dirty="0" err="1"/>
              <a:t>tergolong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dana, </a:t>
            </a:r>
          </a:p>
          <a:p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produktif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, </a:t>
            </a:r>
            <a:r>
              <a:rPr lang="en-ID" dirty="0" err="1"/>
              <a:t>perdagangan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, </a:t>
            </a:r>
          </a:p>
          <a:p>
            <a:r>
              <a:rPr lang="en-ID" dirty="0" err="1"/>
              <a:t>pembiayaan</a:t>
            </a:r>
            <a:r>
              <a:rPr lang="en-ID" dirty="0"/>
              <a:t> </a:t>
            </a:r>
            <a:r>
              <a:rPr lang="en-ID" dirty="0" err="1"/>
              <a:t>konsumtif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,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habis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63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6CD7C7A-65FA-F143-543C-AFEE7287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sz="2800" b="1" dirty="0" err="1"/>
              <a:t>Pembiayaan</a:t>
            </a:r>
            <a:r>
              <a:rPr lang="en-ID" sz="2800" b="1" dirty="0"/>
              <a:t> </a:t>
            </a:r>
            <a:r>
              <a:rPr lang="en-ID" sz="2800" b="1" dirty="0" err="1"/>
              <a:t>menurut</a:t>
            </a:r>
            <a:r>
              <a:rPr lang="en-ID" sz="2800" b="1" dirty="0"/>
              <a:t> Ria (2018) </a:t>
            </a:r>
            <a:r>
              <a:rPr lang="en-ID" sz="2800" b="1" dirty="0" err="1"/>
              <a:t>adalah</a:t>
            </a:r>
            <a:r>
              <a:rPr lang="en-ID" sz="2800" b="1" dirty="0"/>
              <a:t> </a:t>
            </a:r>
            <a:r>
              <a:rPr lang="en-ID" sz="2800" b="1" dirty="0" err="1"/>
              <a:t>penyedia</a:t>
            </a:r>
            <a:r>
              <a:rPr lang="en-ID" sz="2800" b="1" dirty="0"/>
              <a:t> dana </a:t>
            </a:r>
            <a:r>
              <a:rPr lang="en-ID" sz="2800" b="1" dirty="0" err="1"/>
              <a:t>atau</a:t>
            </a:r>
            <a:r>
              <a:rPr lang="en-ID" sz="2800" b="1" dirty="0"/>
              <a:t> </a:t>
            </a:r>
            <a:r>
              <a:rPr lang="en-ID" sz="2800" b="1" dirty="0" err="1"/>
              <a:t>tagihan</a:t>
            </a:r>
            <a:r>
              <a:rPr lang="en-ID" sz="2800" b="1" dirty="0"/>
              <a:t> yang </a:t>
            </a:r>
            <a:r>
              <a:rPr lang="en-ID" sz="2800" b="1" dirty="0" err="1"/>
              <a:t>dipersamakan</a:t>
            </a:r>
            <a:r>
              <a:rPr lang="en-ID" sz="2800" b="1" dirty="0"/>
              <a:t> </a:t>
            </a:r>
            <a:r>
              <a:rPr lang="en-ID" sz="2800" b="1" dirty="0" err="1"/>
              <a:t>dengan</a:t>
            </a:r>
            <a:r>
              <a:rPr lang="en-ID" sz="2800" b="1" dirty="0"/>
              <a:t> </a:t>
            </a:r>
            <a:r>
              <a:rPr lang="en-ID" sz="2800" b="1" dirty="0" err="1"/>
              <a:t>itu</a:t>
            </a:r>
            <a:r>
              <a:rPr lang="en-ID" sz="2800" b="1" dirty="0"/>
              <a:t> </a:t>
            </a:r>
            <a:r>
              <a:rPr lang="en-ID" sz="2800" b="1" dirty="0" err="1"/>
              <a:t>berupa</a:t>
            </a:r>
            <a:r>
              <a:rPr lang="en-ID" sz="2800" b="1" dirty="0"/>
              <a:t>: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06844EA-8EA5-3454-9463-073722D8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(a)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Mudharaba</a:t>
            </a:r>
            <a:r>
              <a:rPr lang="en-ID" dirty="0"/>
              <a:t> dan </a:t>
            </a:r>
            <a:r>
              <a:rPr lang="en-ID" dirty="0" err="1"/>
              <a:t>Musyarakah</a:t>
            </a:r>
            <a:r>
              <a:rPr lang="en-ID" dirty="0"/>
              <a:t>, </a:t>
            </a:r>
          </a:p>
          <a:p>
            <a:r>
              <a:rPr lang="en-ID" dirty="0"/>
              <a:t>(b)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sewa-menyewa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ijarah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sewa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ijarah </a:t>
            </a:r>
            <a:r>
              <a:rPr lang="en-ID" dirty="0" err="1"/>
              <a:t>muntahiya</a:t>
            </a:r>
            <a:r>
              <a:rPr lang="en-ID" dirty="0"/>
              <a:t> </a:t>
            </a:r>
            <a:r>
              <a:rPr lang="en-ID" dirty="0" err="1"/>
              <a:t>bittamlik</a:t>
            </a:r>
            <a:r>
              <a:rPr lang="en-ID" dirty="0"/>
              <a:t>, </a:t>
            </a:r>
          </a:p>
          <a:p>
            <a:r>
              <a:rPr lang="en-ID" dirty="0"/>
              <a:t>(c)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Murabaha, Salam, dan </a:t>
            </a:r>
            <a:r>
              <a:rPr lang="en-ID" dirty="0" err="1"/>
              <a:t>istisnha</a:t>
            </a:r>
            <a:r>
              <a:rPr lang="en-ID" dirty="0"/>
              <a:t>, </a:t>
            </a:r>
          </a:p>
          <a:p>
            <a:r>
              <a:rPr lang="en-ID" dirty="0"/>
              <a:t>(d)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pinjam</a:t>
            </a:r>
            <a:r>
              <a:rPr lang="en-ID" dirty="0"/>
              <a:t> </a:t>
            </a:r>
            <a:r>
              <a:rPr lang="en-ID" dirty="0" err="1"/>
              <a:t>meminjam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piutang</a:t>
            </a:r>
            <a:r>
              <a:rPr lang="en-ID" dirty="0"/>
              <a:t> </a:t>
            </a:r>
            <a:r>
              <a:rPr lang="en-ID" dirty="0" err="1"/>
              <a:t>qardh</a:t>
            </a:r>
            <a:r>
              <a:rPr lang="en-ID" dirty="0"/>
              <a:t>, dan </a:t>
            </a:r>
          </a:p>
          <a:p>
            <a:r>
              <a:rPr lang="en-ID" dirty="0"/>
              <a:t>(e)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sewa-menyewa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ijarah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multijasa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298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A88BE7D-4D4B-055E-539C-84511F6C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035"/>
          </a:xfrm>
        </p:spPr>
        <p:txBody>
          <a:bodyPr>
            <a:normAutofit/>
          </a:bodyPr>
          <a:lstStyle/>
          <a:p>
            <a:r>
              <a:rPr lang="en-US" dirty="0" err="1"/>
              <a:t>Kredit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1B2A709-281E-6065-F601-9ED3597C4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440"/>
            <a:ext cx="10515600" cy="4815523"/>
          </a:xfrm>
        </p:spPr>
        <p:txBody>
          <a:bodyPr>
            <a:normAutofit/>
          </a:bodyPr>
          <a:lstStyle/>
          <a:p>
            <a:r>
              <a:rPr lang="en-ID" dirty="0" err="1"/>
              <a:t>Kredit</a:t>
            </a:r>
            <a:r>
              <a:rPr lang="en-ID" dirty="0"/>
              <a:t> syariah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akad</a:t>
            </a:r>
            <a:r>
              <a:rPr lang="en-ID" dirty="0"/>
              <a:t> yang </a:t>
            </a:r>
            <a:r>
              <a:rPr lang="en-ID" dirty="0" err="1"/>
              <a:t>sah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muamalah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basis </a:t>
            </a:r>
            <a:r>
              <a:rPr lang="en-ID" dirty="0" err="1"/>
              <a:t>akadnya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. </a:t>
            </a:r>
            <a:r>
              <a:rPr lang="en-ID" dirty="0" err="1"/>
              <a:t>Maka</a:t>
            </a:r>
            <a:r>
              <a:rPr lang="en-ID" dirty="0"/>
              <a:t> 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 syariah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membeli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kontan</a:t>
            </a:r>
            <a:r>
              <a:rPr lang="en-ID" dirty="0"/>
              <a:t> dan </a:t>
            </a:r>
            <a:r>
              <a:rPr lang="en-ID" dirty="0" err="1"/>
              <a:t>angsuran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tertnetu</a:t>
            </a:r>
            <a:r>
              <a:rPr lang="en-ID" dirty="0"/>
              <a:t> (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Islam juga </a:t>
            </a:r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asumsi</a:t>
            </a:r>
            <a:r>
              <a:rPr lang="en-ID" dirty="0"/>
              <a:t> economic value of money). </a:t>
            </a:r>
            <a:r>
              <a:rPr lang="en-ID" dirty="0" err="1"/>
              <a:t>Akad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bai` bit </a:t>
            </a:r>
            <a:r>
              <a:rPr lang="en-ID" dirty="0" err="1"/>
              <a:t>taqshid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bai` bits-</a:t>
            </a:r>
            <a:r>
              <a:rPr lang="en-ID" dirty="0" err="1"/>
              <a:t>tsaman</a:t>
            </a:r>
            <a:r>
              <a:rPr lang="en-ID" dirty="0"/>
              <a:t> `</a:t>
            </a:r>
            <a:r>
              <a:rPr lang="en-ID" dirty="0" err="1"/>
              <a:t>ajil</a:t>
            </a:r>
            <a:r>
              <a:rPr lang="en-ID" dirty="0"/>
              <a:t>.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skema</a:t>
            </a:r>
            <a:r>
              <a:rPr lang="en-ID" dirty="0"/>
              <a:t> Bai’ </a:t>
            </a:r>
            <a:r>
              <a:rPr lang="en-ID" dirty="0" err="1"/>
              <a:t>murabahah</a:t>
            </a:r>
            <a:r>
              <a:rPr lang="en-ID" dirty="0"/>
              <a:t> (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pada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asal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disepakati</a:t>
            </a:r>
            <a:r>
              <a:rPr lang="en-ID" dirty="0"/>
              <a:t> (</a:t>
            </a:r>
            <a:r>
              <a:rPr lang="en-ID" dirty="0" err="1"/>
              <a:t>Fatoni</a:t>
            </a:r>
            <a:r>
              <a:rPr lang="en-ID" dirty="0"/>
              <a:t>, 2014 dan </a:t>
            </a:r>
            <a:r>
              <a:rPr lang="en-ID" dirty="0" err="1"/>
              <a:t>Nurhadi</a:t>
            </a:r>
            <a:r>
              <a:rPr lang="en-ID" dirty="0"/>
              <a:t>, 2017).</a:t>
            </a:r>
          </a:p>
          <a:p>
            <a:r>
              <a:rPr lang="en-ID" dirty="0" err="1"/>
              <a:t>Kredit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Perbankan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10 </a:t>
            </a:r>
            <a:r>
              <a:rPr lang="en-ID" dirty="0" err="1"/>
              <a:t>tahun</a:t>
            </a:r>
            <a:r>
              <a:rPr lang="en-ID" dirty="0"/>
              <a:t> 1998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penyediaan</a:t>
            </a:r>
            <a:r>
              <a:rPr lang="en-ID" dirty="0"/>
              <a:t> uang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tagihan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dipersamakan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persetujuan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kesepakatan</a:t>
            </a:r>
            <a:r>
              <a:rPr lang="en-ID" dirty="0"/>
              <a:t> </a:t>
            </a:r>
            <a:r>
              <a:rPr lang="en-ID" dirty="0" err="1"/>
              <a:t>pinjam</a:t>
            </a:r>
            <a:r>
              <a:rPr lang="en-ID" dirty="0"/>
              <a:t> </a:t>
            </a:r>
            <a:r>
              <a:rPr lang="en-ID" dirty="0" err="1"/>
              <a:t>meminjam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bank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lain yang </a:t>
            </a:r>
            <a:r>
              <a:rPr lang="en-ID" dirty="0" err="1"/>
              <a:t>mewajibkan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peminjam</a:t>
            </a:r>
            <a:r>
              <a:rPr lang="en-ID" dirty="0"/>
              <a:t> </a:t>
            </a:r>
            <a:r>
              <a:rPr lang="en-ID" dirty="0" err="1"/>
              <a:t>melunasi</a:t>
            </a:r>
            <a:r>
              <a:rPr lang="en-ID" dirty="0"/>
              <a:t> </a:t>
            </a:r>
            <a:r>
              <a:rPr lang="en-ID" dirty="0" err="1"/>
              <a:t>utangnya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(</a:t>
            </a:r>
            <a:r>
              <a:rPr lang="en-ID" dirty="0" err="1"/>
              <a:t>Nurhadi</a:t>
            </a:r>
            <a:r>
              <a:rPr lang="en-ID" dirty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22271326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">
  <a:themeElements>
    <a:clrScheme name="Fas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2413</Words>
  <Application>Microsoft Office PowerPoint</Application>
  <PresentationFormat>Layar Lebar</PresentationFormat>
  <Paragraphs>188</Paragraphs>
  <Slides>24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24</vt:i4>
      </vt:variant>
    </vt:vector>
  </HeadingPairs>
  <TitlesOfParts>
    <vt:vector size="30" baseType="lpstr">
      <vt:lpstr>Arial</vt:lpstr>
      <vt:lpstr>Franklin Gothic Heavy</vt:lpstr>
      <vt:lpstr>Gill Sans MT Condensed</vt:lpstr>
      <vt:lpstr>Trebuchet MS</vt:lpstr>
      <vt:lpstr>Wingdings 3</vt:lpstr>
      <vt:lpstr>Faset</vt:lpstr>
      <vt:lpstr>Lembaga Pembiayaan , Lembaga Kredit dan Lembaga Penjaminan Dalam Syariah dan Konvensional </vt:lpstr>
      <vt:lpstr>PEMBUKA BELAJAR</vt:lpstr>
      <vt:lpstr>Lembaga Keuangan </vt:lpstr>
      <vt:lpstr>Ciri-ciri Lembaga Keuangan Syariah minimal ada lima hal, yaitu</vt:lpstr>
      <vt:lpstr>Lembaga Keuangan Konvensional</vt:lpstr>
      <vt:lpstr>Presentasi PowerPoint</vt:lpstr>
      <vt:lpstr>Konsep Pembiayaan dan Kredit</vt:lpstr>
      <vt:lpstr>Pembiayaan menurut Ria (2018) adalah penyedia dana atau tagihan yang dipersamakan dengan itu berupa:</vt:lpstr>
      <vt:lpstr>Kredit</vt:lpstr>
      <vt:lpstr>unsur pemberian kredit sebagai berikut:</vt:lpstr>
      <vt:lpstr>Tujuan kredit adalah:</vt:lpstr>
      <vt:lpstr>Fungsi kredit menurut Nurhadi (2017)</vt:lpstr>
      <vt:lpstr>Ada beberapa perbedaan antara pembiayaan lembaga keuangan syariah dengan kredit lembaga keuangan konvensional, diantaranya adalah:</vt:lpstr>
      <vt:lpstr>ketentuan akad dalam lembaga keuangan Islam,</vt:lpstr>
      <vt:lpstr>2. Dari Segi Bisnis dan Usaha yang Dibiayai.</vt:lpstr>
      <vt:lpstr>Presentasi PowerPoint</vt:lpstr>
      <vt:lpstr>Presentasi PowerPoint</vt:lpstr>
      <vt:lpstr>Persamaan pembiayaan lembaga keuangan syariah dengan kredit lembaga keuangan konvensional adalah:</vt:lpstr>
      <vt:lpstr>Perbandingan Lembaga Keuangan Syariah dan Konvensional Perbedan secara umum LKS dan LKK</vt:lpstr>
      <vt:lpstr>Presentasi PowerPoint</vt:lpstr>
      <vt:lpstr>Perbandingan Lembaga Keuangan Syariah dan Konvensional Perbedaan Berdasarkan Karakteristik LKS dan LKK</vt:lpstr>
      <vt:lpstr>Presentasi PowerPoint</vt:lpstr>
      <vt:lpstr>Presentasi PowerPoint</vt:lpstr>
      <vt:lpstr>Perbedaan Sistem Bunga dan Bagi Hasil LKS dan LKK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Pembiayaan , Lembaga Kredit dan Lembaga Penjaminan Dalam Syariah dan Konvensional</dc:title>
  <dc:creator>Biro AKPK</dc:creator>
  <cp:lastModifiedBy>Biro AKPK</cp:lastModifiedBy>
  <cp:revision>3</cp:revision>
  <dcterms:created xsi:type="dcterms:W3CDTF">2022-11-10T13:36:59Z</dcterms:created>
  <dcterms:modified xsi:type="dcterms:W3CDTF">2022-11-10T15:41:31Z</dcterms:modified>
</cp:coreProperties>
</file>