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18288000" cy="10287000"/>
  <p:notesSz cx="6858000" cy="9144000"/>
  <p:embeddedFontLst>
    <p:embeddedFont>
      <p:font typeface="TT Rounds Condensed" charset="1" panose="02000506030000020003"/>
      <p:regular r:id="rId54"/>
    </p:embeddedFont>
    <p:embeddedFont>
      <p:font typeface="Times New Roman" charset="1" panose="02030502070405020303"/>
      <p:regular r:id="rId55"/>
    </p:embeddedFont>
    <p:embeddedFont>
      <p:font typeface="TT Rounds Condensed Bold" charset="1" panose="02000806030000020003"/>
      <p:regular r:id="rId56"/>
    </p:embeddedFont>
    <p:embeddedFont>
      <p:font typeface="Arial Bold" charset="1" panose="020B0802020202020204"/>
      <p:regular r:id="rId57"/>
    </p:embeddedFont>
    <p:embeddedFont>
      <p:font typeface="TT Rounds Condensed Italics" charset="1" panose="02000506030000090003"/>
      <p:regular r:id="rId58"/>
    </p:embeddedFont>
    <p:embeddedFont>
      <p:font typeface="Arimo" charset="1" panose="020B0604020202020204"/>
      <p:regular r:id="rId59"/>
    </p:embeddedFont>
    <p:embeddedFont>
      <p:font typeface="Canva Sans Bold" charset="1" panose="020B0803030501040103"/>
      <p:regular r:id="rId60"/>
    </p:embeddedFont>
    <p:embeddedFont>
      <p:font typeface="Canva Sans" charset="1" panose="020B0503030501040103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53.png" Type="http://schemas.openxmlformats.org/officeDocument/2006/relationships/image"/><Relationship Id="rId19" Target="../media/image54.sv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11" Target="../media/image64.svg" Type="http://schemas.openxmlformats.org/officeDocument/2006/relationships/image"/><Relationship Id="rId12" Target="../media/image65.png" Type="http://schemas.openxmlformats.org/officeDocument/2006/relationships/image"/><Relationship Id="rId13" Target="../media/image66.png" Type="http://schemas.openxmlformats.org/officeDocument/2006/relationships/image"/><Relationship Id="rId14" Target="../media/image67.png" Type="http://schemas.openxmlformats.org/officeDocument/2006/relationships/image"/><Relationship Id="rId15" Target="../media/image68.svg" Type="http://schemas.openxmlformats.org/officeDocument/2006/relationships/image"/><Relationship Id="rId16" Target="../media/image69.png" Type="http://schemas.openxmlformats.org/officeDocument/2006/relationships/image"/><Relationship Id="rId17" Target="../media/image70.png" Type="http://schemas.openxmlformats.org/officeDocument/2006/relationships/image"/><Relationship Id="rId18" Target="../media/image71.png" Type="http://schemas.openxmlformats.org/officeDocument/2006/relationships/image"/><Relationship Id="rId19" Target="../media/image72.svg" Type="http://schemas.openxmlformats.org/officeDocument/2006/relationships/image"/><Relationship Id="rId2" Target="../media/image55.png" Type="http://schemas.openxmlformats.org/officeDocument/2006/relationships/image"/><Relationship Id="rId20" Target="../media/image73.png" Type="http://schemas.openxmlformats.org/officeDocument/2006/relationships/image"/><Relationship Id="rId21" Target="../media/image74.png" Type="http://schemas.openxmlformats.org/officeDocument/2006/relationships/image"/><Relationship Id="rId22" Target="../media/image75.png" Type="http://schemas.openxmlformats.org/officeDocument/2006/relationships/image"/><Relationship Id="rId23" Target="../media/image76.png" Type="http://schemas.openxmlformats.org/officeDocument/2006/relationships/image"/><Relationship Id="rId24" Target="../media/image77.svg" Type="http://schemas.openxmlformats.org/officeDocument/2006/relationships/image"/><Relationship Id="rId25" Target="../media/image78.png" Type="http://schemas.openxmlformats.org/officeDocument/2006/relationships/image"/><Relationship Id="rId26" Target="../media/image79.png" Type="http://schemas.openxmlformats.org/officeDocument/2006/relationships/image"/><Relationship Id="rId27" Target="../media/image80.png" Type="http://schemas.openxmlformats.org/officeDocument/2006/relationships/image"/><Relationship Id="rId28" Target="../media/image81.png" Type="http://schemas.openxmlformats.org/officeDocument/2006/relationships/image"/><Relationship Id="rId29" Target="../media/image82.svg" Type="http://schemas.openxmlformats.org/officeDocument/2006/relationships/image"/><Relationship Id="rId3" Target="../media/image56.png" Type="http://schemas.openxmlformats.org/officeDocument/2006/relationships/image"/><Relationship Id="rId30" Target="../media/image83.png" Type="http://schemas.openxmlformats.org/officeDocument/2006/relationships/image"/><Relationship Id="rId31" Target="../media/image84.png" Type="http://schemas.openxmlformats.org/officeDocument/2006/relationships/image"/><Relationship Id="rId32" Target="../media/image85.png" Type="http://schemas.openxmlformats.org/officeDocument/2006/relationships/image"/><Relationship Id="rId33" Target="../media/image86.svg" Type="http://schemas.openxmlformats.org/officeDocument/2006/relationships/image"/><Relationship Id="rId34" Target="../media/image87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svg" Type="http://schemas.openxmlformats.org/officeDocument/2006/relationships/image"/><Relationship Id="rId11" Target="../media/image97.png" Type="http://schemas.openxmlformats.org/officeDocument/2006/relationships/image"/><Relationship Id="rId12" Target="../media/image98.png" Type="http://schemas.openxmlformats.org/officeDocument/2006/relationships/image"/><Relationship Id="rId13" Target="../media/image99.png" Type="http://schemas.openxmlformats.org/officeDocument/2006/relationships/image"/><Relationship Id="rId14" Target="../media/image100.svg" Type="http://schemas.openxmlformats.org/officeDocument/2006/relationships/image"/><Relationship Id="rId15" Target="../media/image101.png" Type="http://schemas.openxmlformats.org/officeDocument/2006/relationships/image"/><Relationship Id="rId16" Target="../media/image102.png" Type="http://schemas.openxmlformats.org/officeDocument/2006/relationships/image"/><Relationship Id="rId17" Target="../media/image103.png" Type="http://schemas.openxmlformats.org/officeDocument/2006/relationships/image"/><Relationship Id="rId18" Target="../media/image104.png" Type="http://schemas.openxmlformats.org/officeDocument/2006/relationships/image"/><Relationship Id="rId19" Target="../media/image105.png" Type="http://schemas.openxmlformats.org/officeDocument/2006/relationships/image"/><Relationship Id="rId2" Target="../media/image88.png" Type="http://schemas.openxmlformats.org/officeDocument/2006/relationships/image"/><Relationship Id="rId20" Target="../media/image106.png" Type="http://schemas.openxmlformats.org/officeDocument/2006/relationships/image"/><Relationship Id="rId21" Target="../media/image107.png" Type="http://schemas.openxmlformats.org/officeDocument/2006/relationships/image"/><Relationship Id="rId22" Target="../media/image108.svg" Type="http://schemas.openxmlformats.org/officeDocument/2006/relationships/image"/><Relationship Id="rId23" Target="../media/image109.png" Type="http://schemas.openxmlformats.org/officeDocument/2006/relationships/image"/><Relationship Id="rId24" Target="../media/image110.png" Type="http://schemas.openxmlformats.org/officeDocument/2006/relationships/image"/><Relationship Id="rId25" Target="../media/image111.png" Type="http://schemas.openxmlformats.org/officeDocument/2006/relationships/image"/><Relationship Id="rId26" Target="../media/image112.png" Type="http://schemas.openxmlformats.org/officeDocument/2006/relationships/image"/><Relationship Id="rId27" Target="../media/image113.png" Type="http://schemas.openxmlformats.org/officeDocument/2006/relationships/image"/><Relationship Id="rId28" Target="../media/image114.png" Type="http://schemas.openxmlformats.org/officeDocument/2006/relationships/image"/><Relationship Id="rId3" Target="../media/image89.png" Type="http://schemas.openxmlformats.org/officeDocument/2006/relationships/image"/><Relationship Id="rId4" Target="../media/image90.svg" Type="http://schemas.openxmlformats.org/officeDocument/2006/relationships/image"/><Relationship Id="rId5" Target="../media/image91.pn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Relationship Id="rId8" Target="../media/image94.pn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5.png" Type="http://schemas.openxmlformats.org/officeDocument/2006/relationships/image"/><Relationship Id="rId3" Target="../media/image116.png" Type="http://schemas.openxmlformats.org/officeDocument/2006/relationships/image"/><Relationship Id="rId4" Target="../media/image117.svg" Type="http://schemas.openxmlformats.org/officeDocument/2006/relationships/image"/><Relationship Id="rId5" Target="../media/image11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9.png" Type="http://schemas.openxmlformats.org/officeDocument/2006/relationships/image"/><Relationship Id="rId3" Target="../media/image120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pn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125.png" Type="http://schemas.openxmlformats.org/officeDocument/2006/relationships/image"/><Relationship Id="rId7" Target="../media/image12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129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13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1.png" Type="http://schemas.openxmlformats.org/officeDocument/2006/relationships/image"/><Relationship Id="rId3" Target="../media/image132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jpeg" Type="http://schemas.openxmlformats.org/officeDocument/2006/relationships/image"/><Relationship Id="rId3" Target="../media/image134.png" Type="http://schemas.openxmlformats.org/officeDocument/2006/relationships/image"/><Relationship Id="rId4" Target="../media/image135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6.png" Type="http://schemas.openxmlformats.org/officeDocument/2006/relationships/image"/><Relationship Id="rId3" Target="../media/image132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13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6.png" Type="http://schemas.openxmlformats.org/officeDocument/2006/relationships/image"/><Relationship Id="rId11" Target="../media/image147.png" Type="http://schemas.openxmlformats.org/officeDocument/2006/relationships/image"/><Relationship Id="rId12" Target="../media/image148.png" Type="http://schemas.openxmlformats.org/officeDocument/2006/relationships/image"/><Relationship Id="rId13" Target="../media/image149.png" Type="http://schemas.openxmlformats.org/officeDocument/2006/relationships/image"/><Relationship Id="rId2" Target="../media/image138.png" Type="http://schemas.openxmlformats.org/officeDocument/2006/relationships/image"/><Relationship Id="rId3" Target="../media/image139.png" Type="http://schemas.openxmlformats.org/officeDocument/2006/relationships/image"/><Relationship Id="rId4" Target="../media/image140.png" Type="http://schemas.openxmlformats.org/officeDocument/2006/relationships/image"/><Relationship Id="rId5" Target="../media/image141.png" Type="http://schemas.openxmlformats.org/officeDocument/2006/relationships/image"/><Relationship Id="rId6" Target="../media/image142.png" Type="http://schemas.openxmlformats.org/officeDocument/2006/relationships/image"/><Relationship Id="rId7" Target="../media/image143.png" Type="http://schemas.openxmlformats.org/officeDocument/2006/relationships/image"/><Relationship Id="rId8" Target="../media/image144.png" Type="http://schemas.openxmlformats.org/officeDocument/2006/relationships/image"/><Relationship Id="rId9" Target="../media/image14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0.jpe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1.png" Type="http://schemas.openxmlformats.org/officeDocument/2006/relationships/image"/><Relationship Id="rId3" Target="../media/image116.png" Type="http://schemas.openxmlformats.org/officeDocument/2006/relationships/image"/><Relationship Id="rId4" Target="../media/image117.svg" Type="http://schemas.openxmlformats.org/officeDocument/2006/relationships/image"/><Relationship Id="rId5" Target="../media/image152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3.png" Type="http://schemas.openxmlformats.org/officeDocument/2006/relationships/image"/><Relationship Id="rId3" Target="../media/image154.svg" Type="http://schemas.openxmlformats.org/officeDocument/2006/relationships/image"/><Relationship Id="rId4" Target="../media/image155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6.png" Type="http://schemas.openxmlformats.org/officeDocument/2006/relationships/image"/><Relationship Id="rId3" Target="../media/image157.jpe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60.jpeg" Type="http://schemas.openxmlformats.org/officeDocument/2006/relationships/image"/><Relationship Id="rId5" Target="../media/image161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28.png" Type="http://schemas.openxmlformats.org/officeDocument/2006/relationships/image"/><Relationship Id="rId19" Target="../media/image29.svg" Type="http://schemas.openxmlformats.org/officeDocument/2006/relationships/image"/><Relationship Id="rId2" Target="../media/image12.png" Type="http://schemas.openxmlformats.org/officeDocument/2006/relationships/image"/><Relationship Id="rId20" Target="../media/image30.png" Type="http://schemas.openxmlformats.org/officeDocument/2006/relationships/image"/><Relationship Id="rId21" Target="../media/image31.svg" Type="http://schemas.openxmlformats.org/officeDocument/2006/relationships/image"/><Relationship Id="rId22" Target="../media/image32.png" Type="http://schemas.openxmlformats.org/officeDocument/2006/relationships/image"/><Relationship Id="rId23" Target="../media/image33.png" Type="http://schemas.openxmlformats.org/officeDocument/2006/relationships/image"/><Relationship Id="rId24" Target="../media/image34.png" Type="http://schemas.openxmlformats.org/officeDocument/2006/relationships/image"/><Relationship Id="rId25" Target="../media/image35.svg" Type="http://schemas.openxmlformats.org/officeDocument/2006/relationships/image"/><Relationship Id="rId26" Target="../media/image36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6994"/>
          </a:xfrm>
          <a:custGeom>
            <a:avLst/>
            <a:gdLst/>
            <a:ahLst/>
            <a:cxnLst/>
            <a:rect r="r" b="b" t="t" l="l"/>
            <a:pathLst>
              <a:path h="10286994" w="18287998">
                <a:moveTo>
                  <a:pt x="0" y="0"/>
                </a:moveTo>
                <a:lnTo>
                  <a:pt x="18287998" y="0"/>
                </a:lnTo>
                <a:lnTo>
                  <a:pt x="18287998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" r="0" b="-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399282"/>
            <a:ext cx="18288000" cy="6887716"/>
          </a:xfrm>
          <a:custGeom>
            <a:avLst/>
            <a:gdLst/>
            <a:ahLst/>
            <a:cxnLst/>
            <a:rect r="r" b="b" t="t" l="l"/>
            <a:pathLst>
              <a:path h="6887716" w="18288000">
                <a:moveTo>
                  <a:pt x="0" y="0"/>
                </a:moveTo>
                <a:lnTo>
                  <a:pt x="18288000" y="0"/>
                </a:lnTo>
                <a:lnTo>
                  <a:pt x="18288000" y="6887716"/>
                </a:lnTo>
                <a:lnTo>
                  <a:pt x="0" y="688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t="0" r="-8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362186"/>
            <a:ext cx="14678977" cy="1028700"/>
            <a:chOff x="0" y="0"/>
            <a:chExt cx="19571970" cy="1371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571208" cy="1371600"/>
            </a:xfrm>
            <a:custGeom>
              <a:avLst/>
              <a:gdLst/>
              <a:ahLst/>
              <a:cxnLst/>
              <a:rect r="r" b="b" t="t" l="l"/>
              <a:pathLst>
                <a:path h="1371600" w="19571208">
                  <a:moveTo>
                    <a:pt x="19571208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19571208" y="1371600"/>
                  </a:lnTo>
                  <a:lnTo>
                    <a:pt x="19571208" y="0"/>
                  </a:lnTo>
                  <a:close/>
                </a:path>
              </a:pathLst>
            </a:custGeom>
            <a:solidFill>
              <a:srgbClr val="EC7C30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25271" y="8546032"/>
            <a:ext cx="6527482" cy="57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18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Fitri Maulidah Rahmawati,S.E.,M.Si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4818888"/>
            <a:ext cx="16184880" cy="3582352"/>
            <a:chOff x="0" y="0"/>
            <a:chExt cx="21579840" cy="47764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579839" cy="4776216"/>
            </a:xfrm>
            <a:custGeom>
              <a:avLst/>
              <a:gdLst/>
              <a:ahLst/>
              <a:cxnLst/>
              <a:rect r="r" b="b" t="t" l="l"/>
              <a:pathLst>
                <a:path h="4776216" w="21579839">
                  <a:moveTo>
                    <a:pt x="21579839" y="0"/>
                  </a:moveTo>
                  <a:lnTo>
                    <a:pt x="0" y="0"/>
                  </a:lnTo>
                  <a:lnTo>
                    <a:pt x="0" y="4776216"/>
                  </a:lnTo>
                  <a:lnTo>
                    <a:pt x="21579839" y="4776216"/>
                  </a:lnTo>
                  <a:lnTo>
                    <a:pt x="21579839" y="0"/>
                  </a:lnTo>
                  <a:close/>
                </a:path>
              </a:pathLst>
            </a:custGeom>
            <a:solidFill>
              <a:srgbClr val="A9D18E">
                <a:alpha val="19608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18108" y="5766867"/>
            <a:ext cx="15604807" cy="140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 spc="-7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DALAM ORGANISASI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500877" y="462412"/>
            <a:ext cx="2517772" cy="2517772"/>
          </a:xfrm>
          <a:custGeom>
            <a:avLst/>
            <a:gdLst/>
            <a:ahLst/>
            <a:cxnLst/>
            <a:rect r="r" b="b" t="t" l="l"/>
            <a:pathLst>
              <a:path h="2517772" w="2517772">
                <a:moveTo>
                  <a:pt x="0" y="0"/>
                </a:moveTo>
                <a:lnTo>
                  <a:pt x="2517772" y="0"/>
                </a:lnTo>
                <a:lnTo>
                  <a:pt x="2517772" y="2517772"/>
                </a:lnTo>
                <a:lnTo>
                  <a:pt x="0" y="2517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9206865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04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Proses Komunikasi:	Gangguan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789300"/>
            <a:ext cx="14967585" cy="489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Seluruh proses komunikasi rentan terhadap </a:t>
            </a:r>
            <a:r>
              <a:rPr lang="en-US" sz="4200" spc="3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gangguan </a:t>
            </a: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(noise)—tiap  gangguan dalam pengiriman, penerimaan, atau umpan balik dari  pesan—yang dapat mendistorsi pada tiap titik dalam proses ini.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Cetakan yang tidak terbaca,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Sambungan telepon statis,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Kurangnya perhatian dari penerima,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Latar suara mesin atau rekan kerja,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Apapun yang mengganggu pemahaman.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18324"/>
            <a:ext cx="10941368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6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Proses Komunikasi Interpersonal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484917" y="2113131"/>
            <a:ext cx="2829387" cy="1415877"/>
            <a:chOff x="0" y="0"/>
            <a:chExt cx="3772516" cy="18878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72408" cy="1887728"/>
            </a:xfrm>
            <a:custGeom>
              <a:avLst/>
              <a:gdLst/>
              <a:ahLst/>
              <a:cxnLst/>
              <a:rect r="r" b="b" t="t" l="l"/>
              <a:pathLst>
                <a:path h="1887728" w="3772408">
                  <a:moveTo>
                    <a:pt x="7874" y="0"/>
                  </a:moveTo>
                  <a:lnTo>
                    <a:pt x="3764534" y="0"/>
                  </a:lnTo>
                  <a:cubicBezTo>
                    <a:pt x="3768852" y="0"/>
                    <a:pt x="3772408" y="3556"/>
                    <a:pt x="3772408" y="7874"/>
                  </a:cubicBezTo>
                  <a:lnTo>
                    <a:pt x="3772408" y="1879854"/>
                  </a:lnTo>
                  <a:cubicBezTo>
                    <a:pt x="3772408" y="1884172"/>
                    <a:pt x="3768852" y="1887728"/>
                    <a:pt x="3764534" y="1887728"/>
                  </a:cubicBezTo>
                  <a:lnTo>
                    <a:pt x="7874" y="1887728"/>
                  </a:lnTo>
                  <a:cubicBezTo>
                    <a:pt x="3556" y="1887728"/>
                    <a:pt x="0" y="1884172"/>
                    <a:pt x="0" y="1879854"/>
                  </a:cubicBezTo>
                  <a:lnTo>
                    <a:pt x="0" y="7874"/>
                  </a:lnTo>
                  <a:cubicBezTo>
                    <a:pt x="0" y="3556"/>
                    <a:pt x="3556" y="0"/>
                    <a:pt x="7874" y="0"/>
                  </a:cubicBezTo>
                  <a:moveTo>
                    <a:pt x="7874" y="15875"/>
                  </a:moveTo>
                  <a:lnTo>
                    <a:pt x="7874" y="7874"/>
                  </a:lnTo>
                  <a:lnTo>
                    <a:pt x="15748" y="7874"/>
                  </a:lnTo>
                  <a:lnTo>
                    <a:pt x="15748" y="1879854"/>
                  </a:lnTo>
                  <a:lnTo>
                    <a:pt x="7874" y="1879854"/>
                  </a:lnTo>
                  <a:lnTo>
                    <a:pt x="7874" y="1871980"/>
                  </a:lnTo>
                  <a:lnTo>
                    <a:pt x="3764534" y="1871980"/>
                  </a:lnTo>
                  <a:lnTo>
                    <a:pt x="3764534" y="1879854"/>
                  </a:lnTo>
                  <a:lnTo>
                    <a:pt x="3756660" y="1879854"/>
                  </a:lnTo>
                  <a:lnTo>
                    <a:pt x="3756660" y="7874"/>
                  </a:lnTo>
                  <a:lnTo>
                    <a:pt x="3764534" y="7874"/>
                  </a:lnTo>
                  <a:lnTo>
                    <a:pt x="3764534" y="15748"/>
                  </a:lnTo>
                  <a:lnTo>
                    <a:pt x="7874" y="157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3772516" cy="190688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90"/>
                </a:lnSpc>
              </a:pPr>
            </a:p>
            <a:p>
              <a:pPr algn="l">
                <a:lnSpc>
                  <a:spcPts val="3690"/>
                </a:lnSpc>
              </a:pPr>
              <a:r>
                <a:rPr lang="en-US" sz="3075" spc="3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Pesan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710517" y="2113131"/>
            <a:ext cx="2829387" cy="1415877"/>
            <a:chOff x="0" y="0"/>
            <a:chExt cx="3772516" cy="18878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72408" cy="1887728"/>
            </a:xfrm>
            <a:custGeom>
              <a:avLst/>
              <a:gdLst/>
              <a:ahLst/>
              <a:cxnLst/>
              <a:rect r="r" b="b" t="t" l="l"/>
              <a:pathLst>
                <a:path h="1887728" w="3772408">
                  <a:moveTo>
                    <a:pt x="7874" y="0"/>
                  </a:moveTo>
                  <a:lnTo>
                    <a:pt x="3764534" y="0"/>
                  </a:lnTo>
                  <a:cubicBezTo>
                    <a:pt x="3768852" y="0"/>
                    <a:pt x="3772408" y="3556"/>
                    <a:pt x="3772408" y="7874"/>
                  </a:cubicBezTo>
                  <a:lnTo>
                    <a:pt x="3772408" y="1879854"/>
                  </a:lnTo>
                  <a:cubicBezTo>
                    <a:pt x="3772408" y="1884172"/>
                    <a:pt x="3768852" y="1887728"/>
                    <a:pt x="3764534" y="1887728"/>
                  </a:cubicBezTo>
                  <a:lnTo>
                    <a:pt x="7874" y="1887728"/>
                  </a:lnTo>
                  <a:cubicBezTo>
                    <a:pt x="3556" y="1887728"/>
                    <a:pt x="0" y="1884172"/>
                    <a:pt x="0" y="1879854"/>
                  </a:cubicBezTo>
                  <a:lnTo>
                    <a:pt x="0" y="7874"/>
                  </a:lnTo>
                  <a:cubicBezTo>
                    <a:pt x="0" y="3556"/>
                    <a:pt x="3556" y="0"/>
                    <a:pt x="7874" y="0"/>
                  </a:cubicBezTo>
                  <a:moveTo>
                    <a:pt x="7874" y="15875"/>
                  </a:moveTo>
                  <a:lnTo>
                    <a:pt x="7874" y="7874"/>
                  </a:lnTo>
                  <a:lnTo>
                    <a:pt x="15748" y="7874"/>
                  </a:lnTo>
                  <a:lnTo>
                    <a:pt x="15748" y="1879854"/>
                  </a:lnTo>
                  <a:lnTo>
                    <a:pt x="7874" y="1879854"/>
                  </a:lnTo>
                  <a:lnTo>
                    <a:pt x="7874" y="1871980"/>
                  </a:lnTo>
                  <a:lnTo>
                    <a:pt x="3764534" y="1871980"/>
                  </a:lnTo>
                  <a:lnTo>
                    <a:pt x="3764534" y="1879854"/>
                  </a:lnTo>
                  <a:lnTo>
                    <a:pt x="3756660" y="1879854"/>
                  </a:lnTo>
                  <a:lnTo>
                    <a:pt x="3756660" y="7874"/>
                  </a:lnTo>
                  <a:lnTo>
                    <a:pt x="3764534" y="7874"/>
                  </a:lnTo>
                  <a:lnTo>
                    <a:pt x="3764534" y="15748"/>
                  </a:lnTo>
                  <a:lnTo>
                    <a:pt x="7874" y="157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3772516" cy="190688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90"/>
                </a:lnSpc>
              </a:pPr>
            </a:p>
            <a:p>
              <a:pPr algn="l">
                <a:lnSpc>
                  <a:spcPts val="3690"/>
                </a:lnSpc>
              </a:pPr>
              <a:r>
                <a:rPr lang="en-US" sz="3075" spc="2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Media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935968" y="2113131"/>
            <a:ext cx="2829387" cy="1415877"/>
            <a:chOff x="0" y="0"/>
            <a:chExt cx="3772516" cy="18878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772408" cy="1887728"/>
            </a:xfrm>
            <a:custGeom>
              <a:avLst/>
              <a:gdLst/>
              <a:ahLst/>
              <a:cxnLst/>
              <a:rect r="r" b="b" t="t" l="l"/>
              <a:pathLst>
                <a:path h="1887728" w="3772408">
                  <a:moveTo>
                    <a:pt x="7874" y="0"/>
                  </a:moveTo>
                  <a:lnTo>
                    <a:pt x="3764534" y="0"/>
                  </a:lnTo>
                  <a:cubicBezTo>
                    <a:pt x="3768852" y="0"/>
                    <a:pt x="3772408" y="3556"/>
                    <a:pt x="3772408" y="7874"/>
                  </a:cubicBezTo>
                  <a:lnTo>
                    <a:pt x="3772408" y="1879854"/>
                  </a:lnTo>
                  <a:cubicBezTo>
                    <a:pt x="3772408" y="1884172"/>
                    <a:pt x="3768852" y="1887728"/>
                    <a:pt x="3764534" y="1887728"/>
                  </a:cubicBezTo>
                  <a:lnTo>
                    <a:pt x="7874" y="1887728"/>
                  </a:lnTo>
                  <a:cubicBezTo>
                    <a:pt x="3556" y="1887728"/>
                    <a:pt x="0" y="1884172"/>
                    <a:pt x="0" y="1879854"/>
                  </a:cubicBezTo>
                  <a:lnTo>
                    <a:pt x="0" y="7874"/>
                  </a:lnTo>
                  <a:cubicBezTo>
                    <a:pt x="0" y="3556"/>
                    <a:pt x="3556" y="0"/>
                    <a:pt x="7874" y="0"/>
                  </a:cubicBezTo>
                  <a:moveTo>
                    <a:pt x="7874" y="15875"/>
                  </a:moveTo>
                  <a:lnTo>
                    <a:pt x="7874" y="7874"/>
                  </a:lnTo>
                  <a:lnTo>
                    <a:pt x="15748" y="7874"/>
                  </a:lnTo>
                  <a:lnTo>
                    <a:pt x="15748" y="1879854"/>
                  </a:lnTo>
                  <a:lnTo>
                    <a:pt x="7874" y="1879854"/>
                  </a:lnTo>
                  <a:lnTo>
                    <a:pt x="7874" y="1871980"/>
                  </a:lnTo>
                  <a:lnTo>
                    <a:pt x="3764534" y="1871980"/>
                  </a:lnTo>
                  <a:lnTo>
                    <a:pt x="3764534" y="1879854"/>
                  </a:lnTo>
                  <a:lnTo>
                    <a:pt x="3756660" y="1879854"/>
                  </a:lnTo>
                  <a:lnTo>
                    <a:pt x="3756660" y="7874"/>
                  </a:lnTo>
                  <a:lnTo>
                    <a:pt x="3764534" y="7874"/>
                  </a:lnTo>
                  <a:lnTo>
                    <a:pt x="3764534" y="15748"/>
                  </a:lnTo>
                  <a:lnTo>
                    <a:pt x="7874" y="157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3772516" cy="190688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90"/>
                </a:lnSpc>
              </a:pPr>
            </a:p>
            <a:p>
              <a:pPr algn="l">
                <a:lnSpc>
                  <a:spcPts val="3690"/>
                </a:lnSpc>
              </a:pPr>
              <a:r>
                <a:rPr lang="en-US" sz="3075" spc="22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Penerima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935968" y="4920575"/>
            <a:ext cx="2829387" cy="1415877"/>
            <a:chOff x="0" y="0"/>
            <a:chExt cx="3772516" cy="18878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772408" cy="1887728"/>
            </a:xfrm>
            <a:custGeom>
              <a:avLst/>
              <a:gdLst/>
              <a:ahLst/>
              <a:cxnLst/>
              <a:rect r="r" b="b" t="t" l="l"/>
              <a:pathLst>
                <a:path h="1887728" w="3772408">
                  <a:moveTo>
                    <a:pt x="7874" y="0"/>
                  </a:moveTo>
                  <a:lnTo>
                    <a:pt x="3764534" y="0"/>
                  </a:lnTo>
                  <a:cubicBezTo>
                    <a:pt x="3768852" y="0"/>
                    <a:pt x="3772408" y="3556"/>
                    <a:pt x="3772408" y="7874"/>
                  </a:cubicBezTo>
                  <a:lnTo>
                    <a:pt x="3772408" y="1879854"/>
                  </a:lnTo>
                  <a:cubicBezTo>
                    <a:pt x="3772408" y="1884172"/>
                    <a:pt x="3768852" y="1887728"/>
                    <a:pt x="3764534" y="1887728"/>
                  </a:cubicBezTo>
                  <a:lnTo>
                    <a:pt x="7874" y="1887728"/>
                  </a:lnTo>
                  <a:cubicBezTo>
                    <a:pt x="3556" y="1887728"/>
                    <a:pt x="0" y="1884172"/>
                    <a:pt x="0" y="1879854"/>
                  </a:cubicBezTo>
                  <a:lnTo>
                    <a:pt x="0" y="7874"/>
                  </a:lnTo>
                  <a:cubicBezTo>
                    <a:pt x="0" y="3556"/>
                    <a:pt x="3556" y="0"/>
                    <a:pt x="7874" y="0"/>
                  </a:cubicBezTo>
                  <a:moveTo>
                    <a:pt x="7874" y="15875"/>
                  </a:moveTo>
                  <a:lnTo>
                    <a:pt x="7874" y="7874"/>
                  </a:lnTo>
                  <a:lnTo>
                    <a:pt x="15748" y="7874"/>
                  </a:lnTo>
                  <a:lnTo>
                    <a:pt x="15748" y="1879854"/>
                  </a:lnTo>
                  <a:lnTo>
                    <a:pt x="7874" y="1879854"/>
                  </a:lnTo>
                  <a:lnTo>
                    <a:pt x="7874" y="1871980"/>
                  </a:lnTo>
                  <a:lnTo>
                    <a:pt x="3764534" y="1871980"/>
                  </a:lnTo>
                  <a:lnTo>
                    <a:pt x="3764534" y="1879854"/>
                  </a:lnTo>
                  <a:lnTo>
                    <a:pt x="3756660" y="1879854"/>
                  </a:lnTo>
                  <a:lnTo>
                    <a:pt x="3756660" y="7874"/>
                  </a:lnTo>
                  <a:lnTo>
                    <a:pt x="3764534" y="7874"/>
                  </a:lnTo>
                  <a:lnTo>
                    <a:pt x="3764534" y="15748"/>
                  </a:lnTo>
                  <a:lnTo>
                    <a:pt x="7874" y="15748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3772516" cy="190688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3690"/>
                </a:lnSpc>
              </a:pPr>
            </a:p>
            <a:p>
              <a:pPr algn="l">
                <a:lnSpc>
                  <a:spcPts val="3690"/>
                </a:lnSpc>
              </a:pPr>
              <a:r>
                <a:rPr lang="en-US" sz="3075" spc="3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Pesan</a:t>
              </a:r>
            </a:p>
          </p:txBody>
        </p:sp>
      </p:grpSp>
      <p:graphicFrame>
        <p:nvGraphicFramePr>
          <p:cNvPr name="Table 15" id="15"/>
          <p:cNvGraphicFramePr>
            <a:graphicFrameLocks noGrp="true"/>
          </p:cNvGraphicFramePr>
          <p:nvPr/>
        </p:nvGraphicFramePr>
        <p:xfrm>
          <a:off x="3484917" y="3761955"/>
          <a:ext cx="2781300" cy="2552700"/>
        </p:xfrm>
        <a:graphic>
          <a:graphicData uri="http://schemas.openxmlformats.org/drawingml/2006/table">
            <a:tbl>
              <a:tblPr/>
              <a:tblGrid>
                <a:gridCol w="1397596"/>
                <a:gridCol w="1383704"/>
              </a:tblGrid>
              <a:tr h="115247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690"/>
                        </a:lnSpc>
                        <a:defRPr/>
                      </a:pPr>
                      <a:r>
                        <a:rPr lang="en-US" sz="3075" spc="3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Enc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0224">
                <a:tc gridSpan="2">
                  <a:txBody>
                    <a:bodyPr anchor="t" rtlCol="false"/>
                    <a:lstStyle/>
                    <a:p>
                      <a:pPr algn="l">
                        <a:lnSpc>
                          <a:spcPts val="369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690"/>
                        </a:lnSpc>
                      </a:pPr>
                      <a:r>
                        <a:rPr lang="en-US" sz="3075" spc="22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Pengirim</a:t>
                      </a:r>
                    </a:p>
                  </a:txBody>
                  <a:tcPr marL="0" marR="0" marT="0" marB="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>
                        <a:lnSpc>
                          <a:spcPts val="369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3690"/>
                        </a:lnSpc>
                      </a:pPr>
                      <a:r>
                        <a:rPr lang="en-US" sz="3075" spc="22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Pengirim</a:t>
                      </a:r>
                    </a:p>
                  </a:txBody>
                  <a:tcPr marL="0" marR="0" marT="0" marB="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6" id="16"/>
          <p:cNvSpPr txBox="true"/>
          <p:nvPr/>
        </p:nvSpPr>
        <p:spPr>
          <a:xfrm rot="0">
            <a:off x="6215556" y="3725063"/>
            <a:ext cx="3946208" cy="1200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3075" spc="2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oding</a:t>
            </a:r>
          </a:p>
          <a:p>
            <a:pPr algn="l">
              <a:lnSpc>
                <a:spcPts val="3690"/>
              </a:lnSpc>
            </a:pPr>
            <a:r>
              <a:rPr lang="en-US" sz="3075" spc="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Kegaduhan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20078" y="7154320"/>
            <a:ext cx="2291715" cy="516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3075" spc="3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Umpan Balik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4762236" y="3522774"/>
            <a:ext cx="274320" cy="273367"/>
            <a:chOff x="0" y="0"/>
            <a:chExt cx="365760" cy="36449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65760" cy="364490"/>
            </a:xfrm>
            <a:custGeom>
              <a:avLst/>
              <a:gdLst/>
              <a:ahLst/>
              <a:cxnLst/>
              <a:rect r="r" b="b" t="t" l="l"/>
              <a:pathLst>
                <a:path h="364490" w="365760">
                  <a:moveTo>
                    <a:pt x="182880" y="0"/>
                  </a:moveTo>
                  <a:lnTo>
                    <a:pt x="0" y="364490"/>
                  </a:lnTo>
                  <a:lnTo>
                    <a:pt x="365760" y="36449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4893437" y="6324274"/>
            <a:ext cx="8463417" cy="538617"/>
            <a:chOff x="0" y="0"/>
            <a:chExt cx="11284556" cy="71815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7874"/>
              <a:ext cx="11284204" cy="709803"/>
            </a:xfrm>
            <a:custGeom>
              <a:avLst/>
              <a:gdLst/>
              <a:ahLst/>
              <a:cxnLst/>
              <a:rect r="r" b="b" t="t" l="l"/>
              <a:pathLst>
                <a:path h="709803" w="11284204">
                  <a:moveTo>
                    <a:pt x="11284204" y="0"/>
                  </a:moveTo>
                  <a:lnTo>
                    <a:pt x="11284204" y="701929"/>
                  </a:lnTo>
                  <a:cubicBezTo>
                    <a:pt x="11284204" y="706247"/>
                    <a:pt x="11280648" y="709803"/>
                    <a:pt x="11276330" y="709803"/>
                  </a:cubicBezTo>
                  <a:lnTo>
                    <a:pt x="7874" y="709803"/>
                  </a:lnTo>
                  <a:cubicBezTo>
                    <a:pt x="3556" y="709803"/>
                    <a:pt x="0" y="706247"/>
                    <a:pt x="0" y="701929"/>
                  </a:cubicBezTo>
                  <a:lnTo>
                    <a:pt x="0" y="318897"/>
                  </a:lnTo>
                  <a:lnTo>
                    <a:pt x="15875" y="318897"/>
                  </a:lnTo>
                  <a:lnTo>
                    <a:pt x="15875" y="701929"/>
                  </a:lnTo>
                  <a:lnTo>
                    <a:pt x="7874" y="701929"/>
                  </a:lnTo>
                  <a:lnTo>
                    <a:pt x="7874" y="694055"/>
                  </a:lnTo>
                  <a:lnTo>
                    <a:pt x="11276203" y="694055"/>
                  </a:lnTo>
                  <a:lnTo>
                    <a:pt x="11276203" y="701929"/>
                  </a:lnTo>
                  <a:lnTo>
                    <a:pt x="11268329" y="701929"/>
                  </a:lnTo>
                  <a:lnTo>
                    <a:pt x="11268329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4762236" y="6330216"/>
            <a:ext cx="274320" cy="273368"/>
            <a:chOff x="0" y="0"/>
            <a:chExt cx="365760" cy="3644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65760" cy="364490"/>
            </a:xfrm>
            <a:custGeom>
              <a:avLst/>
              <a:gdLst/>
              <a:ahLst/>
              <a:cxnLst/>
              <a:rect r="r" b="b" t="t" l="l"/>
              <a:pathLst>
                <a:path h="364490" w="365760">
                  <a:moveTo>
                    <a:pt x="182880" y="0"/>
                  </a:moveTo>
                  <a:lnTo>
                    <a:pt x="0" y="364490"/>
                  </a:lnTo>
                  <a:lnTo>
                    <a:pt x="365760" y="364490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6302003" y="2684250"/>
            <a:ext cx="1414490" cy="273367"/>
          </a:xfrm>
          <a:custGeom>
            <a:avLst/>
            <a:gdLst/>
            <a:ahLst/>
            <a:cxnLst/>
            <a:rect r="r" b="b" t="t" l="l"/>
            <a:pathLst>
              <a:path h="273367" w="1414490">
                <a:moveTo>
                  <a:pt x="0" y="0"/>
                </a:moveTo>
                <a:lnTo>
                  <a:pt x="1414490" y="0"/>
                </a:lnTo>
                <a:lnTo>
                  <a:pt x="1414490" y="273367"/>
                </a:lnTo>
                <a:lnTo>
                  <a:pt x="0" y="273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527754" y="2684250"/>
            <a:ext cx="1414192" cy="273367"/>
          </a:xfrm>
          <a:custGeom>
            <a:avLst/>
            <a:gdLst/>
            <a:ahLst/>
            <a:cxnLst/>
            <a:rect r="r" b="b" t="t" l="l"/>
            <a:pathLst>
              <a:path h="273367" w="1414192">
                <a:moveTo>
                  <a:pt x="0" y="0"/>
                </a:moveTo>
                <a:lnTo>
                  <a:pt x="1414192" y="0"/>
                </a:lnTo>
                <a:lnTo>
                  <a:pt x="1414192" y="273367"/>
                </a:lnTo>
                <a:lnTo>
                  <a:pt x="0" y="27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213485" y="3516811"/>
            <a:ext cx="274320" cy="1409726"/>
          </a:xfrm>
          <a:custGeom>
            <a:avLst/>
            <a:gdLst/>
            <a:ahLst/>
            <a:cxnLst/>
            <a:rect r="r" b="b" t="t" l="l"/>
            <a:pathLst>
              <a:path h="1409726" w="274320">
                <a:moveTo>
                  <a:pt x="0" y="0"/>
                </a:moveTo>
                <a:lnTo>
                  <a:pt x="274320" y="0"/>
                </a:lnTo>
                <a:lnTo>
                  <a:pt x="274320" y="1409726"/>
                </a:lnTo>
                <a:lnTo>
                  <a:pt x="0" y="1409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23144" y="3662073"/>
            <a:ext cx="1414858" cy="556756"/>
          </a:xfrm>
          <a:custGeom>
            <a:avLst/>
            <a:gdLst/>
            <a:ahLst/>
            <a:cxnLst/>
            <a:rect r="r" b="b" t="t" l="l"/>
            <a:pathLst>
              <a:path h="556756" w="1414858">
                <a:moveTo>
                  <a:pt x="0" y="0"/>
                </a:moveTo>
                <a:lnTo>
                  <a:pt x="1414859" y="0"/>
                </a:lnTo>
                <a:lnTo>
                  <a:pt x="1414859" y="556757"/>
                </a:lnTo>
                <a:lnTo>
                  <a:pt x="0" y="556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987835" y="3663164"/>
            <a:ext cx="274320" cy="696628"/>
          </a:xfrm>
          <a:custGeom>
            <a:avLst/>
            <a:gdLst/>
            <a:ahLst/>
            <a:cxnLst/>
            <a:rect r="r" b="b" t="t" l="l"/>
            <a:pathLst>
              <a:path h="696628" w="274320">
                <a:moveTo>
                  <a:pt x="0" y="0"/>
                </a:moveTo>
                <a:lnTo>
                  <a:pt x="274320" y="0"/>
                </a:lnTo>
                <a:lnTo>
                  <a:pt x="274320" y="696628"/>
                </a:lnTo>
                <a:lnTo>
                  <a:pt x="0" y="6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012204" y="3568431"/>
            <a:ext cx="1415456" cy="650926"/>
          </a:xfrm>
          <a:custGeom>
            <a:avLst/>
            <a:gdLst/>
            <a:ahLst/>
            <a:cxnLst/>
            <a:rect r="r" b="b" t="t" l="l"/>
            <a:pathLst>
              <a:path h="650926" w="1415456">
                <a:moveTo>
                  <a:pt x="0" y="0"/>
                </a:moveTo>
                <a:lnTo>
                  <a:pt x="1415457" y="0"/>
                </a:lnTo>
                <a:lnTo>
                  <a:pt x="1415457" y="650926"/>
                </a:lnTo>
                <a:lnTo>
                  <a:pt x="0" y="650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987835" y="5197028"/>
            <a:ext cx="274320" cy="852476"/>
          </a:xfrm>
          <a:custGeom>
            <a:avLst/>
            <a:gdLst/>
            <a:ahLst/>
            <a:cxnLst/>
            <a:rect r="r" b="b" t="t" l="l"/>
            <a:pathLst>
              <a:path h="852476" w="274320">
                <a:moveTo>
                  <a:pt x="0" y="0"/>
                </a:moveTo>
                <a:lnTo>
                  <a:pt x="274320" y="0"/>
                </a:lnTo>
                <a:lnTo>
                  <a:pt x="274320" y="852475"/>
                </a:lnTo>
                <a:lnTo>
                  <a:pt x="0" y="852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823145" y="5197046"/>
            <a:ext cx="1415438" cy="483196"/>
          </a:xfrm>
          <a:custGeom>
            <a:avLst/>
            <a:gdLst/>
            <a:ahLst/>
            <a:cxnLst/>
            <a:rect r="r" b="b" t="t" l="l"/>
            <a:pathLst>
              <a:path h="483196" w="1415438">
                <a:moveTo>
                  <a:pt x="0" y="0"/>
                </a:moveTo>
                <a:lnTo>
                  <a:pt x="1415439" y="0"/>
                </a:lnTo>
                <a:lnTo>
                  <a:pt x="1415439" y="483196"/>
                </a:lnTo>
                <a:lnTo>
                  <a:pt x="0" y="4831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6730512" y="5197044"/>
            <a:ext cx="1414794" cy="712872"/>
          </a:xfrm>
          <a:custGeom>
            <a:avLst/>
            <a:gdLst/>
            <a:ahLst/>
            <a:cxnLst/>
            <a:rect r="r" b="b" t="t" l="l"/>
            <a:pathLst>
              <a:path h="712872" w="1414794">
                <a:moveTo>
                  <a:pt x="0" y="0"/>
                </a:moveTo>
                <a:lnTo>
                  <a:pt x="1414794" y="0"/>
                </a:lnTo>
                <a:lnTo>
                  <a:pt x="1414794" y="712872"/>
                </a:lnTo>
                <a:lnTo>
                  <a:pt x="0" y="7128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866704" y="3729736"/>
            <a:ext cx="8554591" cy="2266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5"/>
              </a:lnSpc>
            </a:pPr>
            <a:r>
              <a:rPr lang="en-US" sz="8400" spc="-81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Metode Komunikasi  Antar Pribadi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8152" y="965135"/>
            <a:ext cx="6003606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Metode Komunikasi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3124" y="2286939"/>
            <a:ext cx="7329488" cy="6476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Metode komunikasi 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meliputi:</a:t>
            </a:r>
          </a:p>
          <a:p>
            <a:pPr algn="l">
              <a:lnSpc>
                <a:spcPts val="5040"/>
              </a:lnSpc>
            </a:pPr>
          </a:p>
          <a:p>
            <a:pPr algn="l" marL="955358" indent="-477679" lvl="1">
              <a:lnSpc>
                <a:spcPts val="4530"/>
              </a:lnSpc>
              <a:buAutoNum type="arabicPeriod" startAt="1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tatap muka,  komunikasi telepon</a:t>
            </a:r>
          </a:p>
          <a:p>
            <a:pPr algn="l" marL="955358" indent="-477679" lvl="1">
              <a:lnSpc>
                <a:spcPts val="4530"/>
              </a:lnSpc>
              <a:buAutoNum type="arabicPeriod" startAt="1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Rapat kelompok, presentasi  formal</a:t>
            </a:r>
          </a:p>
          <a:p>
            <a:pPr algn="l" marL="954406" indent="-477203" lvl="1">
              <a:lnSpc>
                <a:spcPts val="5040"/>
              </a:lnSpc>
              <a:buAutoNum type="arabicPeriod" startAt="1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Memo, surat pos, faksimili</a:t>
            </a:r>
          </a:p>
          <a:p>
            <a:pPr algn="l" marL="955358" indent="-477679" lvl="1">
              <a:lnSpc>
                <a:spcPts val="4530"/>
              </a:lnSpc>
              <a:buAutoNum type="arabicPeriod" startAt="1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Publikasi karyawan,  papan reklame,</a:t>
            </a:r>
          </a:p>
          <a:p>
            <a:pPr algn="l" marL="955358" indent="-477679" lvl="1">
              <a:lnSpc>
                <a:spcPts val="4477"/>
              </a:lnSpc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publikasi lain dari perusahaan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49192" y="3669131"/>
            <a:ext cx="5480685" cy="4939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Kaset audio dan video</a:t>
            </a:r>
          </a:p>
          <a:p>
            <a:pPr algn="l" marL="779145" indent="-389573" lvl="1">
              <a:lnSpc>
                <a:spcPts val="4530"/>
              </a:lnSpc>
              <a:buAutoNum type="arabicPeriod" startAt="1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Nomor hotline,  surat suara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E-mail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Konferensi komputer</a:t>
            </a:r>
          </a:p>
          <a:p>
            <a:pPr algn="l" marL="779145" indent="-389573" lvl="1">
              <a:lnSpc>
                <a:spcPts val="4530"/>
              </a:lnSpc>
              <a:buAutoNum type="arabicPeriod" startAt="1"/>
            </a:pPr>
            <a:r>
              <a:rPr lang="en-US" sz="4200" spc="-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Teleconference,  videoconference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8152" y="965135"/>
            <a:ext cx="8959215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44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Metode Komunikasi:	Evaluasi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342577" y="3131452"/>
            <a:ext cx="11794807" cy="72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Para manajer dapat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mengevaluasi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berbagai metode komunikasi  menurut: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49602" y="4385792"/>
            <a:ext cx="5811202" cy="414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Umpan balik,</a:t>
            </a:r>
          </a:p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Kompleksitas kapasitas,</a:t>
            </a:r>
          </a:p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Luasnya potensi,</a:t>
            </a:r>
          </a:p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Kerahasiaan,</a:t>
            </a:r>
          </a:p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Kemudahan encoding,</a:t>
            </a:r>
          </a:p>
          <a:p>
            <a:pPr algn="l" marL="778193" indent="-389096" lvl="1">
              <a:lnSpc>
                <a:spcPts val="5040"/>
              </a:lnSpc>
              <a:buAutoNum type="arabicPeriod" startAt="1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Kemudahan decoding,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49192" y="4438172"/>
            <a:ext cx="6271260" cy="224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Kendala waktu-ruang,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Biaya,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Keramahan antarpribadi,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49192" y="6738461"/>
            <a:ext cx="4588192" cy="224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Formalitas,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Scanability,</a:t>
            </a:r>
          </a:p>
          <a:p>
            <a:pPr algn="l" marL="779145" indent="-389573" lvl="1">
              <a:lnSpc>
                <a:spcPts val="5040"/>
              </a:lnSpc>
              <a:buAutoNum type="arabicPeriod" startAt="1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Waktu konsumsi.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7373303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6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Antarpribadi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789300"/>
            <a:ext cx="15466695" cy="4146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nonverbal 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(nonverbal communication):	Komunikasi yang  disampaikan tanpa kata-kata.</a:t>
            </a:r>
          </a:p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3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Bahasa tubuh </a:t>
            </a: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(body language):	Gerak tubuh, bentuk wajah, dan  gerakan tubuh lainnya yang menyampaikan makna.</a:t>
            </a:r>
          </a:p>
          <a:p>
            <a:pPr algn="l" marL="778192" indent="-389096" lvl="1">
              <a:lnSpc>
                <a:spcPts val="4545"/>
              </a:lnSpc>
              <a:buFont typeface="Arial"/>
              <a:buChar char="•"/>
            </a:pPr>
            <a:r>
              <a:rPr lang="en-US" sz="4200" spc="24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Intonasi verbal </a:t>
            </a: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(verbal intonation):	Penekanan yang diberikan  kepada kata-kata atau ungkapan-ungkapan yang mengandung makna.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25766" y="3556940"/>
            <a:ext cx="5593563" cy="249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 spc="-92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 Komunikasi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4814" y="659606"/>
            <a:ext cx="12643485" cy="2009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6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Penghalang Komunikasi Interpersonal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972550" y="6400800"/>
            <a:ext cx="342900" cy="1600200"/>
            <a:chOff x="0" y="0"/>
            <a:chExt cx="457200" cy="2133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52400" y="381000"/>
              <a:ext cx="152400" cy="1752600"/>
            </a:xfrm>
            <a:custGeom>
              <a:avLst/>
              <a:gdLst/>
              <a:ahLst/>
              <a:cxnLst/>
              <a:rect r="r" b="b" t="t" l="l"/>
              <a:pathLst>
                <a:path h="1752600" w="152400">
                  <a:moveTo>
                    <a:pt x="152400" y="0"/>
                  </a:moveTo>
                  <a:lnTo>
                    <a:pt x="0" y="0"/>
                  </a:lnTo>
                  <a:lnTo>
                    <a:pt x="0" y="1752600"/>
                  </a:lnTo>
                  <a:lnTo>
                    <a:pt x="152400" y="17526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9100" cy="457200"/>
            </a:xfrm>
            <a:custGeom>
              <a:avLst/>
              <a:gdLst/>
              <a:ahLst/>
              <a:cxnLst/>
              <a:rect r="r" b="b" t="t" l="l"/>
              <a:pathLst>
                <a:path h="457200" w="419100">
                  <a:moveTo>
                    <a:pt x="228600" y="0"/>
                  </a:moveTo>
                  <a:lnTo>
                    <a:pt x="0" y="457200"/>
                  </a:lnTo>
                  <a:lnTo>
                    <a:pt x="152400" y="457200"/>
                  </a:lnTo>
                  <a:lnTo>
                    <a:pt x="152400" y="381000"/>
                  </a:lnTo>
                  <a:lnTo>
                    <a:pt x="4191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04800" y="381000"/>
              <a:ext cx="152400" cy="76200"/>
            </a:xfrm>
            <a:custGeom>
              <a:avLst/>
              <a:gdLst/>
              <a:ahLst/>
              <a:cxnLst/>
              <a:rect r="r" b="b" t="t" l="l"/>
              <a:pathLst>
                <a:path h="76200" w="152400">
                  <a:moveTo>
                    <a:pt x="1143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52400" y="762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7578090" y="7429500"/>
            <a:ext cx="3166110" cy="1485900"/>
          </a:xfrm>
          <a:custGeom>
            <a:avLst/>
            <a:gdLst/>
            <a:ahLst/>
            <a:cxnLst/>
            <a:rect r="r" b="b" t="t" l="l"/>
            <a:pathLst>
              <a:path h="1485900" w="3166110">
                <a:moveTo>
                  <a:pt x="0" y="0"/>
                </a:moveTo>
                <a:lnTo>
                  <a:pt x="3166110" y="0"/>
                </a:lnTo>
                <a:lnTo>
                  <a:pt x="316611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" r="0" b="-2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70946" y="7422356"/>
            <a:ext cx="3180397" cy="1500188"/>
          </a:xfrm>
          <a:custGeom>
            <a:avLst/>
            <a:gdLst/>
            <a:ahLst/>
            <a:cxnLst/>
            <a:rect r="r" b="b" t="t" l="l"/>
            <a:pathLst>
              <a:path h="1500188" w="3180397">
                <a:moveTo>
                  <a:pt x="0" y="0"/>
                </a:moveTo>
                <a:lnTo>
                  <a:pt x="3180398" y="0"/>
                </a:lnTo>
                <a:lnTo>
                  <a:pt x="318039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179308" y="7589520"/>
            <a:ext cx="1992249" cy="851535"/>
          </a:xfrm>
          <a:custGeom>
            <a:avLst/>
            <a:gdLst/>
            <a:ahLst/>
            <a:cxnLst/>
            <a:rect r="r" b="b" t="t" l="l"/>
            <a:pathLst>
              <a:path h="851535" w="1992249">
                <a:moveTo>
                  <a:pt x="0" y="0"/>
                </a:moveTo>
                <a:lnTo>
                  <a:pt x="1992249" y="0"/>
                </a:lnTo>
                <a:lnTo>
                  <a:pt x="1992249" y="851535"/>
                </a:lnTo>
                <a:lnTo>
                  <a:pt x="0" y="851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9" r="0" b="-24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165590" y="7955280"/>
            <a:ext cx="2017393" cy="851535"/>
          </a:xfrm>
          <a:custGeom>
            <a:avLst/>
            <a:gdLst/>
            <a:ahLst/>
            <a:cxnLst/>
            <a:rect r="r" b="b" t="t" l="l"/>
            <a:pathLst>
              <a:path h="851535" w="2017393">
                <a:moveTo>
                  <a:pt x="0" y="0"/>
                </a:moveTo>
                <a:lnTo>
                  <a:pt x="2017394" y="0"/>
                </a:lnTo>
                <a:lnTo>
                  <a:pt x="2017394" y="851535"/>
                </a:lnTo>
                <a:lnTo>
                  <a:pt x="0" y="851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93" r="0" b="-19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257229" y="3546346"/>
            <a:ext cx="8060055" cy="2228850"/>
          </a:xfrm>
          <a:custGeom>
            <a:avLst/>
            <a:gdLst/>
            <a:ahLst/>
            <a:cxnLst/>
            <a:rect r="r" b="b" t="t" l="l"/>
            <a:pathLst>
              <a:path h="2228850" w="8060055">
                <a:moveTo>
                  <a:pt x="0" y="0"/>
                </a:moveTo>
                <a:lnTo>
                  <a:pt x="8060055" y="0"/>
                </a:lnTo>
                <a:lnTo>
                  <a:pt x="8060055" y="2228850"/>
                </a:lnTo>
                <a:lnTo>
                  <a:pt x="0" y="2228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386570" y="7670406"/>
            <a:ext cx="1545907" cy="878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Perilaku</a:t>
            </a: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Defensif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961638" y="2628900"/>
            <a:ext cx="3168394" cy="1485900"/>
          </a:xfrm>
          <a:custGeom>
            <a:avLst/>
            <a:gdLst/>
            <a:ahLst/>
            <a:cxnLst/>
            <a:rect r="r" b="b" t="t" l="l"/>
            <a:pathLst>
              <a:path h="1485900" w="3168394">
                <a:moveTo>
                  <a:pt x="0" y="0"/>
                </a:moveTo>
                <a:lnTo>
                  <a:pt x="3168394" y="0"/>
                </a:lnTo>
                <a:lnTo>
                  <a:pt x="3168394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8" r="0" b="-58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954494" y="2621756"/>
            <a:ext cx="3183255" cy="1500188"/>
          </a:xfrm>
          <a:custGeom>
            <a:avLst/>
            <a:gdLst/>
            <a:ahLst/>
            <a:cxnLst/>
            <a:rect r="r" b="b" t="t" l="l"/>
            <a:pathLst>
              <a:path h="1500188" w="3183255">
                <a:moveTo>
                  <a:pt x="0" y="0"/>
                </a:moveTo>
                <a:lnTo>
                  <a:pt x="3183255" y="0"/>
                </a:lnTo>
                <a:lnTo>
                  <a:pt x="3183255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769614" y="2971800"/>
            <a:ext cx="3583305" cy="851533"/>
          </a:xfrm>
          <a:custGeom>
            <a:avLst/>
            <a:gdLst/>
            <a:ahLst/>
            <a:cxnLst/>
            <a:rect r="r" b="b" t="t" l="l"/>
            <a:pathLst>
              <a:path h="851533" w="3583305">
                <a:moveTo>
                  <a:pt x="0" y="0"/>
                </a:moveTo>
                <a:lnTo>
                  <a:pt x="3583305" y="0"/>
                </a:lnTo>
                <a:lnTo>
                  <a:pt x="3583305" y="851533"/>
                </a:lnTo>
                <a:lnTo>
                  <a:pt x="0" y="8515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287" r="0" b="-287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989640" y="3014663"/>
            <a:ext cx="3113721" cy="54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Budaya Nasional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929364" y="2743200"/>
            <a:ext cx="3168395" cy="1485900"/>
          </a:xfrm>
          <a:custGeom>
            <a:avLst/>
            <a:gdLst/>
            <a:ahLst/>
            <a:cxnLst/>
            <a:rect r="r" b="b" t="t" l="l"/>
            <a:pathLst>
              <a:path h="1485900" w="3168395">
                <a:moveTo>
                  <a:pt x="0" y="0"/>
                </a:moveTo>
                <a:lnTo>
                  <a:pt x="3168395" y="0"/>
                </a:lnTo>
                <a:lnTo>
                  <a:pt x="3168395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58" r="0" b="-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922221" y="2736056"/>
            <a:ext cx="3183255" cy="1500188"/>
          </a:xfrm>
          <a:custGeom>
            <a:avLst/>
            <a:gdLst/>
            <a:ahLst/>
            <a:cxnLst/>
            <a:rect r="r" b="b" t="t" l="l"/>
            <a:pathLst>
              <a:path h="1500188" w="3183255">
                <a:moveTo>
                  <a:pt x="0" y="0"/>
                </a:moveTo>
                <a:lnTo>
                  <a:pt x="3183255" y="0"/>
                </a:lnTo>
                <a:lnTo>
                  <a:pt x="3183255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702032" y="3086100"/>
            <a:ext cx="1651635" cy="851533"/>
          </a:xfrm>
          <a:custGeom>
            <a:avLst/>
            <a:gdLst/>
            <a:ahLst/>
            <a:cxnLst/>
            <a:rect r="r" b="b" t="t" l="l"/>
            <a:pathLst>
              <a:path h="851533" w="1651635">
                <a:moveTo>
                  <a:pt x="0" y="0"/>
                </a:moveTo>
                <a:lnTo>
                  <a:pt x="1651635" y="0"/>
                </a:lnTo>
                <a:lnTo>
                  <a:pt x="1651635" y="851533"/>
                </a:lnTo>
                <a:lnTo>
                  <a:pt x="0" y="8515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300" r="0" b="-30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1923014" y="3128963"/>
            <a:ext cx="1182052" cy="54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Emosi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243814" y="4876038"/>
            <a:ext cx="3168395" cy="1485900"/>
          </a:xfrm>
          <a:custGeom>
            <a:avLst/>
            <a:gdLst/>
            <a:ahLst/>
            <a:cxnLst/>
            <a:rect r="r" b="b" t="t" l="l"/>
            <a:pathLst>
              <a:path h="1485900" w="3168395">
                <a:moveTo>
                  <a:pt x="0" y="0"/>
                </a:moveTo>
                <a:lnTo>
                  <a:pt x="3168395" y="0"/>
                </a:lnTo>
                <a:lnTo>
                  <a:pt x="3168395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58" r="0" b="-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236672" y="4868895"/>
            <a:ext cx="3183253" cy="1500186"/>
          </a:xfrm>
          <a:custGeom>
            <a:avLst/>
            <a:gdLst/>
            <a:ahLst/>
            <a:cxnLst/>
            <a:rect r="r" b="b" t="t" l="l"/>
            <a:pathLst>
              <a:path h="1500186" w="3183253">
                <a:moveTo>
                  <a:pt x="0" y="0"/>
                </a:moveTo>
                <a:lnTo>
                  <a:pt x="3183253" y="0"/>
                </a:lnTo>
                <a:lnTo>
                  <a:pt x="3183253" y="1500186"/>
                </a:lnTo>
                <a:lnTo>
                  <a:pt x="0" y="15001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602716" y="5038344"/>
            <a:ext cx="2481453" cy="851534"/>
          </a:xfrm>
          <a:custGeom>
            <a:avLst/>
            <a:gdLst/>
            <a:ahLst/>
            <a:cxnLst/>
            <a:rect r="r" b="b" t="t" l="l"/>
            <a:pathLst>
              <a:path h="851534" w="2481453">
                <a:moveTo>
                  <a:pt x="0" y="0"/>
                </a:moveTo>
                <a:lnTo>
                  <a:pt x="2481454" y="0"/>
                </a:lnTo>
                <a:lnTo>
                  <a:pt x="2481454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-312" r="0" b="-31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730732" y="5404104"/>
            <a:ext cx="2225420" cy="851534"/>
          </a:xfrm>
          <a:custGeom>
            <a:avLst/>
            <a:gdLst/>
            <a:ahLst/>
            <a:cxnLst/>
            <a:rect r="r" b="b" t="t" l="l"/>
            <a:pathLst>
              <a:path h="851534" w="2225420">
                <a:moveTo>
                  <a:pt x="0" y="0"/>
                </a:moveTo>
                <a:lnTo>
                  <a:pt x="2225420" y="0"/>
                </a:lnTo>
                <a:lnTo>
                  <a:pt x="2225420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258" r="0" b="-258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2823696" y="5217031"/>
            <a:ext cx="2010727" cy="778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Kebanjiran  Informasi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6743700" y="4800600"/>
            <a:ext cx="4800600" cy="1652778"/>
          </a:xfrm>
          <a:custGeom>
            <a:avLst/>
            <a:gdLst/>
            <a:ahLst/>
            <a:cxnLst/>
            <a:rect r="r" b="b" t="t" l="l"/>
            <a:pathLst>
              <a:path h="1652778" w="4800600">
                <a:moveTo>
                  <a:pt x="0" y="0"/>
                </a:moveTo>
                <a:lnTo>
                  <a:pt x="4800600" y="0"/>
                </a:lnTo>
                <a:lnTo>
                  <a:pt x="4800600" y="1652778"/>
                </a:lnTo>
                <a:lnTo>
                  <a:pt x="0" y="165277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77" t="0" r="-77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736556" y="4793456"/>
            <a:ext cx="4814888" cy="1667828"/>
          </a:xfrm>
          <a:custGeom>
            <a:avLst/>
            <a:gdLst/>
            <a:ahLst/>
            <a:cxnLst/>
            <a:rect r="r" b="b" t="t" l="l"/>
            <a:pathLst>
              <a:path h="1667828" w="4814888">
                <a:moveTo>
                  <a:pt x="0" y="0"/>
                </a:moveTo>
                <a:lnTo>
                  <a:pt x="4814888" y="0"/>
                </a:lnTo>
                <a:lnTo>
                  <a:pt x="4814888" y="1667828"/>
                </a:lnTo>
                <a:lnTo>
                  <a:pt x="0" y="166782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822690" y="5045202"/>
            <a:ext cx="2774061" cy="851535"/>
          </a:xfrm>
          <a:custGeom>
            <a:avLst/>
            <a:gdLst/>
            <a:ahLst/>
            <a:cxnLst/>
            <a:rect r="r" b="b" t="t" l="l"/>
            <a:pathLst>
              <a:path h="851535" w="2774061">
                <a:moveTo>
                  <a:pt x="0" y="0"/>
                </a:moveTo>
                <a:lnTo>
                  <a:pt x="2774062" y="0"/>
                </a:lnTo>
                <a:lnTo>
                  <a:pt x="2774062" y="851535"/>
                </a:lnTo>
                <a:lnTo>
                  <a:pt x="0" y="85153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-273" r="0" b="-273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694674" y="5502402"/>
            <a:ext cx="2927223" cy="851535"/>
          </a:xfrm>
          <a:custGeom>
            <a:avLst/>
            <a:gdLst/>
            <a:ahLst/>
            <a:cxnLst/>
            <a:rect r="r" b="b" t="t" l="l"/>
            <a:pathLst>
              <a:path h="851535" w="2927223">
                <a:moveTo>
                  <a:pt x="0" y="0"/>
                </a:moveTo>
                <a:lnTo>
                  <a:pt x="2927224" y="0"/>
                </a:lnTo>
                <a:lnTo>
                  <a:pt x="2927224" y="851535"/>
                </a:lnTo>
                <a:lnTo>
                  <a:pt x="0" y="85153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-315" r="0" b="-315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7916037" y="5087111"/>
            <a:ext cx="2457450" cy="100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Komunikasi  Interpersonal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724910" y="4800600"/>
            <a:ext cx="3166110" cy="1485900"/>
          </a:xfrm>
          <a:custGeom>
            <a:avLst/>
            <a:gdLst/>
            <a:ahLst/>
            <a:cxnLst/>
            <a:rect r="r" b="b" t="t" l="l"/>
            <a:pathLst>
              <a:path h="1485900" w="3166110">
                <a:moveTo>
                  <a:pt x="0" y="0"/>
                </a:moveTo>
                <a:lnTo>
                  <a:pt x="3166110" y="0"/>
                </a:lnTo>
                <a:lnTo>
                  <a:pt x="316611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90" t="0" r="-9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2717767" y="4793456"/>
            <a:ext cx="3180398" cy="1500188"/>
          </a:xfrm>
          <a:custGeom>
            <a:avLst/>
            <a:gdLst/>
            <a:ahLst/>
            <a:cxnLst/>
            <a:rect r="r" b="b" t="t" l="l"/>
            <a:pathLst>
              <a:path h="1500188" w="3180398">
                <a:moveTo>
                  <a:pt x="0" y="0"/>
                </a:moveTo>
                <a:lnTo>
                  <a:pt x="3180397" y="0"/>
                </a:lnTo>
                <a:lnTo>
                  <a:pt x="3180397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387850" y="5143500"/>
            <a:ext cx="1868805" cy="851534"/>
          </a:xfrm>
          <a:custGeom>
            <a:avLst/>
            <a:gdLst/>
            <a:ahLst/>
            <a:cxnLst/>
            <a:rect r="r" b="b" t="t" l="l"/>
            <a:pathLst>
              <a:path h="851534" w="1868805">
                <a:moveTo>
                  <a:pt x="0" y="0"/>
                </a:moveTo>
                <a:lnTo>
                  <a:pt x="1868806" y="0"/>
                </a:lnTo>
                <a:lnTo>
                  <a:pt x="1868806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-243" r="0" b="-243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608832" y="5185905"/>
            <a:ext cx="1398270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Bahasa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8977120" y="3200400"/>
            <a:ext cx="342900" cy="1600200"/>
            <a:chOff x="0" y="0"/>
            <a:chExt cx="457200" cy="21336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1676400"/>
              <a:ext cx="419100" cy="457200"/>
            </a:xfrm>
            <a:custGeom>
              <a:avLst/>
              <a:gdLst/>
              <a:ahLst/>
              <a:cxnLst/>
              <a:rect r="r" b="b" t="t" l="l"/>
              <a:pathLst>
                <a:path h="457200" w="419100">
                  <a:moveTo>
                    <a:pt x="152400" y="0"/>
                  </a:moveTo>
                  <a:lnTo>
                    <a:pt x="0" y="0"/>
                  </a:lnTo>
                  <a:lnTo>
                    <a:pt x="228600" y="457200"/>
                  </a:lnTo>
                  <a:lnTo>
                    <a:pt x="419100" y="76200"/>
                  </a:lnTo>
                  <a:lnTo>
                    <a:pt x="152400" y="762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52400" y="0"/>
              <a:ext cx="152400" cy="1752600"/>
            </a:xfrm>
            <a:custGeom>
              <a:avLst/>
              <a:gdLst/>
              <a:ahLst/>
              <a:cxnLst/>
              <a:rect r="r" b="b" t="t" l="l"/>
              <a:pathLst>
                <a:path h="1752600" w="152400">
                  <a:moveTo>
                    <a:pt x="152400" y="0"/>
                  </a:moveTo>
                  <a:lnTo>
                    <a:pt x="0" y="0"/>
                  </a:lnTo>
                  <a:lnTo>
                    <a:pt x="0" y="1752600"/>
                  </a:lnTo>
                  <a:lnTo>
                    <a:pt x="152400" y="17526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304800" y="1676400"/>
              <a:ext cx="152400" cy="76200"/>
            </a:xfrm>
            <a:custGeom>
              <a:avLst/>
              <a:gdLst/>
              <a:ahLst/>
              <a:cxnLst/>
              <a:rect r="r" b="b" t="t" l="l"/>
              <a:pathLst>
                <a:path h="76200" w="152400">
                  <a:moveTo>
                    <a:pt x="1524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14300" y="762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7543800" y="2171700"/>
            <a:ext cx="3166110" cy="1485900"/>
          </a:xfrm>
          <a:custGeom>
            <a:avLst/>
            <a:gdLst/>
            <a:ahLst/>
            <a:cxnLst/>
            <a:rect r="r" b="b" t="t" l="l"/>
            <a:pathLst>
              <a:path h="1485900" w="3166110">
                <a:moveTo>
                  <a:pt x="0" y="0"/>
                </a:moveTo>
                <a:lnTo>
                  <a:pt x="3166110" y="0"/>
                </a:lnTo>
                <a:lnTo>
                  <a:pt x="316611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-22" r="0" b="-22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7536656" y="2164556"/>
            <a:ext cx="3180398" cy="1500188"/>
          </a:xfrm>
          <a:custGeom>
            <a:avLst/>
            <a:gdLst/>
            <a:ahLst/>
            <a:cxnLst/>
            <a:rect r="r" b="b" t="t" l="l"/>
            <a:pathLst>
              <a:path h="1500188" w="3180398">
                <a:moveTo>
                  <a:pt x="0" y="0"/>
                </a:moveTo>
                <a:lnTo>
                  <a:pt x="3180398" y="0"/>
                </a:lnTo>
                <a:lnTo>
                  <a:pt x="318039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7744968" y="2514600"/>
            <a:ext cx="2792347" cy="851533"/>
          </a:xfrm>
          <a:custGeom>
            <a:avLst/>
            <a:gdLst/>
            <a:ahLst/>
            <a:cxnLst/>
            <a:rect r="r" b="b" t="t" l="l"/>
            <a:pathLst>
              <a:path h="851533" w="2792347">
                <a:moveTo>
                  <a:pt x="0" y="0"/>
                </a:moveTo>
                <a:lnTo>
                  <a:pt x="2792348" y="0"/>
                </a:lnTo>
                <a:lnTo>
                  <a:pt x="2792348" y="851533"/>
                </a:lnTo>
                <a:lnTo>
                  <a:pt x="0" y="85153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-232" r="0" b="-232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7966899" y="2556433"/>
            <a:ext cx="2323148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7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Penyaringan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6738938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Komunikasi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623156"/>
            <a:ext cx="15039975" cy="390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Font typeface="Arial"/>
              <a:buChar char="•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untuk melakukan komunikasi yang efektif meliputi:</a:t>
            </a:r>
          </a:p>
          <a:p>
            <a:pPr algn="l" marL="1355409" indent="-451803" lvl="2">
              <a:lnSpc>
                <a:spcPts val="411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Penyaringan 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(filtering)—manipulasi informasi yang disengaja agar terlihat</a:t>
            </a:r>
          </a:p>
          <a:p>
            <a:pPr algn="l" marL="1355409" indent="-451803" lvl="2">
              <a:lnSpc>
                <a:spcPts val="4110"/>
              </a:lnSpc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lebih baik pada penerima,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Emosi,</a:t>
            </a:r>
          </a:p>
          <a:p>
            <a:pPr algn="l" marL="1356360" indent="-452120" lvl="2">
              <a:lnSpc>
                <a:spcPts val="3885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Informasi yang berlebih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(information overload)—suatu situasi di mana  informasi melebihi kapasitas pengolahan seseorang,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6738938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Komunikasi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623156"/>
            <a:ext cx="14106525" cy="3411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Font typeface="Arial"/>
              <a:buChar char="•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untuk melakukan komunikasi yang efektif meliputi: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-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Sifat defensif,</a:t>
            </a:r>
          </a:p>
          <a:p>
            <a:pPr algn="l" marL="1356360" indent="-452120" lvl="2">
              <a:lnSpc>
                <a:spcPts val="3885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Bahasa (contohnya, </a:t>
            </a: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jargon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—istilah khusus atau bahasa teknis yang  digunakan oleh para anggota kelompok untuk saling berkomunikasi),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Budaya nasional.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9824" y="733039"/>
            <a:ext cx="15088352" cy="9285140"/>
          </a:xfrm>
          <a:custGeom>
            <a:avLst/>
            <a:gdLst/>
            <a:ahLst/>
            <a:cxnLst/>
            <a:rect r="r" b="b" t="t" l="l"/>
            <a:pathLst>
              <a:path h="9285140" w="15088352">
                <a:moveTo>
                  <a:pt x="0" y="0"/>
                </a:moveTo>
                <a:lnTo>
                  <a:pt x="15088352" y="0"/>
                </a:lnTo>
                <a:lnTo>
                  <a:pt x="15088352" y="9285140"/>
                </a:lnTo>
                <a:lnTo>
                  <a:pt x="0" y="9285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93307" y="1244702"/>
            <a:ext cx="2302296" cy="2302296"/>
          </a:xfrm>
          <a:custGeom>
            <a:avLst/>
            <a:gdLst/>
            <a:ahLst/>
            <a:cxnLst/>
            <a:rect r="r" b="b" t="t" l="l"/>
            <a:pathLst>
              <a:path h="2302296" w="2302296">
                <a:moveTo>
                  <a:pt x="0" y="0"/>
                </a:moveTo>
                <a:lnTo>
                  <a:pt x="2302295" y="0"/>
                </a:lnTo>
                <a:lnTo>
                  <a:pt x="2302295" y="2302295"/>
                </a:lnTo>
                <a:lnTo>
                  <a:pt x="0" y="2302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450329"/>
            <a:ext cx="11503343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04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 Komunikasi:	Mengatasinya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45488" y="2501131"/>
            <a:ext cx="12052935" cy="5350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Font typeface="Arial"/>
              <a:buChar char="•"/>
            </a:pPr>
            <a:r>
              <a:rPr lang="en-US" sz="4200" spc="3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Manajer dapat menggunakan: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Umpan balik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Menyederhanakan bahasa</a:t>
            </a:r>
          </a:p>
          <a:p>
            <a:pPr algn="l" marL="1356360" indent="-452120" lvl="2">
              <a:lnSpc>
                <a:spcPts val="3885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Mendengarkan secara aktif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(active listening)—menyimak  untuk mendapatkan makna yang menyeluruh, tanpa  terlebih dahulu membuat penilaian atau interpretasi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Menghambat emosi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-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Memperhatikan isyarat-isyarat nonverbal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66282" y="3068193"/>
            <a:ext cx="6165531" cy="295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5400" spc="-10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Bagaimana komunikasi  dapat mengalir</a:t>
            </a:r>
          </a:p>
          <a:p>
            <a:pPr algn="ctr">
              <a:lnSpc>
                <a:spcPts val="5422"/>
              </a:lnSpc>
            </a:pPr>
            <a:r>
              <a:rPr lang="en-US" sz="5400" spc="-92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secara paling efektif</a:t>
            </a:r>
          </a:p>
          <a:p>
            <a:pPr algn="ctr">
              <a:lnSpc>
                <a:spcPts val="6157"/>
              </a:lnSpc>
            </a:pPr>
            <a:r>
              <a:rPr lang="en-US" sz="5400" spc="-92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dalam organisasi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18324"/>
            <a:ext cx="5997892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7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Aliran Komunikasi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559552" y="2848355"/>
            <a:ext cx="1843659" cy="1500759"/>
          </a:xfrm>
          <a:custGeom>
            <a:avLst/>
            <a:gdLst/>
            <a:ahLst/>
            <a:cxnLst/>
            <a:rect r="r" b="b" t="t" l="l"/>
            <a:pathLst>
              <a:path h="1500759" w="1843659">
                <a:moveTo>
                  <a:pt x="0" y="0"/>
                </a:moveTo>
                <a:lnTo>
                  <a:pt x="1843659" y="0"/>
                </a:lnTo>
                <a:lnTo>
                  <a:pt x="1843659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54396" y="2743200"/>
            <a:ext cx="1828800" cy="1485900"/>
            <a:chOff x="0" y="0"/>
            <a:chExt cx="2438400" cy="1981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4471C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447252" y="2736056"/>
            <a:ext cx="1843088" cy="1500188"/>
            <a:chOff x="0" y="0"/>
            <a:chExt cx="2457450" cy="20002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339328" y="2848355"/>
            <a:ext cx="1843657" cy="1500759"/>
          </a:xfrm>
          <a:custGeom>
            <a:avLst/>
            <a:gdLst/>
            <a:ahLst/>
            <a:cxnLst/>
            <a:rect r="r" b="b" t="t" l="l"/>
            <a:pathLst>
              <a:path h="1500759" w="1843657">
                <a:moveTo>
                  <a:pt x="0" y="0"/>
                </a:moveTo>
                <a:lnTo>
                  <a:pt x="1843657" y="0"/>
                </a:lnTo>
                <a:lnTo>
                  <a:pt x="1843657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234172" y="2743200"/>
            <a:ext cx="1828800" cy="1485900"/>
            <a:chOff x="0" y="0"/>
            <a:chExt cx="2438400" cy="1981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0099CC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227028" y="2736056"/>
            <a:ext cx="1843088" cy="1500188"/>
            <a:chOff x="0" y="0"/>
            <a:chExt cx="2457450" cy="20002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1192256" y="2848355"/>
            <a:ext cx="1843657" cy="1500759"/>
          </a:xfrm>
          <a:custGeom>
            <a:avLst/>
            <a:gdLst/>
            <a:ahLst/>
            <a:cxnLst/>
            <a:rect r="r" b="b" t="t" l="l"/>
            <a:pathLst>
              <a:path h="1500759" w="1843657">
                <a:moveTo>
                  <a:pt x="0" y="0"/>
                </a:moveTo>
                <a:lnTo>
                  <a:pt x="1843657" y="0"/>
                </a:lnTo>
                <a:lnTo>
                  <a:pt x="1843657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1087100" y="2743200"/>
            <a:ext cx="1828800" cy="1485900"/>
            <a:chOff x="0" y="0"/>
            <a:chExt cx="2438400" cy="1981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CC66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079956" y="2736056"/>
            <a:ext cx="1843088" cy="1500188"/>
            <a:chOff x="0" y="0"/>
            <a:chExt cx="2457450" cy="20002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5559552" y="4677155"/>
            <a:ext cx="1843659" cy="1500759"/>
          </a:xfrm>
          <a:custGeom>
            <a:avLst/>
            <a:gdLst/>
            <a:ahLst/>
            <a:cxnLst/>
            <a:rect r="r" b="b" t="t" l="l"/>
            <a:pathLst>
              <a:path h="1500759" w="1843659">
                <a:moveTo>
                  <a:pt x="0" y="0"/>
                </a:moveTo>
                <a:lnTo>
                  <a:pt x="1843659" y="0"/>
                </a:lnTo>
                <a:lnTo>
                  <a:pt x="1843659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454396" y="4572000"/>
            <a:ext cx="1828800" cy="1485900"/>
            <a:chOff x="0" y="0"/>
            <a:chExt cx="2438400" cy="198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4471C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447252" y="4564856"/>
            <a:ext cx="1843088" cy="1500188"/>
            <a:chOff x="0" y="0"/>
            <a:chExt cx="2457450" cy="20002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192256" y="4677155"/>
            <a:ext cx="1843657" cy="1500759"/>
          </a:xfrm>
          <a:custGeom>
            <a:avLst/>
            <a:gdLst/>
            <a:ahLst/>
            <a:cxnLst/>
            <a:rect r="r" b="b" t="t" l="l"/>
            <a:pathLst>
              <a:path h="1500759" w="1843657">
                <a:moveTo>
                  <a:pt x="0" y="0"/>
                </a:moveTo>
                <a:lnTo>
                  <a:pt x="1843657" y="0"/>
                </a:lnTo>
                <a:lnTo>
                  <a:pt x="1843657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1087100" y="4572000"/>
            <a:ext cx="1828800" cy="1485900"/>
            <a:chOff x="0" y="0"/>
            <a:chExt cx="2438400" cy="19812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CC6600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079956" y="4564856"/>
            <a:ext cx="1843088" cy="1500188"/>
            <a:chOff x="0" y="0"/>
            <a:chExt cx="2457450" cy="20002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6629400" y="5029200"/>
            <a:ext cx="5093969" cy="685800"/>
            <a:chOff x="0" y="0"/>
            <a:chExt cx="6791958" cy="9144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790944" cy="914400"/>
            </a:xfrm>
            <a:custGeom>
              <a:avLst/>
              <a:gdLst/>
              <a:ahLst/>
              <a:cxnLst/>
              <a:rect r="r" b="b" t="t" l="l"/>
              <a:pathLst>
                <a:path h="914400" w="6790944">
                  <a:moveTo>
                    <a:pt x="6196076" y="0"/>
                  </a:moveTo>
                  <a:lnTo>
                    <a:pt x="6196076" y="174498"/>
                  </a:lnTo>
                  <a:lnTo>
                    <a:pt x="594868" y="174498"/>
                  </a:lnTo>
                  <a:lnTo>
                    <a:pt x="594868" y="0"/>
                  </a:lnTo>
                  <a:lnTo>
                    <a:pt x="0" y="457200"/>
                  </a:lnTo>
                  <a:lnTo>
                    <a:pt x="594868" y="914400"/>
                  </a:lnTo>
                  <a:lnTo>
                    <a:pt x="594868" y="739648"/>
                  </a:lnTo>
                  <a:lnTo>
                    <a:pt x="6196076" y="739648"/>
                  </a:lnTo>
                  <a:lnTo>
                    <a:pt x="6196076" y="914400"/>
                  </a:lnTo>
                  <a:lnTo>
                    <a:pt x="6790944" y="457200"/>
                  </a:lnTo>
                  <a:lnTo>
                    <a:pt x="6196076" y="0"/>
                  </a:lnTo>
                  <a:close/>
                </a:path>
              </a:pathLst>
            </a:custGeom>
            <a:solidFill>
              <a:srgbClr val="CC9900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6622256" y="5022056"/>
            <a:ext cx="5108256" cy="700088"/>
          </a:xfrm>
          <a:custGeom>
            <a:avLst/>
            <a:gdLst/>
            <a:ahLst/>
            <a:cxnLst/>
            <a:rect r="r" b="b" t="t" l="l"/>
            <a:pathLst>
              <a:path h="700088" w="5108256">
                <a:moveTo>
                  <a:pt x="0" y="0"/>
                </a:moveTo>
                <a:lnTo>
                  <a:pt x="5108256" y="0"/>
                </a:lnTo>
                <a:lnTo>
                  <a:pt x="5108256" y="700088"/>
                </a:lnTo>
                <a:lnTo>
                  <a:pt x="0" y="700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6851142" y="5088636"/>
            <a:ext cx="1493901" cy="682370"/>
          </a:xfrm>
          <a:custGeom>
            <a:avLst/>
            <a:gdLst/>
            <a:ahLst/>
            <a:cxnLst/>
            <a:rect r="r" b="b" t="t" l="l"/>
            <a:pathLst>
              <a:path h="682370" w="1493901">
                <a:moveTo>
                  <a:pt x="0" y="0"/>
                </a:moveTo>
                <a:lnTo>
                  <a:pt x="1493901" y="0"/>
                </a:lnTo>
                <a:lnTo>
                  <a:pt x="1493901" y="682370"/>
                </a:lnTo>
                <a:lnTo>
                  <a:pt x="0" y="682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12" r="0" b="-212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5559552" y="6620256"/>
            <a:ext cx="1843659" cy="1500759"/>
          </a:xfrm>
          <a:custGeom>
            <a:avLst/>
            <a:gdLst/>
            <a:ahLst/>
            <a:cxnLst/>
            <a:rect r="r" b="b" t="t" l="l"/>
            <a:pathLst>
              <a:path h="1500759" w="1843659">
                <a:moveTo>
                  <a:pt x="0" y="0"/>
                </a:moveTo>
                <a:lnTo>
                  <a:pt x="1843659" y="0"/>
                </a:lnTo>
                <a:lnTo>
                  <a:pt x="1843659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5454396" y="6515100"/>
            <a:ext cx="1828800" cy="1485900"/>
            <a:chOff x="0" y="0"/>
            <a:chExt cx="2438400" cy="19812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4471C4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5447252" y="6507956"/>
            <a:ext cx="1843088" cy="1500188"/>
            <a:chOff x="0" y="0"/>
            <a:chExt cx="2457450" cy="200025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0">
            <a:off x="8339328" y="6620256"/>
            <a:ext cx="1843657" cy="1500759"/>
          </a:xfrm>
          <a:custGeom>
            <a:avLst/>
            <a:gdLst/>
            <a:ahLst/>
            <a:cxnLst/>
            <a:rect r="r" b="b" t="t" l="l"/>
            <a:pathLst>
              <a:path h="1500759" w="1843657">
                <a:moveTo>
                  <a:pt x="0" y="0"/>
                </a:moveTo>
                <a:lnTo>
                  <a:pt x="1843657" y="0"/>
                </a:lnTo>
                <a:lnTo>
                  <a:pt x="1843657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8234172" y="6515100"/>
            <a:ext cx="1828800" cy="1485900"/>
            <a:chOff x="0" y="0"/>
            <a:chExt cx="2438400" cy="19812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0099CC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8227028" y="6507956"/>
            <a:ext cx="1843088" cy="1500188"/>
            <a:chOff x="0" y="0"/>
            <a:chExt cx="2457450" cy="200025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11192256" y="6620256"/>
            <a:ext cx="1843657" cy="1500759"/>
          </a:xfrm>
          <a:custGeom>
            <a:avLst/>
            <a:gdLst/>
            <a:ahLst/>
            <a:cxnLst/>
            <a:rect r="r" b="b" t="t" l="l"/>
            <a:pathLst>
              <a:path h="1500759" w="1843657">
                <a:moveTo>
                  <a:pt x="0" y="0"/>
                </a:moveTo>
                <a:lnTo>
                  <a:pt x="1843657" y="0"/>
                </a:lnTo>
                <a:lnTo>
                  <a:pt x="1843657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" r="0" b="-7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11087100" y="6515100"/>
            <a:ext cx="1828800" cy="1485900"/>
            <a:chOff x="0" y="0"/>
            <a:chExt cx="2438400" cy="19812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438400" cy="1981200"/>
            </a:xfrm>
            <a:custGeom>
              <a:avLst/>
              <a:gdLst/>
              <a:ahLst/>
              <a:cxnLst/>
              <a:rect r="r" b="b" t="t" l="l"/>
              <a:pathLst>
                <a:path h="1981200" w="2438400">
                  <a:moveTo>
                    <a:pt x="243840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438400" y="19812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CC6600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1079956" y="6507956"/>
            <a:ext cx="1843088" cy="1500188"/>
            <a:chOff x="0" y="0"/>
            <a:chExt cx="2457450" cy="200025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457450" cy="2000250"/>
            </a:xfrm>
            <a:custGeom>
              <a:avLst/>
              <a:gdLst/>
              <a:ahLst/>
              <a:cxnLst/>
              <a:rect r="r" b="b" t="t" l="l"/>
              <a:pathLst>
                <a:path h="2000250" w="2457450">
                  <a:moveTo>
                    <a:pt x="9525" y="1981200"/>
                  </a:moveTo>
                  <a:lnTo>
                    <a:pt x="2447925" y="1981200"/>
                  </a:lnTo>
                  <a:lnTo>
                    <a:pt x="2447925" y="1990725"/>
                  </a:lnTo>
                  <a:lnTo>
                    <a:pt x="2438400" y="1990725"/>
                  </a:lnTo>
                  <a:lnTo>
                    <a:pt x="2438400" y="9525"/>
                  </a:lnTo>
                  <a:lnTo>
                    <a:pt x="2447925" y="9525"/>
                  </a:lnTo>
                  <a:lnTo>
                    <a:pt x="24479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1990725"/>
                  </a:lnTo>
                  <a:lnTo>
                    <a:pt x="9525" y="1990725"/>
                  </a:lnTo>
                  <a:lnTo>
                    <a:pt x="9525" y="1981200"/>
                  </a:lnTo>
                  <a:moveTo>
                    <a:pt x="9525" y="2000250"/>
                  </a:moveTo>
                  <a:cubicBezTo>
                    <a:pt x="4318" y="2000250"/>
                    <a:pt x="0" y="1995932"/>
                    <a:pt x="0" y="199072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447925" y="0"/>
                  </a:lnTo>
                  <a:cubicBezTo>
                    <a:pt x="2453132" y="0"/>
                    <a:pt x="2457450" y="4318"/>
                    <a:pt x="2457450" y="9525"/>
                  </a:cubicBezTo>
                  <a:lnTo>
                    <a:pt x="2457450" y="1990725"/>
                  </a:lnTo>
                  <a:cubicBezTo>
                    <a:pt x="2457450" y="1995932"/>
                    <a:pt x="2453132" y="2000250"/>
                    <a:pt x="2447925" y="2000250"/>
                  </a:cubicBezTo>
                  <a:lnTo>
                    <a:pt x="9525" y="20002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7024116" y="5128247"/>
            <a:ext cx="1035368" cy="439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-7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Lateral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6589965" y="3316414"/>
            <a:ext cx="5108256" cy="4226242"/>
            <a:chOff x="0" y="0"/>
            <a:chExt cx="6811008" cy="563499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6810756" cy="5634228"/>
            </a:xfrm>
            <a:custGeom>
              <a:avLst/>
              <a:gdLst/>
              <a:ahLst/>
              <a:cxnLst/>
              <a:rect r="r" b="b" t="t" l="l"/>
              <a:pathLst>
                <a:path h="5634228" w="6810756">
                  <a:moveTo>
                    <a:pt x="6810756" y="0"/>
                  </a:moveTo>
                  <a:lnTo>
                    <a:pt x="5832094" y="117094"/>
                  </a:lnTo>
                  <a:lnTo>
                    <a:pt x="5969762" y="283464"/>
                  </a:lnTo>
                  <a:lnTo>
                    <a:pt x="436118" y="4861560"/>
                  </a:lnTo>
                  <a:lnTo>
                    <a:pt x="298450" y="4695190"/>
                  </a:lnTo>
                  <a:lnTo>
                    <a:pt x="0" y="5634228"/>
                  </a:lnTo>
                  <a:lnTo>
                    <a:pt x="978662" y="5517134"/>
                  </a:lnTo>
                  <a:lnTo>
                    <a:pt x="840994" y="5350764"/>
                  </a:lnTo>
                  <a:lnTo>
                    <a:pt x="6374638" y="772668"/>
                  </a:lnTo>
                  <a:lnTo>
                    <a:pt x="6512306" y="939038"/>
                  </a:lnTo>
                  <a:lnTo>
                    <a:pt x="6810756" y="0"/>
                  </a:lnTo>
                  <a:close/>
                </a:path>
              </a:pathLst>
            </a:custGeom>
            <a:solidFill>
              <a:srgbClr val="CC9900"/>
            </a:solidFill>
          </p:spPr>
        </p:sp>
      </p:grpSp>
      <p:sp>
        <p:nvSpPr>
          <p:cNvPr name="Freeform 50" id="50"/>
          <p:cNvSpPr/>
          <p:nvPr/>
        </p:nvSpPr>
        <p:spPr>
          <a:xfrm flipH="false" flipV="false" rot="0">
            <a:off x="6582821" y="3309271"/>
            <a:ext cx="5122544" cy="4240530"/>
          </a:xfrm>
          <a:custGeom>
            <a:avLst/>
            <a:gdLst/>
            <a:ahLst/>
            <a:cxnLst/>
            <a:rect r="r" b="b" t="t" l="l"/>
            <a:pathLst>
              <a:path h="4240530" w="5122544">
                <a:moveTo>
                  <a:pt x="0" y="0"/>
                </a:moveTo>
                <a:lnTo>
                  <a:pt x="5122544" y="0"/>
                </a:lnTo>
                <a:lnTo>
                  <a:pt x="5122544" y="4240530"/>
                </a:lnTo>
                <a:lnTo>
                  <a:pt x="0" y="4240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0092689" y="3362705"/>
            <a:ext cx="1509901" cy="1391030"/>
          </a:xfrm>
          <a:custGeom>
            <a:avLst/>
            <a:gdLst/>
            <a:ahLst/>
            <a:cxnLst/>
            <a:rect r="r" b="b" t="t" l="l"/>
            <a:pathLst>
              <a:path h="1391030" w="1509901">
                <a:moveTo>
                  <a:pt x="0" y="0"/>
                </a:moveTo>
                <a:lnTo>
                  <a:pt x="1509901" y="0"/>
                </a:lnTo>
                <a:lnTo>
                  <a:pt x="1509901" y="1391029"/>
                </a:lnTo>
                <a:lnTo>
                  <a:pt x="0" y="1391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8" t="0" r="-148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0324718" y="3605973"/>
            <a:ext cx="961073" cy="840105"/>
          </a:xfrm>
          <a:custGeom>
            <a:avLst/>
            <a:gdLst/>
            <a:ahLst/>
            <a:cxnLst/>
            <a:rect r="r" b="b" t="t" l="l"/>
            <a:pathLst>
              <a:path h="840105" w="961073">
                <a:moveTo>
                  <a:pt x="0" y="0"/>
                </a:moveTo>
                <a:lnTo>
                  <a:pt x="961072" y="0"/>
                </a:lnTo>
                <a:lnTo>
                  <a:pt x="961072" y="840105"/>
                </a:lnTo>
                <a:lnTo>
                  <a:pt x="0" y="840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8334755" y="4677155"/>
            <a:ext cx="1896236" cy="1615059"/>
          </a:xfrm>
          <a:custGeom>
            <a:avLst/>
            <a:gdLst/>
            <a:ahLst/>
            <a:cxnLst/>
            <a:rect r="r" b="b" t="t" l="l"/>
            <a:pathLst>
              <a:path h="1615059" w="1896236">
                <a:moveTo>
                  <a:pt x="0" y="0"/>
                </a:moveTo>
                <a:lnTo>
                  <a:pt x="1896235" y="0"/>
                </a:lnTo>
                <a:lnTo>
                  <a:pt x="1896235" y="1615059"/>
                </a:lnTo>
                <a:lnTo>
                  <a:pt x="0" y="1615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5" r="0" b="-15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8222456" y="4564856"/>
            <a:ext cx="1895665" cy="1614488"/>
          </a:xfrm>
          <a:custGeom>
            <a:avLst/>
            <a:gdLst/>
            <a:ahLst/>
            <a:cxnLst/>
            <a:rect r="r" b="b" t="t" l="l"/>
            <a:pathLst>
              <a:path h="1614488" w="1895665">
                <a:moveTo>
                  <a:pt x="0" y="0"/>
                </a:moveTo>
                <a:lnTo>
                  <a:pt x="1895665" y="0"/>
                </a:lnTo>
                <a:lnTo>
                  <a:pt x="1895665" y="1614487"/>
                </a:lnTo>
                <a:lnTo>
                  <a:pt x="0" y="16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67" r="0" b="-67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11772900" y="3314700"/>
            <a:ext cx="800100" cy="4229100"/>
            <a:chOff x="0" y="0"/>
            <a:chExt cx="1066800" cy="5638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066800" cy="5638800"/>
            </a:xfrm>
            <a:custGeom>
              <a:avLst/>
              <a:gdLst/>
              <a:ahLst/>
              <a:cxnLst/>
              <a:rect r="r" b="b" t="t" l="l"/>
              <a:pathLst>
                <a:path h="5638800" w="1066800">
                  <a:moveTo>
                    <a:pt x="844550" y="0"/>
                  </a:moveTo>
                  <a:lnTo>
                    <a:pt x="222250" y="0"/>
                  </a:lnTo>
                  <a:lnTo>
                    <a:pt x="222250" y="4633722"/>
                  </a:lnTo>
                  <a:lnTo>
                    <a:pt x="0" y="4633722"/>
                  </a:lnTo>
                  <a:lnTo>
                    <a:pt x="533400" y="5638800"/>
                  </a:lnTo>
                  <a:lnTo>
                    <a:pt x="1066800" y="4633722"/>
                  </a:lnTo>
                  <a:lnTo>
                    <a:pt x="844550" y="4633722"/>
                  </a:lnTo>
                  <a:lnTo>
                    <a:pt x="844550" y="0"/>
                  </a:lnTo>
                  <a:close/>
                </a:path>
              </a:pathLst>
            </a:custGeom>
            <a:solidFill>
              <a:srgbClr val="CC9900"/>
            </a:solidFill>
          </p:spPr>
        </p:sp>
      </p:grpSp>
      <p:sp>
        <p:nvSpPr>
          <p:cNvPr name="Freeform 57" id="57"/>
          <p:cNvSpPr/>
          <p:nvPr/>
        </p:nvSpPr>
        <p:spPr>
          <a:xfrm flipH="false" flipV="false" rot="0">
            <a:off x="11765756" y="3307556"/>
            <a:ext cx="814388" cy="4243388"/>
          </a:xfrm>
          <a:custGeom>
            <a:avLst/>
            <a:gdLst/>
            <a:ahLst/>
            <a:cxnLst/>
            <a:rect r="r" b="b" t="t" l="l"/>
            <a:pathLst>
              <a:path h="4243388" w="814388">
                <a:moveTo>
                  <a:pt x="0" y="0"/>
                </a:moveTo>
                <a:lnTo>
                  <a:pt x="814388" y="0"/>
                </a:lnTo>
                <a:lnTo>
                  <a:pt x="814388" y="4243388"/>
                </a:lnTo>
                <a:lnTo>
                  <a:pt x="0" y="4243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1898630" y="5061222"/>
            <a:ext cx="629774" cy="602342"/>
          </a:xfrm>
          <a:custGeom>
            <a:avLst/>
            <a:gdLst/>
            <a:ahLst/>
            <a:cxnLst/>
            <a:rect r="r" b="b" t="t" l="l"/>
            <a:pathLst>
              <a:path h="602342" w="629774">
                <a:moveTo>
                  <a:pt x="0" y="0"/>
                </a:moveTo>
                <a:lnTo>
                  <a:pt x="629774" y="0"/>
                </a:lnTo>
                <a:lnTo>
                  <a:pt x="629774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4" r="0" b="-4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1919202" y="5333256"/>
            <a:ext cx="584091" cy="602342"/>
          </a:xfrm>
          <a:custGeom>
            <a:avLst/>
            <a:gdLst/>
            <a:ahLst/>
            <a:cxnLst/>
            <a:rect r="r" b="b" t="t" l="l"/>
            <a:pathLst>
              <a:path h="602342" w="584091">
                <a:moveTo>
                  <a:pt x="0" y="0"/>
                </a:moveTo>
                <a:lnTo>
                  <a:pt x="584092" y="0"/>
                </a:lnTo>
                <a:lnTo>
                  <a:pt x="584092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90" t="0" r="-39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1912346" y="5605290"/>
            <a:ext cx="597807" cy="602342"/>
          </a:xfrm>
          <a:custGeom>
            <a:avLst/>
            <a:gdLst/>
            <a:ahLst/>
            <a:cxnLst/>
            <a:rect r="r" b="b" t="t" l="l"/>
            <a:pathLst>
              <a:path h="602342" w="597807">
                <a:moveTo>
                  <a:pt x="0" y="0"/>
                </a:moveTo>
                <a:lnTo>
                  <a:pt x="597807" y="0"/>
                </a:lnTo>
                <a:lnTo>
                  <a:pt x="597807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79" t="0" r="-379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1919202" y="5877324"/>
            <a:ext cx="584091" cy="602342"/>
          </a:xfrm>
          <a:custGeom>
            <a:avLst/>
            <a:gdLst/>
            <a:ahLst/>
            <a:cxnLst/>
            <a:rect r="r" b="b" t="t" l="l"/>
            <a:pathLst>
              <a:path h="602342" w="584091">
                <a:moveTo>
                  <a:pt x="0" y="0"/>
                </a:moveTo>
                <a:lnTo>
                  <a:pt x="584092" y="0"/>
                </a:lnTo>
                <a:lnTo>
                  <a:pt x="584092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90" t="0" r="-390" b="0"/>
            </a:stretch>
          </a:blipFill>
        </p:spPr>
      </p:sp>
      <p:sp>
        <p:nvSpPr>
          <p:cNvPr name="TextBox 62" id="62"/>
          <p:cNvSpPr txBox="true"/>
          <p:nvPr/>
        </p:nvSpPr>
        <p:spPr>
          <a:xfrm rot="0">
            <a:off x="12051982" y="5109589"/>
            <a:ext cx="231457" cy="119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</a:t>
            </a:r>
          </a:p>
          <a:p>
            <a:pPr algn="just">
              <a:lnSpc>
                <a:spcPts val="2145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  b  a</a:t>
            </a:r>
          </a:p>
        </p:txBody>
      </p:sp>
      <p:sp>
        <p:nvSpPr>
          <p:cNvPr name="Freeform 63" id="63"/>
          <p:cNvSpPr/>
          <p:nvPr/>
        </p:nvSpPr>
        <p:spPr>
          <a:xfrm flipH="false" flipV="false" rot="0">
            <a:off x="11898628" y="6149358"/>
            <a:ext cx="643489" cy="602342"/>
          </a:xfrm>
          <a:custGeom>
            <a:avLst/>
            <a:gdLst/>
            <a:ahLst/>
            <a:cxnLst/>
            <a:rect r="r" b="b" t="t" l="l"/>
            <a:pathLst>
              <a:path h="602342" w="643489">
                <a:moveTo>
                  <a:pt x="0" y="0"/>
                </a:moveTo>
                <a:lnTo>
                  <a:pt x="643490" y="0"/>
                </a:lnTo>
                <a:lnTo>
                  <a:pt x="643490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6" r="0" b="-6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2051982" y="6178041"/>
            <a:ext cx="246698" cy="394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</a:t>
            </a:r>
          </a:p>
        </p:txBody>
      </p:sp>
      <p:sp>
        <p:nvSpPr>
          <p:cNvPr name="Freeform 65" id="65"/>
          <p:cNvSpPr/>
          <p:nvPr/>
        </p:nvSpPr>
        <p:spPr>
          <a:xfrm flipH="false" flipV="false" rot="0">
            <a:off x="11919204" y="6421392"/>
            <a:ext cx="584091" cy="602342"/>
          </a:xfrm>
          <a:custGeom>
            <a:avLst/>
            <a:gdLst/>
            <a:ahLst/>
            <a:cxnLst/>
            <a:rect r="r" b="b" t="t" l="l"/>
            <a:pathLst>
              <a:path h="602342" w="584091">
                <a:moveTo>
                  <a:pt x="0" y="0"/>
                </a:moveTo>
                <a:lnTo>
                  <a:pt x="584091" y="0"/>
                </a:lnTo>
                <a:lnTo>
                  <a:pt x="584091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90" t="0" r="-39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1912346" y="6693426"/>
            <a:ext cx="524636" cy="602342"/>
          </a:xfrm>
          <a:custGeom>
            <a:avLst/>
            <a:gdLst/>
            <a:ahLst/>
            <a:cxnLst/>
            <a:rect r="r" b="b" t="t" l="l"/>
            <a:pathLst>
              <a:path h="602342" w="524636">
                <a:moveTo>
                  <a:pt x="0" y="0"/>
                </a:moveTo>
                <a:lnTo>
                  <a:pt x="524636" y="0"/>
                </a:lnTo>
                <a:lnTo>
                  <a:pt x="524636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29" t="0" r="-229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12065697" y="6521195"/>
            <a:ext cx="201930" cy="595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  h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5863588" y="3314700"/>
            <a:ext cx="800100" cy="4229100"/>
            <a:chOff x="0" y="0"/>
            <a:chExt cx="1066800" cy="5638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1066800" cy="5638800"/>
            </a:xfrm>
            <a:custGeom>
              <a:avLst/>
              <a:gdLst/>
              <a:ahLst/>
              <a:cxnLst/>
              <a:rect r="r" b="b" t="t" l="l"/>
              <a:pathLst>
                <a:path h="5638800" w="1066800">
                  <a:moveTo>
                    <a:pt x="533400" y="0"/>
                  </a:moveTo>
                  <a:lnTo>
                    <a:pt x="0" y="871728"/>
                  </a:lnTo>
                  <a:lnTo>
                    <a:pt x="244348" y="871728"/>
                  </a:lnTo>
                  <a:lnTo>
                    <a:pt x="244348" y="5638800"/>
                  </a:lnTo>
                  <a:lnTo>
                    <a:pt x="822452" y="5638800"/>
                  </a:lnTo>
                  <a:lnTo>
                    <a:pt x="822452" y="871728"/>
                  </a:lnTo>
                  <a:lnTo>
                    <a:pt x="1066800" y="871728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CC9900"/>
            </a:solidFill>
          </p:spPr>
        </p:sp>
      </p:grpSp>
      <p:sp>
        <p:nvSpPr>
          <p:cNvPr name="Freeform 70" id="70"/>
          <p:cNvSpPr/>
          <p:nvPr/>
        </p:nvSpPr>
        <p:spPr>
          <a:xfrm flipH="false" flipV="false" rot="0">
            <a:off x="5856445" y="3307556"/>
            <a:ext cx="814388" cy="4243388"/>
          </a:xfrm>
          <a:custGeom>
            <a:avLst/>
            <a:gdLst/>
            <a:ahLst/>
            <a:cxnLst/>
            <a:rect r="r" b="b" t="t" l="l"/>
            <a:pathLst>
              <a:path h="4243388" w="814388">
                <a:moveTo>
                  <a:pt x="0" y="0"/>
                </a:moveTo>
                <a:lnTo>
                  <a:pt x="814387" y="0"/>
                </a:lnTo>
                <a:lnTo>
                  <a:pt x="814387" y="4243388"/>
                </a:lnTo>
                <a:lnTo>
                  <a:pt x="0" y="42433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5996177" y="4652028"/>
            <a:ext cx="554335" cy="602342"/>
          </a:xfrm>
          <a:custGeom>
            <a:avLst/>
            <a:gdLst/>
            <a:ahLst/>
            <a:cxnLst/>
            <a:rect r="r" b="b" t="t" l="l"/>
            <a:pathLst>
              <a:path h="602342" w="554335">
                <a:moveTo>
                  <a:pt x="0" y="0"/>
                </a:moveTo>
                <a:lnTo>
                  <a:pt x="554335" y="0"/>
                </a:lnTo>
                <a:lnTo>
                  <a:pt x="554335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8" t="0" r="-8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6000748" y="4924062"/>
            <a:ext cx="584091" cy="602342"/>
          </a:xfrm>
          <a:custGeom>
            <a:avLst/>
            <a:gdLst/>
            <a:ahLst/>
            <a:cxnLst/>
            <a:rect r="r" b="b" t="t" l="l"/>
            <a:pathLst>
              <a:path h="602342" w="584091">
                <a:moveTo>
                  <a:pt x="0" y="0"/>
                </a:moveTo>
                <a:lnTo>
                  <a:pt x="584092" y="0"/>
                </a:lnTo>
                <a:lnTo>
                  <a:pt x="584092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390" t="0" r="-39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6000748" y="5196096"/>
            <a:ext cx="584091" cy="602342"/>
          </a:xfrm>
          <a:custGeom>
            <a:avLst/>
            <a:gdLst/>
            <a:ahLst/>
            <a:cxnLst/>
            <a:rect r="r" b="b" t="t" l="l"/>
            <a:pathLst>
              <a:path h="602342" w="584091">
                <a:moveTo>
                  <a:pt x="0" y="0"/>
                </a:moveTo>
                <a:lnTo>
                  <a:pt x="584092" y="0"/>
                </a:lnTo>
                <a:lnTo>
                  <a:pt x="584092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390" t="0" r="-39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6030466" y="5468130"/>
            <a:ext cx="524637" cy="602342"/>
          </a:xfrm>
          <a:custGeom>
            <a:avLst/>
            <a:gdLst/>
            <a:ahLst/>
            <a:cxnLst/>
            <a:rect r="r" b="b" t="t" l="l"/>
            <a:pathLst>
              <a:path h="602342" w="524637">
                <a:moveTo>
                  <a:pt x="0" y="0"/>
                </a:moveTo>
                <a:lnTo>
                  <a:pt x="524638" y="0"/>
                </a:lnTo>
                <a:lnTo>
                  <a:pt x="524638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29" t="0" r="-229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6000748" y="5740164"/>
            <a:ext cx="510919" cy="602342"/>
          </a:xfrm>
          <a:custGeom>
            <a:avLst/>
            <a:gdLst/>
            <a:ahLst/>
            <a:cxnLst/>
            <a:rect r="r" b="b" t="t" l="l"/>
            <a:pathLst>
              <a:path h="602342" w="510919">
                <a:moveTo>
                  <a:pt x="0" y="0"/>
                </a:moveTo>
                <a:lnTo>
                  <a:pt x="510920" y="0"/>
                </a:lnTo>
                <a:lnTo>
                  <a:pt x="510920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38" t="0" r="-238" b="0"/>
            </a:stretch>
          </a:blipFill>
        </p:spPr>
      </p:sp>
      <p:sp>
        <p:nvSpPr>
          <p:cNvPr name="TextBox 76" id="76"/>
          <p:cNvSpPr txBox="true"/>
          <p:nvPr/>
        </p:nvSpPr>
        <p:spPr>
          <a:xfrm rot="0">
            <a:off x="6148196" y="4699177"/>
            <a:ext cx="232410" cy="1463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2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K</a:t>
            </a:r>
          </a:p>
          <a:p>
            <a:pPr algn="just">
              <a:lnSpc>
                <a:spcPts val="2145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  a   t  a</a:t>
            </a:r>
          </a:p>
        </p:txBody>
      </p:sp>
      <p:sp>
        <p:nvSpPr>
          <p:cNvPr name="Freeform 77" id="77"/>
          <p:cNvSpPr/>
          <p:nvPr/>
        </p:nvSpPr>
        <p:spPr>
          <a:xfrm flipH="false" flipV="false" rot="0">
            <a:off x="6000750" y="6012198"/>
            <a:ext cx="510920" cy="602342"/>
          </a:xfrm>
          <a:custGeom>
            <a:avLst/>
            <a:gdLst/>
            <a:ahLst/>
            <a:cxnLst/>
            <a:rect r="r" b="b" t="t" l="l"/>
            <a:pathLst>
              <a:path h="602342" w="510920">
                <a:moveTo>
                  <a:pt x="0" y="0"/>
                </a:moveTo>
                <a:lnTo>
                  <a:pt x="510920" y="0"/>
                </a:lnTo>
                <a:lnTo>
                  <a:pt x="510920" y="602342"/>
                </a:lnTo>
                <a:lnTo>
                  <a:pt x="0" y="60234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38" t="0" r="-238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6152769" y="6040501"/>
            <a:ext cx="187643" cy="394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74660"/>
            <a:ext cx="11640811" cy="154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25"/>
              </a:lnSpc>
            </a:pPr>
            <a:r>
              <a:rPr lang="en-US" sz="10104" spc="-175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Organisasi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3837146"/>
            <a:ext cx="14483715" cy="2650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9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formal:	</a:t>
            </a: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berlangsung dalam aturan-  aturan kerja organisasi yang telah ditetapkan.</a:t>
            </a:r>
          </a:p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informal:	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tidak didefinisikan dalam  hierarki struktur organisasi.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8994457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6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Organisasi:	Aliran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789300"/>
            <a:ext cx="15434310" cy="436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9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ke bawah: </a:t>
            </a: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mengalir ke bawah dari  seorang manajer kepada para karyawannya.</a:t>
            </a:r>
          </a:p>
          <a:p>
            <a:pPr algn="just" marL="1356360" indent="-452120" lvl="2">
              <a:lnSpc>
                <a:spcPts val="3885"/>
              </a:lnSpc>
              <a:buFont typeface="Arial"/>
              <a:buChar char="⚬"/>
            </a:pP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Pertemuan balai kota: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Rapat-rapat umum informal di mana eksekutif puncak  menyampaikan informasi, mendiskusikan isu-isu, atau menyatukan karyawan  untuk merayakan prestasi.</a:t>
            </a:r>
          </a:p>
          <a:p>
            <a:pPr algn="just" marL="778192" indent="-389096" lvl="1">
              <a:lnSpc>
                <a:spcPts val="4545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ke atas: 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mengalir ke atas dari para  karyawan kepada para manajer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8994457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96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Organisasi:	Aliran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789300"/>
            <a:ext cx="14931390" cy="2650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ke samping:	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terjadi di antara para  karyawan pada tingkatan organisasi yang sama.</a:t>
            </a:r>
          </a:p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diagonal:	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melintasi wilayah kerja dan  tingkatan organisasi.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255250" y="510730"/>
            <a:ext cx="6790372" cy="1794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sz="6600" spc="-12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Organisasi:	Jaringan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1108710"/>
            <a:ext cx="7500938" cy="8101965"/>
          </a:xfrm>
          <a:custGeom>
            <a:avLst/>
            <a:gdLst/>
            <a:ahLst/>
            <a:cxnLst/>
            <a:rect r="r" b="b" t="t" l="l"/>
            <a:pathLst>
              <a:path h="8101965" w="7500938">
                <a:moveTo>
                  <a:pt x="0" y="0"/>
                </a:moveTo>
                <a:lnTo>
                  <a:pt x="7500938" y="0"/>
                </a:lnTo>
                <a:lnTo>
                  <a:pt x="7500938" y="8101965"/>
                </a:lnTo>
                <a:lnTo>
                  <a:pt x="0" y="8101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374648"/>
            <a:ext cx="7258048" cy="7581747"/>
          </a:xfrm>
          <a:custGeom>
            <a:avLst/>
            <a:gdLst/>
            <a:ahLst/>
            <a:cxnLst/>
            <a:rect r="r" b="b" t="t" l="l"/>
            <a:pathLst>
              <a:path h="7581747" w="7258048">
                <a:moveTo>
                  <a:pt x="0" y="0"/>
                </a:moveTo>
                <a:lnTo>
                  <a:pt x="7258048" y="0"/>
                </a:lnTo>
                <a:lnTo>
                  <a:pt x="7258048" y="7581747"/>
                </a:lnTo>
                <a:lnTo>
                  <a:pt x="0" y="7581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255250" y="3480244"/>
            <a:ext cx="7128510" cy="5221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240"/>
              </a:lnSpc>
              <a:buFont typeface="Arial"/>
              <a:buChar char="•"/>
            </a:pP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Tiga jenis </a:t>
            </a:r>
            <a:r>
              <a:rPr lang="en-US" sz="3000" spc="13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jaringan komunikasi—</a:t>
            </a: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berbagai  pola aliran komunikasi organisasi—adalah:</a:t>
            </a:r>
          </a:p>
          <a:p>
            <a:pPr algn="l" marL="1247775" indent="-415925" lvl="2">
              <a:lnSpc>
                <a:spcPts val="3419"/>
              </a:lnSpc>
              <a:buFont typeface="Arial"/>
              <a:buChar char="⚬"/>
            </a:pPr>
            <a:r>
              <a:rPr lang="en-US" sz="3000" spc="1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Rantai</a:t>
            </a: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—komunikasi mengalir menurut</a:t>
            </a:r>
          </a:p>
          <a:p>
            <a:pPr algn="l" marL="1247775" indent="-415925" lvl="2">
              <a:lnSpc>
                <a:spcPts val="3419"/>
              </a:lnSpc>
            </a:pP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rantai komando formal;</a:t>
            </a:r>
          </a:p>
          <a:p>
            <a:pPr algn="l" marL="1247775" indent="-415925" lvl="2">
              <a:lnSpc>
                <a:spcPts val="3240"/>
              </a:lnSpc>
              <a:buFont typeface="Arial"/>
              <a:buChar char="⚬"/>
            </a:pPr>
            <a:r>
              <a:rPr lang="en-US" sz="3000" spc="1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Roda</a:t>
            </a: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—komunikasi mengalir di antara  seorang pemimpin yang kuat dan  beridentitas jelas, terhadap yang  lainnya dalam suatu kelompok kerja;</a:t>
            </a:r>
          </a:p>
          <a:p>
            <a:pPr algn="l" marL="1247775" indent="-415925" lvl="2">
              <a:lnSpc>
                <a:spcPts val="3243"/>
              </a:lnSpc>
              <a:buFont typeface="Arial"/>
              <a:buChar char="⚬"/>
            </a:pPr>
            <a:r>
              <a:rPr lang="en-US" sz="3000" spc="1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Semua saluran</a:t>
            </a: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—komunikasi mengalir  dengan bebas di antara semua anggota  kelompok kerja.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61384" y="7962547"/>
            <a:ext cx="13558371" cy="1295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4"/>
              </a:lnSpc>
            </a:pPr>
            <a:r>
              <a:rPr lang="en-US" sz="8537" spc="-13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Jaringan Komunikasi Organisasi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7233285"/>
            <a:chOff x="0" y="0"/>
            <a:chExt cx="24384000" cy="9644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9643872"/>
            </a:xfrm>
            <a:custGeom>
              <a:avLst/>
              <a:gdLst/>
              <a:ahLst/>
              <a:cxnLst/>
              <a:rect r="r" b="b" t="t" l="l"/>
              <a:pathLst>
                <a:path h="9643872" w="24384000">
                  <a:moveTo>
                    <a:pt x="24384000" y="0"/>
                  </a:moveTo>
                  <a:lnTo>
                    <a:pt x="0" y="0"/>
                  </a:lnTo>
                  <a:lnTo>
                    <a:pt x="0" y="9643872"/>
                  </a:lnTo>
                  <a:lnTo>
                    <a:pt x="24384000" y="9643872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C7C9C9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910076" y="891539"/>
            <a:ext cx="12460986" cy="6009894"/>
          </a:xfrm>
          <a:custGeom>
            <a:avLst/>
            <a:gdLst/>
            <a:ahLst/>
            <a:cxnLst/>
            <a:rect r="r" b="b" t="t" l="l"/>
            <a:pathLst>
              <a:path h="6009894" w="12460986">
                <a:moveTo>
                  <a:pt x="0" y="0"/>
                </a:moveTo>
                <a:lnTo>
                  <a:pt x="12460986" y="0"/>
                </a:lnTo>
                <a:lnTo>
                  <a:pt x="12460986" y="6009893"/>
                </a:lnTo>
                <a:lnTo>
                  <a:pt x="0" y="6009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" r="0" b="-1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006090" y="960120"/>
            <a:ext cx="12275820" cy="5822631"/>
            <a:chOff x="0" y="0"/>
            <a:chExt cx="16367760" cy="77635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367761" cy="7763256"/>
            </a:xfrm>
            <a:custGeom>
              <a:avLst/>
              <a:gdLst/>
              <a:ahLst/>
              <a:cxnLst/>
              <a:rect r="r" b="b" t="t" l="l"/>
              <a:pathLst>
                <a:path h="7763256" w="16367761">
                  <a:moveTo>
                    <a:pt x="16367761" y="0"/>
                  </a:moveTo>
                  <a:lnTo>
                    <a:pt x="0" y="0"/>
                  </a:lnTo>
                  <a:lnTo>
                    <a:pt x="0" y="7763256"/>
                  </a:lnTo>
                  <a:lnTo>
                    <a:pt x="16367761" y="7763256"/>
                  </a:lnTo>
                  <a:lnTo>
                    <a:pt x="1636776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998946" y="952976"/>
            <a:ext cx="12290108" cy="5836918"/>
            <a:chOff x="0" y="0"/>
            <a:chExt cx="16386810" cy="778255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386811" cy="7782306"/>
            </a:xfrm>
            <a:custGeom>
              <a:avLst/>
              <a:gdLst/>
              <a:ahLst/>
              <a:cxnLst/>
              <a:rect r="r" b="b" t="t" l="l"/>
              <a:pathLst>
                <a:path h="7782306" w="16386811">
                  <a:moveTo>
                    <a:pt x="9525" y="7763256"/>
                  </a:moveTo>
                  <a:lnTo>
                    <a:pt x="16377286" y="7763256"/>
                  </a:lnTo>
                  <a:lnTo>
                    <a:pt x="16377286" y="7772781"/>
                  </a:lnTo>
                  <a:lnTo>
                    <a:pt x="16367761" y="7772781"/>
                  </a:lnTo>
                  <a:lnTo>
                    <a:pt x="16367761" y="9525"/>
                  </a:lnTo>
                  <a:lnTo>
                    <a:pt x="16377286" y="9525"/>
                  </a:lnTo>
                  <a:lnTo>
                    <a:pt x="16377286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7772781"/>
                  </a:lnTo>
                  <a:lnTo>
                    <a:pt x="9525" y="7772781"/>
                  </a:lnTo>
                  <a:lnTo>
                    <a:pt x="9525" y="7763256"/>
                  </a:lnTo>
                  <a:moveTo>
                    <a:pt x="9525" y="7782306"/>
                  </a:moveTo>
                  <a:cubicBezTo>
                    <a:pt x="4318" y="7782306"/>
                    <a:pt x="0" y="7777988"/>
                    <a:pt x="0" y="7772781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16377286" y="0"/>
                  </a:lnTo>
                  <a:cubicBezTo>
                    <a:pt x="16382493" y="0"/>
                    <a:pt x="16386811" y="4318"/>
                    <a:pt x="16386811" y="9525"/>
                  </a:cubicBezTo>
                  <a:lnTo>
                    <a:pt x="16386811" y="7772781"/>
                  </a:lnTo>
                  <a:cubicBezTo>
                    <a:pt x="16386811" y="7777988"/>
                    <a:pt x="16382493" y="7782306"/>
                    <a:pt x="16377286" y="7782306"/>
                  </a:cubicBezTo>
                  <a:lnTo>
                    <a:pt x="9525" y="7782306"/>
                  </a:lnTo>
                  <a:close/>
                </a:path>
              </a:pathLst>
            </a:custGeom>
            <a:solidFill>
              <a:srgbClr val="C7C9C9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909952" y="219647"/>
            <a:ext cx="14461234" cy="6793992"/>
          </a:xfrm>
          <a:custGeom>
            <a:avLst/>
            <a:gdLst/>
            <a:ahLst/>
            <a:cxnLst/>
            <a:rect r="r" b="b" t="t" l="l"/>
            <a:pathLst>
              <a:path h="6793992" w="14461234">
                <a:moveTo>
                  <a:pt x="0" y="0"/>
                </a:moveTo>
                <a:lnTo>
                  <a:pt x="14461235" y="0"/>
                </a:lnTo>
                <a:lnTo>
                  <a:pt x="14461235" y="6793991"/>
                </a:lnTo>
                <a:lnTo>
                  <a:pt x="0" y="6793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4" t="0" r="-1884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055614" cy="10287000"/>
          </a:xfrm>
          <a:custGeom>
            <a:avLst/>
            <a:gdLst/>
            <a:ahLst/>
            <a:cxnLst/>
            <a:rect r="r" b="b" t="t" l="l"/>
            <a:pathLst>
              <a:path h="10287000" w="6055614">
                <a:moveTo>
                  <a:pt x="0" y="0"/>
                </a:moveTo>
                <a:lnTo>
                  <a:pt x="6055614" y="0"/>
                </a:lnTo>
                <a:lnTo>
                  <a:pt x="60556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" t="0" r="-1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77442" y="4227246"/>
            <a:ext cx="4210050" cy="1637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51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Jenis Jaringan  Komunikasi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834024" y="1028700"/>
            <a:ext cx="10425276" cy="8881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7926" indent="-373963" lvl="1">
              <a:lnSpc>
                <a:spcPts val="4818"/>
              </a:lnSpc>
              <a:buFont typeface="Arial"/>
              <a:buChar char="•"/>
            </a:pPr>
            <a:r>
              <a:rPr lang="en-US" sz="4015" spc="1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Jaringan Komunikasi</a:t>
            </a:r>
          </a:p>
          <a:p>
            <a:pPr algn="l" marL="1512850" indent="-504283" lvl="2">
              <a:lnSpc>
                <a:spcPts val="4333"/>
              </a:lnSpc>
              <a:buFont typeface="Arial"/>
              <a:buChar char="⚬"/>
            </a:pPr>
            <a:r>
              <a:rPr lang="en-US" sz="4015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Berbagai pola arus komunikasi organisasi  vertikal dan horizontal.</a:t>
            </a:r>
          </a:p>
          <a:p>
            <a:pPr algn="l" marL="747926" indent="-373963" lvl="1">
              <a:lnSpc>
                <a:spcPts val="4818"/>
              </a:lnSpc>
              <a:buFont typeface="Arial"/>
              <a:buChar char="•"/>
            </a:pPr>
            <a:r>
              <a:rPr lang="en-US" sz="4015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Jaringan Rantai</a:t>
            </a:r>
          </a:p>
          <a:p>
            <a:pPr algn="l" marL="1512850" indent="-504283" lvl="2">
              <a:lnSpc>
                <a:spcPts val="4333"/>
              </a:lnSpc>
              <a:buFont typeface="Arial"/>
              <a:buChar char="⚬"/>
            </a:pPr>
            <a:r>
              <a:rPr lang="en-US" sz="4015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mengalir sesuai dengan rantai  komando formal, baik ke bawah maupun ke  atas.</a:t>
            </a:r>
          </a:p>
          <a:p>
            <a:pPr algn="l" marL="747926" indent="-373963" lvl="1">
              <a:lnSpc>
                <a:spcPts val="4818"/>
              </a:lnSpc>
              <a:buFont typeface="Arial"/>
              <a:buChar char="•"/>
            </a:pPr>
            <a:r>
              <a:rPr lang="en-US" sz="4015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Jaringan Roda</a:t>
            </a:r>
          </a:p>
          <a:p>
            <a:pPr algn="just" marL="1512850" indent="-504283" lvl="2">
              <a:lnSpc>
                <a:spcPts val="4333"/>
              </a:lnSpc>
              <a:buFont typeface="Arial"/>
              <a:buChar char="⚬"/>
            </a:pPr>
            <a:r>
              <a:rPr lang="en-US" sz="4015" spc="1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yang mengalir antara pemimpin  yang kuat dan mudah dikenal dan orang lain  atau tim kerja.</a:t>
            </a:r>
          </a:p>
          <a:p>
            <a:pPr algn="just" marL="747926" indent="-373963" lvl="1">
              <a:lnSpc>
                <a:spcPts val="4818"/>
              </a:lnSpc>
              <a:buFont typeface="Arial"/>
              <a:buChar char="•"/>
            </a:pPr>
            <a:r>
              <a:rPr lang="en-US" sz="4015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Jaringan Semua saluran</a:t>
            </a:r>
          </a:p>
          <a:p>
            <a:pPr algn="just" marL="1512850" indent="-504283" lvl="2">
              <a:lnSpc>
                <a:spcPts val="4575"/>
              </a:lnSpc>
              <a:buFont typeface="Arial"/>
              <a:buChar char="⚬"/>
            </a:pPr>
            <a:r>
              <a:rPr lang="en-US" sz="4015" spc="1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mengalir dengan bebas di antara</a:t>
            </a:r>
          </a:p>
          <a:p>
            <a:pPr algn="just" marL="1512850" indent="-504283" lvl="2">
              <a:lnSpc>
                <a:spcPts val="4575"/>
              </a:lnSpc>
            </a:pPr>
            <a:r>
              <a:rPr lang="en-US" sz="4015" spc="2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semua anggota tim kerja.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6997"/>
          </a:xfrm>
          <a:custGeom>
            <a:avLst/>
            <a:gdLst/>
            <a:ahLst/>
            <a:cxnLst/>
            <a:rect r="r" b="b" t="t" l="l"/>
            <a:pathLst>
              <a:path h="10286997" w="18288000">
                <a:moveTo>
                  <a:pt x="0" y="0"/>
                </a:moveTo>
                <a:lnTo>
                  <a:pt x="18288000" y="0"/>
                </a:lnTo>
                <a:lnTo>
                  <a:pt x="18288000" y="10286997"/>
                </a:lnTo>
                <a:lnTo>
                  <a:pt x="0" y="1028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904226" y="891146"/>
            <a:ext cx="8140332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6600" spc="-107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Organisasi:  Rumor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1104518"/>
            <a:ext cx="7509891" cy="8115300"/>
          </a:xfrm>
          <a:custGeom>
            <a:avLst/>
            <a:gdLst/>
            <a:ahLst/>
            <a:cxnLst/>
            <a:rect r="r" b="b" t="t" l="l"/>
            <a:pathLst>
              <a:path h="8115300" w="7509891">
                <a:moveTo>
                  <a:pt x="0" y="0"/>
                </a:moveTo>
                <a:lnTo>
                  <a:pt x="7509891" y="0"/>
                </a:lnTo>
                <a:lnTo>
                  <a:pt x="7509891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" r="0" b="-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90540" y="4447221"/>
            <a:ext cx="1063942" cy="1063942"/>
          </a:xfrm>
          <a:custGeom>
            <a:avLst/>
            <a:gdLst/>
            <a:ahLst/>
            <a:cxnLst/>
            <a:rect r="r" b="b" t="t" l="l"/>
            <a:pathLst>
              <a:path h="1063942" w="1063942">
                <a:moveTo>
                  <a:pt x="0" y="0"/>
                </a:moveTo>
                <a:lnTo>
                  <a:pt x="1063942" y="0"/>
                </a:lnTo>
                <a:lnTo>
                  <a:pt x="1063942" y="1063942"/>
                </a:lnTo>
                <a:lnTo>
                  <a:pt x="0" y="10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7596" y="5230461"/>
            <a:ext cx="3412302" cy="2206533"/>
          </a:xfrm>
          <a:custGeom>
            <a:avLst/>
            <a:gdLst/>
            <a:ahLst/>
            <a:cxnLst/>
            <a:rect r="r" b="b" t="t" l="l"/>
            <a:pathLst>
              <a:path h="2206533" w="3412302">
                <a:moveTo>
                  <a:pt x="0" y="0"/>
                </a:moveTo>
                <a:lnTo>
                  <a:pt x="3412302" y="0"/>
                </a:lnTo>
                <a:lnTo>
                  <a:pt x="3412302" y="2206533"/>
                </a:lnTo>
                <a:lnTo>
                  <a:pt x="0" y="22065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" t="0" r="-1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09838" y="2905432"/>
            <a:ext cx="2401663" cy="2246564"/>
          </a:xfrm>
          <a:custGeom>
            <a:avLst/>
            <a:gdLst/>
            <a:ahLst/>
            <a:cxnLst/>
            <a:rect r="r" b="b" t="t" l="l"/>
            <a:pathLst>
              <a:path h="2246564" w="2401663">
                <a:moveTo>
                  <a:pt x="0" y="0"/>
                </a:moveTo>
                <a:lnTo>
                  <a:pt x="2401664" y="0"/>
                </a:lnTo>
                <a:lnTo>
                  <a:pt x="2401664" y="2246564"/>
                </a:lnTo>
                <a:lnTo>
                  <a:pt x="0" y="2246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6" t="0" r="-196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333854" y="3435112"/>
            <a:ext cx="9487852" cy="5844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3885"/>
              </a:lnSpc>
              <a:buFont typeface="Arial"/>
              <a:buChar char="•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Manajer harus mengelola </a:t>
            </a: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selentingan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—jaringan  komunikasi informal organisasi—sebagai jaringan  informasi yang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penting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 marL="1356360" indent="-452120" lvl="2">
              <a:lnSpc>
                <a:spcPts val="3885"/>
              </a:lnSpc>
              <a:buFont typeface="Arial"/>
              <a:buChar char="⚬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Manajer dapat meminimalkan </a:t>
            </a:r>
            <a:r>
              <a:rPr lang="en-US" sz="3600" spc="11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konsekuensi  negatif </a:t>
            </a: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dari rumor dengan melakukan  komunikasi secara</a:t>
            </a:r>
          </a:p>
          <a:p>
            <a:pPr algn="l" marL="2041207" indent="-510302" lvl="3">
              <a:lnSpc>
                <a:spcPts val="4320"/>
              </a:lnSpc>
              <a:buFont typeface="Arial"/>
              <a:buChar char="￭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terbuka,</a:t>
            </a:r>
          </a:p>
          <a:p>
            <a:pPr algn="l" marL="2041207" indent="-510302" lvl="3">
              <a:lnSpc>
                <a:spcPts val="4320"/>
              </a:lnSpc>
              <a:buFont typeface="Arial"/>
              <a:buChar char="￭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sepenuhnya,</a:t>
            </a:r>
          </a:p>
          <a:p>
            <a:pPr algn="l" marL="2041207" indent="-510302" lvl="3">
              <a:lnSpc>
                <a:spcPts val="4320"/>
              </a:lnSpc>
              <a:buFont typeface="Arial"/>
              <a:buChar char="￭"/>
            </a:pPr>
            <a:r>
              <a:rPr lang="en-US" sz="3600" spc="-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jujur,</a:t>
            </a:r>
          </a:p>
          <a:p>
            <a:pPr algn="l" marL="2041207" indent="-510302" lvl="3">
              <a:lnSpc>
                <a:spcPts val="4320"/>
              </a:lnSpc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dengan para karyawan.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2395728"/>
          </a:xfrm>
          <a:custGeom>
            <a:avLst/>
            <a:gdLst/>
            <a:ahLst/>
            <a:cxnLst/>
            <a:rect r="r" b="b" t="t" l="l"/>
            <a:pathLst>
              <a:path h="2395728" w="18288000">
                <a:moveTo>
                  <a:pt x="0" y="0"/>
                </a:moveTo>
                <a:lnTo>
                  <a:pt x="18288000" y="0"/>
                </a:lnTo>
                <a:lnTo>
                  <a:pt x="18288000" y="2395728"/>
                </a:lnTo>
                <a:lnTo>
                  <a:pt x="0" y="239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" t="0" r="-5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75891" y="640524"/>
            <a:ext cx="9329738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Perbedaan Cara Berkomunikasi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175891" y="4215384"/>
            <a:ext cx="14232255" cy="339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022" indent="-280511" lvl="1">
              <a:lnSpc>
                <a:spcPts val="3240"/>
              </a:lnSpc>
              <a:buAutoNum type="arabicPeriod" startAt="1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Jangan berasumsi bahwa pria dan wanita seharusnya menggunakan bahasa dalam cara  yang sama.</a:t>
            </a:r>
          </a:p>
          <a:p>
            <a:pPr algn="l" marL="561022" indent="-280511" lvl="1">
              <a:lnSpc>
                <a:spcPts val="3600"/>
              </a:lnSpc>
              <a:buAutoNum type="arabicPeriod" startAt="1"/>
            </a:pPr>
            <a:r>
              <a:rPr lang="en-US" sz="3000" spc="2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Anggaplah bahwa laki-laki akan mengedepankan status dalam komunikasi mereka.</a:t>
            </a:r>
          </a:p>
          <a:p>
            <a:pPr algn="l" marL="561022" indent="-280511" lvl="1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Perempuan menggunakan komunikasi untuk mencari koneksi dan keintiman.</a:t>
            </a:r>
          </a:p>
          <a:p>
            <a:pPr algn="l" marL="561022" indent="-280511" lvl="1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Laki-laki cenderung bersikap langsung.</a:t>
            </a:r>
          </a:p>
          <a:p>
            <a:pPr algn="l" marL="561022" indent="-280511" lvl="1">
              <a:lnSpc>
                <a:spcPts val="3600"/>
              </a:lnSpc>
              <a:buAutoNum type="arabicPeriod" startAt="1"/>
            </a:pPr>
            <a:r>
              <a:rPr lang="en-US" sz="3000" spc="2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Perempuan cenderung bersikap halus.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45309" y="9621214"/>
            <a:ext cx="153352" cy="33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78228" y="1603500"/>
            <a:ext cx="7048996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9"/>
              </a:lnSpc>
            </a:pPr>
            <a:r>
              <a:rPr lang="en-US" sz="6300" spc="-1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Organisasi:	Desain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27925" y="3831695"/>
            <a:ext cx="5278754" cy="136206"/>
          </a:xfrm>
          <a:custGeom>
            <a:avLst/>
            <a:gdLst/>
            <a:ahLst/>
            <a:cxnLst/>
            <a:rect r="r" b="b" t="t" l="l"/>
            <a:pathLst>
              <a:path h="136206" w="5278754">
                <a:moveTo>
                  <a:pt x="0" y="0"/>
                </a:moveTo>
                <a:lnTo>
                  <a:pt x="5278753" y="0"/>
                </a:lnTo>
                <a:lnTo>
                  <a:pt x="5278753" y="136206"/>
                </a:lnTo>
                <a:lnTo>
                  <a:pt x="0" y="13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3062" y="4365307"/>
            <a:ext cx="7346632" cy="515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240"/>
              </a:lnSpc>
              <a:buFont typeface="Arial"/>
              <a:buChar char="•"/>
            </a:pPr>
            <a:r>
              <a:rPr lang="en-US" sz="3000" spc="13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Desain </a:t>
            </a:r>
            <a:r>
              <a:rPr lang="en-US" sz="3000" spc="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tempat kerja juga mempengaruhi  komunikasi organisasi.</a:t>
            </a:r>
          </a:p>
          <a:p>
            <a:pPr algn="l" marL="1247775" indent="-415925" lvl="2">
              <a:lnSpc>
                <a:spcPts val="3240"/>
              </a:lnSpc>
              <a:buFont typeface="Arial"/>
              <a:buChar char="⚬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Desain ini harus mendukung empat jenis  pekerjaan karyawan:</a:t>
            </a:r>
          </a:p>
          <a:p>
            <a:pPr algn="l" marL="1932622" indent="-483156" lvl="3">
              <a:lnSpc>
                <a:spcPts val="3600"/>
              </a:lnSpc>
              <a:buFont typeface="Arial"/>
              <a:buChar char="￭"/>
            </a:pPr>
            <a:r>
              <a:rPr lang="en-US" sz="3000" spc="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fokus kerja,</a:t>
            </a:r>
          </a:p>
          <a:p>
            <a:pPr algn="l" marL="1932622" indent="-483156" lvl="3">
              <a:lnSpc>
                <a:spcPts val="3600"/>
              </a:lnSpc>
              <a:buFont typeface="Arial"/>
              <a:buChar char="￭"/>
            </a:pPr>
            <a:r>
              <a:rPr lang="en-US" sz="3000" spc="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kolaborasi,</a:t>
            </a:r>
          </a:p>
          <a:p>
            <a:pPr algn="l" marL="1932622" indent="-483156" lvl="3">
              <a:lnSpc>
                <a:spcPts val="3600"/>
              </a:lnSpc>
              <a:buFont typeface="Arial"/>
              <a:buChar char="￭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pembelajaran,</a:t>
            </a:r>
          </a:p>
          <a:p>
            <a:pPr algn="l" marL="1932622" indent="-483156" lvl="3">
              <a:lnSpc>
                <a:spcPts val="3600"/>
              </a:lnSpc>
              <a:buFont typeface="Arial"/>
              <a:buChar char="￭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sosialisasi.</a:t>
            </a:r>
          </a:p>
          <a:p>
            <a:pPr algn="l" marL="1247775" indent="-415925" lvl="2">
              <a:lnSpc>
                <a:spcPts val="3419"/>
              </a:lnSpc>
              <a:buFont typeface="Arial"/>
              <a:buChar char="⚬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Dalam setiap kondisi ini, </a:t>
            </a:r>
            <a:r>
              <a:rPr lang="en-US" sz="3000" spc="20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komunikasi</a:t>
            </a:r>
          </a:p>
          <a:p>
            <a:pPr algn="l" marL="1247775" indent="-415925" lvl="2">
              <a:lnSpc>
                <a:spcPts val="3419"/>
              </a:lnSpc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harus dipertimbangkan.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845823" y="1031026"/>
            <a:ext cx="8442176" cy="9255968"/>
          </a:xfrm>
          <a:custGeom>
            <a:avLst/>
            <a:gdLst/>
            <a:ahLst/>
            <a:cxnLst/>
            <a:rect r="r" b="b" t="t" l="l"/>
            <a:pathLst>
              <a:path h="9255968" w="8442176">
                <a:moveTo>
                  <a:pt x="0" y="0"/>
                </a:moveTo>
                <a:lnTo>
                  <a:pt x="8442175" y="0"/>
                </a:lnTo>
                <a:lnTo>
                  <a:pt x="8442175" y="9255968"/>
                </a:lnTo>
                <a:lnTo>
                  <a:pt x="0" y="9255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3" r="0" b="-133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78228" y="1603500"/>
            <a:ext cx="6427991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9"/>
              </a:lnSpc>
            </a:pPr>
            <a:r>
              <a:rPr lang="en-US" sz="6300" spc="-11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Organisasi:	Desain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27925" y="3831695"/>
            <a:ext cx="5278754" cy="136206"/>
          </a:xfrm>
          <a:custGeom>
            <a:avLst/>
            <a:gdLst/>
            <a:ahLst/>
            <a:cxnLst/>
            <a:rect r="r" b="b" t="t" l="l"/>
            <a:pathLst>
              <a:path h="136206" w="5278754">
                <a:moveTo>
                  <a:pt x="0" y="0"/>
                </a:moveTo>
                <a:lnTo>
                  <a:pt x="5278753" y="0"/>
                </a:lnTo>
                <a:lnTo>
                  <a:pt x="5278753" y="136206"/>
                </a:lnTo>
                <a:lnTo>
                  <a:pt x="0" y="13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78228" y="4372164"/>
            <a:ext cx="5900738" cy="3850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5315" indent="-307658" lvl="1">
              <a:lnSpc>
                <a:spcPts val="3569"/>
              </a:lnSpc>
              <a:buFont typeface="Arial"/>
              <a:buChar char="•"/>
            </a:pPr>
            <a:r>
              <a:rPr lang="en-US" sz="3300" spc="1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Banyak tempat kerja dari  organisasi masa kini (70 persen)  yang berupa </a:t>
            </a:r>
            <a:r>
              <a:rPr lang="en-US" sz="3300" spc="15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tempat kerja  terbuka</a:t>
            </a:r>
            <a:r>
              <a:rPr lang="en-US" sz="3300" spc="1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 marL="1302068" indent="-434022" lvl="2">
              <a:lnSpc>
                <a:spcPts val="3564"/>
              </a:lnSpc>
              <a:buFont typeface="Arial"/>
              <a:buChar char="⚬"/>
            </a:pPr>
            <a:r>
              <a:rPr lang="en-US" sz="3300" spc="15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Tempat kerja terbuka </a:t>
            </a:r>
            <a:r>
              <a:rPr lang="en-US" sz="3300" spc="1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</a:t>
            </a:r>
            <a:r>
              <a:rPr lang="en-US" sz="3300" spc="15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open  workplace</a:t>
            </a:r>
            <a:r>
              <a:rPr lang="en-US" sz="3300" spc="1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): Tempat kerja  dengan sedikit penghalang  dan petak yang bersifat fisik.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966791" y="0"/>
            <a:ext cx="10318922" cy="10286997"/>
          </a:xfrm>
          <a:custGeom>
            <a:avLst/>
            <a:gdLst/>
            <a:ahLst/>
            <a:cxnLst/>
            <a:rect r="r" b="b" t="t" l="l"/>
            <a:pathLst>
              <a:path h="10286997" w="10318922">
                <a:moveTo>
                  <a:pt x="0" y="0"/>
                </a:moveTo>
                <a:lnTo>
                  <a:pt x="10318921" y="0"/>
                </a:lnTo>
                <a:lnTo>
                  <a:pt x="10318921" y="10286997"/>
                </a:lnTo>
                <a:lnTo>
                  <a:pt x="0" y="10286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" r="0" b="-16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95430" y="3210676"/>
            <a:ext cx="8065693" cy="3941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7"/>
              </a:lnSpc>
            </a:pPr>
            <a:r>
              <a:rPr lang="en-US" sz="7192" spc="-12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Bagaimana teknologi  mempengaruhi  komunikasi manajerial  dan organisasi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7133272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&amp; Teknologi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789300"/>
            <a:ext cx="15217140" cy="5532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Teknologi secara radikal mengubah </a:t>
            </a:r>
            <a:r>
              <a:rPr lang="en-US" sz="4200" spc="9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cara berkomunikasi </a:t>
            </a: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para anggota  organisasi.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Meningkatkan kemampuan manajer memantau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kinerja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;</a:t>
            </a:r>
          </a:p>
          <a:p>
            <a:pPr algn="l" marL="1356360" indent="-452120" lvl="2">
              <a:lnSpc>
                <a:spcPts val="3885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Memberikan </a:t>
            </a:r>
            <a:r>
              <a:rPr lang="en-US" sz="3600" spc="26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informasi 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yang lebih lengkap pada karyawan untuk membuat  keputusan yang lebih cepat;</a:t>
            </a:r>
          </a:p>
          <a:p>
            <a:pPr algn="l" marL="1355409" indent="-451803" lvl="2">
              <a:lnSpc>
                <a:spcPts val="4102"/>
              </a:lnSpc>
              <a:buAutoNum type="arabicPeriod" startAt="1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Memberikan </a:t>
            </a:r>
            <a:r>
              <a:rPr lang="en-US" sz="3600" spc="11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kesempatan </a:t>
            </a: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yang lebih banyak pada karyawan untuk</a:t>
            </a:r>
          </a:p>
          <a:p>
            <a:pPr algn="l" marL="1355409" indent="-451803" lvl="2">
              <a:lnSpc>
                <a:spcPts val="4102"/>
              </a:lnSpc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berkolaborasi dan berbagi informasi;</a:t>
            </a:r>
          </a:p>
          <a:p>
            <a:pPr algn="l" marL="1356360" indent="-452120" lvl="2">
              <a:lnSpc>
                <a:spcPts val="3885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Memungkinkan orang-orang untuk dapat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diakses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sepenuhnya, setiap saat,  di manapun mereka berada.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95944" y="0"/>
            <a:ext cx="9592056" cy="10286996"/>
          </a:xfrm>
          <a:custGeom>
            <a:avLst/>
            <a:gdLst/>
            <a:ahLst/>
            <a:cxnLst/>
            <a:rect r="r" b="b" t="t" l="l"/>
            <a:pathLst>
              <a:path h="10286996" w="9592056">
                <a:moveTo>
                  <a:pt x="0" y="0"/>
                </a:moveTo>
                <a:lnTo>
                  <a:pt x="9592056" y="0"/>
                </a:lnTo>
                <a:lnTo>
                  <a:pt x="9592056" y="10286996"/>
                </a:lnTo>
                <a:lnTo>
                  <a:pt x="0" y="10286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" t="0" r="-2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7998" cy="10286998"/>
          </a:xfrm>
          <a:custGeom>
            <a:avLst/>
            <a:gdLst/>
            <a:ahLst/>
            <a:cxnLst/>
            <a:rect r="r" b="b" t="t" l="l"/>
            <a:pathLst>
              <a:path h="10286998" w="18287998">
                <a:moveTo>
                  <a:pt x="0" y="0"/>
                </a:moveTo>
                <a:lnTo>
                  <a:pt x="18287998" y="0"/>
                </a:lnTo>
                <a:lnTo>
                  <a:pt x="18287998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1198" y="1558023"/>
            <a:ext cx="6453188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11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Teknologi Informasi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25574" y="3642549"/>
            <a:ext cx="6438900" cy="4492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Teknologi Informasi  mempengaruhi organisasi,  dengan mempengaruhi cara  para </a:t>
            </a:r>
            <a:r>
              <a:rPr lang="en-US" sz="4200" spc="16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anggota 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organisasi</a:t>
            </a:r>
          </a:p>
          <a:p>
            <a:pPr algn="l" marL="1463992" indent="-487997" lvl="2">
              <a:lnSpc>
                <a:spcPts val="5040"/>
              </a:lnSpc>
              <a:buFont typeface="Arial"/>
              <a:buChar char="⚬"/>
            </a:pPr>
            <a:r>
              <a:rPr lang="en-US" sz="4200" spc="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berkomunikasi,</a:t>
            </a:r>
          </a:p>
          <a:p>
            <a:pPr algn="l" marL="1463992" indent="-487997" lvl="2">
              <a:lnSpc>
                <a:spcPts val="5040"/>
              </a:lnSpc>
              <a:buFont typeface="Arial"/>
              <a:buChar char="⚬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berbagi informasi,</a:t>
            </a:r>
          </a:p>
          <a:p>
            <a:pPr algn="l" marL="1463992" indent="-487997" lvl="2">
              <a:lnSpc>
                <a:spcPts val="5040"/>
              </a:lnSpc>
              <a:buFont typeface="Arial"/>
              <a:buChar char="⚬"/>
            </a:pP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melakukan pekerjaan.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75639" y="1202751"/>
            <a:ext cx="5454653" cy="1316626"/>
            <a:chOff x="0" y="0"/>
            <a:chExt cx="7272871" cy="17555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72872" cy="1755503"/>
            </a:xfrm>
            <a:custGeom>
              <a:avLst/>
              <a:gdLst/>
              <a:ahLst/>
              <a:cxnLst/>
              <a:rect r="r" b="b" t="t" l="l"/>
              <a:pathLst>
                <a:path h="1755503" w="7272872">
                  <a:moveTo>
                    <a:pt x="8398" y="0"/>
                  </a:moveTo>
                  <a:lnTo>
                    <a:pt x="7264473" y="0"/>
                  </a:lnTo>
                  <a:cubicBezTo>
                    <a:pt x="7269120" y="0"/>
                    <a:pt x="7272872" y="7274"/>
                    <a:pt x="7272872" y="16285"/>
                  </a:cubicBezTo>
                  <a:lnTo>
                    <a:pt x="7272872" y="1739218"/>
                  </a:lnTo>
                  <a:cubicBezTo>
                    <a:pt x="7272872" y="1748229"/>
                    <a:pt x="7269120" y="1755503"/>
                    <a:pt x="7264473" y="1755503"/>
                  </a:cubicBezTo>
                  <a:lnTo>
                    <a:pt x="8398" y="1755503"/>
                  </a:lnTo>
                  <a:cubicBezTo>
                    <a:pt x="3751" y="1755503"/>
                    <a:pt x="0" y="1748229"/>
                    <a:pt x="0" y="1739218"/>
                  </a:cubicBezTo>
                  <a:lnTo>
                    <a:pt x="0" y="16285"/>
                  </a:lnTo>
                  <a:cubicBezTo>
                    <a:pt x="0" y="7274"/>
                    <a:pt x="3751" y="0"/>
                    <a:pt x="8398" y="0"/>
                  </a:cubicBezTo>
                  <a:moveTo>
                    <a:pt x="8398" y="32570"/>
                  </a:moveTo>
                  <a:lnTo>
                    <a:pt x="8398" y="16285"/>
                  </a:lnTo>
                  <a:lnTo>
                    <a:pt x="16796" y="16285"/>
                  </a:lnTo>
                  <a:lnTo>
                    <a:pt x="16796" y="1739218"/>
                  </a:lnTo>
                  <a:lnTo>
                    <a:pt x="8398" y="1739218"/>
                  </a:lnTo>
                  <a:lnTo>
                    <a:pt x="8398" y="1722933"/>
                  </a:lnTo>
                  <a:lnTo>
                    <a:pt x="7264473" y="1722933"/>
                  </a:lnTo>
                  <a:lnTo>
                    <a:pt x="7264473" y="1739218"/>
                  </a:lnTo>
                  <a:lnTo>
                    <a:pt x="7256075" y="1739218"/>
                  </a:lnTo>
                  <a:lnTo>
                    <a:pt x="7256075" y="16285"/>
                  </a:lnTo>
                  <a:lnTo>
                    <a:pt x="7264473" y="16285"/>
                  </a:lnTo>
                  <a:lnTo>
                    <a:pt x="7264473" y="32570"/>
                  </a:lnTo>
                  <a:lnTo>
                    <a:pt x="8398" y="32570"/>
                  </a:lnTo>
                  <a:close/>
                </a:path>
              </a:pathLst>
            </a:custGeom>
            <a:solidFill>
              <a:srgbClr val="4471C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7272871" cy="1774551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7200"/>
                </a:lnSpc>
              </a:pPr>
              <a:r>
                <a:rPr lang="en-US" sz="6000" spc="-81">
                  <a:solidFill>
                    <a:srgbClr val="4471C4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Visi </a:t>
              </a:r>
              <a:r>
                <a:rPr lang="en-US" sz="6000" spc="-81">
                  <a:solidFill>
                    <a:srgbClr val="FF0000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Masa Depan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8014" y="3704821"/>
            <a:ext cx="15294255" cy="5553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85483" indent="-492741" lvl="1">
              <a:lnSpc>
                <a:spcPts val="6374"/>
              </a:lnSpc>
              <a:buFont typeface="Arial"/>
              <a:buChar char="•"/>
            </a:pPr>
            <a:r>
              <a:rPr lang="en-US" sz="5312" spc="3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Kantor Masa Depan</a:t>
            </a:r>
          </a:p>
          <a:p>
            <a:pPr algn="l" marL="1715559" indent="-571853" lvl="2">
              <a:lnSpc>
                <a:spcPts val="4913"/>
              </a:lnSpc>
              <a:buFont typeface="Arial"/>
              <a:buChar char="⚬"/>
            </a:pPr>
            <a:r>
              <a:rPr lang="en-US" sz="4553" spc="2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Kantor masa depan kemungkinan masih menyerupai kantor  hari ini.</a:t>
            </a:r>
          </a:p>
          <a:p>
            <a:pPr algn="l" marL="1715559" indent="-571853" lvl="2">
              <a:lnSpc>
                <a:spcPts val="4913"/>
              </a:lnSpc>
              <a:buFont typeface="Arial"/>
              <a:buChar char="⚬"/>
            </a:pPr>
            <a:r>
              <a:rPr lang="en-US" sz="4553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Sebagian besar perubahan mungkin akan ada pada </a:t>
            </a:r>
            <a:r>
              <a:rPr lang="en-US" sz="4553" spc="3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cara  berkomunikasi</a:t>
            </a:r>
            <a:r>
              <a:rPr lang="en-US" sz="4553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  <a:p>
            <a:pPr algn="l" marL="1715559" indent="-571853" lvl="2">
              <a:lnSpc>
                <a:spcPts val="4913"/>
              </a:lnSpc>
              <a:buFont typeface="Arial"/>
              <a:buChar char="⚬"/>
            </a:pPr>
            <a:r>
              <a:rPr lang="en-US" sz="4553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Hasil lain yang dimungkinkan oleh teknologi adalah suatu  penurunan yang signifikan dari </a:t>
            </a:r>
            <a:r>
              <a:rPr lang="en-US" sz="4553" spc="3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perjalanan bisnis</a:t>
            </a:r>
            <a:r>
              <a:rPr lang="en-US" sz="4553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95557" y="2785733"/>
            <a:ext cx="6496885" cy="4801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02"/>
              </a:lnSpc>
            </a:pPr>
            <a:r>
              <a:rPr lang="en-US" sz="8705" spc="-96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Isu-isu kontemporer  dalam komunikasi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5256" y="0"/>
            <a:ext cx="17382744" cy="10286997"/>
          </a:xfrm>
          <a:custGeom>
            <a:avLst/>
            <a:gdLst/>
            <a:ahLst/>
            <a:cxnLst/>
            <a:rect r="r" b="b" t="t" l="l"/>
            <a:pathLst>
              <a:path h="10286997" w="17382744">
                <a:moveTo>
                  <a:pt x="0" y="0"/>
                </a:moveTo>
                <a:lnTo>
                  <a:pt x="17382744" y="0"/>
                </a:lnTo>
                <a:lnTo>
                  <a:pt x="17382744" y="10286997"/>
                </a:lnTo>
                <a:lnTo>
                  <a:pt x="0" y="10286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0" r="0" b="-6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8129588" cy="10287000"/>
            <a:chOff x="0" y="0"/>
            <a:chExt cx="10839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8386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838688">
                  <a:moveTo>
                    <a:pt x="108386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0838688" y="13716000"/>
                  </a:lnTo>
                  <a:lnTo>
                    <a:pt x="10838688" y="0"/>
                  </a:lnTo>
                  <a:close/>
                </a:path>
              </a:pathLst>
            </a:custGeom>
            <a:solidFill>
              <a:srgbClr val="000000">
                <a:alpha val="5451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868271" y="1770315"/>
            <a:ext cx="4226763" cy="184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sz="6600" spc="-10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Internet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3552825" cy="10287759"/>
          </a:xfrm>
          <a:custGeom>
            <a:avLst/>
            <a:gdLst/>
            <a:ahLst/>
            <a:cxnLst/>
            <a:rect r="r" b="b" t="t" l="l"/>
            <a:pathLst>
              <a:path h="10287759" w="3552825">
                <a:moveTo>
                  <a:pt x="0" y="0"/>
                </a:moveTo>
                <a:lnTo>
                  <a:pt x="3552825" y="0"/>
                </a:lnTo>
                <a:lnTo>
                  <a:pt x="3552825" y="10287759"/>
                </a:lnTo>
                <a:lnTo>
                  <a:pt x="0" y="102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79703" y="4525199"/>
            <a:ext cx="6522720" cy="4385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9145" indent="-389573" lvl="1">
              <a:lnSpc>
                <a:spcPts val="4536"/>
              </a:lnSpc>
              <a:buFont typeface="Arial"/>
              <a:buChar char="•"/>
            </a:pPr>
            <a:r>
              <a:rPr lang="en-US" sz="4200" spc="2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Dua tantangan utama dalam  mengelola komunikasi di  dunia Internet adalah:</a:t>
            </a:r>
          </a:p>
          <a:p>
            <a:pPr algn="l" marL="1463992" indent="-487997" lvl="2">
              <a:lnSpc>
                <a:spcPts val="4545"/>
              </a:lnSpc>
              <a:buFont typeface="Arial"/>
              <a:buChar char="⚬"/>
            </a:pPr>
            <a:r>
              <a:rPr lang="en-US" sz="4200" spc="16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Isu-isu hukum dan  keamanan,</a:t>
            </a:r>
          </a:p>
          <a:p>
            <a:pPr algn="l" marL="1463992" indent="-487997" lvl="2">
              <a:lnSpc>
                <a:spcPts val="4530"/>
              </a:lnSpc>
              <a:buFont typeface="Arial"/>
              <a:buChar char="⚬"/>
            </a:pPr>
            <a:r>
              <a:rPr lang="en-US" sz="4200" spc="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Kurangnya interaksi  pribadi.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95944" y="0"/>
            <a:ext cx="9592056" cy="10286996"/>
          </a:xfrm>
          <a:custGeom>
            <a:avLst/>
            <a:gdLst/>
            <a:ahLst/>
            <a:cxnLst/>
            <a:rect r="r" b="b" t="t" l="l"/>
            <a:pathLst>
              <a:path h="10286996" w="9592056">
                <a:moveTo>
                  <a:pt x="0" y="0"/>
                </a:moveTo>
                <a:lnTo>
                  <a:pt x="9592056" y="0"/>
                </a:lnTo>
                <a:lnTo>
                  <a:pt x="9592056" y="10286996"/>
                </a:lnTo>
                <a:lnTo>
                  <a:pt x="0" y="10286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" r="0" b="-1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7998" cy="10286998"/>
          </a:xfrm>
          <a:custGeom>
            <a:avLst/>
            <a:gdLst/>
            <a:ahLst/>
            <a:cxnLst/>
            <a:rect r="r" b="b" t="t" l="l"/>
            <a:pathLst>
              <a:path h="10286998" w="18287998">
                <a:moveTo>
                  <a:pt x="0" y="0"/>
                </a:moveTo>
                <a:lnTo>
                  <a:pt x="18287998" y="0"/>
                </a:lnTo>
                <a:lnTo>
                  <a:pt x="18287998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25574" y="1258252"/>
            <a:ext cx="5197221" cy="184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sz="6600" spc="-122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Pengetahuan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25574" y="3371011"/>
            <a:ext cx="6779895" cy="5161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022" indent="-280511" lvl="1">
              <a:lnSpc>
                <a:spcPts val="3419"/>
              </a:lnSpc>
              <a:buFont typeface="Arial"/>
              <a:buChar char="•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Organisasi dapat </a:t>
            </a:r>
            <a:r>
              <a:rPr lang="en-US" sz="3000" spc="2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mengelola</a:t>
            </a:r>
          </a:p>
          <a:p>
            <a:pPr algn="l" marL="561022" indent="-280511" lvl="1">
              <a:lnSpc>
                <a:spcPts val="3240"/>
              </a:lnSpc>
            </a:pPr>
            <a:r>
              <a:rPr lang="en-US" sz="3000" spc="2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pengetahuan</a:t>
            </a: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</a:t>
            </a:r>
          </a:p>
          <a:p>
            <a:pPr algn="l" marL="561022" indent="-280511" lvl="1">
              <a:lnSpc>
                <a:spcPts val="3240"/>
              </a:lnSpc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dengan memudahkan para karyawan  untuk </a:t>
            </a:r>
            <a:r>
              <a:rPr lang="en-US" sz="3000" spc="20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mengkomunikasikan dan berbagi  </a:t>
            </a: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pengetahuannya, sehingga mereka dapat  saling belajar mengenai </a:t>
            </a:r>
            <a:r>
              <a:rPr lang="en-US" sz="3000" spc="20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cara melakukan  pekerjaan </a:t>
            </a: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secara lebih efektif dan efisien.</a:t>
            </a:r>
          </a:p>
          <a:p>
            <a:pPr algn="l" marL="1246822" indent="-415608" lvl="2">
              <a:lnSpc>
                <a:spcPts val="3600"/>
              </a:lnSpc>
              <a:buFont typeface="Arial"/>
              <a:buChar char="⚬"/>
            </a:pPr>
            <a:r>
              <a:rPr lang="en-US" sz="3000" spc="2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Caranya adalah:</a:t>
            </a:r>
          </a:p>
          <a:p>
            <a:pPr algn="l" marL="1933575" indent="-483394" lvl="3">
              <a:lnSpc>
                <a:spcPts val="3240"/>
              </a:lnSpc>
              <a:buFont typeface="Arial"/>
              <a:buChar char="￭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Melalui database informasi  online,</a:t>
            </a:r>
          </a:p>
          <a:p>
            <a:pPr algn="l" marL="1932622" indent="-483156" lvl="3">
              <a:lnSpc>
                <a:spcPts val="3600"/>
              </a:lnSpc>
              <a:buFont typeface="Arial"/>
              <a:buChar char="￭"/>
            </a:pPr>
            <a:r>
              <a:rPr lang="en-US" sz="3000" spc="2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Menciptakan komunitas praktik.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78228" y="1115428"/>
            <a:ext cx="5543017" cy="224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8100" spc="-139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Pelanggan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27925" y="3831695"/>
            <a:ext cx="5278754" cy="136206"/>
          </a:xfrm>
          <a:custGeom>
            <a:avLst/>
            <a:gdLst/>
            <a:ahLst/>
            <a:cxnLst/>
            <a:rect r="r" b="b" t="t" l="l"/>
            <a:pathLst>
              <a:path h="136206" w="5278754">
                <a:moveTo>
                  <a:pt x="0" y="0"/>
                </a:moveTo>
                <a:lnTo>
                  <a:pt x="5278753" y="0"/>
                </a:lnTo>
                <a:lnTo>
                  <a:pt x="5278753" y="136206"/>
                </a:lnTo>
                <a:lnTo>
                  <a:pt x="0" y="13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2351" y="4310761"/>
            <a:ext cx="7730490" cy="4899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3888"/>
              </a:lnSpc>
              <a:buFont typeface="Arial"/>
              <a:buChar char="•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dengan para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pelanggan 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adalah isu manajerial yang penting—  komunikasi tentang apa yang terjadi  dan bagaimana itu terjadi:</a:t>
            </a:r>
          </a:p>
          <a:p>
            <a:pPr algn="l" marL="1356360" indent="-452120" lvl="2">
              <a:lnSpc>
                <a:spcPts val="3888"/>
              </a:lnSpc>
              <a:buFont typeface="Arial"/>
              <a:buChar char="⚬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Dapat berdampak signifikan  terhadap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kepuasan pelanggan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pada  layanan,</a:t>
            </a:r>
          </a:p>
          <a:p>
            <a:pPr algn="l" marL="1356360" indent="-452120" lvl="2">
              <a:lnSpc>
                <a:spcPts val="4102"/>
              </a:lnSpc>
              <a:buFont typeface="Arial"/>
              <a:buChar char="⚬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Kemungkinan mereka menjadi</a:t>
            </a:r>
          </a:p>
          <a:p>
            <a:pPr algn="l" marL="1356360" indent="-452120" lvl="2">
              <a:lnSpc>
                <a:spcPts val="4102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pelanggan berulang</a:t>
            </a:r>
            <a:r>
              <a:rPr lang="en-US" sz="3600" spc="33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966791" y="12890"/>
            <a:ext cx="10318922" cy="10274104"/>
          </a:xfrm>
          <a:custGeom>
            <a:avLst/>
            <a:gdLst/>
            <a:ahLst/>
            <a:cxnLst/>
            <a:rect r="r" b="b" t="t" l="l"/>
            <a:pathLst>
              <a:path h="10274104" w="10318922">
                <a:moveTo>
                  <a:pt x="0" y="0"/>
                </a:moveTo>
                <a:lnTo>
                  <a:pt x="10318921" y="0"/>
                </a:lnTo>
                <a:lnTo>
                  <a:pt x="10318921" y="10274104"/>
                </a:lnTo>
                <a:lnTo>
                  <a:pt x="0" y="10274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8" r="0" b="-78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02930" cy="10287000"/>
            <a:chOff x="0" y="0"/>
            <a:chExt cx="1093724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93622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936224">
                  <a:moveTo>
                    <a:pt x="10936224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0936224" y="13716000"/>
                  </a:lnTo>
                  <a:lnTo>
                    <a:pt x="10936224" y="0"/>
                  </a:lnTo>
                  <a:close/>
                </a:path>
              </a:pathLst>
            </a:custGeom>
            <a:solidFill>
              <a:srgbClr val="4471C4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811399" y="4522089"/>
            <a:ext cx="3151137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182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MATERI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45309" y="9621214"/>
            <a:ext cx="153352" cy="338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740013" y="8261223"/>
            <a:ext cx="9904095" cy="1045845"/>
            <a:chOff x="0" y="0"/>
            <a:chExt cx="13205460" cy="13944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3180061" cy="1369060"/>
            </a:xfrm>
            <a:custGeom>
              <a:avLst/>
              <a:gdLst/>
              <a:ahLst/>
              <a:cxnLst/>
              <a:rect r="r" b="b" t="t" l="l"/>
              <a:pathLst>
                <a:path h="1369060" w="13180061">
                  <a:moveTo>
                    <a:pt x="0" y="0"/>
                  </a:moveTo>
                  <a:lnTo>
                    <a:pt x="13180061" y="0"/>
                  </a:lnTo>
                  <a:lnTo>
                    <a:pt x="13180061" y="1369060"/>
                  </a:lnTo>
                  <a:lnTo>
                    <a:pt x="0" y="1369060"/>
                  </a:lnTo>
                  <a:close/>
                </a:path>
              </a:pathLst>
            </a:custGeom>
            <a:solidFill>
              <a:srgbClr val="44536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205461" cy="1394460"/>
            </a:xfrm>
            <a:custGeom>
              <a:avLst/>
              <a:gdLst/>
              <a:ahLst/>
              <a:cxnLst/>
              <a:rect r="r" b="b" t="t" l="l"/>
              <a:pathLst>
                <a:path h="1394460" w="13205461">
                  <a:moveTo>
                    <a:pt x="12700" y="0"/>
                  </a:moveTo>
                  <a:lnTo>
                    <a:pt x="13192761" y="0"/>
                  </a:lnTo>
                  <a:cubicBezTo>
                    <a:pt x="13199746" y="0"/>
                    <a:pt x="13205461" y="5715"/>
                    <a:pt x="13205461" y="12700"/>
                  </a:cubicBezTo>
                  <a:lnTo>
                    <a:pt x="13205461" y="1381760"/>
                  </a:lnTo>
                  <a:cubicBezTo>
                    <a:pt x="13205461" y="1388745"/>
                    <a:pt x="13199746" y="1394460"/>
                    <a:pt x="13192761" y="1394460"/>
                  </a:cubicBezTo>
                  <a:lnTo>
                    <a:pt x="12700" y="1394460"/>
                  </a:lnTo>
                  <a:cubicBezTo>
                    <a:pt x="5715" y="1394460"/>
                    <a:pt x="0" y="1388745"/>
                    <a:pt x="0" y="13817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81760"/>
                  </a:lnTo>
                  <a:lnTo>
                    <a:pt x="12700" y="1381760"/>
                  </a:lnTo>
                  <a:lnTo>
                    <a:pt x="12700" y="1369060"/>
                  </a:lnTo>
                  <a:lnTo>
                    <a:pt x="13192761" y="1369060"/>
                  </a:lnTo>
                  <a:lnTo>
                    <a:pt x="13192761" y="1381760"/>
                  </a:lnTo>
                  <a:lnTo>
                    <a:pt x="13180061" y="1381760"/>
                  </a:lnTo>
                  <a:lnTo>
                    <a:pt x="13180061" y="12700"/>
                  </a:lnTo>
                  <a:lnTo>
                    <a:pt x="13192761" y="12700"/>
                  </a:lnTo>
                  <a:lnTo>
                    <a:pt x="1319276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7E6E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3205460" cy="140398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879"/>
                </a:lnSpc>
              </a:pPr>
            </a:p>
            <a:p>
              <a:pPr algn="l">
                <a:lnSpc>
                  <a:spcPts val="2879"/>
                </a:lnSpc>
              </a:pPr>
              <a:r>
                <a:rPr lang="en-US" sz="2400" spc="0">
                  <a:solidFill>
                    <a:srgbClr val="FFFFF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Isu-isu kontemporer dalam komunikasi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740014" y="6699885"/>
            <a:ext cx="9904095" cy="1596390"/>
          </a:xfrm>
          <a:custGeom>
            <a:avLst/>
            <a:gdLst/>
            <a:ahLst/>
            <a:cxnLst/>
            <a:rect r="r" b="b" t="t" l="l"/>
            <a:pathLst>
              <a:path h="1596390" w="9904095">
                <a:moveTo>
                  <a:pt x="0" y="0"/>
                </a:moveTo>
                <a:lnTo>
                  <a:pt x="9904095" y="0"/>
                </a:lnTo>
                <a:lnTo>
                  <a:pt x="9904095" y="1596390"/>
                </a:lnTo>
                <a:lnTo>
                  <a:pt x="0" y="159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473754" y="6865366"/>
            <a:ext cx="5516880" cy="69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400" spc="1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Bagaimana teknologi mempengaruhi  komunikasi manajerial dan organisasi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740014" y="5136260"/>
            <a:ext cx="9904095" cy="1596390"/>
          </a:xfrm>
          <a:custGeom>
            <a:avLst/>
            <a:gdLst/>
            <a:ahLst/>
            <a:cxnLst/>
            <a:rect r="r" b="b" t="t" l="l"/>
            <a:pathLst>
              <a:path h="1596390" w="9904095">
                <a:moveTo>
                  <a:pt x="0" y="0"/>
                </a:moveTo>
                <a:lnTo>
                  <a:pt x="9904095" y="0"/>
                </a:lnTo>
                <a:lnTo>
                  <a:pt x="9904095" y="1596389"/>
                </a:lnTo>
                <a:lnTo>
                  <a:pt x="0" y="1596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866948" y="5302695"/>
            <a:ext cx="5646419" cy="69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400" spc="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Bagaimana komunikasi dapat mengalir secara  efektif dalam organisasi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740014" y="3574923"/>
            <a:ext cx="9904095" cy="1596390"/>
          </a:xfrm>
          <a:custGeom>
            <a:avLst/>
            <a:gdLst/>
            <a:ahLst/>
            <a:cxnLst/>
            <a:rect r="r" b="b" t="t" l="l"/>
            <a:pathLst>
              <a:path h="1596390" w="9904095">
                <a:moveTo>
                  <a:pt x="0" y="0"/>
                </a:moveTo>
                <a:lnTo>
                  <a:pt x="9904095" y="0"/>
                </a:lnTo>
                <a:lnTo>
                  <a:pt x="9904095" y="1596390"/>
                </a:lnTo>
                <a:lnTo>
                  <a:pt x="0" y="159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406192" y="3695115"/>
            <a:ext cx="8254365" cy="40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Hambatan-hambatan menuju komunikasi antarpribadi yang efektif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740014" y="2011299"/>
            <a:ext cx="9904095" cy="1599248"/>
          </a:xfrm>
          <a:custGeom>
            <a:avLst/>
            <a:gdLst/>
            <a:ahLst/>
            <a:cxnLst/>
            <a:rect r="r" b="b" t="t" l="l"/>
            <a:pathLst>
              <a:path h="1599248" w="9904095">
                <a:moveTo>
                  <a:pt x="0" y="0"/>
                </a:moveTo>
                <a:lnTo>
                  <a:pt x="9904095" y="0"/>
                </a:lnTo>
                <a:lnTo>
                  <a:pt x="9904095" y="1599247"/>
                </a:lnTo>
                <a:lnTo>
                  <a:pt x="0" y="159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006394" y="2300540"/>
            <a:ext cx="5132069" cy="40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7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Metode-metode komunikasi antarpribadi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740014" y="449961"/>
            <a:ext cx="9904095" cy="1596390"/>
          </a:xfrm>
          <a:custGeom>
            <a:avLst/>
            <a:gdLst/>
            <a:ahLst/>
            <a:cxnLst/>
            <a:rect r="r" b="b" t="t" l="l"/>
            <a:pathLst>
              <a:path h="1596390" w="9904095">
                <a:moveTo>
                  <a:pt x="0" y="0"/>
                </a:moveTo>
                <a:lnTo>
                  <a:pt x="9904095" y="0"/>
                </a:lnTo>
                <a:lnTo>
                  <a:pt x="9904095" y="1596390"/>
                </a:lnTo>
                <a:lnTo>
                  <a:pt x="0" y="159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473754" y="738249"/>
            <a:ext cx="3385185" cy="40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spc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Sifat dan fungsi komunikasi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75408" y="6201092"/>
            <a:ext cx="3453765" cy="1637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spc="-119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Karyawan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8287998" cy="5127498"/>
          </a:xfrm>
          <a:custGeom>
            <a:avLst/>
            <a:gdLst/>
            <a:ahLst/>
            <a:cxnLst/>
            <a:rect r="r" b="b" t="t" l="l"/>
            <a:pathLst>
              <a:path h="5127498" w="18287998">
                <a:moveTo>
                  <a:pt x="0" y="0"/>
                </a:moveTo>
                <a:lnTo>
                  <a:pt x="18287998" y="0"/>
                </a:lnTo>
                <a:lnTo>
                  <a:pt x="18287998" y="5127498"/>
                </a:lnTo>
                <a:lnTo>
                  <a:pt x="0" y="512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" t="0" r="-2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094224"/>
            <a:ext cx="18288000" cy="2245614"/>
          </a:xfrm>
          <a:custGeom>
            <a:avLst/>
            <a:gdLst/>
            <a:ahLst/>
            <a:cxnLst/>
            <a:rect r="r" b="b" t="t" l="l"/>
            <a:pathLst>
              <a:path h="2245614" w="18288000">
                <a:moveTo>
                  <a:pt x="0" y="0"/>
                </a:moveTo>
                <a:lnTo>
                  <a:pt x="18288000" y="0"/>
                </a:lnTo>
                <a:lnTo>
                  <a:pt x="18288000" y="2245614"/>
                </a:lnTo>
                <a:lnTo>
                  <a:pt x="0" y="224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4" r="0" b="-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439410"/>
            <a:ext cx="18288000" cy="1136094"/>
          </a:xfrm>
          <a:custGeom>
            <a:avLst/>
            <a:gdLst/>
            <a:ahLst/>
            <a:cxnLst/>
            <a:rect r="r" b="b" t="t" l="l"/>
            <a:pathLst>
              <a:path h="1136094" w="18288000">
                <a:moveTo>
                  <a:pt x="0" y="0"/>
                </a:moveTo>
                <a:lnTo>
                  <a:pt x="18288000" y="0"/>
                </a:lnTo>
                <a:lnTo>
                  <a:pt x="18288000" y="1136094"/>
                </a:lnTo>
                <a:lnTo>
                  <a:pt x="0" y="113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" t="0" r="-1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55747" y="6508814"/>
            <a:ext cx="103630" cy="103441"/>
          </a:xfrm>
          <a:custGeom>
            <a:avLst/>
            <a:gdLst/>
            <a:ahLst/>
            <a:cxnLst/>
            <a:rect r="r" b="b" t="t" l="l"/>
            <a:pathLst>
              <a:path h="103441" w="103630">
                <a:moveTo>
                  <a:pt x="0" y="0"/>
                </a:moveTo>
                <a:lnTo>
                  <a:pt x="103630" y="0"/>
                </a:lnTo>
                <a:lnTo>
                  <a:pt x="103630" y="103441"/>
                </a:lnTo>
                <a:lnTo>
                  <a:pt x="0" y="103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669" r="0" b="-366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90964" y="6422517"/>
            <a:ext cx="6181979" cy="359093"/>
          </a:xfrm>
          <a:custGeom>
            <a:avLst/>
            <a:gdLst/>
            <a:ahLst/>
            <a:cxnLst/>
            <a:rect r="r" b="b" t="t" l="l"/>
            <a:pathLst>
              <a:path h="359093" w="6181979">
                <a:moveTo>
                  <a:pt x="0" y="0"/>
                </a:moveTo>
                <a:lnTo>
                  <a:pt x="6181979" y="0"/>
                </a:lnTo>
                <a:lnTo>
                  <a:pt x="6181979" y="359093"/>
                </a:lnTo>
                <a:lnTo>
                  <a:pt x="0" y="3590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5" t="0" r="-24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007600" y="6875144"/>
            <a:ext cx="2279577" cy="358902"/>
          </a:xfrm>
          <a:custGeom>
            <a:avLst/>
            <a:gdLst/>
            <a:ahLst/>
            <a:cxnLst/>
            <a:rect r="r" b="b" t="t" l="l"/>
            <a:pathLst>
              <a:path h="358902" w="2279577">
                <a:moveTo>
                  <a:pt x="0" y="0"/>
                </a:moveTo>
                <a:lnTo>
                  <a:pt x="2279578" y="0"/>
                </a:lnTo>
                <a:lnTo>
                  <a:pt x="2279578" y="358902"/>
                </a:lnTo>
                <a:lnTo>
                  <a:pt x="0" y="358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72" r="0" b="-77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426189" y="6875144"/>
            <a:ext cx="1494096" cy="288416"/>
          </a:xfrm>
          <a:custGeom>
            <a:avLst/>
            <a:gdLst/>
            <a:ahLst/>
            <a:cxnLst/>
            <a:rect r="r" b="b" t="t" l="l"/>
            <a:pathLst>
              <a:path h="288416" w="1494096">
                <a:moveTo>
                  <a:pt x="0" y="0"/>
                </a:moveTo>
                <a:lnTo>
                  <a:pt x="1494096" y="0"/>
                </a:lnTo>
                <a:lnTo>
                  <a:pt x="1494096" y="288415"/>
                </a:lnTo>
                <a:lnTo>
                  <a:pt x="0" y="288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70" r="0" b="-57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56062" y="6875144"/>
            <a:ext cx="3806235" cy="358902"/>
          </a:xfrm>
          <a:custGeom>
            <a:avLst/>
            <a:gdLst/>
            <a:ahLst/>
            <a:cxnLst/>
            <a:rect r="r" b="b" t="t" l="l"/>
            <a:pathLst>
              <a:path h="358902" w="3806235">
                <a:moveTo>
                  <a:pt x="0" y="0"/>
                </a:moveTo>
                <a:lnTo>
                  <a:pt x="3806234" y="0"/>
                </a:lnTo>
                <a:lnTo>
                  <a:pt x="3806234" y="358902"/>
                </a:lnTo>
                <a:lnTo>
                  <a:pt x="0" y="358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833" r="0" b="-83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341547" y="7642670"/>
            <a:ext cx="103630" cy="103441"/>
          </a:xfrm>
          <a:custGeom>
            <a:avLst/>
            <a:gdLst/>
            <a:ahLst/>
            <a:cxnLst/>
            <a:rect r="r" b="b" t="t" l="l"/>
            <a:pathLst>
              <a:path h="103441" w="103630">
                <a:moveTo>
                  <a:pt x="0" y="0"/>
                </a:moveTo>
                <a:lnTo>
                  <a:pt x="103630" y="0"/>
                </a:lnTo>
                <a:lnTo>
                  <a:pt x="103630" y="103441"/>
                </a:lnTo>
                <a:lnTo>
                  <a:pt x="0" y="103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91" r="0" b="-91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697212" y="7555038"/>
            <a:ext cx="4388928" cy="360426"/>
          </a:xfrm>
          <a:custGeom>
            <a:avLst/>
            <a:gdLst/>
            <a:ahLst/>
            <a:cxnLst/>
            <a:rect r="r" b="b" t="t" l="l"/>
            <a:pathLst>
              <a:path h="360426" w="4388928">
                <a:moveTo>
                  <a:pt x="0" y="0"/>
                </a:moveTo>
                <a:lnTo>
                  <a:pt x="4388928" y="0"/>
                </a:lnTo>
                <a:lnTo>
                  <a:pt x="4388928" y="360426"/>
                </a:lnTo>
                <a:lnTo>
                  <a:pt x="0" y="3604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4" t="0" r="-504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224062" y="7556373"/>
            <a:ext cx="1536382" cy="359093"/>
          </a:xfrm>
          <a:custGeom>
            <a:avLst/>
            <a:gdLst/>
            <a:ahLst/>
            <a:cxnLst/>
            <a:rect r="r" b="b" t="t" l="l"/>
            <a:pathLst>
              <a:path h="359093" w="1536382">
                <a:moveTo>
                  <a:pt x="0" y="0"/>
                </a:moveTo>
                <a:lnTo>
                  <a:pt x="1536383" y="0"/>
                </a:lnTo>
                <a:lnTo>
                  <a:pt x="1536383" y="359093"/>
                </a:lnTo>
                <a:lnTo>
                  <a:pt x="0" y="359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51" t="0" r="-251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678734" y="8009001"/>
            <a:ext cx="5478208" cy="358902"/>
          </a:xfrm>
          <a:custGeom>
            <a:avLst/>
            <a:gdLst/>
            <a:ahLst/>
            <a:cxnLst/>
            <a:rect r="r" b="b" t="t" l="l"/>
            <a:pathLst>
              <a:path h="358902" w="5478208">
                <a:moveTo>
                  <a:pt x="0" y="0"/>
                </a:moveTo>
                <a:lnTo>
                  <a:pt x="5478208" y="0"/>
                </a:lnTo>
                <a:lnTo>
                  <a:pt x="5478208" y="358902"/>
                </a:lnTo>
                <a:lnTo>
                  <a:pt x="0" y="358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9" t="0" r="-249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775766"/>
            <a:ext cx="7191375" cy="1156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5"/>
              </a:lnSpc>
            </a:pPr>
            <a:r>
              <a:rPr lang="en-US" sz="4200" spc="-70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Cara Memberi Tahu Karyawan  bahwa Masukan Mereka Berharga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728841" y="2721483"/>
            <a:ext cx="558165" cy="492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975" indent="-280988" lvl="1">
              <a:lnSpc>
                <a:spcPts val="3600"/>
              </a:lnSpc>
              <a:buFont typeface="Arial"/>
              <a:buChar char="•"/>
            </a:pPr>
            <a:r>
              <a:rPr lang="en-US" sz="3000" spc="2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75409" y="2731008"/>
            <a:ext cx="15044421" cy="6526530"/>
          </a:xfrm>
          <a:custGeom>
            <a:avLst/>
            <a:gdLst/>
            <a:ahLst/>
            <a:cxnLst/>
            <a:rect r="r" b="b" t="t" l="l"/>
            <a:pathLst>
              <a:path h="6526530" w="15044421">
                <a:moveTo>
                  <a:pt x="0" y="0"/>
                </a:moveTo>
                <a:lnTo>
                  <a:pt x="15044420" y="0"/>
                </a:lnTo>
                <a:lnTo>
                  <a:pt x="15044420" y="6526530"/>
                </a:lnTo>
                <a:lnTo>
                  <a:pt x="0" y="6526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86" r="-11240" b="-4086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40649" y="1019175"/>
            <a:ext cx="6492683" cy="1198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11"/>
              </a:lnSpc>
            </a:pPr>
            <a:r>
              <a:rPr lang="en-US" sz="7843" spc="-14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Etis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1108710"/>
            <a:ext cx="7500938" cy="8101965"/>
          </a:xfrm>
          <a:custGeom>
            <a:avLst/>
            <a:gdLst/>
            <a:ahLst/>
            <a:cxnLst/>
            <a:rect r="r" b="b" t="t" l="l"/>
            <a:pathLst>
              <a:path h="8101965" w="7500938">
                <a:moveTo>
                  <a:pt x="0" y="0"/>
                </a:moveTo>
                <a:lnTo>
                  <a:pt x="7500938" y="0"/>
                </a:lnTo>
                <a:lnTo>
                  <a:pt x="7500938" y="8101965"/>
                </a:lnTo>
                <a:lnTo>
                  <a:pt x="0" y="8101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374648"/>
            <a:ext cx="7258048" cy="7581900"/>
          </a:xfrm>
          <a:custGeom>
            <a:avLst/>
            <a:gdLst/>
            <a:ahLst/>
            <a:cxnLst/>
            <a:rect r="r" b="b" t="t" l="l"/>
            <a:pathLst>
              <a:path h="7581900" w="7258048">
                <a:moveTo>
                  <a:pt x="0" y="0"/>
                </a:moveTo>
                <a:lnTo>
                  <a:pt x="7258048" y="0"/>
                </a:lnTo>
                <a:lnTo>
                  <a:pt x="7258048" y="7581900"/>
                </a:lnTo>
                <a:lnTo>
                  <a:pt x="0" y="7581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76160" y="2621437"/>
            <a:ext cx="10306050" cy="671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70560" indent="-335280" lvl="1">
              <a:lnSpc>
                <a:spcPts val="4320"/>
              </a:lnSpc>
              <a:buFont typeface="Arial"/>
              <a:buChar char="•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Upaya komunikasi perusahaan harus etis.</a:t>
            </a:r>
          </a:p>
          <a:p>
            <a:pPr algn="l" marL="1356360" indent="-452120" lvl="2">
              <a:lnSpc>
                <a:spcPts val="3888"/>
              </a:lnSpc>
              <a:buFont typeface="Arial"/>
              <a:buChar char="⚬"/>
            </a:pP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etis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(ethical communication)—  komunikasi yang mencakup semua informasi yang  relevan, benar dalam setiap konteks, dan tidak  menipu dalam cara apapun—dapat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didorong  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melalui:</a:t>
            </a:r>
          </a:p>
          <a:p>
            <a:pPr algn="l" marL="2042160" indent="-510540" lvl="3">
              <a:lnSpc>
                <a:spcPts val="4320"/>
              </a:lnSpc>
              <a:buFont typeface="Arial"/>
              <a:buChar char="￭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 panduan yang jelas,</a:t>
            </a:r>
          </a:p>
          <a:p>
            <a:pPr algn="l" marL="2042160" indent="-510540" lvl="3">
              <a:lnSpc>
                <a:spcPts val="4320"/>
              </a:lnSpc>
              <a:buFont typeface="Arial"/>
              <a:buChar char="￭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Pelatihan komunikasi efektif dan etis</a:t>
            </a:r>
          </a:p>
          <a:p>
            <a:pPr algn="l" marL="2042160" indent="-510540" lvl="3">
              <a:lnSpc>
                <a:spcPts val="4320"/>
              </a:lnSpc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seorang komunikator harus </a:t>
            </a:r>
            <a:r>
              <a:rPr lang="en-US" sz="3600" spc="18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memikirkan:</a:t>
            </a:r>
          </a:p>
          <a:p>
            <a:pPr algn="l" marL="2042160" indent="-510540" lvl="3">
              <a:lnSpc>
                <a:spcPts val="4320"/>
              </a:lnSpc>
              <a:buFont typeface="Arial"/>
              <a:buChar char="￭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pilihan-pilihan komunikasi yang dibuatnya,</a:t>
            </a:r>
          </a:p>
          <a:p>
            <a:pPr algn="l" marL="2042160" indent="-510540" lvl="3">
              <a:lnSpc>
                <a:spcPts val="4320"/>
              </a:lnSpc>
              <a:buFont typeface="Arial"/>
              <a:buChar char="￭"/>
            </a:pP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konsekuensi dari pilihan tersebut.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3E3E3E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8876157" y="559054"/>
            <a:ext cx="5599608" cy="184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sz="6600" spc="-16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LATIHAN  KETERAMPILAN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8415338" cy="8760143"/>
          </a:xfrm>
          <a:custGeom>
            <a:avLst/>
            <a:gdLst/>
            <a:ahLst/>
            <a:cxnLst/>
            <a:rect r="r" b="b" t="t" l="l"/>
            <a:pathLst>
              <a:path h="8760143" w="8415338">
                <a:moveTo>
                  <a:pt x="0" y="0"/>
                </a:moveTo>
                <a:lnTo>
                  <a:pt x="8415338" y="0"/>
                </a:lnTo>
                <a:lnTo>
                  <a:pt x="8415338" y="8760143"/>
                </a:lnTo>
                <a:lnTo>
                  <a:pt x="0" y="876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8163305" cy="8483346"/>
          </a:xfrm>
          <a:custGeom>
            <a:avLst/>
            <a:gdLst/>
            <a:ahLst/>
            <a:cxnLst/>
            <a:rect r="r" b="b" t="t" l="l"/>
            <a:pathLst>
              <a:path h="8483346" w="8163305">
                <a:moveTo>
                  <a:pt x="0" y="0"/>
                </a:moveTo>
                <a:lnTo>
                  <a:pt x="8163305" y="0"/>
                </a:lnTo>
                <a:lnTo>
                  <a:pt x="8163305" y="8483346"/>
                </a:lnTo>
                <a:lnTo>
                  <a:pt x="0" y="8483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" r="0" b="-2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7290" y="2944837"/>
            <a:ext cx="17433417" cy="5697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66798" indent="-4333399" lvl="1">
              <a:lnSpc>
                <a:spcPts val="3600"/>
              </a:lnSpc>
              <a:buFont typeface="Arial"/>
              <a:buChar char="•"/>
            </a:pPr>
            <a:r>
              <a:rPr lang="en-US" sz="3000" spc="20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Menyimak secara Aktif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Adakan kontak mata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Anggukan afirmatif, dan ekspresi wajah yang sesuai</a:t>
            </a:r>
          </a:p>
          <a:p>
            <a:pPr algn="l" marL="9267825" indent="-3089275" lvl="2">
              <a:lnSpc>
                <a:spcPts val="3240"/>
              </a:lnSpc>
              <a:buAutoNum type="arabicPeriod" startAt="1"/>
            </a:pPr>
            <a:r>
              <a:rPr lang="en-US" sz="3000" spc="1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Hindarkan tindakan/gerakan yang mengalihkan,  yang mengesankan rasa bosan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1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Ajukan pertanyaan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-1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Parafrasekan apa yang telah dikatakan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Hindari menginterupsi pembicara</a:t>
            </a:r>
          </a:p>
          <a:p>
            <a:pPr algn="l" marL="9266872" indent="-3088958" lvl="2">
              <a:lnSpc>
                <a:spcPts val="3600"/>
              </a:lnSpc>
              <a:buAutoNum type="arabicPeriod" startAt="1"/>
            </a:pPr>
            <a:r>
              <a:rPr lang="en-US" sz="3000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Tetaplah termotivasi untuk terus mendengarkan</a:t>
            </a:r>
          </a:p>
          <a:p>
            <a:pPr algn="l" marL="9267825" indent="-3089275" lvl="2">
              <a:lnSpc>
                <a:spcPts val="3240"/>
              </a:lnSpc>
              <a:buAutoNum type="arabicPeriod" startAt="1"/>
            </a:pPr>
            <a:r>
              <a:rPr lang="en-US" sz="3000" spc="2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Transisi halus antara peran pembicara dan  pendengar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24384000" y="13716000"/>
                  </a:lnTo>
                  <a:lnTo>
                    <a:pt x="243840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75409" y="918324"/>
            <a:ext cx="7343822" cy="143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04"/>
              </a:lnSpc>
            </a:pPr>
            <a:r>
              <a:rPr lang="en-US" sz="9086" spc="-55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Wisdom quotes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61286" y="2674618"/>
            <a:ext cx="15958566" cy="6732270"/>
          </a:xfrm>
          <a:custGeom>
            <a:avLst/>
            <a:gdLst/>
            <a:ahLst/>
            <a:cxnLst/>
            <a:rect r="r" b="b" t="t" l="l"/>
            <a:pathLst>
              <a:path h="6732270" w="15958566">
                <a:moveTo>
                  <a:pt x="0" y="0"/>
                </a:moveTo>
                <a:lnTo>
                  <a:pt x="15958566" y="0"/>
                </a:lnTo>
                <a:lnTo>
                  <a:pt x="15958566" y="6732270"/>
                </a:lnTo>
                <a:lnTo>
                  <a:pt x="0" y="6732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" r="0" b="-2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57298" y="2743199"/>
            <a:ext cx="15773400" cy="6545580"/>
            <a:chOff x="0" y="0"/>
            <a:chExt cx="21031200" cy="8727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031200" cy="8726424"/>
            </a:xfrm>
            <a:custGeom>
              <a:avLst/>
              <a:gdLst/>
              <a:ahLst/>
              <a:cxnLst/>
              <a:rect r="r" b="b" t="t" l="l"/>
              <a:pathLst>
                <a:path h="8726424" w="21031200">
                  <a:moveTo>
                    <a:pt x="21031200" y="0"/>
                  </a:moveTo>
                  <a:lnTo>
                    <a:pt x="0" y="0"/>
                  </a:lnTo>
                  <a:lnTo>
                    <a:pt x="0" y="8726424"/>
                  </a:lnTo>
                  <a:lnTo>
                    <a:pt x="21031200" y="8726424"/>
                  </a:lnTo>
                  <a:lnTo>
                    <a:pt x="21031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50155" y="2736055"/>
            <a:ext cx="15787688" cy="6559868"/>
            <a:chOff x="0" y="0"/>
            <a:chExt cx="21050250" cy="87464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50250" cy="8745474"/>
            </a:xfrm>
            <a:custGeom>
              <a:avLst/>
              <a:gdLst/>
              <a:ahLst/>
              <a:cxnLst/>
              <a:rect r="r" b="b" t="t" l="l"/>
              <a:pathLst>
                <a:path h="8745474" w="21050250">
                  <a:moveTo>
                    <a:pt x="9525" y="8726424"/>
                  </a:moveTo>
                  <a:lnTo>
                    <a:pt x="21040725" y="8726424"/>
                  </a:lnTo>
                  <a:lnTo>
                    <a:pt x="21040725" y="8735949"/>
                  </a:lnTo>
                  <a:lnTo>
                    <a:pt x="21031200" y="8735949"/>
                  </a:lnTo>
                  <a:lnTo>
                    <a:pt x="21031200" y="9525"/>
                  </a:lnTo>
                  <a:lnTo>
                    <a:pt x="21040725" y="9525"/>
                  </a:lnTo>
                  <a:lnTo>
                    <a:pt x="21040725" y="19050"/>
                  </a:lnTo>
                  <a:lnTo>
                    <a:pt x="9525" y="19050"/>
                  </a:lnTo>
                  <a:lnTo>
                    <a:pt x="9525" y="9525"/>
                  </a:lnTo>
                  <a:lnTo>
                    <a:pt x="19050" y="9525"/>
                  </a:lnTo>
                  <a:lnTo>
                    <a:pt x="19050" y="8735949"/>
                  </a:lnTo>
                  <a:lnTo>
                    <a:pt x="9525" y="8735949"/>
                  </a:lnTo>
                  <a:lnTo>
                    <a:pt x="9525" y="8726424"/>
                  </a:lnTo>
                  <a:moveTo>
                    <a:pt x="9525" y="8745474"/>
                  </a:moveTo>
                  <a:cubicBezTo>
                    <a:pt x="4318" y="8745474"/>
                    <a:pt x="0" y="8741156"/>
                    <a:pt x="0" y="8735949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lnTo>
                    <a:pt x="21040725" y="0"/>
                  </a:lnTo>
                  <a:cubicBezTo>
                    <a:pt x="21045932" y="0"/>
                    <a:pt x="21050250" y="4318"/>
                    <a:pt x="21050250" y="9525"/>
                  </a:cubicBezTo>
                  <a:lnTo>
                    <a:pt x="21050250" y="8735949"/>
                  </a:lnTo>
                  <a:cubicBezTo>
                    <a:pt x="21050250" y="8741156"/>
                    <a:pt x="21045932" y="8745474"/>
                    <a:pt x="21040725" y="8745474"/>
                  </a:cubicBezTo>
                  <a:lnTo>
                    <a:pt x="9525" y="8745474"/>
                  </a:lnTo>
                  <a:close/>
                </a:path>
              </a:pathLst>
            </a:custGeom>
            <a:solidFill>
              <a:srgbClr val="C7C9C9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737358" y="3223258"/>
            <a:ext cx="14813280" cy="5582412"/>
          </a:xfrm>
          <a:custGeom>
            <a:avLst/>
            <a:gdLst/>
            <a:ahLst/>
            <a:cxnLst/>
            <a:rect r="r" b="b" t="t" l="l"/>
            <a:pathLst>
              <a:path h="5582412" w="14813280">
                <a:moveTo>
                  <a:pt x="0" y="0"/>
                </a:moveTo>
                <a:lnTo>
                  <a:pt x="14813281" y="0"/>
                </a:lnTo>
                <a:lnTo>
                  <a:pt x="14813281" y="5582412"/>
                </a:lnTo>
                <a:lnTo>
                  <a:pt x="0" y="5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" t="0" r="-24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202930" cy="10287000"/>
          </a:xfrm>
          <a:custGeom>
            <a:avLst/>
            <a:gdLst/>
            <a:ahLst/>
            <a:cxnLst/>
            <a:rect r="r" b="b" t="t" l="l"/>
            <a:pathLst>
              <a:path h="10287000" w="8202930">
                <a:moveTo>
                  <a:pt x="0" y="0"/>
                </a:moveTo>
                <a:lnTo>
                  <a:pt x="8202930" y="0"/>
                </a:lnTo>
                <a:lnTo>
                  <a:pt x="8202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73716" y="656080"/>
            <a:ext cx="7886698" cy="3854196"/>
          </a:xfrm>
          <a:custGeom>
            <a:avLst/>
            <a:gdLst/>
            <a:ahLst/>
            <a:cxnLst/>
            <a:rect r="r" b="b" t="t" l="l"/>
            <a:pathLst>
              <a:path h="3854196" w="7886698">
                <a:moveTo>
                  <a:pt x="0" y="0"/>
                </a:moveTo>
                <a:lnTo>
                  <a:pt x="7886699" y="0"/>
                </a:lnTo>
                <a:lnTo>
                  <a:pt x="7886699" y="3854196"/>
                </a:lnTo>
                <a:lnTo>
                  <a:pt x="0" y="385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636" t="0" r="-4063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73716" y="4686300"/>
            <a:ext cx="7886698" cy="5296662"/>
          </a:xfrm>
          <a:custGeom>
            <a:avLst/>
            <a:gdLst/>
            <a:ahLst/>
            <a:cxnLst/>
            <a:rect r="r" b="b" t="t" l="l"/>
            <a:pathLst>
              <a:path h="5296662" w="7886698">
                <a:moveTo>
                  <a:pt x="0" y="0"/>
                </a:moveTo>
                <a:lnTo>
                  <a:pt x="7886699" y="0"/>
                </a:lnTo>
                <a:lnTo>
                  <a:pt x="7886699" y="5296662"/>
                </a:lnTo>
                <a:lnTo>
                  <a:pt x="0" y="529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53" r="0" b="-25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89442" y="3460939"/>
            <a:ext cx="5181499" cy="224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45"/>
              </a:lnSpc>
            </a:pPr>
            <a:r>
              <a:rPr lang="en-US" sz="8100" spc="-56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Hadits  Komunikasi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726605" y="895350"/>
            <a:ext cx="4834790" cy="1187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32"/>
              </a:lnSpc>
            </a:pPr>
            <a:r>
              <a:rPr lang="en-US" sz="695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REFERENSI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6755" y="2639130"/>
            <a:ext cx="17588383" cy="5918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2663" indent="-456332" lvl="1">
              <a:lnSpc>
                <a:spcPts val="5918"/>
              </a:lnSpc>
              <a:buFont typeface="Arial"/>
              <a:buChar char="•"/>
            </a:pPr>
            <a:r>
              <a:rPr lang="en-US" sz="42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Robbins, Stephen P dan Coulter, Mary (2012), Management, edisi 10, buku 1, Jakarta : Penerbit Erlangga</a:t>
            </a:r>
          </a:p>
          <a:p>
            <a:pPr algn="l" marL="912663" indent="-456332" lvl="1">
              <a:lnSpc>
                <a:spcPts val="5918"/>
              </a:lnSpc>
              <a:buFont typeface="Arial"/>
              <a:buChar char="•"/>
            </a:pPr>
            <a:r>
              <a:rPr lang="en-US" sz="42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Robbins, Stephen P dan Coulter, Mary (2012), Management, edisi 10, buku 2, Jakarta : Penerbit Erlangga</a:t>
            </a:r>
          </a:p>
          <a:p>
            <a:pPr algn="l" marL="912663" indent="-456332" lvl="1">
              <a:lnSpc>
                <a:spcPts val="5918"/>
              </a:lnSpc>
              <a:buFont typeface="Arial"/>
              <a:buChar char="•"/>
            </a:pPr>
            <a:r>
              <a:rPr lang="en-US" sz="42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Gibson, Ivancevich, Donelly, (2013), Organizations, , Jakarta : Penerbit Salemba Empat.</a:t>
            </a:r>
          </a:p>
          <a:p>
            <a:pPr algn="l" marL="912663" indent="-456332" lvl="1">
              <a:lnSpc>
                <a:spcPts val="5918"/>
              </a:lnSpc>
              <a:buFont typeface="Arial"/>
              <a:buChar char="•"/>
            </a:pPr>
            <a:r>
              <a:rPr lang="en-US" sz="42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Handoko, T. Hani., 2010, Pengantar Manajemen, edisi 2, Yogyakarta : BPFE.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9824" y="733039"/>
            <a:ext cx="15088352" cy="9285140"/>
          </a:xfrm>
          <a:custGeom>
            <a:avLst/>
            <a:gdLst/>
            <a:ahLst/>
            <a:cxnLst/>
            <a:rect r="r" b="b" t="t" l="l"/>
            <a:pathLst>
              <a:path h="9285140" w="15088352">
                <a:moveTo>
                  <a:pt x="0" y="0"/>
                </a:moveTo>
                <a:lnTo>
                  <a:pt x="15088352" y="0"/>
                </a:lnTo>
                <a:lnTo>
                  <a:pt x="15088352" y="9285140"/>
                </a:lnTo>
                <a:lnTo>
                  <a:pt x="0" y="9285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93307" y="1244702"/>
            <a:ext cx="2302296" cy="2302296"/>
          </a:xfrm>
          <a:custGeom>
            <a:avLst/>
            <a:gdLst/>
            <a:ahLst/>
            <a:cxnLst/>
            <a:rect r="r" b="b" t="t" l="l"/>
            <a:pathLst>
              <a:path h="2302296" w="2302296">
                <a:moveTo>
                  <a:pt x="0" y="0"/>
                </a:moveTo>
                <a:lnTo>
                  <a:pt x="2302295" y="0"/>
                </a:lnTo>
                <a:lnTo>
                  <a:pt x="2302295" y="2302295"/>
                </a:lnTo>
                <a:lnTo>
                  <a:pt x="0" y="2302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282"/>
            <a:ext cx="18287998" cy="10284714"/>
          </a:xfrm>
          <a:custGeom>
            <a:avLst/>
            <a:gdLst/>
            <a:ahLst/>
            <a:cxnLst/>
            <a:rect r="r" b="b" t="t" l="l"/>
            <a:pathLst>
              <a:path h="10284714" w="18287998">
                <a:moveTo>
                  <a:pt x="0" y="0"/>
                </a:moveTo>
                <a:lnTo>
                  <a:pt x="18287998" y="0"/>
                </a:lnTo>
                <a:lnTo>
                  <a:pt x="18287998" y="10284713"/>
                </a:lnTo>
                <a:lnTo>
                  <a:pt x="0" y="1028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" r="0" b="-2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8" cy="10287000"/>
          </a:xfrm>
          <a:custGeom>
            <a:avLst/>
            <a:gdLst/>
            <a:ahLst/>
            <a:cxnLst/>
            <a:rect r="r" b="b" t="t" l="l"/>
            <a:pathLst>
              <a:path h="10287000" w="18287998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40500" y="3556940"/>
            <a:ext cx="7217093" cy="2433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9000" spc="-54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Sifat dan Fungsi  Komunikasi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055614" cy="10287000"/>
          </a:xfrm>
          <a:custGeom>
            <a:avLst/>
            <a:gdLst/>
            <a:ahLst/>
            <a:cxnLst/>
            <a:rect r="r" b="b" t="t" l="l"/>
            <a:pathLst>
              <a:path h="10287000" w="6055614">
                <a:moveTo>
                  <a:pt x="0" y="0"/>
                </a:moveTo>
                <a:lnTo>
                  <a:pt x="6055614" y="0"/>
                </a:lnTo>
                <a:lnTo>
                  <a:pt x="60556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" t="0" r="-1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34145" y="4905820"/>
            <a:ext cx="3452812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91628" y="2310027"/>
            <a:ext cx="9368790" cy="4492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79145" indent="-389573" lvl="1">
              <a:lnSpc>
                <a:spcPts val="4530"/>
              </a:lnSpc>
              <a:buFont typeface="Arial"/>
              <a:buChar char="•"/>
            </a:pPr>
            <a:r>
              <a:rPr lang="en-US" sz="4200" spc="1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Komunikasi: </a:t>
            </a:r>
            <a:r>
              <a:rPr lang="en-US" sz="4200" spc="1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Perpindahan dan  pemahaman makna.</a:t>
            </a:r>
          </a:p>
          <a:p>
            <a:pPr algn="just" marL="1464945" indent="-488315" lvl="2">
              <a:lnSpc>
                <a:spcPts val="4530"/>
              </a:lnSpc>
              <a:buFont typeface="Arial"/>
              <a:buChar char="⚬"/>
            </a:pPr>
            <a:r>
              <a:rPr lang="en-US" sz="4200" spc="24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antarpribadi: </a:t>
            </a: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  antara dua orang atau lebih.</a:t>
            </a:r>
          </a:p>
          <a:p>
            <a:pPr algn="just" marL="1464945" indent="-488315" lvl="2">
              <a:lnSpc>
                <a:spcPts val="4536"/>
              </a:lnSpc>
              <a:buFont typeface="Arial"/>
              <a:buChar char="⚬"/>
            </a:pPr>
            <a:r>
              <a:rPr lang="en-US" sz="4200" spc="24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Komunikasi organisasi: </a:t>
            </a: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Semua pola,  jaringan, dan sistem dari komunikasi  dalam sebuah organisasi.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18324"/>
            <a:ext cx="8578215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spc="-7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Empat Fungsi Komunikasi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306055" y="4752594"/>
            <a:ext cx="3901058" cy="2454021"/>
          </a:xfrm>
          <a:custGeom>
            <a:avLst/>
            <a:gdLst/>
            <a:ahLst/>
            <a:cxnLst/>
            <a:rect r="r" b="b" t="t" l="l"/>
            <a:pathLst>
              <a:path h="2454021" w="3901058">
                <a:moveTo>
                  <a:pt x="0" y="0"/>
                </a:moveTo>
                <a:lnTo>
                  <a:pt x="3901057" y="0"/>
                </a:lnTo>
                <a:lnTo>
                  <a:pt x="3901057" y="2454021"/>
                </a:lnTo>
                <a:lnTo>
                  <a:pt x="0" y="2454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" r="0" b="-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02068" y="5285232"/>
            <a:ext cx="3747896" cy="1564767"/>
          </a:xfrm>
          <a:custGeom>
            <a:avLst/>
            <a:gdLst/>
            <a:ahLst/>
            <a:cxnLst/>
            <a:rect r="r" b="b" t="t" l="l"/>
            <a:pathLst>
              <a:path h="1564767" w="3747896">
                <a:moveTo>
                  <a:pt x="0" y="0"/>
                </a:moveTo>
                <a:lnTo>
                  <a:pt x="3747896" y="0"/>
                </a:lnTo>
                <a:lnTo>
                  <a:pt x="3747896" y="1564767"/>
                </a:lnTo>
                <a:lnTo>
                  <a:pt x="0" y="1564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6" r="0" b="-136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200900" y="4647438"/>
            <a:ext cx="3886200" cy="2439352"/>
            <a:chOff x="0" y="0"/>
            <a:chExt cx="5181600" cy="32524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81600" cy="3252216"/>
            </a:xfrm>
            <a:custGeom>
              <a:avLst/>
              <a:gdLst/>
              <a:ahLst/>
              <a:cxnLst/>
              <a:rect r="r" b="b" t="t" l="l"/>
              <a:pathLst>
                <a:path h="3252216" w="5181600">
                  <a:moveTo>
                    <a:pt x="5181600" y="0"/>
                  </a:moveTo>
                  <a:lnTo>
                    <a:pt x="0" y="0"/>
                  </a:lnTo>
                  <a:lnTo>
                    <a:pt x="0" y="3252216"/>
                  </a:lnTo>
                  <a:lnTo>
                    <a:pt x="5181600" y="3252216"/>
                  </a:lnTo>
                  <a:lnTo>
                    <a:pt x="5181600" y="0"/>
                  </a:lnTo>
                  <a:close/>
                </a:path>
              </a:pathLst>
            </a:custGeom>
            <a:solidFill>
              <a:srgbClr val="CC99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785098" y="5170932"/>
            <a:ext cx="757809" cy="1016127"/>
          </a:xfrm>
          <a:custGeom>
            <a:avLst/>
            <a:gdLst/>
            <a:ahLst/>
            <a:cxnLst/>
            <a:rect r="r" b="b" t="t" l="l"/>
            <a:pathLst>
              <a:path h="1016127" w="757809">
                <a:moveTo>
                  <a:pt x="0" y="0"/>
                </a:moveTo>
                <a:lnTo>
                  <a:pt x="757809" y="0"/>
                </a:lnTo>
                <a:lnTo>
                  <a:pt x="757809" y="1016127"/>
                </a:lnTo>
                <a:lnTo>
                  <a:pt x="0" y="1016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4" r="0" b="-5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7543800" y="4752594"/>
            <a:ext cx="3900488" cy="2453640"/>
            <a:chOff x="0" y="0"/>
            <a:chExt cx="5200650" cy="32715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200650" cy="3271520"/>
            </a:xfrm>
            <a:custGeom>
              <a:avLst/>
              <a:gdLst/>
              <a:ahLst/>
              <a:cxnLst/>
              <a:rect r="r" b="b" t="t" l="l"/>
              <a:pathLst>
                <a:path h="3271520" w="5200650">
                  <a:moveTo>
                    <a:pt x="9525" y="0"/>
                  </a:moveTo>
                  <a:lnTo>
                    <a:pt x="5191125" y="0"/>
                  </a:lnTo>
                  <a:cubicBezTo>
                    <a:pt x="5196332" y="0"/>
                    <a:pt x="5200650" y="4318"/>
                    <a:pt x="5200650" y="9525"/>
                  </a:cubicBezTo>
                  <a:lnTo>
                    <a:pt x="5200650" y="3261995"/>
                  </a:lnTo>
                  <a:cubicBezTo>
                    <a:pt x="5200650" y="3267202"/>
                    <a:pt x="5196332" y="3271520"/>
                    <a:pt x="5191125" y="3271520"/>
                  </a:cubicBezTo>
                  <a:lnTo>
                    <a:pt x="9525" y="3271520"/>
                  </a:lnTo>
                  <a:cubicBezTo>
                    <a:pt x="4318" y="3271520"/>
                    <a:pt x="0" y="3267202"/>
                    <a:pt x="0" y="3261995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3261995"/>
                  </a:lnTo>
                  <a:lnTo>
                    <a:pt x="9525" y="3261995"/>
                  </a:lnTo>
                  <a:lnTo>
                    <a:pt x="9525" y="3252470"/>
                  </a:lnTo>
                  <a:lnTo>
                    <a:pt x="5191125" y="3252470"/>
                  </a:lnTo>
                  <a:lnTo>
                    <a:pt x="5191125" y="3261995"/>
                  </a:lnTo>
                  <a:lnTo>
                    <a:pt x="5181600" y="3261995"/>
                  </a:lnTo>
                  <a:lnTo>
                    <a:pt x="5181600" y="9525"/>
                  </a:lnTo>
                  <a:lnTo>
                    <a:pt x="5191125" y="9525"/>
                  </a:lnTo>
                  <a:lnTo>
                    <a:pt x="5191125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5200650" cy="334772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4320"/>
                </a:lnSpc>
              </a:pPr>
            </a:p>
            <a:p>
              <a:pPr algn="l">
                <a:lnSpc>
                  <a:spcPts val="4320"/>
                </a:lnSpc>
              </a:pPr>
              <a:r>
                <a:rPr lang="en-US" sz="3600" spc="-7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Fungsi-fungsi  Komunikasi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159436" y="4072698"/>
            <a:ext cx="5972175" cy="3611880"/>
          </a:xfrm>
          <a:custGeom>
            <a:avLst/>
            <a:gdLst/>
            <a:ahLst/>
            <a:cxnLst/>
            <a:rect r="r" b="b" t="t" l="l"/>
            <a:pathLst>
              <a:path h="3611880" w="5972175">
                <a:moveTo>
                  <a:pt x="0" y="0"/>
                </a:moveTo>
                <a:lnTo>
                  <a:pt x="5972175" y="0"/>
                </a:lnTo>
                <a:lnTo>
                  <a:pt x="5972175" y="3611880"/>
                </a:lnTo>
                <a:lnTo>
                  <a:pt x="0" y="3611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419855" y="3076955"/>
            <a:ext cx="4243959" cy="1500759"/>
          </a:xfrm>
          <a:custGeom>
            <a:avLst/>
            <a:gdLst/>
            <a:ahLst/>
            <a:cxnLst/>
            <a:rect r="r" b="b" t="t" l="l"/>
            <a:pathLst>
              <a:path h="1500759" w="4243959">
                <a:moveTo>
                  <a:pt x="0" y="0"/>
                </a:moveTo>
                <a:lnTo>
                  <a:pt x="4243959" y="0"/>
                </a:lnTo>
                <a:lnTo>
                  <a:pt x="4243959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4" r="0" b="-2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064508" y="3474718"/>
            <a:ext cx="2988944" cy="851533"/>
          </a:xfrm>
          <a:custGeom>
            <a:avLst/>
            <a:gdLst/>
            <a:ahLst/>
            <a:cxnLst/>
            <a:rect r="r" b="b" t="t" l="l"/>
            <a:pathLst>
              <a:path h="851533" w="2988944">
                <a:moveTo>
                  <a:pt x="0" y="0"/>
                </a:moveTo>
                <a:lnTo>
                  <a:pt x="2988944" y="0"/>
                </a:lnTo>
                <a:lnTo>
                  <a:pt x="2988944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316" r="0" b="-316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14700" y="2971800"/>
            <a:ext cx="4229100" cy="1485900"/>
          </a:xfrm>
          <a:custGeom>
            <a:avLst/>
            <a:gdLst/>
            <a:ahLst/>
            <a:cxnLst/>
            <a:rect r="r" b="b" t="t" l="l"/>
            <a:pathLst>
              <a:path h="1485900" w="4229100">
                <a:moveTo>
                  <a:pt x="0" y="0"/>
                </a:moveTo>
                <a:lnTo>
                  <a:pt x="4229100" y="0"/>
                </a:lnTo>
                <a:lnTo>
                  <a:pt x="422910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07556" y="2964656"/>
            <a:ext cx="4243388" cy="1500188"/>
          </a:xfrm>
          <a:custGeom>
            <a:avLst/>
            <a:gdLst/>
            <a:ahLst/>
            <a:cxnLst/>
            <a:rect r="r" b="b" t="t" l="l"/>
            <a:pathLst>
              <a:path h="1500188" w="4243388">
                <a:moveTo>
                  <a:pt x="0" y="0"/>
                </a:moveTo>
                <a:lnTo>
                  <a:pt x="4243388" y="0"/>
                </a:lnTo>
                <a:lnTo>
                  <a:pt x="424338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950208" y="3360418"/>
            <a:ext cx="2988944" cy="851533"/>
          </a:xfrm>
          <a:custGeom>
            <a:avLst/>
            <a:gdLst/>
            <a:ahLst/>
            <a:cxnLst/>
            <a:rect r="r" b="b" t="t" l="l"/>
            <a:pathLst>
              <a:path h="851533" w="2988944">
                <a:moveTo>
                  <a:pt x="0" y="0"/>
                </a:moveTo>
                <a:lnTo>
                  <a:pt x="2988944" y="0"/>
                </a:lnTo>
                <a:lnTo>
                  <a:pt x="2988944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316" r="0" b="-316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170236" y="3403281"/>
            <a:ext cx="2519362" cy="54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Pengendalian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849354" y="3076955"/>
            <a:ext cx="4243958" cy="1500759"/>
          </a:xfrm>
          <a:custGeom>
            <a:avLst/>
            <a:gdLst/>
            <a:ahLst/>
            <a:cxnLst/>
            <a:rect r="r" b="b" t="t" l="l"/>
            <a:pathLst>
              <a:path h="1500759" w="4243958">
                <a:moveTo>
                  <a:pt x="0" y="0"/>
                </a:moveTo>
                <a:lnTo>
                  <a:pt x="4243958" y="0"/>
                </a:lnTo>
                <a:lnTo>
                  <a:pt x="4243958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4" r="0" b="-24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744200" y="2971800"/>
            <a:ext cx="4229100" cy="1485900"/>
          </a:xfrm>
          <a:custGeom>
            <a:avLst/>
            <a:gdLst/>
            <a:ahLst/>
            <a:cxnLst/>
            <a:rect r="r" b="b" t="t" l="l"/>
            <a:pathLst>
              <a:path h="1485900" w="4229100">
                <a:moveTo>
                  <a:pt x="0" y="0"/>
                </a:moveTo>
                <a:lnTo>
                  <a:pt x="4229100" y="0"/>
                </a:lnTo>
                <a:lnTo>
                  <a:pt x="422910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737056" y="2964656"/>
            <a:ext cx="4243388" cy="1500188"/>
          </a:xfrm>
          <a:custGeom>
            <a:avLst/>
            <a:gdLst/>
            <a:ahLst/>
            <a:cxnLst/>
            <a:rect r="r" b="b" t="t" l="l"/>
            <a:pathLst>
              <a:path h="1500188" w="4243388">
                <a:moveTo>
                  <a:pt x="0" y="0"/>
                </a:moveTo>
                <a:lnTo>
                  <a:pt x="4243388" y="0"/>
                </a:lnTo>
                <a:lnTo>
                  <a:pt x="424338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859768" y="3360418"/>
            <a:ext cx="2031111" cy="851533"/>
          </a:xfrm>
          <a:custGeom>
            <a:avLst/>
            <a:gdLst/>
            <a:ahLst/>
            <a:cxnLst/>
            <a:rect r="r" b="b" t="t" l="l"/>
            <a:pathLst>
              <a:path h="851533" w="2031111">
                <a:moveTo>
                  <a:pt x="0" y="0"/>
                </a:moveTo>
                <a:lnTo>
                  <a:pt x="2031111" y="0"/>
                </a:lnTo>
                <a:lnTo>
                  <a:pt x="2031111" y="851534"/>
                </a:lnTo>
                <a:lnTo>
                  <a:pt x="0" y="8515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94" r="0" b="-194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080746" y="3403281"/>
            <a:ext cx="1561148" cy="54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Motivasi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849354" y="7420355"/>
            <a:ext cx="4243958" cy="1500759"/>
          </a:xfrm>
          <a:custGeom>
            <a:avLst/>
            <a:gdLst/>
            <a:ahLst/>
            <a:cxnLst/>
            <a:rect r="r" b="b" t="t" l="l"/>
            <a:pathLst>
              <a:path h="1500759" w="4243958">
                <a:moveTo>
                  <a:pt x="0" y="0"/>
                </a:moveTo>
                <a:lnTo>
                  <a:pt x="4243958" y="0"/>
                </a:lnTo>
                <a:lnTo>
                  <a:pt x="4243958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4" r="0" b="-24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187684" y="7818118"/>
            <a:ext cx="3601592" cy="851535"/>
          </a:xfrm>
          <a:custGeom>
            <a:avLst/>
            <a:gdLst/>
            <a:ahLst/>
            <a:cxnLst/>
            <a:rect r="r" b="b" t="t" l="l"/>
            <a:pathLst>
              <a:path h="851535" w="3601592">
                <a:moveTo>
                  <a:pt x="0" y="0"/>
                </a:moveTo>
                <a:lnTo>
                  <a:pt x="3601592" y="0"/>
                </a:lnTo>
                <a:lnTo>
                  <a:pt x="3601592" y="851536"/>
                </a:lnTo>
                <a:lnTo>
                  <a:pt x="0" y="8515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55" r="0" b="-255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744200" y="7315200"/>
            <a:ext cx="4229100" cy="1485900"/>
          </a:xfrm>
          <a:custGeom>
            <a:avLst/>
            <a:gdLst/>
            <a:ahLst/>
            <a:cxnLst/>
            <a:rect r="r" b="b" t="t" l="l"/>
            <a:pathLst>
              <a:path h="1485900" w="4229100">
                <a:moveTo>
                  <a:pt x="0" y="0"/>
                </a:moveTo>
                <a:lnTo>
                  <a:pt x="4229100" y="0"/>
                </a:lnTo>
                <a:lnTo>
                  <a:pt x="422910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737056" y="7308056"/>
            <a:ext cx="4243388" cy="1500188"/>
          </a:xfrm>
          <a:custGeom>
            <a:avLst/>
            <a:gdLst/>
            <a:ahLst/>
            <a:cxnLst/>
            <a:rect r="r" b="b" t="t" l="l"/>
            <a:pathLst>
              <a:path h="1500188" w="4243388">
                <a:moveTo>
                  <a:pt x="0" y="0"/>
                </a:moveTo>
                <a:lnTo>
                  <a:pt x="4243388" y="0"/>
                </a:lnTo>
                <a:lnTo>
                  <a:pt x="424338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073384" y="7703818"/>
            <a:ext cx="3601592" cy="851535"/>
          </a:xfrm>
          <a:custGeom>
            <a:avLst/>
            <a:gdLst/>
            <a:ahLst/>
            <a:cxnLst/>
            <a:rect r="r" b="b" t="t" l="l"/>
            <a:pathLst>
              <a:path h="851535" w="3601592">
                <a:moveTo>
                  <a:pt x="0" y="0"/>
                </a:moveTo>
                <a:lnTo>
                  <a:pt x="3601592" y="0"/>
                </a:lnTo>
                <a:lnTo>
                  <a:pt x="3601592" y="851536"/>
                </a:lnTo>
                <a:lnTo>
                  <a:pt x="0" y="8515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255" r="0" b="-255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1296268" y="7747000"/>
            <a:ext cx="3131820" cy="550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Ungkapan Emosi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3419855" y="7420355"/>
            <a:ext cx="4243959" cy="1500759"/>
          </a:xfrm>
          <a:custGeom>
            <a:avLst/>
            <a:gdLst/>
            <a:ahLst/>
            <a:cxnLst/>
            <a:rect r="r" b="b" t="t" l="l"/>
            <a:pathLst>
              <a:path h="1500759" w="4243959">
                <a:moveTo>
                  <a:pt x="0" y="0"/>
                </a:moveTo>
                <a:lnTo>
                  <a:pt x="4243959" y="0"/>
                </a:lnTo>
                <a:lnTo>
                  <a:pt x="4243959" y="1500759"/>
                </a:lnTo>
                <a:lnTo>
                  <a:pt x="0" y="150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4" r="0" b="-24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446270" y="7818118"/>
            <a:ext cx="2225421" cy="851535"/>
          </a:xfrm>
          <a:custGeom>
            <a:avLst/>
            <a:gdLst/>
            <a:ahLst/>
            <a:cxnLst/>
            <a:rect r="r" b="b" t="t" l="l"/>
            <a:pathLst>
              <a:path h="851535" w="2225421">
                <a:moveTo>
                  <a:pt x="0" y="0"/>
                </a:moveTo>
                <a:lnTo>
                  <a:pt x="2225421" y="0"/>
                </a:lnTo>
                <a:lnTo>
                  <a:pt x="2225421" y="851536"/>
                </a:lnTo>
                <a:lnTo>
                  <a:pt x="0" y="85153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-258" r="0" b="-258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314700" y="7315200"/>
            <a:ext cx="4229100" cy="1485900"/>
          </a:xfrm>
          <a:custGeom>
            <a:avLst/>
            <a:gdLst/>
            <a:ahLst/>
            <a:cxnLst/>
            <a:rect r="r" b="b" t="t" l="l"/>
            <a:pathLst>
              <a:path h="1485900" w="4229100">
                <a:moveTo>
                  <a:pt x="0" y="0"/>
                </a:moveTo>
                <a:lnTo>
                  <a:pt x="4229100" y="0"/>
                </a:lnTo>
                <a:lnTo>
                  <a:pt x="4229100" y="1485900"/>
                </a:lnTo>
                <a:lnTo>
                  <a:pt x="0" y="14859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307556" y="7308056"/>
            <a:ext cx="4243388" cy="1500188"/>
          </a:xfrm>
          <a:custGeom>
            <a:avLst/>
            <a:gdLst/>
            <a:ahLst/>
            <a:cxnLst/>
            <a:rect r="r" b="b" t="t" l="l"/>
            <a:pathLst>
              <a:path h="1500188" w="4243388">
                <a:moveTo>
                  <a:pt x="0" y="0"/>
                </a:moveTo>
                <a:lnTo>
                  <a:pt x="4243388" y="0"/>
                </a:lnTo>
                <a:lnTo>
                  <a:pt x="4243388" y="1500188"/>
                </a:lnTo>
                <a:lnTo>
                  <a:pt x="0" y="15001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331970" y="7703818"/>
            <a:ext cx="2225421" cy="851535"/>
          </a:xfrm>
          <a:custGeom>
            <a:avLst/>
            <a:gdLst/>
            <a:ahLst/>
            <a:cxnLst/>
            <a:rect r="r" b="b" t="t" l="l"/>
            <a:pathLst>
              <a:path h="851535" w="2225421">
                <a:moveTo>
                  <a:pt x="0" y="0"/>
                </a:moveTo>
                <a:lnTo>
                  <a:pt x="2225421" y="0"/>
                </a:lnTo>
                <a:lnTo>
                  <a:pt x="2225421" y="851536"/>
                </a:lnTo>
                <a:lnTo>
                  <a:pt x="0" y="85153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-258" r="0" b="-258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4551996" y="7747000"/>
            <a:ext cx="1755458" cy="550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Informasi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5943600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44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Komunikasi:	Fungsi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623156"/>
            <a:ext cx="15300960" cy="413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Font typeface="Arial"/>
              <a:buChar char="•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Fungsi	komunikasi meliputi: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Mengendalikan perilaku karyawan,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Memotivasi karyawan,</a:t>
            </a:r>
          </a:p>
          <a:p>
            <a:pPr algn="l" marL="1355409" indent="-451803" lvl="2">
              <a:lnSpc>
                <a:spcPts val="4102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Menyediakan pelepasan </a:t>
            </a:r>
            <a:r>
              <a:rPr lang="en-US" sz="3600" spc="26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ekspresi emosional 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dari perasaan dan pemenuhan</a:t>
            </a:r>
          </a:p>
          <a:p>
            <a:pPr algn="l" marL="1355409" indent="-451803" lvl="2">
              <a:lnSpc>
                <a:spcPts val="4102"/>
              </a:lnSpc>
            </a:pPr>
            <a:r>
              <a:rPr lang="en-US" sz="3600" spc="11">
                <a:solidFill>
                  <a:srgbClr val="000000"/>
                </a:solidFill>
                <a:latin typeface="TT Rounds Condensed Italics"/>
                <a:ea typeface="TT Rounds Condensed Italics"/>
                <a:cs typeface="TT Rounds Condensed Italics"/>
                <a:sym typeface="TT Rounds Condensed Italics"/>
              </a:rPr>
              <a:t>kebutuhan sosial</a:t>
            </a:r>
            <a:r>
              <a:rPr lang="en-US" sz="3600" spc="1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,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Menyediakan informasi.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408" y="965135"/>
            <a:ext cx="5579744" cy="959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111">
                <a:solidFill>
                  <a:srgbClr val="4471C4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Proses Komunikasi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75408" y="2623156"/>
            <a:ext cx="15184755" cy="5085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8192" indent="-389096" lvl="1">
              <a:lnSpc>
                <a:spcPts val="5040"/>
              </a:lnSpc>
              <a:buFont typeface="Arial"/>
              <a:buChar char="•"/>
            </a:pPr>
            <a:r>
              <a:rPr lang="en-US" sz="4200" spc="24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Elemen-elemen dalam </a:t>
            </a:r>
            <a:r>
              <a:rPr lang="en-US" sz="4200" spc="24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proses komunikasi: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Terdapat </a:t>
            </a:r>
            <a:r>
              <a:rPr lang="en-US" sz="3600" spc="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pengirim 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yang mempunyai pesan.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18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Pesan</a:t>
            </a:r>
            <a:r>
              <a:rPr lang="en-US" sz="3600" spc="18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—tujuan yang ingin disampaikan.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Encoding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—mengubah pesan menjadi simbol-simbol.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Saluran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—media yang dipakai dalam penyampaian pesan.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Decoding</a:t>
            </a:r>
            <a:r>
              <a:rPr lang="en-US" sz="3600" spc="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—ketika penerima menerjemahkan kembali pesan dari pengirim.</a:t>
            </a:r>
          </a:p>
          <a:p>
            <a:pPr algn="l" marL="1355409" indent="-451803" lvl="2">
              <a:lnSpc>
                <a:spcPts val="4320"/>
              </a:lnSpc>
              <a:buAutoNum type="arabicPeriod" startAt="1"/>
            </a:pPr>
            <a:r>
              <a:rPr lang="en-US" sz="3600" spc="-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Terdapat </a:t>
            </a:r>
            <a:r>
              <a:rPr lang="en-US" sz="3600" spc="-2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umpan balik</a:t>
            </a:r>
            <a:r>
              <a:rPr lang="en-US" sz="3600" spc="-26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DAGKbsNVpvY</dc:identifier>
  <dcterms:modified xsi:type="dcterms:W3CDTF">2011-08-01T06:04:30Z</dcterms:modified>
  <cp:revision>1</cp:revision>
  <dc:title>KOMUNIKASI ORGANISASI_MP_FOR 2022.pptx</dc:title>
</cp:coreProperties>
</file>