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x="18288000" cy="10287000"/>
  <p:notesSz cx="6858000" cy="9144000"/>
  <p:embeddedFontLst>
    <p:embeddedFont>
      <p:font typeface="Tahoma Bold" charset="1" panose="020B0804030504040204"/>
      <p:regular r:id="rId70"/>
    </p:embeddedFont>
    <p:embeddedFont>
      <p:font typeface="Tahoma" charset="1" panose="020B0604030504040204"/>
      <p:regular r:id="rId71"/>
    </p:embeddedFont>
    <p:embeddedFont>
      <p:font typeface="Arimo" charset="1" panose="020B0604020202020204"/>
      <p:regular r:id="rId72"/>
    </p:embeddedFont>
    <p:embeddedFont>
      <p:font typeface="DejaVu Sans Bold Italics" charset="1" panose="020B08030303040B0204"/>
      <p:regular r:id="rId73"/>
    </p:embeddedFont>
    <p:embeddedFont>
      <p:font typeface="DejaVu Sans Bold" charset="1" panose="020B0803030604020204"/>
      <p:regular r:id="rId74"/>
    </p:embeddedFont>
    <p:embeddedFont>
      <p:font typeface="DejaVu Sans Light" charset="1" panose="020B0603030804020204"/>
      <p:regular r:id="rId75"/>
    </p:embeddedFont>
    <p:embeddedFont>
      <p:font typeface="Times New Roman" charset="1" panose="02030502070405020303"/>
      <p:regular r:id="rId76"/>
    </p:embeddedFont>
    <p:embeddedFont>
      <p:font typeface="Canva Sans Bold" charset="1" panose="020B0803030501040103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11" Target="../media/image56.jpeg" Type="http://schemas.openxmlformats.org/officeDocument/2006/relationships/image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49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6.jpe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9.jpeg" Type="http://schemas.openxmlformats.org/officeDocument/2006/relationships/image"/><Relationship Id="rId4" Target="../media/image60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jpeg" Type="http://schemas.openxmlformats.org/officeDocument/2006/relationships/image"/><Relationship Id="rId6" Target="../media/image65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Relationship Id="rId5" Target="../media/image69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7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71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72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73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76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79.pn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82.png" Type="http://schemas.openxmlformats.org/officeDocument/2006/relationships/image"/><Relationship Id="rId4" Target="../media/image83.svg" Type="http://schemas.openxmlformats.org/officeDocument/2006/relationships/image"/><Relationship Id="rId5" Target="../media/image84.jpe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85.jpe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png" Type="http://schemas.openxmlformats.org/officeDocument/2006/relationships/image"/><Relationship Id="rId3" Target="../media/image87.svg" Type="http://schemas.openxmlformats.org/officeDocument/2006/relationships/image"/><Relationship Id="rId4" Target="../media/image8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89.jpe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90.jpe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90.jpe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1.jpe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92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4.svg" Type="http://schemas.openxmlformats.org/officeDocument/2006/relationships/image"/><Relationship Id="rId11" Target="../media/image95.jpeg" Type="http://schemas.openxmlformats.org/officeDocument/2006/relationships/image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49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Relationship Id="rId9" Target="../media/image93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96.jpe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7.png" Type="http://schemas.openxmlformats.org/officeDocument/2006/relationships/image"/><Relationship Id="rId3" Target="../media/image98.png" Type="http://schemas.openxmlformats.org/officeDocument/2006/relationships/image"/><Relationship Id="rId4" Target="../media/image99.svg" Type="http://schemas.openxmlformats.org/officeDocument/2006/relationships/image"/><Relationship Id="rId5" Target="../media/image100.png" Type="http://schemas.openxmlformats.org/officeDocument/2006/relationships/image"/><Relationship Id="rId6" Target="../media/image101.svg" Type="http://schemas.openxmlformats.org/officeDocument/2006/relationships/image"/><Relationship Id="rId7" Target="../media/image102.png" Type="http://schemas.openxmlformats.org/officeDocument/2006/relationships/image"/><Relationship Id="rId8" Target="../media/image103.svg" Type="http://schemas.openxmlformats.org/officeDocument/2006/relationships/image"/><Relationship Id="rId9" Target="../media/image104.jpe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3.svg" Type="http://schemas.openxmlformats.org/officeDocument/2006/relationships/image"/><Relationship Id="rId11" Target="../media/image114.png" Type="http://schemas.openxmlformats.org/officeDocument/2006/relationships/image"/><Relationship Id="rId12" Target="../media/image115.svg" Type="http://schemas.openxmlformats.org/officeDocument/2006/relationships/image"/><Relationship Id="rId13" Target="../media/image116.png" Type="http://schemas.openxmlformats.org/officeDocument/2006/relationships/image"/><Relationship Id="rId14" Target="../media/image117.svg" Type="http://schemas.openxmlformats.org/officeDocument/2006/relationships/image"/><Relationship Id="rId15" Target="../media/image118.png" Type="http://schemas.openxmlformats.org/officeDocument/2006/relationships/image"/><Relationship Id="rId16" Target="../media/image119.png" Type="http://schemas.openxmlformats.org/officeDocument/2006/relationships/image"/><Relationship Id="rId17" Target="../media/image120.png" Type="http://schemas.openxmlformats.org/officeDocument/2006/relationships/image"/><Relationship Id="rId18" Target="../media/image121.svg" Type="http://schemas.openxmlformats.org/officeDocument/2006/relationships/image"/><Relationship Id="rId2" Target="../media/image105.png" Type="http://schemas.openxmlformats.org/officeDocument/2006/relationships/image"/><Relationship Id="rId3" Target="../media/image106.png" Type="http://schemas.openxmlformats.org/officeDocument/2006/relationships/image"/><Relationship Id="rId4" Target="../media/image107.svg" Type="http://schemas.openxmlformats.org/officeDocument/2006/relationships/image"/><Relationship Id="rId5" Target="../media/image108.png" Type="http://schemas.openxmlformats.org/officeDocument/2006/relationships/image"/><Relationship Id="rId6" Target="../media/image109.svg" Type="http://schemas.openxmlformats.org/officeDocument/2006/relationships/image"/><Relationship Id="rId7" Target="../media/image110.png" Type="http://schemas.openxmlformats.org/officeDocument/2006/relationships/image"/><Relationship Id="rId8" Target="../media/image111.svg" Type="http://schemas.openxmlformats.org/officeDocument/2006/relationships/image"/><Relationship Id="rId9" Target="../media/image112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jpeg" Type="http://schemas.openxmlformats.org/officeDocument/2006/relationships/image"/><Relationship Id="rId3" Target="../media/image1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jpeg" Type="http://schemas.openxmlformats.org/officeDocument/2006/relationships/image"/><Relationship Id="rId2" Target="../media/image11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6994"/>
          </a:xfrm>
          <a:custGeom>
            <a:avLst/>
            <a:gdLst/>
            <a:ahLst/>
            <a:cxnLst/>
            <a:rect r="r" b="b" t="t" l="l"/>
            <a:pathLst>
              <a:path h="10286994" w="18288000">
                <a:moveTo>
                  <a:pt x="0" y="0"/>
                </a:moveTo>
                <a:lnTo>
                  <a:pt x="18288000" y="0"/>
                </a:lnTo>
                <a:lnTo>
                  <a:pt x="18288000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" t="0" r="-8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399282"/>
            <a:ext cx="18288000" cy="6887716"/>
          </a:xfrm>
          <a:custGeom>
            <a:avLst/>
            <a:gdLst/>
            <a:ahLst/>
            <a:cxnLst/>
            <a:rect r="r" b="b" t="t" l="l"/>
            <a:pathLst>
              <a:path h="6887716" w="18288000">
                <a:moveTo>
                  <a:pt x="0" y="0"/>
                </a:moveTo>
                <a:lnTo>
                  <a:pt x="18288000" y="0"/>
                </a:lnTo>
                <a:lnTo>
                  <a:pt x="18288000" y="6887716"/>
                </a:lnTo>
                <a:lnTo>
                  <a:pt x="0" y="688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46760" y="3877148"/>
            <a:ext cx="13185457" cy="2656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95"/>
              </a:lnSpc>
            </a:pPr>
            <a:r>
              <a:rPr lang="en-US" sz="9900" spc="-15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Mengelola Sumberdaya Manusia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8443187"/>
            <a:ext cx="8819932" cy="1028700"/>
            <a:chOff x="0" y="0"/>
            <a:chExt cx="11759910" cy="1371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59910" cy="1371600"/>
            </a:xfrm>
            <a:custGeom>
              <a:avLst/>
              <a:gdLst/>
              <a:ahLst/>
              <a:cxnLst/>
              <a:rect r="r" b="b" t="t" l="l"/>
              <a:pathLst>
                <a:path h="1371600" w="11759910">
                  <a:moveTo>
                    <a:pt x="0" y="0"/>
                  </a:moveTo>
                  <a:lnTo>
                    <a:pt x="11759910" y="0"/>
                  </a:lnTo>
                  <a:lnTo>
                    <a:pt x="1175991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20B8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11759910" cy="137160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5040"/>
                </a:lnSpc>
              </a:pPr>
              <a:r>
                <a:rPr lang="en-US" sz="4200" spc="-15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Fitri Maulidah Rahmawati,S.E.,M.Si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5232" y="86"/>
            <a:ext cx="13002768" cy="10286810"/>
          </a:xfrm>
          <a:custGeom>
            <a:avLst/>
            <a:gdLst/>
            <a:ahLst/>
            <a:cxnLst/>
            <a:rect r="r" b="b" t="t" l="l"/>
            <a:pathLst>
              <a:path h="10286810" w="13002768">
                <a:moveTo>
                  <a:pt x="0" y="0"/>
                </a:moveTo>
                <a:lnTo>
                  <a:pt x="13002768" y="0"/>
                </a:lnTo>
                <a:lnTo>
                  <a:pt x="13002768" y="10286809"/>
                </a:lnTo>
                <a:lnTo>
                  <a:pt x="0" y="10286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6" r="0" b="-4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1937" y="923849"/>
            <a:ext cx="7006590" cy="1305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0"/>
              </a:lnSpc>
            </a:pPr>
            <a:r>
              <a:rPr lang="en-US" sz="4800" spc="-112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Faktor-faktor Eksternal: Pengaruh Ekonomi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7792" y="1022066"/>
            <a:ext cx="4959001" cy="2414683"/>
          </a:xfrm>
          <a:custGeom>
            <a:avLst/>
            <a:gdLst/>
            <a:ahLst/>
            <a:cxnLst/>
            <a:rect r="r" b="b" t="t" l="l"/>
            <a:pathLst>
              <a:path h="2414683" w="4959001">
                <a:moveTo>
                  <a:pt x="0" y="0"/>
                </a:moveTo>
                <a:lnTo>
                  <a:pt x="4959001" y="0"/>
                </a:lnTo>
                <a:lnTo>
                  <a:pt x="4959001" y="2414683"/>
                </a:lnTo>
                <a:lnTo>
                  <a:pt x="0" y="24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37792" y="3788474"/>
            <a:ext cx="10115756" cy="4749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9479" indent="-329739" lvl="1">
              <a:lnSpc>
                <a:spcPts val="4271"/>
              </a:lnSpc>
              <a:buFont typeface="Arial"/>
              <a:buChar char="•"/>
            </a:pPr>
            <a:r>
              <a:rPr lang="en-US" sz="3559" spc="9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Melambatnya ekonomi global telah 	meninggalkan bekas luka abadi, antara lain:</a:t>
            </a:r>
          </a:p>
          <a:p>
            <a:pPr algn="l" marL="1241466" indent="-413822" lvl="2">
              <a:lnSpc>
                <a:spcPts val="4271"/>
              </a:lnSpc>
              <a:buFont typeface="Arial"/>
              <a:buChar char="⚬"/>
            </a:pPr>
            <a:r>
              <a:rPr lang="en-US" sz="3559" spc="9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Hilangnya pekerjaan seumur hidup, dan 	berantakannya rencana pensiun perusahaan</a:t>
            </a:r>
          </a:p>
          <a:p>
            <a:pPr algn="l" marL="1241466" indent="-413822" lvl="2">
              <a:lnSpc>
                <a:spcPts val="4271"/>
              </a:lnSpc>
              <a:buFont typeface="Arial"/>
              <a:buChar char="⚬"/>
            </a:pPr>
            <a:r>
              <a:rPr lang="en-US" sz="3559" spc="9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Jam kerja berkurang, yang memengaruhi 	gaji dan peningkatan keterampilan karyawan</a:t>
            </a:r>
          </a:p>
          <a:p>
            <a:pPr algn="l" marL="1241466" indent="-413822" lvl="2">
              <a:lnSpc>
                <a:spcPts val="4271"/>
              </a:lnSpc>
              <a:buFont typeface="Arial"/>
              <a:buChar char="⚬"/>
            </a:pPr>
            <a:r>
              <a:rPr lang="en-US" sz="3559" spc="9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Pekerjaan kembali muncul secara perlahan, 	tapi bukan pekerjaan yang sama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5232" y="86"/>
            <a:ext cx="13002768" cy="10286810"/>
          </a:xfrm>
          <a:custGeom>
            <a:avLst/>
            <a:gdLst/>
            <a:ahLst/>
            <a:cxnLst/>
            <a:rect r="r" b="b" t="t" l="l"/>
            <a:pathLst>
              <a:path h="10286810" w="13002768">
                <a:moveTo>
                  <a:pt x="0" y="0"/>
                </a:moveTo>
                <a:lnTo>
                  <a:pt x="13002768" y="0"/>
                </a:lnTo>
                <a:lnTo>
                  <a:pt x="13002768" y="10286809"/>
                </a:lnTo>
                <a:lnTo>
                  <a:pt x="0" y="10286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6" r="0" b="-4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53640" y="963674"/>
            <a:ext cx="7004685" cy="130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0"/>
              </a:lnSpc>
            </a:pPr>
            <a:r>
              <a:rPr lang="en-US" sz="4800" spc="-12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Faktor-faktor Eksternal: Serikat Pekerja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7792" y="1266444"/>
            <a:ext cx="4959001" cy="2414683"/>
          </a:xfrm>
          <a:custGeom>
            <a:avLst/>
            <a:gdLst/>
            <a:ahLst/>
            <a:cxnLst/>
            <a:rect r="r" b="b" t="t" l="l"/>
            <a:pathLst>
              <a:path h="2414683" w="4959001">
                <a:moveTo>
                  <a:pt x="0" y="0"/>
                </a:moveTo>
                <a:lnTo>
                  <a:pt x="4959001" y="0"/>
                </a:lnTo>
                <a:lnTo>
                  <a:pt x="4959001" y="2414683"/>
                </a:lnTo>
                <a:lnTo>
                  <a:pt x="0" y="24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4979" y="4416697"/>
            <a:ext cx="10595610" cy="362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9145" indent="-389573" lvl="1">
              <a:lnSpc>
                <a:spcPts val="5508"/>
              </a:lnSpc>
              <a:buFont typeface="Arial"/>
              <a:buChar char="•"/>
            </a:pPr>
            <a:r>
              <a:rPr lang="en-US" sz="4200" spc="9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Serikat pekerja </a:t>
            </a:r>
            <a:r>
              <a:rPr lang="en-US" sz="4200" spc="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4200" spc="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labor union</a:t>
            </a:r>
            <a:r>
              <a:rPr lang="en-US" sz="4200" spc="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): 	Organisasi yang mewakili kalangan 	pekerja, dan berupaya melindungi</a:t>
            </a:r>
          </a:p>
          <a:p>
            <a:pPr algn="l" marL="779145" indent="-389573" lvl="1">
              <a:lnSpc>
                <a:spcPts val="5544"/>
              </a:lnSpc>
            </a:pPr>
            <a:r>
              <a:rPr lang="en-US" sz="4200" spc="12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kepentingan mereka melalui perundingan bersama.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716852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5048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5048">
                  <a:moveTo>
                    <a:pt x="9144" y="0"/>
                  </a:moveTo>
                  <a:lnTo>
                    <a:pt x="22345904" y="0"/>
                  </a:lnTo>
                  <a:cubicBezTo>
                    <a:pt x="22350985" y="0"/>
                    <a:pt x="22355048" y="4064"/>
                    <a:pt x="22355048" y="9144"/>
                  </a:cubicBezTo>
                  <a:lnTo>
                    <a:pt x="22355048" y="4047744"/>
                  </a:lnTo>
                  <a:cubicBezTo>
                    <a:pt x="22355048" y="4052824"/>
                    <a:pt x="22350985" y="4056888"/>
                    <a:pt x="22345904" y="4056888"/>
                  </a:cubicBezTo>
                  <a:lnTo>
                    <a:pt x="9144" y="4056888"/>
                  </a:ln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lnTo>
                    <a:pt x="22345904" y="4038600"/>
                  </a:lnTo>
                  <a:lnTo>
                    <a:pt x="22345904" y="4047744"/>
                  </a:lnTo>
                  <a:lnTo>
                    <a:pt x="22336761" y="4047744"/>
                  </a:lnTo>
                  <a:lnTo>
                    <a:pt x="22336761" y="9144"/>
                  </a:lnTo>
                  <a:lnTo>
                    <a:pt x="22345904" y="9144"/>
                  </a:lnTo>
                  <a:lnTo>
                    <a:pt x="2234590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66675"/>
              <a:ext cx="22355048" cy="399021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5835"/>
                </a:lnSpc>
              </a:pPr>
              <a:r>
                <a:rPr lang="en-US" sz="5400" spc="-232">
                  <a:solidFill>
                    <a:srgbClr val="20B82E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Faktor-faktor Eksternal: Peraturan Pemerintah</a:t>
              </a:r>
            </a:p>
            <a:p>
              <a:pPr algn="l">
                <a:lnSpc>
                  <a:spcPts val="4155"/>
                </a:lnSpc>
              </a:pPr>
              <a:r>
                <a:rPr lang="en-US" sz="3600" spc="-155">
                  <a:solidFill>
                    <a:srgbClr val="20B82E"/>
                  </a:solidFill>
                  <a:latin typeface="Tahoma"/>
                  <a:ea typeface="Tahoma"/>
                  <a:cs typeface="Tahoma"/>
                  <a:sym typeface="Tahoma"/>
                </a:rPr>
                <a:t>Peraturan-peraturan MSDM utama di AS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4766" y="3122951"/>
            <a:ext cx="17530220" cy="4682964"/>
          </a:xfrm>
          <a:custGeom>
            <a:avLst/>
            <a:gdLst/>
            <a:ahLst/>
            <a:cxnLst/>
            <a:rect r="r" b="b" t="t" l="l"/>
            <a:pathLst>
              <a:path h="4682964" w="17530220">
                <a:moveTo>
                  <a:pt x="0" y="0"/>
                </a:moveTo>
                <a:lnTo>
                  <a:pt x="17530220" y="0"/>
                </a:lnTo>
                <a:lnTo>
                  <a:pt x="17530220" y="4682964"/>
                </a:lnTo>
                <a:lnTo>
                  <a:pt x="0" y="4682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" t="-2007" r="-174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15933" y="188690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5048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5048">
                  <a:moveTo>
                    <a:pt x="9144" y="0"/>
                  </a:moveTo>
                  <a:lnTo>
                    <a:pt x="22345904" y="0"/>
                  </a:lnTo>
                  <a:cubicBezTo>
                    <a:pt x="22350985" y="0"/>
                    <a:pt x="22355048" y="4064"/>
                    <a:pt x="22355048" y="9144"/>
                  </a:cubicBezTo>
                  <a:lnTo>
                    <a:pt x="22355048" y="4047744"/>
                  </a:lnTo>
                  <a:cubicBezTo>
                    <a:pt x="22355048" y="4052824"/>
                    <a:pt x="22350985" y="4056888"/>
                    <a:pt x="22345904" y="4056888"/>
                  </a:cubicBezTo>
                  <a:lnTo>
                    <a:pt x="9144" y="4056888"/>
                  </a:ln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lnTo>
                    <a:pt x="22345904" y="4038600"/>
                  </a:lnTo>
                  <a:lnTo>
                    <a:pt x="22345904" y="4047744"/>
                  </a:lnTo>
                  <a:lnTo>
                    <a:pt x="22336761" y="4047744"/>
                  </a:lnTo>
                  <a:lnTo>
                    <a:pt x="22336761" y="9144"/>
                  </a:lnTo>
                  <a:lnTo>
                    <a:pt x="22345904" y="9144"/>
                  </a:lnTo>
                  <a:lnTo>
                    <a:pt x="2234590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66675"/>
              <a:ext cx="22355048" cy="399021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5835"/>
                </a:lnSpc>
              </a:pPr>
              <a:r>
                <a:rPr lang="en-US" sz="5400" spc="-112">
                  <a:solidFill>
                    <a:srgbClr val="20B82E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Faktor-faktor Eksternal: Peraturan Pemerintah</a:t>
              </a:r>
            </a:p>
            <a:p>
              <a:pPr algn="l" marL="1342074" indent="-671037" lvl="1">
                <a:lnSpc>
                  <a:spcPts val="4320"/>
                </a:lnSpc>
                <a:buFont typeface="Arial"/>
                <a:buChar char="•"/>
              </a:pPr>
              <a:r>
                <a:rPr lang="en-US" sz="3600" spc="-74">
                  <a:solidFill>
                    <a:srgbClr val="20B82E"/>
                  </a:solidFill>
                  <a:latin typeface="Tahoma"/>
                  <a:ea typeface="Tahoma"/>
                  <a:cs typeface="Tahoma"/>
                  <a:sym typeface="Tahoma"/>
                </a:rPr>
                <a:t>Peraturan-peraturan MSDM utama di AS: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26616" y="2238184"/>
            <a:ext cx="15732684" cy="7578722"/>
          </a:xfrm>
          <a:custGeom>
            <a:avLst/>
            <a:gdLst/>
            <a:ahLst/>
            <a:cxnLst/>
            <a:rect r="r" b="b" t="t" l="l"/>
            <a:pathLst>
              <a:path h="7578722" w="15732684">
                <a:moveTo>
                  <a:pt x="0" y="0"/>
                </a:moveTo>
                <a:lnTo>
                  <a:pt x="15732684" y="0"/>
                </a:lnTo>
                <a:lnTo>
                  <a:pt x="15732684" y="7578722"/>
                </a:lnTo>
                <a:lnTo>
                  <a:pt x="0" y="7578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42" r="0" b="-2742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341859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659"/>
                </a:lnSpc>
              </a:pPr>
            </a:p>
            <a:p>
              <a:pPr algn="l">
                <a:lnSpc>
                  <a:spcPts val="6000"/>
                </a:lnSpc>
              </a:pPr>
              <a:r>
                <a:rPr lang="en-US" sz="5550" spc="-15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Peraturan Pemerintah: Tindakan Afirmatif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035"/>
            <a:ext cx="9013698" cy="5541264"/>
          </a:xfrm>
          <a:custGeom>
            <a:avLst/>
            <a:gdLst/>
            <a:ahLst/>
            <a:cxnLst/>
            <a:rect r="r" b="b" t="t" l="l"/>
            <a:pathLst>
              <a:path h="5541264" w="9013698">
                <a:moveTo>
                  <a:pt x="0" y="0"/>
                </a:moveTo>
                <a:lnTo>
                  <a:pt x="9013698" y="0"/>
                </a:lnTo>
                <a:lnTo>
                  <a:pt x="9013698" y="5541264"/>
                </a:lnTo>
                <a:lnTo>
                  <a:pt x="0" y="554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" t="0" r="-91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376152" y="2595819"/>
            <a:ext cx="6537960" cy="5516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4721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Penyeimbangan 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antara “yang 	dianjurkan” dan “yang tidak 	dianjurkan” serta berbagai 	aturan itu sering kali masuk 	dalam kategori </a:t>
            </a:r>
            <a:r>
              <a:rPr lang="en-US" sz="36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tindakan 	afirmatif 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affirmative action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)— 	program organisasi yang 	meningkatkan status anggota 	dari kaum minoritas.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29818" y="-6858"/>
            <a:ext cx="16766286" cy="3042666"/>
            <a:chOff x="0" y="0"/>
            <a:chExt cx="22355048" cy="4056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54031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4031">
                  <a:moveTo>
                    <a:pt x="9144" y="4038600"/>
                  </a:moveTo>
                  <a:lnTo>
                    <a:pt x="22344887" y="4038600"/>
                  </a:lnTo>
                  <a:lnTo>
                    <a:pt x="22344887" y="4047744"/>
                  </a:lnTo>
                  <a:lnTo>
                    <a:pt x="22335744" y="4047744"/>
                  </a:lnTo>
                  <a:lnTo>
                    <a:pt x="22335744" y="9144"/>
                  </a:lnTo>
                  <a:lnTo>
                    <a:pt x="22344887" y="9144"/>
                  </a:lnTo>
                  <a:lnTo>
                    <a:pt x="22344887" y="18288"/>
                  </a:lnTo>
                  <a:lnTo>
                    <a:pt x="9144" y="18288"/>
                  </a:ln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moveTo>
                    <a:pt x="9144" y="4056888"/>
                  </a:move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lnTo>
                    <a:pt x="22344887" y="0"/>
                  </a:lnTo>
                  <a:cubicBezTo>
                    <a:pt x="22349968" y="0"/>
                    <a:pt x="22354031" y="4064"/>
                    <a:pt x="22354031" y="9144"/>
                  </a:cubicBezTo>
                  <a:lnTo>
                    <a:pt x="22354031" y="4047744"/>
                  </a:lnTo>
                  <a:cubicBezTo>
                    <a:pt x="22354031" y="4052824"/>
                    <a:pt x="22349968" y="4056888"/>
                    <a:pt x="22344887" y="4056888"/>
                  </a:cubicBezTo>
                  <a:lnTo>
                    <a:pt x="9144" y="4056888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482852" y="493723"/>
            <a:ext cx="7454265" cy="220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37">
                <a:solidFill>
                  <a:srgbClr val="20B82E"/>
                </a:solidFill>
                <a:latin typeface="Tahoma Bold"/>
                <a:ea typeface="Tahoma Bold"/>
                <a:cs typeface="Tahoma Bold"/>
                <a:sym typeface="Tahoma Bold"/>
              </a:rPr>
              <a:t>Peraturan Pemerintah: Partisipasi Representatif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9927" y="4426268"/>
            <a:ext cx="7616190" cy="4832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6267" indent="-308134" lvl="1">
              <a:lnSpc>
                <a:spcPts val="3569"/>
              </a:lnSpc>
              <a:buFont typeface="Arial"/>
              <a:buChar char="•"/>
            </a:pPr>
            <a:r>
              <a:rPr lang="en-US" sz="33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Partisipasi representatif: </a:t>
            </a:r>
            <a:r>
              <a:rPr lang="en-US" sz="33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Mendistribusi ulang kekuasaan di dalam organisasi.</a:t>
            </a:r>
          </a:p>
          <a:p>
            <a:pPr algn="l" marL="1220629" indent="-406876" lvl="2">
              <a:lnSpc>
                <a:spcPts val="3071"/>
              </a:lnSpc>
              <a:buFont typeface="Arial"/>
              <a:buChar char="⚬"/>
            </a:pPr>
            <a:r>
              <a:rPr lang="en-US" sz="2850" spc="-12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Dewan kerja </a:t>
            </a:r>
            <a:r>
              <a:rPr lang="en-US" sz="2850" spc="-12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2850" spc="-12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work council</a:t>
            </a:r>
            <a:r>
              <a:rPr lang="en-US" sz="2850" spc="-12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): Kelompok yang dicalonkan/dipilih oleh karyawan, harus didengar dalam keputusan yang melibatkan personel.</a:t>
            </a:r>
          </a:p>
          <a:p>
            <a:pPr algn="l" marL="1220629" indent="-406876" lvl="2">
              <a:lnSpc>
                <a:spcPts val="3071"/>
              </a:lnSpc>
              <a:buFont typeface="Arial"/>
              <a:buChar char="⚬"/>
            </a:pPr>
            <a:r>
              <a:rPr lang="en-US" sz="2850" spc="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Wakil dewan </a:t>
            </a:r>
            <a:r>
              <a:rPr lang="en-US" sz="2850" spc="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2850" spc="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board representative</a:t>
            </a:r>
            <a:r>
              <a:rPr lang="en-US" sz="2850" spc="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): Karyawan yang duduk dalam dewan direkturnya, mewakili kepentingan para karyawan perusahaan itu.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480042" y="1949958"/>
            <a:ext cx="8471916" cy="7212330"/>
          </a:xfrm>
          <a:custGeom>
            <a:avLst/>
            <a:gdLst/>
            <a:ahLst/>
            <a:cxnLst/>
            <a:rect r="r" b="b" t="t" l="l"/>
            <a:pathLst>
              <a:path h="7212330" w="8471916">
                <a:moveTo>
                  <a:pt x="0" y="0"/>
                </a:moveTo>
                <a:lnTo>
                  <a:pt x="8471916" y="0"/>
                </a:lnTo>
                <a:lnTo>
                  <a:pt x="8471916" y="7212330"/>
                </a:lnTo>
                <a:lnTo>
                  <a:pt x="0" y="7212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56" t="0" r="-10356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002766" cy="10286997"/>
          </a:xfrm>
          <a:custGeom>
            <a:avLst/>
            <a:gdLst/>
            <a:ahLst/>
            <a:cxnLst/>
            <a:rect r="r" b="b" t="t" l="l"/>
            <a:pathLst>
              <a:path h="10286997" w="13002766">
                <a:moveTo>
                  <a:pt x="0" y="0"/>
                </a:moveTo>
                <a:lnTo>
                  <a:pt x="13002766" y="0"/>
                </a:lnTo>
                <a:lnTo>
                  <a:pt x="13002766" y="10286997"/>
                </a:lnTo>
                <a:lnTo>
                  <a:pt x="0" y="1028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6" r="0" b="-1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3026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477796" y="1085850"/>
            <a:ext cx="7004685" cy="130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0"/>
              </a:lnSpc>
            </a:pPr>
            <a:r>
              <a:rPr lang="en-US" sz="4800" spc="-12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Faktor-faktor Eksternal: Tren Demografis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477796" y="1028700"/>
            <a:ext cx="4837462" cy="2414683"/>
          </a:xfrm>
          <a:custGeom>
            <a:avLst/>
            <a:gdLst/>
            <a:ahLst/>
            <a:cxnLst/>
            <a:rect r="r" b="b" t="t" l="l"/>
            <a:pathLst>
              <a:path h="2414683" w="4837462">
                <a:moveTo>
                  <a:pt x="0" y="0"/>
                </a:moveTo>
                <a:lnTo>
                  <a:pt x="4837462" y="0"/>
                </a:lnTo>
                <a:lnTo>
                  <a:pt x="4837462" y="2414683"/>
                </a:lnTo>
                <a:lnTo>
                  <a:pt x="0" y="24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43802" y="3997934"/>
            <a:ext cx="8703945" cy="4335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Empat generasi di tempat kerja:</a:t>
            </a:r>
          </a:p>
          <a:p>
            <a:pPr algn="l" marL="1246822" indent="-415607" lvl="2">
              <a:lnSpc>
                <a:spcPts val="3600"/>
              </a:lnSpc>
              <a:buAutoNum type="alphaLcPeriod" startAt="1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Pekerja paling tua dan paling berpengalaman, lahir sebelum tahun 1946 (6%)</a:t>
            </a:r>
          </a:p>
          <a:p>
            <a:pPr algn="l" marL="1246822" indent="-415607" lvl="2">
              <a:lnSpc>
                <a:spcPts val="3600"/>
              </a:lnSpc>
              <a:buAutoNum type="alphaLcPeriod" startAt="1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Para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baby boomer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lahir tahun 1946–1964 (41,5%)</a:t>
            </a:r>
          </a:p>
          <a:p>
            <a:pPr algn="l" marL="1247776" indent="-415926" lvl="2">
              <a:lnSpc>
                <a:spcPts val="3600"/>
              </a:lnSpc>
              <a:buAutoNum type="alphaLcPeriod" startAt="1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Para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gen X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lahir tahun 1965–1977 (29%)</a:t>
            </a:r>
          </a:p>
          <a:p>
            <a:pPr algn="l" marL="1247776" indent="-415926" lvl="2">
              <a:lnSpc>
                <a:spcPts val="3600"/>
              </a:lnSpc>
              <a:buAutoNum type="alphaLcPeriod" startAt="1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Para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gen Y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lahir tahun 1978–1994 (24%)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488" y="432039"/>
            <a:ext cx="17444472" cy="9198891"/>
          </a:xfrm>
          <a:custGeom>
            <a:avLst/>
            <a:gdLst/>
            <a:ahLst/>
            <a:cxnLst/>
            <a:rect r="r" b="b" t="t" l="l"/>
            <a:pathLst>
              <a:path h="9198891" w="17444472">
                <a:moveTo>
                  <a:pt x="0" y="0"/>
                </a:moveTo>
                <a:lnTo>
                  <a:pt x="17444472" y="0"/>
                </a:lnTo>
                <a:lnTo>
                  <a:pt x="17444472" y="9198891"/>
                </a:lnTo>
                <a:lnTo>
                  <a:pt x="0" y="9198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" r="0" b="-1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8920" y="443482"/>
            <a:ext cx="17346168" cy="9100566"/>
          </a:xfrm>
          <a:custGeom>
            <a:avLst/>
            <a:gdLst/>
            <a:ahLst/>
            <a:cxnLst/>
            <a:rect r="r" b="b" t="t" l="l"/>
            <a:pathLst>
              <a:path h="9100566" w="17346168">
                <a:moveTo>
                  <a:pt x="0" y="0"/>
                </a:moveTo>
                <a:lnTo>
                  <a:pt x="17346168" y="0"/>
                </a:lnTo>
                <a:lnTo>
                  <a:pt x="17346168" y="9100567"/>
                </a:lnTo>
                <a:lnTo>
                  <a:pt x="0" y="9100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" r="0" b="-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18337" y="4103370"/>
            <a:ext cx="221933" cy="1783080"/>
            <a:chOff x="0" y="0"/>
            <a:chExt cx="295910" cy="23774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95656" cy="2377440"/>
            </a:xfrm>
            <a:custGeom>
              <a:avLst/>
              <a:gdLst/>
              <a:ahLst/>
              <a:cxnLst/>
              <a:rect r="r" b="b" t="t" l="l"/>
              <a:pathLst>
                <a:path h="2377440" w="295656">
                  <a:moveTo>
                    <a:pt x="295656" y="0"/>
                  </a:moveTo>
                  <a:lnTo>
                    <a:pt x="0" y="0"/>
                  </a:lnTo>
                  <a:lnTo>
                    <a:pt x="0" y="2377440"/>
                  </a:lnTo>
                  <a:lnTo>
                    <a:pt x="295656" y="2377440"/>
                  </a:lnTo>
                  <a:lnTo>
                    <a:pt x="295656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90701" y="-494919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659"/>
                </a:lnSpc>
              </a:pPr>
            </a:p>
            <a:p>
              <a:pPr algn="l">
                <a:lnSpc>
                  <a:spcPts val="6000"/>
                </a:lnSpc>
              </a:pPr>
              <a:r>
                <a:rPr lang="en-US" sz="5550" spc="-4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Mengidentifikasi &amp; Menyeleksi Karyawan yang Kompeten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054"/>
            <a:ext cx="9013698" cy="5541074"/>
          </a:xfrm>
          <a:custGeom>
            <a:avLst/>
            <a:gdLst/>
            <a:ahLst/>
            <a:cxnLst/>
            <a:rect r="r" b="b" t="t" l="l"/>
            <a:pathLst>
              <a:path h="5541074" w="9013698">
                <a:moveTo>
                  <a:pt x="0" y="0"/>
                </a:moveTo>
                <a:lnTo>
                  <a:pt x="9013698" y="0"/>
                </a:lnTo>
                <a:lnTo>
                  <a:pt x="9013698" y="5541074"/>
                </a:lnTo>
                <a:lnTo>
                  <a:pt x="0" y="5541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3" r="0" b="-83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902012" y="3460176"/>
            <a:ext cx="7155180" cy="406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4320"/>
              </a:lnSpc>
              <a:buFont typeface="Arial"/>
              <a:buChar char="•"/>
            </a:pPr>
            <a:r>
              <a:rPr lang="en-US" sz="3600" spc="8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Fase pertama dari proses MSDM</a:t>
            </a:r>
          </a:p>
          <a:p>
            <a:pPr algn="l" marL="670560" indent="-335280" lvl="1">
              <a:lnSpc>
                <a:spcPts val="4320"/>
              </a:lnSpc>
            </a:pPr>
            <a:r>
              <a:rPr lang="en-US" sz="3600" spc="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ini mencakup tiga tugas:</a:t>
            </a:r>
          </a:p>
          <a:p>
            <a:pPr algn="l" marL="1356361" indent="-452120" lvl="2">
              <a:lnSpc>
                <a:spcPts val="4752"/>
              </a:lnSpc>
              <a:buFont typeface="Arial"/>
              <a:buChar char="⚬"/>
            </a:pPr>
            <a:r>
              <a:rPr lang="en-US" sz="3600" spc="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Perencanaan sumber daya 	manusia</a:t>
            </a:r>
          </a:p>
          <a:p>
            <a:pPr algn="l" marL="1356361" indent="-452120" lvl="2">
              <a:lnSpc>
                <a:spcPts val="4320"/>
              </a:lnSpc>
              <a:buFont typeface="Arial"/>
              <a:buChar char="⚬"/>
            </a:pPr>
            <a:r>
              <a:rPr lang="en-US" sz="36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Perekrutan dan pendekrutan</a:t>
            </a:r>
          </a:p>
          <a:p>
            <a:pPr algn="l" marL="1356361" indent="-452120" lvl="2">
              <a:lnSpc>
                <a:spcPts val="4320"/>
              </a:lnSpc>
              <a:buFont typeface="Arial"/>
              <a:buChar char="⚬"/>
            </a:pP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Seleksi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71092" y="228598"/>
            <a:ext cx="12316907" cy="10058396"/>
          </a:xfrm>
          <a:custGeom>
            <a:avLst/>
            <a:gdLst/>
            <a:ahLst/>
            <a:cxnLst/>
            <a:rect r="r" b="b" t="t" l="l"/>
            <a:pathLst>
              <a:path h="10058396" w="12316907">
                <a:moveTo>
                  <a:pt x="0" y="0"/>
                </a:moveTo>
                <a:lnTo>
                  <a:pt x="12316906" y="0"/>
                </a:lnTo>
                <a:lnTo>
                  <a:pt x="12316906" y="10058396"/>
                </a:lnTo>
                <a:lnTo>
                  <a:pt x="0" y="10058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" r="0" b="-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74979" y="1632966"/>
            <a:ext cx="4722495" cy="1721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0"/>
              </a:lnSpc>
            </a:pPr>
            <a:r>
              <a:rPr lang="en-US" sz="4200" spc="-12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Karyawan yang Kompeten: Perencanaan SDM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7792" y="1266444"/>
            <a:ext cx="4959001" cy="2414683"/>
          </a:xfrm>
          <a:custGeom>
            <a:avLst/>
            <a:gdLst/>
            <a:ahLst/>
            <a:cxnLst/>
            <a:rect r="r" b="b" t="t" l="l"/>
            <a:pathLst>
              <a:path h="2414683" w="4959001">
                <a:moveTo>
                  <a:pt x="0" y="0"/>
                </a:moveTo>
                <a:lnTo>
                  <a:pt x="4959001" y="0"/>
                </a:lnTo>
                <a:lnTo>
                  <a:pt x="4959001" y="2414683"/>
                </a:lnTo>
                <a:lnTo>
                  <a:pt x="0" y="24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4979" y="4580001"/>
            <a:ext cx="7263765" cy="448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 spc="-9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Perencanaan SDM:</a:t>
            </a:r>
          </a:p>
          <a:p>
            <a:pPr algn="l" marL="561975" indent="-280988" lvl="1">
              <a:lnSpc>
                <a:spcPts val="3600"/>
              </a:lnSpc>
            </a:pP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Metode perencanaan yang memastikan bahwa organisasi memiliki </a:t>
            </a: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jumlah dan jenis </a:t>
            </a: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orang yang tepat pada </a:t>
            </a: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waktu dan tempat </a:t>
            </a: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yang tepat.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Menilai sumber daya manusia yang ada </a:t>
            </a: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sekarang</a:t>
            </a:r>
          </a:p>
          <a:p>
            <a:pPr algn="l" marL="1247775" indent="-415925" lvl="2">
              <a:lnSpc>
                <a:spcPts val="3690"/>
              </a:lnSpc>
              <a:buFont typeface="Arial"/>
              <a:buChar char="⚬"/>
            </a:pP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Memenuhi kebutuhan SDM di </a:t>
            </a:r>
            <a:r>
              <a:rPr lang="en-US" sz="3000" spc="-9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masa</a:t>
            </a:r>
          </a:p>
          <a:p>
            <a:pPr algn="l" marL="1310164" indent="-436721" lvl="2">
              <a:lnSpc>
                <a:spcPts val="3689"/>
              </a:lnSpc>
            </a:pPr>
            <a:r>
              <a:rPr lang="en-US" sz="3150" spc="-92">
                <a:solidFill>
                  <a:srgbClr val="000000"/>
                </a:solidFill>
                <a:latin typeface="DejaVu Sans Bold Italics"/>
                <a:ea typeface="DejaVu Sans Bold Italics"/>
                <a:cs typeface="DejaVu Sans Bold Italics"/>
                <a:sym typeface="DejaVu Sans Bold Italics"/>
              </a:rPr>
              <a:t>mendatang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6792" y="1028700"/>
            <a:ext cx="14374417" cy="8845795"/>
          </a:xfrm>
          <a:custGeom>
            <a:avLst/>
            <a:gdLst/>
            <a:ahLst/>
            <a:cxnLst/>
            <a:rect r="r" b="b" t="t" l="l"/>
            <a:pathLst>
              <a:path h="8845795" w="14374417">
                <a:moveTo>
                  <a:pt x="0" y="0"/>
                </a:moveTo>
                <a:lnTo>
                  <a:pt x="14374416" y="0"/>
                </a:lnTo>
                <a:lnTo>
                  <a:pt x="14374416" y="8845795"/>
                </a:lnTo>
                <a:lnTo>
                  <a:pt x="0" y="8845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80" y="1721322"/>
            <a:ext cx="5728758" cy="7082097"/>
          </a:xfrm>
          <a:custGeom>
            <a:avLst/>
            <a:gdLst/>
            <a:ahLst/>
            <a:cxnLst/>
            <a:rect r="r" b="b" t="t" l="l"/>
            <a:pathLst>
              <a:path h="7082097" w="5728758">
                <a:moveTo>
                  <a:pt x="0" y="0"/>
                </a:moveTo>
                <a:lnTo>
                  <a:pt x="5728757" y="0"/>
                </a:lnTo>
                <a:lnTo>
                  <a:pt x="5728757" y="7082097"/>
                </a:lnTo>
                <a:lnTo>
                  <a:pt x="0" y="7082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" t="0" r="-9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1741930"/>
            <a:ext cx="5612130" cy="6965632"/>
            <a:chOff x="0" y="0"/>
            <a:chExt cx="7482840" cy="92875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82840" cy="9287256"/>
            </a:xfrm>
            <a:custGeom>
              <a:avLst/>
              <a:gdLst/>
              <a:ahLst/>
              <a:cxnLst/>
              <a:rect r="r" b="b" t="t" l="l"/>
              <a:pathLst>
                <a:path h="9287256" w="7482840">
                  <a:moveTo>
                    <a:pt x="7482840" y="0"/>
                  </a:moveTo>
                  <a:lnTo>
                    <a:pt x="0" y="0"/>
                  </a:lnTo>
                  <a:lnTo>
                    <a:pt x="0" y="9287256"/>
                  </a:lnTo>
                  <a:lnTo>
                    <a:pt x="7482840" y="9287256"/>
                  </a:lnTo>
                  <a:lnTo>
                    <a:pt x="74828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30166" y="1219784"/>
            <a:ext cx="5630418" cy="6983920"/>
            <a:chOff x="0" y="0"/>
            <a:chExt cx="7507224" cy="93118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507224" cy="9311894"/>
            </a:xfrm>
            <a:custGeom>
              <a:avLst/>
              <a:gdLst/>
              <a:ahLst/>
              <a:cxnLst/>
              <a:rect r="r" b="b" t="t" l="l"/>
              <a:pathLst>
                <a:path h="9311894" w="7507224">
                  <a:moveTo>
                    <a:pt x="12192" y="0"/>
                  </a:moveTo>
                  <a:lnTo>
                    <a:pt x="7495032" y="0"/>
                  </a:lnTo>
                  <a:cubicBezTo>
                    <a:pt x="7501763" y="0"/>
                    <a:pt x="7507224" y="5461"/>
                    <a:pt x="7507224" y="12192"/>
                  </a:cubicBezTo>
                  <a:lnTo>
                    <a:pt x="7507224" y="9299702"/>
                  </a:lnTo>
                  <a:cubicBezTo>
                    <a:pt x="7507224" y="9306433"/>
                    <a:pt x="7501763" y="9311894"/>
                    <a:pt x="7495032" y="9311894"/>
                  </a:cubicBezTo>
                  <a:lnTo>
                    <a:pt x="12192" y="9311894"/>
                  </a:lnTo>
                  <a:cubicBezTo>
                    <a:pt x="5461" y="9311894"/>
                    <a:pt x="0" y="9306433"/>
                    <a:pt x="0" y="929970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9299702"/>
                  </a:lnTo>
                  <a:lnTo>
                    <a:pt x="12192" y="9299702"/>
                  </a:lnTo>
                  <a:lnTo>
                    <a:pt x="12192" y="9287510"/>
                  </a:lnTo>
                  <a:lnTo>
                    <a:pt x="7495032" y="9287510"/>
                  </a:lnTo>
                  <a:lnTo>
                    <a:pt x="7495032" y="9299702"/>
                  </a:lnTo>
                  <a:lnTo>
                    <a:pt x="7482840" y="9299702"/>
                  </a:lnTo>
                  <a:lnTo>
                    <a:pt x="7482840" y="12192"/>
                  </a:lnTo>
                  <a:lnTo>
                    <a:pt x="7495032" y="12192"/>
                  </a:lnTo>
                  <a:lnTo>
                    <a:pt x="749503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7507224" cy="9302369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480"/>
                </a:lnSpc>
              </a:pPr>
            </a:p>
            <a:p>
              <a:pPr algn="l">
                <a:lnSpc>
                  <a:spcPts val="5835"/>
                </a:lnSpc>
              </a:pPr>
              <a:r>
                <a:rPr lang="en-US" sz="5400" spc="-15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Perencanaan SDM:</a:t>
              </a:r>
            </a:p>
            <a:p>
              <a:pPr algn="l">
                <a:lnSpc>
                  <a:spcPts val="5422"/>
                </a:lnSpc>
              </a:pPr>
              <a:r>
                <a:rPr lang="en-US" sz="540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Penilaian</a:t>
              </a:r>
            </a:p>
            <a:p>
              <a:pPr algn="l">
                <a:lnSpc>
                  <a:spcPts val="6157"/>
                </a:lnSpc>
              </a:pPr>
              <a:r>
                <a:rPr lang="en-US" sz="5400" spc="-232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Saat Ini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2427732"/>
            <a:ext cx="220028" cy="1234440"/>
            <a:chOff x="0" y="0"/>
            <a:chExt cx="293370" cy="16459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92608" cy="1645920"/>
            </a:xfrm>
            <a:custGeom>
              <a:avLst/>
              <a:gdLst/>
              <a:ahLst/>
              <a:cxnLst/>
              <a:rect r="r" b="b" t="t" l="l"/>
              <a:pathLst>
                <a:path h="1645920" w="292608">
                  <a:moveTo>
                    <a:pt x="292608" y="0"/>
                  </a:moveTo>
                  <a:lnTo>
                    <a:pt x="0" y="0"/>
                  </a:lnTo>
                  <a:lnTo>
                    <a:pt x="0" y="1645920"/>
                  </a:lnTo>
                  <a:lnTo>
                    <a:pt x="292608" y="1645920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7091170" y="1399032"/>
            <a:ext cx="10451782" cy="2430780"/>
          </a:xfrm>
          <a:custGeom>
            <a:avLst/>
            <a:gdLst/>
            <a:ahLst/>
            <a:cxnLst/>
            <a:rect r="r" b="b" t="t" l="l"/>
            <a:pathLst>
              <a:path h="2430780" w="10451782">
                <a:moveTo>
                  <a:pt x="0" y="0"/>
                </a:moveTo>
                <a:lnTo>
                  <a:pt x="10451783" y="0"/>
                </a:lnTo>
                <a:lnTo>
                  <a:pt x="10451783" y="2430780"/>
                </a:lnTo>
                <a:lnTo>
                  <a:pt x="0" y="243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323201" y="1889060"/>
            <a:ext cx="9563100" cy="1440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1"/>
              </a:lnSpc>
            </a:pPr>
            <a:r>
              <a:rPr lang="en-US" sz="345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Analisis pekerjaan:	</a:t>
            </a:r>
            <a:r>
              <a:rPr lang="en-US" sz="34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Penilaian yang mendefinisikan pekerjaan tertentu, dan perilaku yang diperlukan untuk melaksanakannya.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091170" y="3927348"/>
            <a:ext cx="10451782" cy="2432685"/>
          </a:xfrm>
          <a:custGeom>
            <a:avLst/>
            <a:gdLst/>
            <a:ahLst/>
            <a:cxnLst/>
            <a:rect r="r" b="b" t="t" l="l"/>
            <a:pathLst>
              <a:path h="2432685" w="10451782">
                <a:moveTo>
                  <a:pt x="0" y="0"/>
                </a:moveTo>
                <a:lnTo>
                  <a:pt x="10451783" y="0"/>
                </a:lnTo>
                <a:lnTo>
                  <a:pt x="10451783" y="2432685"/>
                </a:lnTo>
                <a:lnTo>
                  <a:pt x="0" y="2432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323201" y="4419662"/>
            <a:ext cx="9382125" cy="1440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1"/>
              </a:lnSpc>
            </a:pPr>
            <a:r>
              <a:rPr lang="en-US" sz="3450" spc="-15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Deskripsi pekerjaan:	</a:t>
            </a:r>
            <a:r>
              <a:rPr lang="en-US" sz="345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Pernyataan tertulis yang menggambarkan pekerjaan (muatan tugas, lingkungan, dan kondisi).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091170" y="6457950"/>
            <a:ext cx="10451782" cy="2430780"/>
          </a:xfrm>
          <a:custGeom>
            <a:avLst/>
            <a:gdLst/>
            <a:ahLst/>
            <a:cxnLst/>
            <a:rect r="r" b="b" t="t" l="l"/>
            <a:pathLst>
              <a:path h="2430780" w="10451782">
                <a:moveTo>
                  <a:pt x="0" y="0"/>
                </a:moveTo>
                <a:lnTo>
                  <a:pt x="10451783" y="0"/>
                </a:lnTo>
                <a:lnTo>
                  <a:pt x="10451783" y="2430780"/>
                </a:lnTo>
                <a:lnTo>
                  <a:pt x="0" y="2430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323201" y="6660386"/>
            <a:ext cx="9665018" cy="1969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4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Spesifikasi kerja:</a:t>
            </a:r>
          </a:p>
          <a:p>
            <a:pPr algn="l">
              <a:lnSpc>
                <a:spcPts val="3765"/>
              </a:lnSpc>
            </a:pPr>
            <a:r>
              <a:rPr lang="en-US" sz="34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Pernyataan tertulis yang merinci kualifikasi minimum yang harus dimiliki seseorang agar dapat melaksanakan pekerjaannya dengan baik.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161258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659"/>
                </a:lnSpc>
              </a:pPr>
            </a:p>
            <a:p>
              <a:pPr algn="l">
                <a:lnSpc>
                  <a:spcPts val="6000"/>
                </a:lnSpc>
              </a:pPr>
              <a:r>
                <a:rPr lang="en-US" sz="5550" spc="-18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Perencanaan SDM: Pemenuhan Masa Mendatang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035"/>
            <a:ext cx="9013698" cy="5541264"/>
          </a:xfrm>
          <a:custGeom>
            <a:avLst/>
            <a:gdLst/>
            <a:ahLst/>
            <a:cxnLst/>
            <a:rect r="r" b="b" t="t" l="l"/>
            <a:pathLst>
              <a:path h="5541264" w="9013698">
                <a:moveTo>
                  <a:pt x="0" y="0"/>
                </a:moveTo>
                <a:lnTo>
                  <a:pt x="9013698" y="0"/>
                </a:lnTo>
                <a:lnTo>
                  <a:pt x="9013698" y="5541264"/>
                </a:lnTo>
                <a:lnTo>
                  <a:pt x="0" y="554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4" r="0" b="-74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931841" y="3735515"/>
            <a:ext cx="6444615" cy="4279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4695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Setelah menilai kemampuan 	SDM yang ada dan 	kebutuhan mendatang, 	manajer bisa memperkirakan 	bidang-bidang yang 	mengalami 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kelebihan 	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ataupun 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kekurangan </a:t>
            </a: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staf.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04315"/>
            <a:ext cx="6531293" cy="1508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375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Karyawan yang Kompeten: Perekrutan dan Pendekrutan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57300" y="2791610"/>
            <a:ext cx="6253162" cy="525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606" indent="-334803" lvl="1">
              <a:lnSpc>
                <a:spcPts val="4743"/>
              </a:lnSpc>
              <a:buFont typeface="Arial"/>
              <a:buChar char="•"/>
            </a:pPr>
            <a:r>
              <a:rPr lang="en-US" sz="3600" spc="3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Perekrutan </a:t>
            </a:r>
            <a:r>
              <a:rPr lang="en-US" sz="3600" spc="3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3600" spc="3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recruitment</a:t>
            </a:r>
            <a:r>
              <a:rPr lang="en-US" sz="3600" spc="3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): 	Melokasikan, 	mengidentifikasikan, dan 	menarik pelamar kerja yang 	kompeten.</a:t>
            </a:r>
          </a:p>
          <a:p>
            <a:pPr algn="l" marL="669606" indent="-334803" lvl="1">
              <a:lnSpc>
                <a:spcPts val="4730"/>
              </a:lnSpc>
              <a:buFont typeface="Arial"/>
              <a:buChar char="•"/>
            </a:pPr>
            <a:r>
              <a:rPr lang="en-US" sz="36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Pendekrutan </a:t>
            </a: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decruitment</a:t>
            </a: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): 	Mengurangi angkatan kerja 	suatu organisasi.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1730636"/>
            <a:ext cx="7735824" cy="7049889"/>
          </a:xfrm>
          <a:custGeom>
            <a:avLst/>
            <a:gdLst/>
            <a:ahLst/>
            <a:cxnLst/>
            <a:rect r="r" b="b" t="t" l="l"/>
            <a:pathLst>
              <a:path h="7049889" w="7735824">
                <a:moveTo>
                  <a:pt x="0" y="0"/>
                </a:moveTo>
                <a:lnTo>
                  <a:pt x="7735824" y="0"/>
                </a:lnTo>
                <a:lnTo>
                  <a:pt x="7735824" y="7049888"/>
                </a:lnTo>
                <a:lnTo>
                  <a:pt x="0" y="7049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" t="0" r="-2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64608" y="0"/>
            <a:ext cx="1929637" cy="10286994"/>
          </a:xfrm>
          <a:custGeom>
            <a:avLst/>
            <a:gdLst/>
            <a:ahLst/>
            <a:cxnLst/>
            <a:rect r="r" b="b" t="t" l="l"/>
            <a:pathLst>
              <a:path h="10286994" w="1929637">
                <a:moveTo>
                  <a:pt x="0" y="0"/>
                </a:moveTo>
                <a:lnTo>
                  <a:pt x="1929638" y="0"/>
                </a:lnTo>
                <a:lnTo>
                  <a:pt x="1929638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5" t="0" r="-59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684645" cy="10287000"/>
          </a:xfrm>
          <a:custGeom>
            <a:avLst/>
            <a:gdLst/>
            <a:ahLst/>
            <a:cxnLst/>
            <a:rect r="r" b="b" t="t" l="l"/>
            <a:pathLst>
              <a:path h="10287000" w="6684645">
                <a:moveTo>
                  <a:pt x="0" y="0"/>
                </a:moveTo>
                <a:lnTo>
                  <a:pt x="6684645" y="0"/>
                </a:lnTo>
                <a:lnTo>
                  <a:pt x="66846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858" y="-6858"/>
            <a:ext cx="6698361" cy="10300716"/>
          </a:xfrm>
          <a:custGeom>
            <a:avLst/>
            <a:gdLst/>
            <a:ahLst/>
            <a:cxnLst/>
            <a:rect r="r" b="b" t="t" l="l"/>
            <a:pathLst>
              <a:path h="10300716" w="6698361">
                <a:moveTo>
                  <a:pt x="0" y="0"/>
                </a:moveTo>
                <a:lnTo>
                  <a:pt x="6698361" y="0"/>
                </a:lnTo>
                <a:lnTo>
                  <a:pt x="6698361" y="10300716"/>
                </a:lnTo>
                <a:lnTo>
                  <a:pt x="0" y="10300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6671310" cy="10287000"/>
          </a:xfrm>
          <a:custGeom>
            <a:avLst/>
            <a:gdLst/>
            <a:ahLst/>
            <a:cxnLst/>
            <a:rect r="r" b="b" t="t" l="l"/>
            <a:pathLst>
              <a:path h="10287000" w="6671310">
                <a:moveTo>
                  <a:pt x="0" y="0"/>
                </a:moveTo>
                <a:lnTo>
                  <a:pt x="6671310" y="0"/>
                </a:lnTo>
                <a:lnTo>
                  <a:pt x="66713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4979" y="1805432"/>
            <a:ext cx="2869883" cy="666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-12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Perekrutan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37792" y="1266444"/>
            <a:ext cx="5010912" cy="2425637"/>
          </a:xfrm>
          <a:custGeom>
            <a:avLst/>
            <a:gdLst/>
            <a:ahLst/>
            <a:cxnLst/>
            <a:rect r="r" b="b" t="t" l="l"/>
            <a:pathLst>
              <a:path h="2425637" w="5010912">
                <a:moveTo>
                  <a:pt x="0" y="0"/>
                </a:moveTo>
                <a:lnTo>
                  <a:pt x="5010913" y="0"/>
                </a:lnTo>
                <a:lnTo>
                  <a:pt x="5010913" y="2425637"/>
                </a:lnTo>
                <a:lnTo>
                  <a:pt x="0" y="2425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52665" y="4089184"/>
            <a:ext cx="5938838" cy="476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960"/>
              </a:lnSpc>
              <a:buFont typeface="Arial"/>
              <a:buChar char="•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Sumber utama kandidat pekerja yang potensial:</a:t>
            </a:r>
          </a:p>
          <a:p>
            <a:pPr algn="l" marL="1247776" indent="-415926" lvl="2">
              <a:lnSpc>
                <a:spcPts val="3600"/>
              </a:lnSpc>
              <a:buAutoNum type="arabicPeriod" startAt="1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Internet</a:t>
            </a:r>
          </a:p>
          <a:p>
            <a:pPr algn="l" marL="1247776" indent="-415926" lvl="2">
              <a:lnSpc>
                <a:spcPts val="3600"/>
              </a:lnSpc>
              <a:buAutoNum type="arabicPeriod" startAt="1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Rujukan karyawan</a:t>
            </a:r>
          </a:p>
          <a:p>
            <a:pPr algn="l" marL="1247776" indent="-415926" lvl="2">
              <a:lnSpc>
                <a:spcPts val="3600"/>
              </a:lnSpc>
              <a:buAutoNum type="arabicPeriod" startAt="1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Web site perusahaan</a:t>
            </a:r>
          </a:p>
          <a:p>
            <a:pPr algn="l" marL="1247776" indent="-415926" lvl="2">
              <a:lnSpc>
                <a:spcPts val="3600"/>
              </a:lnSpc>
              <a:buAutoNum type="arabicPeriod" startAt="1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Perekrutan kampus</a:t>
            </a:r>
          </a:p>
          <a:p>
            <a:pPr algn="l" marL="1247776" indent="-415926" lvl="2">
              <a:lnSpc>
                <a:spcPts val="3600"/>
              </a:lnSpc>
              <a:buAutoNum type="arabicPeriod" startAt="1"/>
            </a:pPr>
            <a:r>
              <a:rPr lang="en-US" sz="30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Organisasi perekrutan</a:t>
            </a:r>
          </a:p>
          <a:p>
            <a:pPr algn="l" marL="1247776" indent="-415926" lvl="2">
              <a:lnSpc>
                <a:spcPts val="3600"/>
              </a:lnSpc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profesional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387790" y="2700060"/>
            <a:ext cx="8306409" cy="5769568"/>
          </a:xfrm>
          <a:custGeom>
            <a:avLst/>
            <a:gdLst/>
            <a:ahLst/>
            <a:cxnLst/>
            <a:rect r="r" b="b" t="t" l="l"/>
            <a:pathLst>
              <a:path h="5769568" w="8306409">
                <a:moveTo>
                  <a:pt x="0" y="0"/>
                </a:moveTo>
                <a:lnTo>
                  <a:pt x="8306409" y="0"/>
                </a:lnTo>
                <a:lnTo>
                  <a:pt x="8306409" y="5769568"/>
                </a:lnTo>
                <a:lnTo>
                  <a:pt x="0" y="57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" t="0" r="-4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6938" y="436551"/>
            <a:ext cx="16763274" cy="2475885"/>
          </a:xfrm>
          <a:custGeom>
            <a:avLst/>
            <a:gdLst/>
            <a:ahLst/>
            <a:cxnLst/>
            <a:rect r="r" b="b" t="t" l="l"/>
            <a:pathLst>
              <a:path h="2475885" w="16763274">
                <a:moveTo>
                  <a:pt x="0" y="0"/>
                </a:moveTo>
                <a:lnTo>
                  <a:pt x="16763274" y="0"/>
                </a:lnTo>
                <a:lnTo>
                  <a:pt x="16763274" y="2475885"/>
                </a:lnTo>
                <a:lnTo>
                  <a:pt x="0" y="247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0" r="0" b="-99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7530" y="457198"/>
            <a:ext cx="16646843" cy="2359342"/>
            <a:chOff x="0" y="0"/>
            <a:chExt cx="22195790" cy="31457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195537" cy="3145536"/>
            </a:xfrm>
            <a:custGeom>
              <a:avLst/>
              <a:gdLst/>
              <a:ahLst/>
              <a:cxnLst/>
              <a:rect r="r" b="b" t="t" l="l"/>
              <a:pathLst>
                <a:path h="3145536" w="22195537">
                  <a:moveTo>
                    <a:pt x="22195537" y="0"/>
                  </a:moveTo>
                  <a:lnTo>
                    <a:pt x="0" y="0"/>
                  </a:lnTo>
                  <a:lnTo>
                    <a:pt x="0" y="3145536"/>
                  </a:lnTo>
                  <a:lnTo>
                    <a:pt x="22195537" y="3145536"/>
                  </a:lnTo>
                  <a:lnTo>
                    <a:pt x="2219553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18386" y="448054"/>
            <a:ext cx="16665131" cy="2377630"/>
            <a:chOff x="0" y="0"/>
            <a:chExt cx="22220174" cy="31701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219920" cy="3169920"/>
            </a:xfrm>
            <a:custGeom>
              <a:avLst/>
              <a:gdLst/>
              <a:ahLst/>
              <a:cxnLst/>
              <a:rect r="r" b="b" t="t" l="l"/>
              <a:pathLst>
                <a:path h="3169920" w="22219920">
                  <a:moveTo>
                    <a:pt x="12192" y="3145536"/>
                  </a:moveTo>
                  <a:lnTo>
                    <a:pt x="22207728" y="3145536"/>
                  </a:lnTo>
                  <a:lnTo>
                    <a:pt x="22207728" y="3157728"/>
                  </a:lnTo>
                  <a:lnTo>
                    <a:pt x="22195537" y="3157728"/>
                  </a:lnTo>
                  <a:lnTo>
                    <a:pt x="22195537" y="12192"/>
                  </a:lnTo>
                  <a:lnTo>
                    <a:pt x="22207728" y="12192"/>
                  </a:lnTo>
                  <a:lnTo>
                    <a:pt x="22207728" y="24384"/>
                  </a:lnTo>
                  <a:lnTo>
                    <a:pt x="12192" y="24384"/>
                  </a:lnTo>
                  <a:lnTo>
                    <a:pt x="12192" y="12192"/>
                  </a:lnTo>
                  <a:lnTo>
                    <a:pt x="24384" y="12192"/>
                  </a:lnTo>
                  <a:lnTo>
                    <a:pt x="24384" y="3157728"/>
                  </a:lnTo>
                  <a:lnTo>
                    <a:pt x="12192" y="3157728"/>
                  </a:lnTo>
                  <a:lnTo>
                    <a:pt x="12192" y="3145536"/>
                  </a:lnTo>
                  <a:moveTo>
                    <a:pt x="12192" y="3169920"/>
                  </a:moveTo>
                  <a:cubicBezTo>
                    <a:pt x="5461" y="3169920"/>
                    <a:pt x="0" y="3164459"/>
                    <a:pt x="0" y="3157728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lnTo>
                    <a:pt x="22207728" y="0"/>
                  </a:lnTo>
                  <a:cubicBezTo>
                    <a:pt x="22214460" y="0"/>
                    <a:pt x="22219920" y="5461"/>
                    <a:pt x="22219920" y="12192"/>
                  </a:cubicBezTo>
                  <a:lnTo>
                    <a:pt x="22219920" y="3157728"/>
                  </a:lnTo>
                  <a:cubicBezTo>
                    <a:pt x="22219920" y="3164459"/>
                    <a:pt x="22214460" y="3169920"/>
                    <a:pt x="22207728" y="3169920"/>
                  </a:cubicBezTo>
                  <a:lnTo>
                    <a:pt x="12192" y="3169920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421128" y="676529"/>
            <a:ext cx="6517957" cy="1909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25"/>
              </a:lnSpc>
            </a:pPr>
            <a:r>
              <a:rPr lang="en-US" sz="4650" spc="-12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Karyawan yang Kompeten: Perekrutan dan Pendekrutan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42950" y="1147572"/>
            <a:ext cx="192405" cy="981075"/>
            <a:chOff x="0" y="0"/>
            <a:chExt cx="256540" cy="1308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307592"/>
            </a:xfrm>
            <a:custGeom>
              <a:avLst/>
              <a:gdLst/>
              <a:ahLst/>
              <a:cxnLst/>
              <a:rect r="r" b="b" t="t" l="l"/>
              <a:pathLst>
                <a:path h="1307592" w="256032">
                  <a:moveTo>
                    <a:pt x="256032" y="0"/>
                  </a:moveTo>
                  <a:lnTo>
                    <a:pt x="0" y="0"/>
                  </a:lnTo>
                  <a:lnTo>
                    <a:pt x="0" y="1307592"/>
                  </a:lnTo>
                  <a:lnTo>
                    <a:pt x="256032" y="1307592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139428" y="848106"/>
            <a:ext cx="14288" cy="1531620"/>
            <a:chOff x="0" y="0"/>
            <a:chExt cx="19050" cy="20421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288" cy="2042160"/>
            </a:xfrm>
            <a:custGeom>
              <a:avLst/>
              <a:gdLst/>
              <a:ahLst/>
              <a:cxnLst/>
              <a:rect r="r" b="b" t="t" l="l"/>
              <a:pathLst>
                <a:path h="2042160" w="18288">
                  <a:moveTo>
                    <a:pt x="18288" y="0"/>
                  </a:moveTo>
                  <a:lnTo>
                    <a:pt x="0" y="0"/>
                  </a:lnTo>
                  <a:lnTo>
                    <a:pt x="0" y="2042160"/>
                  </a:lnTo>
                  <a:lnTo>
                    <a:pt x="18288" y="204216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77926" y="4529016"/>
            <a:ext cx="6223405" cy="4525829"/>
          </a:xfrm>
          <a:custGeom>
            <a:avLst/>
            <a:gdLst/>
            <a:ahLst/>
            <a:cxnLst/>
            <a:rect r="r" b="b" t="t" l="l"/>
            <a:pathLst>
              <a:path h="4525829" w="6223405">
                <a:moveTo>
                  <a:pt x="0" y="0"/>
                </a:moveTo>
                <a:lnTo>
                  <a:pt x="6223405" y="0"/>
                </a:lnTo>
                <a:lnTo>
                  <a:pt x="6223405" y="4525829"/>
                </a:lnTo>
                <a:lnTo>
                  <a:pt x="0" y="4525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3" t="0" r="-235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891301" y="2571750"/>
            <a:ext cx="11898349" cy="7258050"/>
          </a:xfrm>
          <a:custGeom>
            <a:avLst/>
            <a:gdLst/>
            <a:ahLst/>
            <a:cxnLst/>
            <a:rect r="r" b="b" t="t" l="l"/>
            <a:pathLst>
              <a:path h="7258050" w="11898349">
                <a:moveTo>
                  <a:pt x="0" y="0"/>
                </a:moveTo>
                <a:lnTo>
                  <a:pt x="11898349" y="0"/>
                </a:lnTo>
                <a:lnTo>
                  <a:pt x="11898349" y="7258050"/>
                </a:lnTo>
                <a:lnTo>
                  <a:pt x="0" y="725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46" r="-4620" b="-2846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6938" y="436551"/>
            <a:ext cx="16763274" cy="2475885"/>
          </a:xfrm>
          <a:custGeom>
            <a:avLst/>
            <a:gdLst/>
            <a:ahLst/>
            <a:cxnLst/>
            <a:rect r="r" b="b" t="t" l="l"/>
            <a:pathLst>
              <a:path h="2475885" w="16763274">
                <a:moveTo>
                  <a:pt x="0" y="0"/>
                </a:moveTo>
                <a:lnTo>
                  <a:pt x="16763274" y="0"/>
                </a:lnTo>
                <a:lnTo>
                  <a:pt x="16763274" y="2475885"/>
                </a:lnTo>
                <a:lnTo>
                  <a:pt x="0" y="247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0" r="0" b="-99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7530" y="457198"/>
            <a:ext cx="16646843" cy="2359342"/>
            <a:chOff x="0" y="0"/>
            <a:chExt cx="22195790" cy="31457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195537" cy="3145536"/>
            </a:xfrm>
            <a:custGeom>
              <a:avLst/>
              <a:gdLst/>
              <a:ahLst/>
              <a:cxnLst/>
              <a:rect r="r" b="b" t="t" l="l"/>
              <a:pathLst>
                <a:path h="3145536" w="22195537">
                  <a:moveTo>
                    <a:pt x="22195537" y="0"/>
                  </a:moveTo>
                  <a:lnTo>
                    <a:pt x="0" y="0"/>
                  </a:lnTo>
                  <a:lnTo>
                    <a:pt x="0" y="3145536"/>
                  </a:lnTo>
                  <a:lnTo>
                    <a:pt x="22195537" y="3145536"/>
                  </a:lnTo>
                  <a:lnTo>
                    <a:pt x="2219553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18386" y="448054"/>
            <a:ext cx="16665131" cy="2377630"/>
            <a:chOff x="0" y="0"/>
            <a:chExt cx="22220174" cy="31701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219920" cy="3169920"/>
            </a:xfrm>
            <a:custGeom>
              <a:avLst/>
              <a:gdLst/>
              <a:ahLst/>
              <a:cxnLst/>
              <a:rect r="r" b="b" t="t" l="l"/>
              <a:pathLst>
                <a:path h="3169920" w="22219920">
                  <a:moveTo>
                    <a:pt x="12192" y="3145536"/>
                  </a:moveTo>
                  <a:lnTo>
                    <a:pt x="22207728" y="3145536"/>
                  </a:lnTo>
                  <a:lnTo>
                    <a:pt x="22207728" y="3157728"/>
                  </a:lnTo>
                  <a:lnTo>
                    <a:pt x="22195537" y="3157728"/>
                  </a:lnTo>
                  <a:lnTo>
                    <a:pt x="22195537" y="12192"/>
                  </a:lnTo>
                  <a:lnTo>
                    <a:pt x="22207728" y="12192"/>
                  </a:lnTo>
                  <a:lnTo>
                    <a:pt x="22207728" y="24384"/>
                  </a:lnTo>
                  <a:lnTo>
                    <a:pt x="12192" y="24384"/>
                  </a:lnTo>
                  <a:lnTo>
                    <a:pt x="12192" y="12192"/>
                  </a:lnTo>
                  <a:lnTo>
                    <a:pt x="24384" y="12192"/>
                  </a:lnTo>
                  <a:lnTo>
                    <a:pt x="24384" y="3157728"/>
                  </a:lnTo>
                  <a:lnTo>
                    <a:pt x="12192" y="3157728"/>
                  </a:lnTo>
                  <a:lnTo>
                    <a:pt x="12192" y="3145536"/>
                  </a:lnTo>
                  <a:moveTo>
                    <a:pt x="12192" y="3169920"/>
                  </a:moveTo>
                  <a:cubicBezTo>
                    <a:pt x="5461" y="3169920"/>
                    <a:pt x="0" y="3164459"/>
                    <a:pt x="0" y="3157728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lnTo>
                    <a:pt x="22207728" y="0"/>
                  </a:lnTo>
                  <a:cubicBezTo>
                    <a:pt x="22214460" y="0"/>
                    <a:pt x="22219920" y="5461"/>
                    <a:pt x="22219920" y="12192"/>
                  </a:cubicBezTo>
                  <a:lnTo>
                    <a:pt x="22219920" y="3157728"/>
                  </a:lnTo>
                  <a:cubicBezTo>
                    <a:pt x="22219920" y="3164459"/>
                    <a:pt x="22214460" y="3169920"/>
                    <a:pt x="22207728" y="3169920"/>
                  </a:cubicBezTo>
                  <a:lnTo>
                    <a:pt x="12192" y="3169920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75408" y="933196"/>
            <a:ext cx="6531293" cy="1579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-112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Pendekrutan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42950" y="1147572"/>
            <a:ext cx="192405" cy="981075"/>
            <a:chOff x="0" y="0"/>
            <a:chExt cx="256540" cy="1308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307592"/>
            </a:xfrm>
            <a:custGeom>
              <a:avLst/>
              <a:gdLst/>
              <a:ahLst/>
              <a:cxnLst/>
              <a:rect r="r" b="b" t="t" l="l"/>
              <a:pathLst>
                <a:path h="1307592" w="256032">
                  <a:moveTo>
                    <a:pt x="256032" y="0"/>
                  </a:moveTo>
                  <a:lnTo>
                    <a:pt x="0" y="0"/>
                  </a:lnTo>
                  <a:lnTo>
                    <a:pt x="0" y="1307592"/>
                  </a:lnTo>
                  <a:lnTo>
                    <a:pt x="256032" y="1307592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139428" y="848106"/>
            <a:ext cx="14288" cy="1531620"/>
            <a:chOff x="0" y="0"/>
            <a:chExt cx="19050" cy="20421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288" cy="2042160"/>
            </a:xfrm>
            <a:custGeom>
              <a:avLst/>
              <a:gdLst/>
              <a:ahLst/>
              <a:cxnLst/>
              <a:rect r="r" b="b" t="t" l="l"/>
              <a:pathLst>
                <a:path h="2042160" w="18288">
                  <a:moveTo>
                    <a:pt x="18288" y="0"/>
                  </a:moveTo>
                  <a:lnTo>
                    <a:pt x="0" y="0"/>
                  </a:lnTo>
                  <a:lnTo>
                    <a:pt x="0" y="2042160"/>
                  </a:lnTo>
                  <a:lnTo>
                    <a:pt x="18288" y="204216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-3132280" y="2379726"/>
            <a:ext cx="9569196" cy="6558534"/>
          </a:xfrm>
          <a:custGeom>
            <a:avLst/>
            <a:gdLst/>
            <a:ahLst/>
            <a:cxnLst/>
            <a:rect r="r" b="b" t="t" l="l"/>
            <a:pathLst>
              <a:path h="6558534" w="9569196">
                <a:moveTo>
                  <a:pt x="0" y="0"/>
                </a:moveTo>
                <a:lnTo>
                  <a:pt x="9569196" y="0"/>
                </a:lnTo>
                <a:lnTo>
                  <a:pt x="9569196" y="6558534"/>
                </a:lnTo>
                <a:lnTo>
                  <a:pt x="0" y="6558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30" t="0" r="-483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30056" y="1725477"/>
            <a:ext cx="12929158" cy="7867032"/>
          </a:xfrm>
          <a:custGeom>
            <a:avLst/>
            <a:gdLst/>
            <a:ahLst/>
            <a:cxnLst/>
            <a:rect r="r" b="b" t="t" l="l"/>
            <a:pathLst>
              <a:path h="7867032" w="12929158">
                <a:moveTo>
                  <a:pt x="0" y="0"/>
                </a:moveTo>
                <a:lnTo>
                  <a:pt x="12929158" y="0"/>
                </a:lnTo>
                <a:lnTo>
                  <a:pt x="12929158" y="7867032"/>
                </a:lnTo>
                <a:lnTo>
                  <a:pt x="0" y="7867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1" r="-105" b="-61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6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Karyawan yang Kompeten: Seleksi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841118"/>
            <a:ext cx="6576060" cy="300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4320"/>
              </a:lnSpc>
              <a:buFont typeface="Arial"/>
              <a:buChar char="•"/>
            </a:pPr>
            <a:r>
              <a:rPr lang="en-US" sz="36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Seleksi:</a:t>
            </a:r>
          </a:p>
          <a:p>
            <a:pPr algn="l" marL="670560" indent="-335280" lvl="1">
              <a:lnSpc>
                <a:spcPts val="4752"/>
              </a:lnSpc>
            </a:pP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Menyaring pelamar kerja, agar memastikan bahwa kandidat yang paling layaklah yang diterima.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390"/>
            <a:ext cx="7735824" cy="7930134"/>
          </a:xfrm>
          <a:custGeom>
            <a:avLst/>
            <a:gdLst/>
            <a:ahLst/>
            <a:cxnLst/>
            <a:rect r="r" b="b" t="t" l="l"/>
            <a:pathLst>
              <a:path h="7930134" w="7735824">
                <a:moveTo>
                  <a:pt x="0" y="0"/>
                </a:moveTo>
                <a:lnTo>
                  <a:pt x="7735824" y="0"/>
                </a:lnTo>
                <a:lnTo>
                  <a:pt x="7735824" y="7930134"/>
                </a:lnTo>
                <a:lnTo>
                  <a:pt x="0" y="7930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6938" y="436551"/>
            <a:ext cx="16763274" cy="2475885"/>
          </a:xfrm>
          <a:custGeom>
            <a:avLst/>
            <a:gdLst/>
            <a:ahLst/>
            <a:cxnLst/>
            <a:rect r="r" b="b" t="t" l="l"/>
            <a:pathLst>
              <a:path h="2475885" w="16763274">
                <a:moveTo>
                  <a:pt x="0" y="0"/>
                </a:moveTo>
                <a:lnTo>
                  <a:pt x="16763274" y="0"/>
                </a:lnTo>
                <a:lnTo>
                  <a:pt x="16763274" y="2475885"/>
                </a:lnTo>
                <a:lnTo>
                  <a:pt x="0" y="247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0" r="0" b="-99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7530" y="457198"/>
            <a:ext cx="16646843" cy="2359342"/>
            <a:chOff x="0" y="0"/>
            <a:chExt cx="22195790" cy="31457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195537" cy="3145536"/>
            </a:xfrm>
            <a:custGeom>
              <a:avLst/>
              <a:gdLst/>
              <a:ahLst/>
              <a:cxnLst/>
              <a:rect r="r" b="b" t="t" l="l"/>
              <a:pathLst>
                <a:path h="3145536" w="22195537">
                  <a:moveTo>
                    <a:pt x="22195537" y="0"/>
                  </a:moveTo>
                  <a:lnTo>
                    <a:pt x="0" y="0"/>
                  </a:lnTo>
                  <a:lnTo>
                    <a:pt x="0" y="3145536"/>
                  </a:lnTo>
                  <a:lnTo>
                    <a:pt x="22195537" y="3145536"/>
                  </a:lnTo>
                  <a:lnTo>
                    <a:pt x="2219553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605695"/>
            <a:ext cx="16665131" cy="2377630"/>
            <a:chOff x="0" y="0"/>
            <a:chExt cx="22220174" cy="31701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220174" cy="3170174"/>
            </a:xfrm>
            <a:custGeom>
              <a:avLst/>
              <a:gdLst/>
              <a:ahLst/>
              <a:cxnLst/>
              <a:rect r="r" b="b" t="t" l="l"/>
              <a:pathLst>
                <a:path h="3170174" w="22220174">
                  <a:moveTo>
                    <a:pt x="12192" y="0"/>
                  </a:moveTo>
                  <a:lnTo>
                    <a:pt x="22207981" y="0"/>
                  </a:lnTo>
                  <a:cubicBezTo>
                    <a:pt x="22214712" y="0"/>
                    <a:pt x="22220174" y="5461"/>
                    <a:pt x="22220174" y="12192"/>
                  </a:cubicBezTo>
                  <a:lnTo>
                    <a:pt x="22220174" y="3157982"/>
                  </a:lnTo>
                  <a:cubicBezTo>
                    <a:pt x="22220174" y="3164713"/>
                    <a:pt x="22214712" y="3170174"/>
                    <a:pt x="22207981" y="3170174"/>
                  </a:cubicBezTo>
                  <a:lnTo>
                    <a:pt x="12192" y="3170174"/>
                  </a:lnTo>
                  <a:cubicBezTo>
                    <a:pt x="5461" y="3170174"/>
                    <a:pt x="0" y="3164713"/>
                    <a:pt x="0" y="315798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3157982"/>
                  </a:lnTo>
                  <a:lnTo>
                    <a:pt x="12192" y="3157982"/>
                  </a:lnTo>
                  <a:lnTo>
                    <a:pt x="12192" y="3145790"/>
                  </a:lnTo>
                  <a:lnTo>
                    <a:pt x="22207981" y="3145790"/>
                  </a:lnTo>
                  <a:lnTo>
                    <a:pt x="22207981" y="3157982"/>
                  </a:lnTo>
                  <a:lnTo>
                    <a:pt x="22195789" y="3157982"/>
                  </a:lnTo>
                  <a:lnTo>
                    <a:pt x="22195789" y="12192"/>
                  </a:lnTo>
                  <a:lnTo>
                    <a:pt x="22207981" y="12192"/>
                  </a:lnTo>
                  <a:lnTo>
                    <a:pt x="22207981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22220174" cy="3160649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sz="540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Seleksi:	Keputusan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33235" y="436551"/>
            <a:ext cx="8410766" cy="1531620"/>
          </a:xfrm>
          <a:custGeom>
            <a:avLst/>
            <a:gdLst/>
            <a:ahLst/>
            <a:cxnLst/>
            <a:rect r="r" b="b" t="t" l="l"/>
            <a:pathLst>
              <a:path h="1531620" w="8410766">
                <a:moveTo>
                  <a:pt x="0" y="0"/>
                </a:moveTo>
                <a:lnTo>
                  <a:pt x="8410765" y="0"/>
                </a:lnTo>
                <a:lnTo>
                  <a:pt x="8410765" y="1531620"/>
                </a:lnTo>
                <a:lnTo>
                  <a:pt x="0" y="153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5750" y="3239260"/>
            <a:ext cx="8147304" cy="6110478"/>
          </a:xfrm>
          <a:custGeom>
            <a:avLst/>
            <a:gdLst/>
            <a:ahLst/>
            <a:cxnLst/>
            <a:rect r="r" b="b" t="t" l="l"/>
            <a:pathLst>
              <a:path h="6110478" w="8147304">
                <a:moveTo>
                  <a:pt x="0" y="0"/>
                </a:moveTo>
                <a:lnTo>
                  <a:pt x="8147304" y="0"/>
                </a:lnTo>
                <a:lnTo>
                  <a:pt x="8147304" y="6110478"/>
                </a:lnTo>
                <a:lnTo>
                  <a:pt x="0" y="6110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16316" y="3236974"/>
            <a:ext cx="10348722" cy="6439662"/>
          </a:xfrm>
          <a:custGeom>
            <a:avLst/>
            <a:gdLst/>
            <a:ahLst/>
            <a:cxnLst/>
            <a:rect r="r" b="b" t="t" l="l"/>
            <a:pathLst>
              <a:path h="6439662" w="10348722">
                <a:moveTo>
                  <a:pt x="0" y="0"/>
                </a:moveTo>
                <a:lnTo>
                  <a:pt x="10348722" y="0"/>
                </a:lnTo>
                <a:lnTo>
                  <a:pt x="10348722" y="6439662"/>
                </a:lnTo>
                <a:lnTo>
                  <a:pt x="0" y="6439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79" t="0" r="-1879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6609" y="932650"/>
            <a:ext cx="10369368" cy="8355404"/>
          </a:xfrm>
          <a:custGeom>
            <a:avLst/>
            <a:gdLst/>
            <a:ahLst/>
            <a:cxnLst/>
            <a:rect r="r" b="b" t="t" l="l"/>
            <a:pathLst>
              <a:path h="8355404" w="10369368">
                <a:moveTo>
                  <a:pt x="0" y="0"/>
                </a:moveTo>
                <a:lnTo>
                  <a:pt x="10369367" y="0"/>
                </a:lnTo>
                <a:lnTo>
                  <a:pt x="10369367" y="8355404"/>
                </a:lnTo>
                <a:lnTo>
                  <a:pt x="0" y="835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" r="0" b="-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4932" y="950976"/>
            <a:ext cx="10257472" cy="8243888"/>
            <a:chOff x="0" y="0"/>
            <a:chExt cx="13676630" cy="1099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676376" cy="10991088"/>
            </a:xfrm>
            <a:custGeom>
              <a:avLst/>
              <a:gdLst/>
              <a:ahLst/>
              <a:cxnLst/>
              <a:rect r="r" b="b" t="t" l="l"/>
              <a:pathLst>
                <a:path h="10991088" w="13676376">
                  <a:moveTo>
                    <a:pt x="13676376" y="0"/>
                  </a:moveTo>
                  <a:lnTo>
                    <a:pt x="0" y="0"/>
                  </a:lnTo>
                  <a:lnTo>
                    <a:pt x="0" y="10991088"/>
                  </a:lnTo>
                  <a:lnTo>
                    <a:pt x="13676376" y="10991088"/>
                  </a:lnTo>
                  <a:lnTo>
                    <a:pt x="1367637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08074" y="944118"/>
            <a:ext cx="10271189" cy="8257604"/>
            <a:chOff x="0" y="0"/>
            <a:chExt cx="13694918" cy="110101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694663" cy="11009375"/>
            </a:xfrm>
            <a:custGeom>
              <a:avLst/>
              <a:gdLst/>
              <a:ahLst/>
              <a:cxnLst/>
              <a:rect r="r" b="b" t="t" l="l"/>
              <a:pathLst>
                <a:path h="11009375" w="13694663">
                  <a:moveTo>
                    <a:pt x="9144" y="10991088"/>
                  </a:moveTo>
                  <a:lnTo>
                    <a:pt x="13685520" y="10991088"/>
                  </a:lnTo>
                  <a:lnTo>
                    <a:pt x="13685520" y="11000232"/>
                  </a:lnTo>
                  <a:lnTo>
                    <a:pt x="13676376" y="11000232"/>
                  </a:lnTo>
                  <a:lnTo>
                    <a:pt x="13676376" y="9144"/>
                  </a:lnTo>
                  <a:lnTo>
                    <a:pt x="13685520" y="9144"/>
                  </a:lnTo>
                  <a:lnTo>
                    <a:pt x="13685520" y="18288"/>
                  </a:lnTo>
                  <a:lnTo>
                    <a:pt x="9144" y="18288"/>
                  </a:lnTo>
                  <a:lnTo>
                    <a:pt x="9144" y="9144"/>
                  </a:lnTo>
                  <a:lnTo>
                    <a:pt x="18288" y="9144"/>
                  </a:lnTo>
                  <a:lnTo>
                    <a:pt x="18288" y="11000232"/>
                  </a:lnTo>
                  <a:lnTo>
                    <a:pt x="9144" y="11000232"/>
                  </a:lnTo>
                  <a:lnTo>
                    <a:pt x="9144" y="10991088"/>
                  </a:lnTo>
                  <a:moveTo>
                    <a:pt x="9144" y="11009375"/>
                  </a:moveTo>
                  <a:cubicBezTo>
                    <a:pt x="4064" y="11009375"/>
                    <a:pt x="0" y="11005312"/>
                    <a:pt x="0" y="11000232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lnTo>
                    <a:pt x="13685520" y="0"/>
                  </a:lnTo>
                  <a:cubicBezTo>
                    <a:pt x="13690600" y="0"/>
                    <a:pt x="13694663" y="4064"/>
                    <a:pt x="13694663" y="9144"/>
                  </a:cubicBezTo>
                  <a:lnTo>
                    <a:pt x="13694663" y="11000232"/>
                  </a:lnTo>
                  <a:cubicBezTo>
                    <a:pt x="13694663" y="11005312"/>
                    <a:pt x="13690600" y="11009375"/>
                    <a:pt x="13685520" y="11009375"/>
                  </a:cubicBezTo>
                  <a:lnTo>
                    <a:pt x="9144" y="11009375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79982" y="1345654"/>
            <a:ext cx="5116830" cy="757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Seleksi:	Alat-alat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05381" y="1404233"/>
            <a:ext cx="9567483" cy="1397318"/>
          </a:xfrm>
          <a:custGeom>
            <a:avLst/>
            <a:gdLst/>
            <a:ahLst/>
            <a:cxnLst/>
            <a:rect r="r" b="b" t="t" l="l"/>
            <a:pathLst>
              <a:path h="1397318" w="9567483">
                <a:moveTo>
                  <a:pt x="0" y="0"/>
                </a:moveTo>
                <a:lnTo>
                  <a:pt x="9567483" y="0"/>
                </a:lnTo>
                <a:lnTo>
                  <a:pt x="9567483" y="1397317"/>
                </a:lnTo>
                <a:lnTo>
                  <a:pt x="0" y="1397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79982" y="3427919"/>
            <a:ext cx="9812655" cy="171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2437" indent="-226219" lvl="1">
              <a:lnSpc>
                <a:spcPts val="2879"/>
              </a:lnSpc>
              <a:buAutoNum type="arabicPeriod" startAt="1"/>
            </a:pPr>
            <a:r>
              <a:rPr lang="en-US" sz="24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Formulir aplikasi </a:t>
            </a: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paling tepat digunakan untuk menghimpun informasi karyawan.</a:t>
            </a:r>
          </a:p>
          <a:p>
            <a:pPr algn="l" marL="453391" indent="-226696" lvl="1">
              <a:lnSpc>
                <a:spcPts val="2879"/>
              </a:lnSpc>
              <a:buAutoNum type="arabicPeriod" startAt="1"/>
            </a:pPr>
            <a:r>
              <a:rPr lang="en-US" sz="24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Tes tertulis </a:t>
            </a: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harus terkait dengan pekerjaan.</a:t>
            </a:r>
          </a:p>
          <a:p>
            <a:pPr algn="l" marL="453391" indent="-226696" lvl="1">
              <a:lnSpc>
                <a:spcPts val="2879"/>
              </a:lnSpc>
              <a:buAutoNum type="arabicPeriod" startAt="1"/>
            </a:pPr>
            <a:r>
              <a:rPr lang="en-US" sz="24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Sampling pekerjaan </a:t>
            </a: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cocok untuk pekerjaan nonmanajerial yang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9982" y="5081752"/>
            <a:ext cx="9400222" cy="1755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kompleks dan rutin.</a:t>
            </a:r>
          </a:p>
          <a:p>
            <a:pPr algn="l" marL="453391" indent="-226696" lvl="1">
              <a:lnSpc>
                <a:spcPts val="2879"/>
              </a:lnSpc>
              <a:buAutoNum type="arabicPeriod" startAt="1"/>
            </a:pPr>
            <a:r>
              <a:rPr lang="en-US" sz="2400" spc="-4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Pusat penilaian </a:t>
            </a:r>
            <a:r>
              <a:rPr lang="en-US" sz="2400" spc="-4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paling cocok bagi manajer puncak.</a:t>
            </a:r>
          </a:p>
          <a:p>
            <a:pPr algn="l" marL="452437" indent="-226219" lvl="1">
              <a:lnSpc>
                <a:spcPts val="2879"/>
              </a:lnSpc>
              <a:buAutoNum type="arabicPeriod" startAt="1"/>
            </a:pPr>
            <a:r>
              <a:rPr lang="en-US" sz="2400" spc="-4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Wawancara </a:t>
            </a:r>
            <a:r>
              <a:rPr lang="en-US" sz="2400" spc="-4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lazim digunakan, tetapi paling cocok untuk posisi manajerial, terutama puncak.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79982" y="6925614"/>
            <a:ext cx="10153650" cy="757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6.	Investigasi latar belakang </a:t>
            </a: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berguna untuk memverifikasi data yang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termuat dalam surat lamaran, dan referensi pada dasarnya tidak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79982" y="7619593"/>
            <a:ext cx="5594985" cy="909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penting.</a:t>
            </a:r>
          </a:p>
          <a:p>
            <a:pPr algn="l">
              <a:lnSpc>
                <a:spcPts val="2879"/>
              </a:lnSpc>
            </a:pPr>
            <a:r>
              <a:rPr lang="en-US" sz="2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7.	Pemeriksaan fisik </a:t>
            </a:r>
            <a:r>
              <a:rPr lang="en-US" sz="2400" spc="-9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berguna untuk: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09062" y="8579713"/>
            <a:ext cx="7563802" cy="909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Pekerjaan yang melibatkan persyaratan fisik tertentu</a:t>
            </a:r>
          </a:p>
          <a:p>
            <a:pPr algn="l" marL="453390" indent="-226695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Tujuan yang terkait asuransi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940136" y="2801550"/>
            <a:ext cx="3483375" cy="4533900"/>
          </a:xfrm>
          <a:custGeom>
            <a:avLst/>
            <a:gdLst/>
            <a:ahLst/>
            <a:cxnLst/>
            <a:rect r="r" b="b" t="t" l="l"/>
            <a:pathLst>
              <a:path h="4533900" w="3483375">
                <a:moveTo>
                  <a:pt x="0" y="0"/>
                </a:moveTo>
                <a:lnTo>
                  <a:pt x="3483375" y="0"/>
                </a:lnTo>
                <a:lnTo>
                  <a:pt x="3483375" y="4533900"/>
                </a:lnTo>
                <a:lnTo>
                  <a:pt x="0" y="4533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" t="0" r="-13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97458" y="932650"/>
            <a:ext cx="10369368" cy="8355404"/>
          </a:xfrm>
          <a:custGeom>
            <a:avLst/>
            <a:gdLst/>
            <a:ahLst/>
            <a:cxnLst/>
            <a:rect r="r" b="b" t="t" l="l"/>
            <a:pathLst>
              <a:path h="8355404" w="10369368">
                <a:moveTo>
                  <a:pt x="0" y="0"/>
                </a:moveTo>
                <a:lnTo>
                  <a:pt x="10369368" y="0"/>
                </a:lnTo>
                <a:lnTo>
                  <a:pt x="10369368" y="8355404"/>
                </a:lnTo>
                <a:lnTo>
                  <a:pt x="0" y="835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" r="0" b="-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15782" y="950976"/>
            <a:ext cx="10257472" cy="8243888"/>
            <a:chOff x="0" y="0"/>
            <a:chExt cx="13676630" cy="1099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676376" cy="10991088"/>
            </a:xfrm>
            <a:custGeom>
              <a:avLst/>
              <a:gdLst/>
              <a:ahLst/>
              <a:cxnLst/>
              <a:rect r="r" b="b" t="t" l="l"/>
              <a:pathLst>
                <a:path h="10991088" w="13676376">
                  <a:moveTo>
                    <a:pt x="13676376" y="0"/>
                  </a:moveTo>
                  <a:lnTo>
                    <a:pt x="0" y="0"/>
                  </a:lnTo>
                  <a:lnTo>
                    <a:pt x="0" y="10991088"/>
                  </a:lnTo>
                  <a:lnTo>
                    <a:pt x="13676376" y="10991088"/>
                  </a:lnTo>
                  <a:lnTo>
                    <a:pt x="1367637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715482" y="2814255"/>
            <a:ext cx="192405" cy="1056322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202166" y="3140962"/>
            <a:ext cx="8769668" cy="14288"/>
            <a:chOff x="0" y="0"/>
            <a:chExt cx="11692890" cy="190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692128" cy="18288"/>
            </a:xfrm>
            <a:custGeom>
              <a:avLst/>
              <a:gdLst/>
              <a:ahLst/>
              <a:cxnLst/>
              <a:rect r="r" b="b" t="t" l="l"/>
              <a:pathLst>
                <a:path h="18288" w="11692128">
                  <a:moveTo>
                    <a:pt x="11692128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1692128" y="18288"/>
                  </a:lnTo>
                  <a:lnTo>
                    <a:pt x="11692128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225636" y="2814255"/>
            <a:ext cx="10271189" cy="8257604"/>
            <a:chOff x="0" y="0"/>
            <a:chExt cx="13694918" cy="110101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694919" cy="11010138"/>
            </a:xfrm>
            <a:custGeom>
              <a:avLst/>
              <a:gdLst/>
              <a:ahLst/>
              <a:cxnLst/>
              <a:rect r="r" b="b" t="t" l="l"/>
              <a:pathLst>
                <a:path h="11010138" w="13694919">
                  <a:moveTo>
                    <a:pt x="9144" y="0"/>
                  </a:moveTo>
                  <a:lnTo>
                    <a:pt x="13685774" y="0"/>
                  </a:lnTo>
                  <a:cubicBezTo>
                    <a:pt x="13690854" y="0"/>
                    <a:pt x="13694919" y="4064"/>
                    <a:pt x="13694919" y="9144"/>
                  </a:cubicBezTo>
                  <a:lnTo>
                    <a:pt x="13694919" y="11000994"/>
                  </a:lnTo>
                  <a:cubicBezTo>
                    <a:pt x="13694919" y="11006074"/>
                    <a:pt x="13690854" y="11010138"/>
                    <a:pt x="13685774" y="11010138"/>
                  </a:cubicBezTo>
                  <a:lnTo>
                    <a:pt x="9144" y="11010138"/>
                  </a:lnTo>
                  <a:cubicBezTo>
                    <a:pt x="4064" y="11010138"/>
                    <a:pt x="0" y="11006074"/>
                    <a:pt x="0" y="1100099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11000994"/>
                  </a:lnTo>
                  <a:lnTo>
                    <a:pt x="9144" y="11000994"/>
                  </a:lnTo>
                  <a:lnTo>
                    <a:pt x="9144" y="10991850"/>
                  </a:lnTo>
                  <a:lnTo>
                    <a:pt x="13685774" y="10991850"/>
                  </a:lnTo>
                  <a:lnTo>
                    <a:pt x="13685774" y="11000994"/>
                  </a:lnTo>
                  <a:lnTo>
                    <a:pt x="13676630" y="11000994"/>
                  </a:lnTo>
                  <a:lnTo>
                    <a:pt x="13676630" y="9144"/>
                  </a:lnTo>
                  <a:lnTo>
                    <a:pt x="13685774" y="9144"/>
                  </a:lnTo>
                  <a:lnTo>
                    <a:pt x="1368577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57150"/>
              <a:ext cx="13694918" cy="10952988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5190"/>
                </a:lnSpc>
              </a:pPr>
              <a:r>
                <a:rPr lang="en-US" sz="480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Seleksi:	Validitas &amp; Reliabilitas</a:t>
              </a:r>
            </a:p>
            <a:p>
              <a:pPr algn="l" marL="1245870" indent="-622935" lvl="1">
                <a:lnSpc>
                  <a:spcPts val="3564"/>
                </a:lnSpc>
                <a:buFont typeface="Arial"/>
                <a:buChar char="•"/>
              </a:pPr>
              <a:r>
                <a:rPr lang="en-US" sz="270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Quality of fill </a:t>
              </a:r>
              <a:r>
                <a:rPr lang="en-US" sz="2700" spc="-1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(kualitas pengisi lowongan): Karyawan yang baik dibandingkan yang gagal.</a:t>
              </a:r>
            </a:p>
            <a:p>
              <a:pPr algn="l" marL="1931670" indent="-643890" lvl="2">
                <a:lnSpc>
                  <a:spcPts val="3240"/>
                </a:lnSpc>
                <a:buFont typeface="Arial"/>
                <a:buChar char="⚬"/>
              </a:pPr>
              <a:r>
                <a:rPr lang="en-US" sz="2700" spc="-1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Retensi karyawan</a:t>
              </a:r>
            </a:p>
            <a:p>
              <a:pPr algn="l" marL="1931670" indent="-643890" lvl="2">
                <a:lnSpc>
                  <a:spcPts val="3240"/>
                </a:lnSpc>
                <a:buFont typeface="Arial"/>
                <a:buChar char="⚬"/>
              </a:pPr>
              <a:r>
                <a:rPr lang="en-US" sz="2700" spc="-1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Evaluasi kinerja</a:t>
              </a:r>
            </a:p>
            <a:p>
              <a:pPr algn="l" marL="1931670" indent="-643890" lvl="2">
                <a:lnSpc>
                  <a:spcPts val="3564"/>
                </a:lnSpc>
                <a:buFont typeface="Arial"/>
                <a:buChar char="⚬"/>
              </a:pPr>
              <a:r>
                <a:rPr lang="en-US" sz="2700" spc="-1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Jumlah karyawan tahun pertama yang mengikuti program pelatihan yang sangat ketat</a:t>
              </a:r>
            </a:p>
            <a:p>
              <a:pPr algn="l" marL="1931670" indent="-643890" lvl="2">
                <a:lnSpc>
                  <a:spcPts val="3240"/>
                </a:lnSpc>
                <a:buFont typeface="Arial"/>
                <a:buChar char="⚬"/>
              </a:pPr>
              <a:r>
                <a:rPr lang="en-US" sz="2700" spc="6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Jumlah karyawan yang dipromosikan</a:t>
              </a:r>
            </a:p>
            <a:p>
              <a:pPr algn="l" marL="1931670" indent="-643890" lvl="2">
                <a:lnSpc>
                  <a:spcPts val="3240"/>
                </a:lnSpc>
                <a:buFont typeface="Arial"/>
                <a:buChar char="⚬"/>
              </a:pPr>
              <a:r>
                <a:rPr lang="en-US" sz="2700" spc="6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Kesimpulan dari survei tentang karyawan baru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044506" y="2853784"/>
            <a:ext cx="3376696" cy="4428553"/>
          </a:xfrm>
          <a:custGeom>
            <a:avLst/>
            <a:gdLst/>
            <a:ahLst/>
            <a:cxnLst/>
            <a:rect r="r" b="b" t="t" l="l"/>
            <a:pathLst>
              <a:path h="4428553" w="3376696">
                <a:moveTo>
                  <a:pt x="0" y="0"/>
                </a:moveTo>
                <a:lnTo>
                  <a:pt x="3376696" y="0"/>
                </a:lnTo>
                <a:lnTo>
                  <a:pt x="3376696" y="4428554"/>
                </a:lnTo>
                <a:lnTo>
                  <a:pt x="0" y="442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8" r="0" b="-18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6"/>
            <a:ext cx="13002766" cy="10286810"/>
          </a:xfrm>
          <a:custGeom>
            <a:avLst/>
            <a:gdLst/>
            <a:ahLst/>
            <a:cxnLst/>
            <a:rect r="r" b="b" t="t" l="l"/>
            <a:pathLst>
              <a:path h="10286810" w="13002766">
                <a:moveTo>
                  <a:pt x="0" y="0"/>
                </a:moveTo>
                <a:lnTo>
                  <a:pt x="13002766" y="0"/>
                </a:lnTo>
                <a:lnTo>
                  <a:pt x="13002766" y="10286809"/>
                </a:lnTo>
                <a:lnTo>
                  <a:pt x="0" y="10286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" t="0" r="-6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3026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336135" y="1076325"/>
            <a:ext cx="7429434" cy="2142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49"/>
              </a:lnSpc>
            </a:pPr>
            <a:r>
              <a:rPr lang="en-US" sz="7404" spc="-238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Setelah Struktur</a:t>
            </a:r>
          </a:p>
          <a:p>
            <a:pPr algn="l">
              <a:lnSpc>
                <a:spcPts val="8449"/>
              </a:lnSpc>
            </a:pPr>
            <a:r>
              <a:rPr lang="en-US" sz="7404" spc="-26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Organisasi…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673584" y="1266444"/>
            <a:ext cx="4837462" cy="2414683"/>
          </a:xfrm>
          <a:custGeom>
            <a:avLst/>
            <a:gdLst/>
            <a:ahLst/>
            <a:cxnLst/>
            <a:rect r="r" b="b" t="t" l="l"/>
            <a:pathLst>
              <a:path h="2414683" w="4837462">
                <a:moveTo>
                  <a:pt x="0" y="0"/>
                </a:moveTo>
                <a:lnTo>
                  <a:pt x="4837462" y="0"/>
                </a:lnTo>
                <a:lnTo>
                  <a:pt x="4837462" y="2414683"/>
                </a:lnTo>
                <a:lnTo>
                  <a:pt x="0" y="24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128246" y="3832593"/>
            <a:ext cx="7251382" cy="5015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4320"/>
              </a:lnSpc>
              <a:buFont typeface="Arial"/>
              <a:buChar char="•"/>
            </a:pPr>
            <a:r>
              <a:rPr lang="en-US" sz="3600" spc="-8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Setelah struktur organisasi berada 	pada tempatnya, manajer harus:</a:t>
            </a:r>
          </a:p>
          <a:p>
            <a:pPr algn="l" marL="1355408" indent="-451803" lvl="2">
              <a:lnSpc>
                <a:spcPts val="4320"/>
              </a:lnSpc>
              <a:buFont typeface="Arial"/>
              <a:buChar char="⚬"/>
            </a:pPr>
            <a:r>
              <a:rPr lang="en-US" sz="3600" spc="-1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Menemukan orang-orang demi 	mengisi pekerjaan yang telah 	dibuat</a:t>
            </a:r>
          </a:p>
          <a:p>
            <a:pPr algn="l" marL="1355408" indent="-451803" lvl="2">
              <a:lnSpc>
                <a:spcPts val="4320"/>
              </a:lnSpc>
              <a:buFont typeface="Arial"/>
              <a:buChar char="⚬"/>
            </a:pPr>
            <a:r>
              <a:rPr lang="en-US" sz="3600" spc="-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Mengeluarkan orang-orang dari 	pekerjaan jika keadaan bisnis 	mengharuskannya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298804"/>
            <a:ext cx="6531293" cy="1246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4"/>
              </a:lnSpc>
            </a:pPr>
            <a:r>
              <a:rPr lang="en-US" sz="375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Seleksi:</a:t>
            </a:r>
          </a:p>
          <a:p>
            <a:pPr algn="l">
              <a:lnSpc>
                <a:spcPts val="4274"/>
              </a:lnSpc>
            </a:pPr>
            <a:r>
              <a:rPr lang="en-US" sz="3750" spc="-82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Tinjauan Pekerjaan Realistis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530472"/>
            <a:ext cx="6494145" cy="3903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6730" indent="-253365" lvl="1">
              <a:lnSpc>
                <a:spcPts val="351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Tinjauan pekerjaan yang realistis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sangat penting karena memberikan pelamar suatu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ekspektasi yang riil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tentang pekerjaan yang akan digelutinya.</a:t>
            </a:r>
          </a:p>
          <a:p>
            <a:pPr algn="l" marL="1193482" indent="-397828" lvl="2">
              <a:lnSpc>
                <a:spcPts val="3395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Ini pada gilirannya akan menambah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kepuasan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kerja dan menurunkan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perputaran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karyawan.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042800" y="1912468"/>
            <a:ext cx="4422154" cy="5805711"/>
          </a:xfrm>
          <a:custGeom>
            <a:avLst/>
            <a:gdLst/>
            <a:ahLst/>
            <a:cxnLst/>
            <a:rect r="r" b="b" t="t" l="l"/>
            <a:pathLst>
              <a:path h="5805711" w="4422154">
                <a:moveTo>
                  <a:pt x="0" y="0"/>
                </a:moveTo>
                <a:lnTo>
                  <a:pt x="4422155" y="0"/>
                </a:lnTo>
                <a:lnTo>
                  <a:pt x="4422155" y="5805711"/>
                </a:lnTo>
                <a:lnTo>
                  <a:pt x="0" y="5805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" t="0" r="-3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21714" y="-13716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5048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5048">
                  <a:moveTo>
                    <a:pt x="9144" y="0"/>
                  </a:moveTo>
                  <a:lnTo>
                    <a:pt x="22345904" y="0"/>
                  </a:lnTo>
                  <a:cubicBezTo>
                    <a:pt x="22350985" y="0"/>
                    <a:pt x="22355048" y="4064"/>
                    <a:pt x="22355048" y="9144"/>
                  </a:cubicBezTo>
                  <a:lnTo>
                    <a:pt x="22355048" y="4047744"/>
                  </a:lnTo>
                  <a:cubicBezTo>
                    <a:pt x="22355048" y="4052824"/>
                    <a:pt x="22350985" y="4056888"/>
                    <a:pt x="22345904" y="4056888"/>
                  </a:cubicBezTo>
                  <a:lnTo>
                    <a:pt x="9144" y="4056888"/>
                  </a:ln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lnTo>
                    <a:pt x="22345904" y="4038600"/>
                  </a:lnTo>
                  <a:lnTo>
                    <a:pt x="22345904" y="4047744"/>
                  </a:lnTo>
                  <a:lnTo>
                    <a:pt x="22336761" y="4047744"/>
                  </a:lnTo>
                  <a:lnTo>
                    <a:pt x="22336761" y="9144"/>
                  </a:lnTo>
                  <a:lnTo>
                    <a:pt x="22345904" y="9144"/>
                  </a:lnTo>
                  <a:lnTo>
                    <a:pt x="2234590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2355048" cy="404736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480"/>
                </a:lnSpc>
              </a:pPr>
            </a:p>
            <a:p>
              <a:pPr algn="l">
                <a:lnSpc>
                  <a:spcPts val="5835"/>
                </a:lnSpc>
              </a:pPr>
              <a:r>
                <a:rPr lang="en-US" sz="5400" spc="-112">
                  <a:solidFill>
                    <a:srgbClr val="20B82E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Memberikan Karyawan Keterampilan dan Pengetahuan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91918" y="3075326"/>
            <a:ext cx="14277023" cy="4669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4" indent="-389097" lvl="1">
              <a:lnSpc>
                <a:spcPts val="5513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Karyawan </a:t>
            </a: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baru </a:t>
            </a: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harus menyesuaikan diri dengan budaya 	organisasi (</a:t>
            </a:r>
            <a:r>
              <a:rPr lang="en-US" sz="42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orientasi</a:t>
            </a: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), serta dilatih/diberi pengetahuan 	demi bekerja secara konsisten dengan tujuan organisasi.</a:t>
            </a:r>
          </a:p>
          <a:p>
            <a:pPr algn="l" marL="778194" indent="-389097" lvl="1">
              <a:lnSpc>
                <a:spcPts val="5513"/>
              </a:lnSpc>
              <a:buFont typeface="Arial"/>
              <a:buChar char="•"/>
            </a:pPr>
            <a:r>
              <a:rPr lang="en-US" sz="42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Karyawan </a:t>
            </a:r>
            <a:r>
              <a:rPr lang="en-US" sz="42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saat ini </a:t>
            </a:r>
            <a:r>
              <a:rPr lang="en-US" sz="42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mungkin harus menyelesaikan program 	</a:t>
            </a:r>
            <a:r>
              <a:rPr lang="en-US" sz="4200" spc="6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pelatihan </a:t>
            </a:r>
            <a:r>
              <a:rPr lang="en-US" sz="42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demi meningkatkan/memperbarui 	keterampilannya.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62454" y="161258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659"/>
                </a:lnSpc>
              </a:pPr>
            </a:p>
            <a:p>
              <a:pPr algn="l">
                <a:lnSpc>
                  <a:spcPts val="6000"/>
                </a:lnSpc>
              </a:pPr>
              <a:r>
                <a:rPr lang="en-US" sz="5550" spc="-112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Keterampilan dan Pengetahuan: Orientasi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035"/>
            <a:ext cx="9013698" cy="5541264"/>
          </a:xfrm>
          <a:custGeom>
            <a:avLst/>
            <a:gdLst/>
            <a:ahLst/>
            <a:cxnLst/>
            <a:rect r="r" b="b" t="t" l="l"/>
            <a:pathLst>
              <a:path h="5541264" w="9013698">
                <a:moveTo>
                  <a:pt x="0" y="0"/>
                </a:moveTo>
                <a:lnTo>
                  <a:pt x="9013698" y="0"/>
                </a:lnTo>
                <a:lnTo>
                  <a:pt x="9013698" y="5541264"/>
                </a:lnTo>
                <a:lnTo>
                  <a:pt x="0" y="554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5" r="0" b="-7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236832" y="4674488"/>
            <a:ext cx="6098856" cy="2825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4756"/>
              </a:lnSpc>
              <a:buFont typeface="Arial"/>
              <a:buChar char="•"/>
            </a:pP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36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Orientasi: </a:t>
            </a: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Memperkenalkan karyawan baru pada pekerjaan dan organisasinya.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517142" y="161258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7200"/>
                </a:lnSpc>
              </a:pPr>
            </a:p>
            <a:p>
              <a:pPr algn="l">
                <a:lnSpc>
                  <a:spcPts val="7200"/>
                </a:lnSpc>
              </a:pPr>
              <a:r>
                <a:rPr lang="en-US" sz="600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Orientasi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035"/>
            <a:ext cx="9013698" cy="5541264"/>
          </a:xfrm>
          <a:custGeom>
            <a:avLst/>
            <a:gdLst/>
            <a:ahLst/>
            <a:cxnLst/>
            <a:rect r="r" b="b" t="t" l="l"/>
            <a:pathLst>
              <a:path h="5541264" w="9013698">
                <a:moveTo>
                  <a:pt x="0" y="0"/>
                </a:moveTo>
                <a:lnTo>
                  <a:pt x="9013698" y="0"/>
                </a:lnTo>
                <a:lnTo>
                  <a:pt x="9013698" y="5541264"/>
                </a:lnTo>
                <a:lnTo>
                  <a:pt x="0" y="554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" t="0" r="-12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50828" y="3669346"/>
            <a:ext cx="6137910" cy="5588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Orientasi sangat penting, karena: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Mempermudah transisi pihak luar-pihak dalam, serta membuat karyawan baru merasa nyaman dan mudah beradaptasi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Mengurangi kecenderungan performa kerja yang buruk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Mengurangi kemungkinan pengunduran diri secara mendadak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62454" y="0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659"/>
                </a:lnSpc>
              </a:pPr>
            </a:p>
            <a:p>
              <a:pPr algn="l">
                <a:lnSpc>
                  <a:spcPts val="6000"/>
                </a:lnSpc>
              </a:pPr>
              <a:r>
                <a:rPr lang="en-US" sz="5550" spc="-112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Keterampilan dan Pengetahuan: Pelatihan Karyawan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035"/>
            <a:ext cx="9013698" cy="5541264"/>
          </a:xfrm>
          <a:custGeom>
            <a:avLst/>
            <a:gdLst/>
            <a:ahLst/>
            <a:cxnLst/>
            <a:rect r="r" b="b" t="t" l="l"/>
            <a:pathLst>
              <a:path h="5541264" w="9013698">
                <a:moveTo>
                  <a:pt x="0" y="0"/>
                </a:moveTo>
                <a:lnTo>
                  <a:pt x="9013698" y="0"/>
                </a:lnTo>
                <a:lnTo>
                  <a:pt x="9013698" y="5541264"/>
                </a:lnTo>
                <a:lnTo>
                  <a:pt x="0" y="554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" t="0" r="-79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159871" y="3717035"/>
            <a:ext cx="6429375" cy="5474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Dua jenis pelatihan: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Pelatihan umum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meliputi keterampilan komunikasi, keterampilan komputer, layanan pelanggan, pengembangan diri, dsb.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Pelatihan spesifik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meliputi keterampilan hidup/kerja dasar, edukasi konsumen, kesadaran keragaman/budaya, mengelola perubahan, dsb.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Pelatihan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57300" y="3388614"/>
            <a:ext cx="7632382" cy="485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Pelatihan bisa diberikan melalui: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Metode pelatihan tradisional</a:t>
            </a:r>
          </a:p>
          <a:p>
            <a:pPr algn="l" marL="1247775" indent="-415925" lvl="2">
              <a:lnSpc>
                <a:spcPts val="3960"/>
              </a:lnSpc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(on-the-job, mentoring dan coaching, latihan pengalaman, buku kerja/manual, dan kelas pelatihan)</a:t>
            </a:r>
          </a:p>
          <a:p>
            <a:pPr algn="l" marL="1247775" indent="-415925" lvl="2">
              <a:lnSpc>
                <a:spcPts val="3960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Metode berbasis teknologi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(CD/DVD/rekaman video/audio, videoconference atau teleconference, atau e-learning)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" r="0" b="-11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360722" y="1416620"/>
            <a:ext cx="6344603" cy="1665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4"/>
              </a:lnSpc>
            </a:pPr>
            <a:r>
              <a:rPr lang="en-US" sz="405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Mempertahankan Karyawan Kompeten dan Berkinerja Baik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7400" y="0"/>
            <a:ext cx="10152186" cy="10286994"/>
          </a:xfrm>
          <a:custGeom>
            <a:avLst/>
            <a:gdLst/>
            <a:ahLst/>
            <a:cxnLst/>
            <a:rect r="r" b="b" t="t" l="l"/>
            <a:pathLst>
              <a:path h="10286994" w="10152186">
                <a:moveTo>
                  <a:pt x="0" y="0"/>
                </a:moveTo>
                <a:lnTo>
                  <a:pt x="10152186" y="0"/>
                </a:lnTo>
                <a:lnTo>
                  <a:pt x="10152186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" r="0" b="-1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0076526" cy="10286996"/>
          </a:xfrm>
          <a:custGeom>
            <a:avLst/>
            <a:gdLst/>
            <a:ahLst/>
            <a:cxnLst/>
            <a:rect r="r" b="b" t="t" l="l"/>
            <a:pathLst>
              <a:path h="10286996" w="10076526">
                <a:moveTo>
                  <a:pt x="0" y="0"/>
                </a:moveTo>
                <a:lnTo>
                  <a:pt x="10076526" y="0"/>
                </a:lnTo>
                <a:lnTo>
                  <a:pt x="10076526" y="10286996"/>
                </a:lnTo>
                <a:lnTo>
                  <a:pt x="0" y="10286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" t="0" r="-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360722" y="982280"/>
            <a:ext cx="822960" cy="110490"/>
            <a:chOff x="0" y="0"/>
            <a:chExt cx="1097280" cy="1473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7280" cy="146304"/>
            </a:xfrm>
            <a:custGeom>
              <a:avLst/>
              <a:gdLst/>
              <a:ahLst/>
              <a:cxnLst/>
              <a:rect r="r" b="b" t="t" l="l"/>
              <a:pathLst>
                <a:path h="146304" w="1097280">
                  <a:moveTo>
                    <a:pt x="1097280" y="0"/>
                  </a:moveTo>
                  <a:lnTo>
                    <a:pt x="0" y="0"/>
                  </a:lnTo>
                  <a:lnTo>
                    <a:pt x="0" y="146304"/>
                  </a:lnTo>
                  <a:lnTo>
                    <a:pt x="1097280" y="146304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997946" y="3360418"/>
            <a:ext cx="6309360" cy="27622"/>
            <a:chOff x="0" y="0"/>
            <a:chExt cx="8412480" cy="36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412480" cy="36576"/>
            </a:xfrm>
            <a:custGeom>
              <a:avLst/>
              <a:gdLst/>
              <a:ahLst/>
              <a:cxnLst/>
              <a:rect r="r" b="b" t="t" l="l"/>
              <a:pathLst>
                <a:path h="36576" w="8412480">
                  <a:moveTo>
                    <a:pt x="8412480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8412480" y="36576"/>
                  </a:lnTo>
                  <a:lnTo>
                    <a:pt x="8412480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662095" y="3851173"/>
            <a:ext cx="6694170" cy="4418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92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Karena investasi dana yang besar (dalam perekrutan, seleksi, orientasi, dan pelatihan karyawan) organisasi pasti ingin </a:t>
            </a: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mempertahankan </a:t>
            </a: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karyawan, terutama yang kompeten dan berkinerja baik.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12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Mengelola kinerja karyawan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Kompensasi dan tunjangan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04315"/>
            <a:ext cx="6531293" cy="1508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375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Mempertahankan Karyawan: 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716087"/>
            <a:ext cx="6143625" cy="304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8169" indent="-294084" lvl="1">
              <a:lnSpc>
                <a:spcPts val="3980"/>
              </a:lnSpc>
              <a:buFont typeface="Arial"/>
              <a:buChar char="•"/>
            </a:pPr>
            <a:r>
              <a:rPr lang="en-US" sz="3150" spc="-92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Sistem manajemen kinerja </a:t>
            </a:r>
            <a:r>
              <a:rPr lang="en-US" sz="3150" spc="-92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(</a:t>
            </a:r>
            <a:r>
              <a:rPr lang="en-US" sz="3150" spc="-92">
                <a:solidFill>
                  <a:srgbClr val="000000"/>
                </a:solidFill>
                <a:latin typeface="DejaVu Sans Bold Italics"/>
                <a:ea typeface="DejaVu Sans Bold Italics"/>
                <a:cs typeface="DejaVu Sans Bold Italics"/>
                <a:sym typeface="DejaVu Sans Bold Italics"/>
              </a:rPr>
              <a:t>performance management system</a:t>
            </a:r>
            <a:r>
              <a:rPr lang="en-US" sz="3150" spc="-92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):</a:t>
            </a:r>
          </a:p>
          <a:p>
            <a:pPr algn="l" marL="560161" indent="-280080" lvl="1">
              <a:lnSpc>
                <a:spcPts val="3960"/>
              </a:lnSpc>
            </a:pPr>
            <a:r>
              <a:rPr lang="en-US" sz="3000" spc="-88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Sistem yang menetapkan standar kinerja yang digunakan dalam mengevaluasi kinerja karyawan.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390"/>
            <a:ext cx="7735824" cy="7930134"/>
          </a:xfrm>
          <a:custGeom>
            <a:avLst/>
            <a:gdLst/>
            <a:ahLst/>
            <a:cxnLst/>
            <a:rect r="r" b="b" t="t" l="l"/>
            <a:pathLst>
              <a:path h="7930134" w="7735824">
                <a:moveTo>
                  <a:pt x="0" y="0"/>
                </a:moveTo>
                <a:lnTo>
                  <a:pt x="7735824" y="0"/>
                </a:lnTo>
                <a:lnTo>
                  <a:pt x="7735824" y="7930134"/>
                </a:lnTo>
                <a:lnTo>
                  <a:pt x="0" y="7930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" t="0" r="-8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7033" y="3922711"/>
            <a:ext cx="4957722" cy="2472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9836" y="939544"/>
            <a:ext cx="1056323" cy="220027"/>
            <a:chOff x="0" y="0"/>
            <a:chExt cx="1408430" cy="2933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08176" cy="292608"/>
            </a:xfrm>
            <a:custGeom>
              <a:avLst/>
              <a:gdLst/>
              <a:ahLst/>
              <a:cxnLst/>
              <a:rect r="r" b="b" t="t" l="l"/>
              <a:pathLst>
                <a:path h="292608" w="1408176">
                  <a:moveTo>
                    <a:pt x="1408176" y="0"/>
                  </a:moveTo>
                  <a:lnTo>
                    <a:pt x="0" y="0"/>
                  </a:lnTo>
                  <a:lnTo>
                    <a:pt x="0" y="292608"/>
                  </a:lnTo>
                  <a:lnTo>
                    <a:pt x="1408176" y="292608"/>
                  </a:lnTo>
                  <a:lnTo>
                    <a:pt x="1408176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89836" y="9244582"/>
            <a:ext cx="5074918" cy="27622"/>
            <a:chOff x="0" y="0"/>
            <a:chExt cx="6766558" cy="368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66560" cy="36576"/>
            </a:xfrm>
            <a:custGeom>
              <a:avLst/>
              <a:gdLst/>
              <a:ahLst/>
              <a:cxnLst/>
              <a:rect r="r" b="b" t="t" l="l"/>
              <a:pathLst>
                <a:path h="36576" w="6766560">
                  <a:moveTo>
                    <a:pt x="6766560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6766560" y="36576"/>
                  </a:lnTo>
                  <a:lnTo>
                    <a:pt x="6766560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30566" y="1616201"/>
            <a:ext cx="10218420" cy="901065"/>
            <a:chOff x="0" y="0"/>
            <a:chExt cx="13624560" cy="12014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624561" cy="1200912"/>
            </a:xfrm>
            <a:custGeom>
              <a:avLst/>
              <a:gdLst/>
              <a:ahLst/>
              <a:cxnLst/>
              <a:rect r="r" b="b" t="t" l="l"/>
              <a:pathLst>
                <a:path h="1200912" w="13624561">
                  <a:moveTo>
                    <a:pt x="13424408" y="0"/>
                  </a:moveTo>
                  <a:lnTo>
                    <a:pt x="200152" y="0"/>
                  </a:lnTo>
                  <a:lnTo>
                    <a:pt x="122301" y="15748"/>
                  </a:lnTo>
                  <a:lnTo>
                    <a:pt x="58674" y="58674"/>
                  </a:lnTo>
                  <a:lnTo>
                    <a:pt x="15748" y="122301"/>
                  </a:lnTo>
                  <a:lnTo>
                    <a:pt x="0" y="200152"/>
                  </a:lnTo>
                  <a:lnTo>
                    <a:pt x="0" y="1000760"/>
                  </a:lnTo>
                  <a:lnTo>
                    <a:pt x="15748" y="1078611"/>
                  </a:lnTo>
                  <a:lnTo>
                    <a:pt x="58674" y="1142238"/>
                  </a:lnTo>
                  <a:lnTo>
                    <a:pt x="122301" y="1185164"/>
                  </a:lnTo>
                  <a:lnTo>
                    <a:pt x="200152" y="1200912"/>
                  </a:lnTo>
                  <a:lnTo>
                    <a:pt x="13424408" y="1200912"/>
                  </a:lnTo>
                  <a:lnTo>
                    <a:pt x="13502260" y="1185164"/>
                  </a:lnTo>
                  <a:lnTo>
                    <a:pt x="13565887" y="1142238"/>
                  </a:lnTo>
                  <a:lnTo>
                    <a:pt x="13608813" y="1078611"/>
                  </a:lnTo>
                  <a:lnTo>
                    <a:pt x="13624561" y="1000760"/>
                  </a:lnTo>
                  <a:lnTo>
                    <a:pt x="13624561" y="200152"/>
                  </a:lnTo>
                  <a:lnTo>
                    <a:pt x="13608813" y="122301"/>
                  </a:lnTo>
                  <a:lnTo>
                    <a:pt x="13565887" y="58674"/>
                  </a:lnTo>
                  <a:lnTo>
                    <a:pt x="13502260" y="15748"/>
                  </a:lnTo>
                  <a:lnTo>
                    <a:pt x="13424408" y="0"/>
                  </a:lnTo>
                  <a:close/>
                </a:path>
              </a:pathLst>
            </a:custGeom>
            <a:solidFill>
              <a:srgbClr val="47B713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830566" y="2624326"/>
            <a:ext cx="10218420" cy="899160"/>
            <a:chOff x="0" y="0"/>
            <a:chExt cx="13624560" cy="1198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624686" cy="1197991"/>
            </a:xfrm>
            <a:custGeom>
              <a:avLst/>
              <a:gdLst/>
              <a:ahLst/>
              <a:cxnLst/>
              <a:rect r="r" b="b" t="t" l="l"/>
              <a:pathLst>
                <a:path h="1197991" w="13624686">
                  <a:moveTo>
                    <a:pt x="13424915" y="0"/>
                  </a:moveTo>
                  <a:lnTo>
                    <a:pt x="199644" y="0"/>
                  </a:lnTo>
                  <a:lnTo>
                    <a:pt x="121920" y="15748"/>
                  </a:lnTo>
                  <a:lnTo>
                    <a:pt x="58420" y="58420"/>
                  </a:lnTo>
                  <a:lnTo>
                    <a:pt x="15621" y="121920"/>
                  </a:lnTo>
                  <a:lnTo>
                    <a:pt x="0" y="199644"/>
                  </a:lnTo>
                  <a:lnTo>
                    <a:pt x="0" y="998220"/>
                  </a:lnTo>
                  <a:lnTo>
                    <a:pt x="15748" y="1075944"/>
                  </a:lnTo>
                  <a:lnTo>
                    <a:pt x="58547" y="1139444"/>
                  </a:lnTo>
                  <a:lnTo>
                    <a:pt x="122047" y="1182243"/>
                  </a:lnTo>
                  <a:lnTo>
                    <a:pt x="199771" y="1197991"/>
                  </a:lnTo>
                  <a:lnTo>
                    <a:pt x="13424915" y="1197991"/>
                  </a:lnTo>
                  <a:lnTo>
                    <a:pt x="13502639" y="1182243"/>
                  </a:lnTo>
                  <a:lnTo>
                    <a:pt x="13566139" y="1139444"/>
                  </a:lnTo>
                  <a:lnTo>
                    <a:pt x="13608938" y="1075944"/>
                  </a:lnTo>
                  <a:lnTo>
                    <a:pt x="13624686" y="998220"/>
                  </a:lnTo>
                  <a:lnTo>
                    <a:pt x="13624686" y="199644"/>
                  </a:lnTo>
                  <a:lnTo>
                    <a:pt x="13608938" y="121920"/>
                  </a:lnTo>
                  <a:lnTo>
                    <a:pt x="13566139" y="58420"/>
                  </a:lnTo>
                  <a:lnTo>
                    <a:pt x="13502639" y="15621"/>
                  </a:lnTo>
                  <a:lnTo>
                    <a:pt x="13424915" y="0"/>
                  </a:lnTo>
                  <a:close/>
                </a:path>
              </a:pathLst>
            </a:custGeom>
            <a:solidFill>
              <a:srgbClr val="53B516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830566" y="3632452"/>
            <a:ext cx="10218420" cy="899160"/>
            <a:chOff x="0" y="0"/>
            <a:chExt cx="13624560" cy="11988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624686" cy="1197991"/>
            </a:xfrm>
            <a:custGeom>
              <a:avLst/>
              <a:gdLst/>
              <a:ahLst/>
              <a:cxnLst/>
              <a:rect r="r" b="b" t="t" l="l"/>
              <a:pathLst>
                <a:path h="1197991" w="13624686">
                  <a:moveTo>
                    <a:pt x="13424915" y="0"/>
                  </a:moveTo>
                  <a:lnTo>
                    <a:pt x="199644" y="0"/>
                  </a:lnTo>
                  <a:lnTo>
                    <a:pt x="121920" y="15748"/>
                  </a:lnTo>
                  <a:lnTo>
                    <a:pt x="58420" y="58420"/>
                  </a:lnTo>
                  <a:lnTo>
                    <a:pt x="15621" y="121920"/>
                  </a:lnTo>
                  <a:lnTo>
                    <a:pt x="0" y="199644"/>
                  </a:lnTo>
                  <a:lnTo>
                    <a:pt x="0" y="998220"/>
                  </a:lnTo>
                  <a:lnTo>
                    <a:pt x="15748" y="1075944"/>
                  </a:lnTo>
                  <a:lnTo>
                    <a:pt x="58547" y="1139444"/>
                  </a:lnTo>
                  <a:lnTo>
                    <a:pt x="122047" y="1182243"/>
                  </a:lnTo>
                  <a:lnTo>
                    <a:pt x="199771" y="1197991"/>
                  </a:lnTo>
                  <a:lnTo>
                    <a:pt x="13424915" y="1197991"/>
                  </a:lnTo>
                  <a:lnTo>
                    <a:pt x="13502639" y="1182243"/>
                  </a:lnTo>
                  <a:lnTo>
                    <a:pt x="13566139" y="1139444"/>
                  </a:lnTo>
                  <a:lnTo>
                    <a:pt x="13608938" y="1075944"/>
                  </a:lnTo>
                  <a:lnTo>
                    <a:pt x="13624686" y="998220"/>
                  </a:lnTo>
                  <a:lnTo>
                    <a:pt x="13624686" y="199644"/>
                  </a:lnTo>
                  <a:lnTo>
                    <a:pt x="13608938" y="121920"/>
                  </a:lnTo>
                  <a:lnTo>
                    <a:pt x="13566139" y="58420"/>
                  </a:lnTo>
                  <a:lnTo>
                    <a:pt x="13502639" y="15621"/>
                  </a:lnTo>
                  <a:lnTo>
                    <a:pt x="13424915" y="0"/>
                  </a:lnTo>
                  <a:close/>
                </a:path>
              </a:pathLst>
            </a:custGeom>
            <a:solidFill>
              <a:srgbClr val="5FB417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999351" y="1714945"/>
            <a:ext cx="4594860" cy="262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7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Penulisan esai</a:t>
            </a:r>
          </a:p>
          <a:p>
            <a:pPr algn="l">
              <a:lnSpc>
                <a:spcPts val="7933"/>
              </a:lnSpc>
            </a:pPr>
            <a:r>
              <a:rPr lang="en-US" sz="37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Peristiwa penting Skala penilaian grafis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830566" y="4638292"/>
            <a:ext cx="10218420" cy="901065"/>
            <a:chOff x="0" y="0"/>
            <a:chExt cx="13624560" cy="12014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624561" cy="1200912"/>
            </a:xfrm>
            <a:custGeom>
              <a:avLst/>
              <a:gdLst/>
              <a:ahLst/>
              <a:cxnLst/>
              <a:rect r="r" b="b" t="t" l="l"/>
              <a:pathLst>
                <a:path h="1200912" w="13624561">
                  <a:moveTo>
                    <a:pt x="13424408" y="0"/>
                  </a:moveTo>
                  <a:lnTo>
                    <a:pt x="200152" y="0"/>
                  </a:lnTo>
                  <a:lnTo>
                    <a:pt x="122301" y="15748"/>
                  </a:lnTo>
                  <a:lnTo>
                    <a:pt x="58674" y="58674"/>
                  </a:lnTo>
                  <a:lnTo>
                    <a:pt x="15748" y="122301"/>
                  </a:lnTo>
                  <a:lnTo>
                    <a:pt x="0" y="200152"/>
                  </a:lnTo>
                  <a:lnTo>
                    <a:pt x="0" y="1000760"/>
                  </a:lnTo>
                  <a:lnTo>
                    <a:pt x="15748" y="1078611"/>
                  </a:lnTo>
                  <a:lnTo>
                    <a:pt x="58674" y="1142238"/>
                  </a:lnTo>
                  <a:lnTo>
                    <a:pt x="122301" y="1185164"/>
                  </a:lnTo>
                  <a:lnTo>
                    <a:pt x="200152" y="1200912"/>
                  </a:lnTo>
                  <a:lnTo>
                    <a:pt x="13424408" y="1200912"/>
                  </a:lnTo>
                  <a:lnTo>
                    <a:pt x="13502260" y="1185164"/>
                  </a:lnTo>
                  <a:lnTo>
                    <a:pt x="13565887" y="1142238"/>
                  </a:lnTo>
                  <a:lnTo>
                    <a:pt x="13608813" y="1078611"/>
                  </a:lnTo>
                  <a:lnTo>
                    <a:pt x="13624561" y="1000760"/>
                  </a:lnTo>
                  <a:lnTo>
                    <a:pt x="13624561" y="200152"/>
                  </a:lnTo>
                  <a:lnTo>
                    <a:pt x="13608813" y="122301"/>
                  </a:lnTo>
                  <a:lnTo>
                    <a:pt x="13565887" y="58674"/>
                  </a:lnTo>
                  <a:lnTo>
                    <a:pt x="13502260" y="15748"/>
                  </a:lnTo>
                  <a:lnTo>
                    <a:pt x="13424408" y="0"/>
                  </a:lnTo>
                  <a:close/>
                </a:path>
              </a:pathLst>
            </a:custGeom>
            <a:solidFill>
              <a:srgbClr val="6AB118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830566" y="5646418"/>
            <a:ext cx="10218420" cy="899160"/>
            <a:chOff x="0" y="0"/>
            <a:chExt cx="13624560" cy="11988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3624686" cy="1197991"/>
            </a:xfrm>
            <a:custGeom>
              <a:avLst/>
              <a:gdLst/>
              <a:ahLst/>
              <a:cxnLst/>
              <a:rect r="r" b="b" t="t" l="l"/>
              <a:pathLst>
                <a:path h="1197991" w="13624686">
                  <a:moveTo>
                    <a:pt x="13424915" y="0"/>
                  </a:moveTo>
                  <a:lnTo>
                    <a:pt x="199644" y="0"/>
                  </a:lnTo>
                  <a:lnTo>
                    <a:pt x="121920" y="15748"/>
                  </a:lnTo>
                  <a:lnTo>
                    <a:pt x="58420" y="58420"/>
                  </a:lnTo>
                  <a:lnTo>
                    <a:pt x="15621" y="121920"/>
                  </a:lnTo>
                  <a:lnTo>
                    <a:pt x="0" y="199644"/>
                  </a:lnTo>
                  <a:lnTo>
                    <a:pt x="0" y="998220"/>
                  </a:lnTo>
                  <a:lnTo>
                    <a:pt x="15748" y="1075944"/>
                  </a:lnTo>
                  <a:lnTo>
                    <a:pt x="58547" y="1139444"/>
                  </a:lnTo>
                  <a:lnTo>
                    <a:pt x="122047" y="1182243"/>
                  </a:lnTo>
                  <a:lnTo>
                    <a:pt x="199771" y="1197991"/>
                  </a:lnTo>
                  <a:lnTo>
                    <a:pt x="13424915" y="1197991"/>
                  </a:lnTo>
                  <a:lnTo>
                    <a:pt x="13502639" y="1182243"/>
                  </a:lnTo>
                  <a:lnTo>
                    <a:pt x="13566139" y="1139444"/>
                  </a:lnTo>
                  <a:lnTo>
                    <a:pt x="13608938" y="1075944"/>
                  </a:lnTo>
                  <a:lnTo>
                    <a:pt x="13624686" y="998220"/>
                  </a:lnTo>
                  <a:lnTo>
                    <a:pt x="13624686" y="199644"/>
                  </a:lnTo>
                  <a:lnTo>
                    <a:pt x="13608938" y="121920"/>
                  </a:lnTo>
                  <a:lnTo>
                    <a:pt x="13566139" y="58420"/>
                  </a:lnTo>
                  <a:lnTo>
                    <a:pt x="13502639" y="15621"/>
                  </a:lnTo>
                  <a:lnTo>
                    <a:pt x="13424915" y="0"/>
                  </a:lnTo>
                  <a:close/>
                </a:path>
              </a:pathLst>
            </a:custGeom>
            <a:solidFill>
              <a:srgbClr val="75AF1B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830566" y="6654546"/>
            <a:ext cx="10218420" cy="899160"/>
            <a:chOff x="0" y="0"/>
            <a:chExt cx="13624560" cy="11988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624686" cy="1197991"/>
            </a:xfrm>
            <a:custGeom>
              <a:avLst/>
              <a:gdLst/>
              <a:ahLst/>
              <a:cxnLst/>
              <a:rect r="r" b="b" t="t" l="l"/>
              <a:pathLst>
                <a:path h="1197991" w="13624686">
                  <a:moveTo>
                    <a:pt x="13424915" y="0"/>
                  </a:moveTo>
                  <a:lnTo>
                    <a:pt x="199644" y="0"/>
                  </a:lnTo>
                  <a:lnTo>
                    <a:pt x="121920" y="15748"/>
                  </a:lnTo>
                  <a:lnTo>
                    <a:pt x="58420" y="58420"/>
                  </a:lnTo>
                  <a:lnTo>
                    <a:pt x="15621" y="121920"/>
                  </a:lnTo>
                  <a:lnTo>
                    <a:pt x="0" y="199644"/>
                  </a:lnTo>
                  <a:lnTo>
                    <a:pt x="0" y="998220"/>
                  </a:lnTo>
                  <a:lnTo>
                    <a:pt x="15748" y="1075944"/>
                  </a:lnTo>
                  <a:lnTo>
                    <a:pt x="58547" y="1139444"/>
                  </a:lnTo>
                  <a:lnTo>
                    <a:pt x="122047" y="1182243"/>
                  </a:lnTo>
                  <a:lnTo>
                    <a:pt x="199771" y="1197991"/>
                  </a:lnTo>
                  <a:lnTo>
                    <a:pt x="13424915" y="1197991"/>
                  </a:lnTo>
                  <a:lnTo>
                    <a:pt x="13502639" y="1182243"/>
                  </a:lnTo>
                  <a:lnTo>
                    <a:pt x="13566139" y="1139444"/>
                  </a:lnTo>
                  <a:lnTo>
                    <a:pt x="13608938" y="1075944"/>
                  </a:lnTo>
                  <a:lnTo>
                    <a:pt x="13624686" y="998220"/>
                  </a:lnTo>
                  <a:lnTo>
                    <a:pt x="13624686" y="199644"/>
                  </a:lnTo>
                  <a:lnTo>
                    <a:pt x="13608938" y="121920"/>
                  </a:lnTo>
                  <a:lnTo>
                    <a:pt x="13566139" y="58420"/>
                  </a:lnTo>
                  <a:lnTo>
                    <a:pt x="13502639" y="15621"/>
                  </a:lnTo>
                  <a:lnTo>
                    <a:pt x="13424915" y="0"/>
                  </a:lnTo>
                  <a:close/>
                </a:path>
              </a:pathLst>
            </a:custGeom>
            <a:solidFill>
              <a:srgbClr val="7EAE1D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830566" y="7660384"/>
            <a:ext cx="10218420" cy="901065"/>
            <a:chOff x="0" y="0"/>
            <a:chExt cx="13624560" cy="12014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624561" cy="1200912"/>
            </a:xfrm>
            <a:custGeom>
              <a:avLst/>
              <a:gdLst/>
              <a:ahLst/>
              <a:cxnLst/>
              <a:rect r="r" b="b" t="t" l="l"/>
              <a:pathLst>
                <a:path h="1200912" w="13624561">
                  <a:moveTo>
                    <a:pt x="13424408" y="0"/>
                  </a:moveTo>
                  <a:lnTo>
                    <a:pt x="200152" y="0"/>
                  </a:lnTo>
                  <a:lnTo>
                    <a:pt x="122301" y="15748"/>
                  </a:lnTo>
                  <a:lnTo>
                    <a:pt x="58674" y="58674"/>
                  </a:lnTo>
                  <a:lnTo>
                    <a:pt x="15748" y="122301"/>
                  </a:lnTo>
                  <a:lnTo>
                    <a:pt x="0" y="200152"/>
                  </a:lnTo>
                  <a:lnTo>
                    <a:pt x="0" y="1000760"/>
                  </a:lnTo>
                  <a:lnTo>
                    <a:pt x="15748" y="1078611"/>
                  </a:lnTo>
                  <a:lnTo>
                    <a:pt x="58674" y="1142238"/>
                  </a:lnTo>
                  <a:lnTo>
                    <a:pt x="122301" y="1185164"/>
                  </a:lnTo>
                  <a:lnTo>
                    <a:pt x="200152" y="1200912"/>
                  </a:lnTo>
                  <a:lnTo>
                    <a:pt x="13424408" y="1200912"/>
                  </a:lnTo>
                  <a:lnTo>
                    <a:pt x="13502260" y="1185164"/>
                  </a:lnTo>
                  <a:lnTo>
                    <a:pt x="13565887" y="1142238"/>
                  </a:lnTo>
                  <a:lnTo>
                    <a:pt x="13608813" y="1078611"/>
                  </a:lnTo>
                  <a:lnTo>
                    <a:pt x="13624561" y="1000760"/>
                  </a:lnTo>
                  <a:lnTo>
                    <a:pt x="13624561" y="200152"/>
                  </a:lnTo>
                  <a:lnTo>
                    <a:pt x="13608813" y="122301"/>
                  </a:lnTo>
                  <a:lnTo>
                    <a:pt x="13565887" y="58674"/>
                  </a:lnTo>
                  <a:lnTo>
                    <a:pt x="13502260" y="15748"/>
                  </a:lnTo>
                  <a:lnTo>
                    <a:pt x="13424408" y="0"/>
                  </a:lnTo>
                  <a:close/>
                </a:path>
              </a:pathLst>
            </a:custGeom>
            <a:solidFill>
              <a:srgbClr val="87AC1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6999351" y="4737989"/>
            <a:ext cx="9557385" cy="3629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7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BARS )Behaviorally Anchored Rating System</a:t>
            </a:r>
          </a:p>
          <a:p>
            <a:pPr algn="l">
              <a:lnSpc>
                <a:spcPts val="7933"/>
              </a:lnSpc>
            </a:pPr>
            <a:r>
              <a:rPr lang="en-US" sz="375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Perbandingan multi karyawan Management by Objective Penilaian 360 derajat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096912"/>
            <a:ext cx="6597015" cy="5354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7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1.	Menulis esai: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Evaluator menuliskan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deskripsi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tentang kekuatan dan kelemahan karyawan, riwayat kinerjanya, dan potensi; memberikan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masukan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untuk perbaikan.</a:t>
            </a:r>
          </a:p>
          <a:p>
            <a:pPr algn="l">
              <a:lnSpc>
                <a:spcPts val="3240"/>
              </a:lnSpc>
            </a:pPr>
            <a:r>
              <a:rPr lang="en-US" sz="2700" spc="52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+	Mudah digunakan</a:t>
            </a:r>
          </a:p>
          <a:p>
            <a:pPr algn="l">
              <a:lnSpc>
                <a:spcPts val="3564"/>
              </a:lnSpc>
            </a:pPr>
            <a:r>
              <a:rPr lang="en-US" sz="2700" spc="52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−	Mungkin menjadi ukuran kemampuan penulisan evaluator yang lebih baik ketimbang kinerja aktual karyawan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t="0" r="-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5232" y="86"/>
            <a:ext cx="13002768" cy="10286810"/>
          </a:xfrm>
          <a:custGeom>
            <a:avLst/>
            <a:gdLst/>
            <a:ahLst/>
            <a:cxnLst/>
            <a:rect r="r" b="b" t="t" l="l"/>
            <a:pathLst>
              <a:path h="10286810" w="13002768">
                <a:moveTo>
                  <a:pt x="0" y="0"/>
                </a:moveTo>
                <a:lnTo>
                  <a:pt x="13002768" y="0"/>
                </a:lnTo>
                <a:lnTo>
                  <a:pt x="13002768" y="10286809"/>
                </a:lnTo>
                <a:lnTo>
                  <a:pt x="0" y="10286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" t="0" r="-6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9424" y="504333"/>
            <a:ext cx="4005262" cy="1969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Sumber Daya Manusia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7792" y="1266444"/>
            <a:ext cx="4959001" cy="2414683"/>
          </a:xfrm>
          <a:custGeom>
            <a:avLst/>
            <a:gdLst/>
            <a:ahLst/>
            <a:cxnLst/>
            <a:rect r="r" b="b" t="t" l="l"/>
            <a:pathLst>
              <a:path h="2414683" w="4959001">
                <a:moveTo>
                  <a:pt x="0" y="0"/>
                </a:moveTo>
                <a:lnTo>
                  <a:pt x="4959001" y="0"/>
                </a:lnTo>
                <a:lnTo>
                  <a:pt x="4959001" y="2414683"/>
                </a:lnTo>
                <a:lnTo>
                  <a:pt x="0" y="24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21904" y="3829553"/>
            <a:ext cx="8411623" cy="5428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340" indent="-374170" lvl="1">
              <a:lnSpc>
                <a:spcPts val="5122"/>
              </a:lnSpc>
              <a:buFont typeface="Arial"/>
              <a:buChar char="•"/>
            </a:pPr>
            <a:r>
              <a:rPr lang="en-US" sz="4023" spc="-46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sumber daya 	manusia</a:t>
            </a:r>
            <a:r>
              <a:rPr lang="en-US" sz="4023" spc="-46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—MSDM (</a:t>
            </a:r>
            <a:r>
              <a:rPr lang="en-US" sz="4023" spc="-46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human resource 	management</a:t>
            </a:r>
            <a:r>
              <a:rPr lang="en-US" sz="4023" spc="-46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—HRM):</a:t>
            </a:r>
          </a:p>
          <a:p>
            <a:pPr algn="l" marL="748340" indent="-374170" lvl="1">
              <a:lnSpc>
                <a:spcPts val="5151"/>
              </a:lnSpc>
            </a:pP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Tugas penting yang melibatkan kepemilikan dalam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jumlah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yang tepat dari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orang-orang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yang tepat di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tempat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yang tepat pada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waktu </a:t>
            </a:r>
            <a:r>
              <a:rPr lang="en-US" sz="4023" spc="8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yang tepat.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088638"/>
            <a:ext cx="6576060" cy="4003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2.	Peristiwa penting: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Evaluator berfokus pada perilaku penting yang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memisahkan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antara kinerja karyawan yang efektif dan yang tidak efektif.</a:t>
            </a:r>
          </a:p>
          <a:p>
            <a:pPr algn="l">
              <a:lnSpc>
                <a:spcPts val="3564"/>
              </a:lnSpc>
            </a:pP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+	Contoh yang banyak, berdasarkan perilaku karyawan</a:t>
            </a:r>
          </a:p>
          <a:p>
            <a:pPr algn="l">
              <a:lnSpc>
                <a:spcPts val="3564"/>
              </a:lnSpc>
            </a:pP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−	Memakan waktu, tidak bisa dikuantifikasi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t="0" r="-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074033"/>
            <a:ext cx="6508432" cy="4924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27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3.	Skala penilaian grafis: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Metode populer, catatan tentang faktor- faktor kinerja dan skala inkremental; evaluator merinci catatan ini dan menilai karyawan berdasar padanya.</a:t>
            </a:r>
          </a:p>
          <a:p>
            <a:pPr algn="l">
              <a:lnSpc>
                <a:spcPts val="3564"/>
              </a:lnSpc>
            </a:pP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+	Datanya kuantitatif; tidak memakan waktu</a:t>
            </a:r>
          </a:p>
          <a:p>
            <a:pPr algn="l">
              <a:lnSpc>
                <a:spcPts val="3567"/>
              </a:lnSpc>
            </a:pP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−	Tidak memberi informasi mendalam mengenai perilaku kerja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t="0" r="-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088638"/>
            <a:ext cx="6568440" cy="5362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4.	BARS (Behaviorally Anchored Rating Scale):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Pendekatan populer, memadukan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peristiwa penting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skala penilaian grafis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; evaluator memakai skala penilaian, item- itemnya adalah contoh perilaku kerja aktual.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+	Fokus pada perilaku kerja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spesifik dan terukur</a:t>
            </a:r>
          </a:p>
          <a:p>
            <a:pPr algn="l">
              <a:lnSpc>
                <a:spcPts val="3564"/>
              </a:lnSpc>
            </a:pPr>
            <a:r>
              <a:rPr lang="en-US" sz="27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−	Memakan waktu; sulit dikembangkan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t="0" r="-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074033"/>
            <a:ext cx="6577012" cy="447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27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5.	Perbandingan multikaryawan: </a:t>
            </a: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Karyawan dinilai dengan cara dibandingkan dengan karyawan lain dalam kelompok kerja.</a:t>
            </a:r>
          </a:p>
          <a:p>
            <a:pPr algn="l">
              <a:lnSpc>
                <a:spcPts val="3564"/>
              </a:lnSpc>
            </a:pP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+	Membandingkan satu karyawan dengan karyawan lain</a:t>
            </a:r>
          </a:p>
          <a:p>
            <a:pPr algn="l">
              <a:lnSpc>
                <a:spcPts val="3564"/>
              </a:lnSpc>
            </a:pP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−	Sulit dilakukan apabila jumlahnya banyak; terkait aspek hukum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t="0" r="-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074033"/>
            <a:ext cx="6509385" cy="311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27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6.	MBO: 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Evaluasi karyawan berdasarkan sebaik apa penyelesaian sasaran tertentu.</a:t>
            </a:r>
          </a:p>
          <a:p>
            <a:pPr algn="l">
              <a:lnSpc>
                <a:spcPts val="3240"/>
              </a:lnSpc>
            </a:pP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+	Fokus pada tujuan; berorientasi</a:t>
            </a:r>
          </a:p>
          <a:p>
            <a:pPr algn="l">
              <a:lnSpc>
                <a:spcPts val="3240"/>
              </a:lnSpc>
            </a:pP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hasil</a:t>
            </a:r>
          </a:p>
          <a:p>
            <a:pPr algn="l">
              <a:lnSpc>
                <a:spcPts val="3240"/>
              </a:lnSpc>
            </a:pPr>
            <a:r>
              <a:rPr lang="en-US" sz="27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−	Memakan waktu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t="0" r="-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1051941"/>
            <a:ext cx="6531293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Manajemen Kinerja Karyawan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074033"/>
            <a:ext cx="6614160" cy="2660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27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7.	Penilaian 360 derajat: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Umpan balik dari supervisor, karyawan, dan rekan kerja.</a:t>
            </a:r>
          </a:p>
          <a:p>
            <a:pPr algn="l">
              <a:lnSpc>
                <a:spcPts val="3240"/>
              </a:lnSpc>
            </a:pPr>
            <a:r>
              <a:rPr lang="en-US" sz="2700" spc="6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+	Menyeluruh</a:t>
            </a:r>
          </a:p>
          <a:p>
            <a:pPr algn="l">
              <a:lnSpc>
                <a:spcPts val="3240"/>
              </a:lnSpc>
            </a:pPr>
            <a:r>
              <a:rPr lang="en-US" sz="27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−	Memakan waktu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85732" y="850430"/>
            <a:ext cx="7735824" cy="7929944"/>
          </a:xfrm>
          <a:custGeom>
            <a:avLst/>
            <a:gdLst/>
            <a:ahLst/>
            <a:cxnLst/>
            <a:rect r="r" b="b" t="t" l="l"/>
            <a:pathLst>
              <a:path h="7929944" w="7735824">
                <a:moveTo>
                  <a:pt x="0" y="0"/>
                </a:moveTo>
                <a:lnTo>
                  <a:pt x="7735824" y="0"/>
                </a:lnTo>
                <a:lnTo>
                  <a:pt x="7735824" y="7929943"/>
                </a:lnTo>
                <a:lnTo>
                  <a:pt x="0" y="792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" t="0" r="-4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300" y="9114282"/>
            <a:ext cx="15764827" cy="82866"/>
          </a:xfrm>
          <a:custGeom>
            <a:avLst/>
            <a:gdLst/>
            <a:ahLst/>
            <a:cxnLst/>
            <a:rect r="r" b="b" t="t" l="l"/>
            <a:pathLst>
              <a:path h="82866" w="15764827">
                <a:moveTo>
                  <a:pt x="0" y="0"/>
                </a:moveTo>
                <a:lnTo>
                  <a:pt x="15764827" y="0"/>
                </a:lnTo>
                <a:lnTo>
                  <a:pt x="15764827" y="82866"/>
                </a:lnTo>
                <a:lnTo>
                  <a:pt x="0" y="8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2708" y="1416620"/>
            <a:ext cx="5877878" cy="1665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4"/>
              </a:lnSpc>
            </a:pPr>
            <a:r>
              <a:rPr lang="en-US" sz="405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Mempertahankan Karyawan: Kompensasi dan Tunjangan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7400" y="0"/>
            <a:ext cx="10152186" cy="10286994"/>
          </a:xfrm>
          <a:custGeom>
            <a:avLst/>
            <a:gdLst/>
            <a:ahLst/>
            <a:cxnLst/>
            <a:rect r="r" b="b" t="t" l="l"/>
            <a:pathLst>
              <a:path h="10286994" w="10152186">
                <a:moveTo>
                  <a:pt x="0" y="0"/>
                </a:moveTo>
                <a:lnTo>
                  <a:pt x="10152186" y="0"/>
                </a:lnTo>
                <a:lnTo>
                  <a:pt x="10152186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" r="0" b="-1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0076526" cy="10286997"/>
          </a:xfrm>
          <a:custGeom>
            <a:avLst/>
            <a:gdLst/>
            <a:ahLst/>
            <a:cxnLst/>
            <a:rect r="r" b="b" t="t" l="l"/>
            <a:pathLst>
              <a:path h="10286997" w="10076526">
                <a:moveTo>
                  <a:pt x="0" y="0"/>
                </a:moveTo>
                <a:lnTo>
                  <a:pt x="10076526" y="0"/>
                </a:lnTo>
                <a:lnTo>
                  <a:pt x="10076526" y="10286997"/>
                </a:lnTo>
                <a:lnTo>
                  <a:pt x="0" y="10286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" t="0" r="-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027664" y="939544"/>
            <a:ext cx="822960" cy="110490"/>
            <a:chOff x="0" y="0"/>
            <a:chExt cx="1097280" cy="1473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7280" cy="146304"/>
            </a:xfrm>
            <a:custGeom>
              <a:avLst/>
              <a:gdLst/>
              <a:ahLst/>
              <a:cxnLst/>
              <a:rect r="r" b="b" t="t" l="l"/>
              <a:pathLst>
                <a:path h="146304" w="1097280">
                  <a:moveTo>
                    <a:pt x="1097280" y="0"/>
                  </a:moveTo>
                  <a:lnTo>
                    <a:pt x="0" y="0"/>
                  </a:lnTo>
                  <a:lnTo>
                    <a:pt x="0" y="146304"/>
                  </a:lnTo>
                  <a:lnTo>
                    <a:pt x="1097280" y="146304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997946" y="3360418"/>
            <a:ext cx="6309360" cy="27622"/>
            <a:chOff x="0" y="0"/>
            <a:chExt cx="8412480" cy="36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412480" cy="36576"/>
            </a:xfrm>
            <a:custGeom>
              <a:avLst/>
              <a:gdLst/>
              <a:ahLst/>
              <a:cxnLst/>
              <a:rect r="r" b="b" t="t" l="l"/>
              <a:pathLst>
                <a:path h="36576" w="8412480">
                  <a:moveTo>
                    <a:pt x="8412480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8412480" y="36576"/>
                  </a:lnTo>
                  <a:lnTo>
                    <a:pt x="8412480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883646" y="3984498"/>
            <a:ext cx="6471664" cy="2596894"/>
          </a:xfrm>
          <a:custGeom>
            <a:avLst/>
            <a:gdLst/>
            <a:ahLst/>
            <a:cxnLst/>
            <a:rect r="r" b="b" t="t" l="l"/>
            <a:pathLst>
              <a:path h="2596894" w="6471664">
                <a:moveTo>
                  <a:pt x="0" y="0"/>
                </a:moveTo>
                <a:lnTo>
                  <a:pt x="6471664" y="0"/>
                </a:lnTo>
                <a:lnTo>
                  <a:pt x="6471664" y="2596894"/>
                </a:lnTo>
                <a:lnTo>
                  <a:pt x="0" y="2596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" t="0" r="-2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883646" y="6668262"/>
            <a:ext cx="6471664" cy="2596896"/>
          </a:xfrm>
          <a:custGeom>
            <a:avLst/>
            <a:gdLst/>
            <a:ahLst/>
            <a:cxnLst/>
            <a:rect r="r" b="b" t="t" l="l"/>
            <a:pathLst>
              <a:path h="2596896" w="6471664">
                <a:moveTo>
                  <a:pt x="0" y="0"/>
                </a:moveTo>
                <a:lnTo>
                  <a:pt x="6471664" y="0"/>
                </a:lnTo>
                <a:lnTo>
                  <a:pt x="6471664" y="2596896"/>
                </a:lnTo>
                <a:lnTo>
                  <a:pt x="0" y="2596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6" r="0" b="-11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106910" y="4240708"/>
            <a:ext cx="5997892" cy="4351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6"/>
              </a:lnSpc>
            </a:pPr>
            <a:r>
              <a:rPr lang="en-US" sz="300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Sistem </a:t>
            </a:r>
            <a:r>
              <a:rPr lang="en-US" sz="3000" spc="-15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pengupahan berbasis kemampuan </a:t>
            </a:r>
            <a:r>
              <a:rPr lang="en-US" sz="300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memberi imbalan bagi karyawan atas keterampilan kerja dan kompetensi yang mereka tunjukkan.</a:t>
            </a: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270"/>
              </a:lnSpc>
            </a:pPr>
            <a:r>
              <a:rPr lang="en-US" sz="3000" spc="7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Dalam sistem </a:t>
            </a:r>
            <a:r>
              <a:rPr lang="en-US" sz="3000" spc="75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gaji variabel</a:t>
            </a:r>
            <a:r>
              <a:rPr lang="en-US" sz="3000" spc="7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, kompensasi karyawan bergantung pada kinerja mereka.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6938" y="436551"/>
            <a:ext cx="16763274" cy="2475885"/>
          </a:xfrm>
          <a:custGeom>
            <a:avLst/>
            <a:gdLst/>
            <a:ahLst/>
            <a:cxnLst/>
            <a:rect r="r" b="b" t="t" l="l"/>
            <a:pathLst>
              <a:path h="2475885" w="16763274">
                <a:moveTo>
                  <a:pt x="0" y="0"/>
                </a:moveTo>
                <a:lnTo>
                  <a:pt x="16763274" y="0"/>
                </a:lnTo>
                <a:lnTo>
                  <a:pt x="16763274" y="2475885"/>
                </a:lnTo>
                <a:lnTo>
                  <a:pt x="0" y="247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0" r="0" b="-99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7530" y="457198"/>
            <a:ext cx="16646843" cy="2359342"/>
            <a:chOff x="0" y="0"/>
            <a:chExt cx="22195790" cy="31457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195537" cy="3145536"/>
            </a:xfrm>
            <a:custGeom>
              <a:avLst/>
              <a:gdLst/>
              <a:ahLst/>
              <a:cxnLst/>
              <a:rect r="r" b="b" t="t" l="l"/>
              <a:pathLst>
                <a:path h="3145536" w="22195537">
                  <a:moveTo>
                    <a:pt x="22195537" y="0"/>
                  </a:moveTo>
                  <a:lnTo>
                    <a:pt x="0" y="0"/>
                  </a:lnTo>
                  <a:lnTo>
                    <a:pt x="0" y="3145536"/>
                  </a:lnTo>
                  <a:lnTo>
                    <a:pt x="22195537" y="3145536"/>
                  </a:lnTo>
                  <a:lnTo>
                    <a:pt x="2219553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18386" y="448054"/>
            <a:ext cx="16665131" cy="2377630"/>
            <a:chOff x="0" y="0"/>
            <a:chExt cx="22220174" cy="31701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219920" cy="3169920"/>
            </a:xfrm>
            <a:custGeom>
              <a:avLst/>
              <a:gdLst/>
              <a:ahLst/>
              <a:cxnLst/>
              <a:rect r="r" b="b" t="t" l="l"/>
              <a:pathLst>
                <a:path h="3169920" w="22219920">
                  <a:moveTo>
                    <a:pt x="12192" y="3145536"/>
                  </a:moveTo>
                  <a:lnTo>
                    <a:pt x="22207728" y="3145536"/>
                  </a:lnTo>
                  <a:lnTo>
                    <a:pt x="22207728" y="3157728"/>
                  </a:lnTo>
                  <a:lnTo>
                    <a:pt x="22195537" y="3157728"/>
                  </a:lnTo>
                  <a:lnTo>
                    <a:pt x="22195537" y="12192"/>
                  </a:lnTo>
                  <a:lnTo>
                    <a:pt x="22207728" y="12192"/>
                  </a:lnTo>
                  <a:lnTo>
                    <a:pt x="22207728" y="24384"/>
                  </a:lnTo>
                  <a:lnTo>
                    <a:pt x="12192" y="24384"/>
                  </a:lnTo>
                  <a:lnTo>
                    <a:pt x="12192" y="12192"/>
                  </a:lnTo>
                  <a:lnTo>
                    <a:pt x="24384" y="12192"/>
                  </a:lnTo>
                  <a:lnTo>
                    <a:pt x="24384" y="3157728"/>
                  </a:lnTo>
                  <a:lnTo>
                    <a:pt x="12192" y="3157728"/>
                  </a:lnTo>
                  <a:lnTo>
                    <a:pt x="12192" y="3145536"/>
                  </a:lnTo>
                  <a:moveTo>
                    <a:pt x="12192" y="3169920"/>
                  </a:moveTo>
                  <a:cubicBezTo>
                    <a:pt x="5461" y="3169920"/>
                    <a:pt x="0" y="3164459"/>
                    <a:pt x="0" y="3157728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lnTo>
                    <a:pt x="22207728" y="0"/>
                  </a:lnTo>
                  <a:cubicBezTo>
                    <a:pt x="22214460" y="0"/>
                    <a:pt x="22219920" y="5461"/>
                    <a:pt x="22219920" y="12192"/>
                  </a:cubicBezTo>
                  <a:lnTo>
                    <a:pt x="22219920" y="3157728"/>
                  </a:lnTo>
                  <a:cubicBezTo>
                    <a:pt x="22219920" y="3164459"/>
                    <a:pt x="22214460" y="3169920"/>
                    <a:pt x="22207728" y="3169920"/>
                  </a:cubicBezTo>
                  <a:lnTo>
                    <a:pt x="12192" y="3169920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93317" y="451662"/>
            <a:ext cx="10146030" cy="94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9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Kompensasi dan Tunjangan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12864" y="948467"/>
            <a:ext cx="10726484" cy="2920650"/>
          </a:xfrm>
          <a:custGeom>
            <a:avLst/>
            <a:gdLst/>
            <a:ahLst/>
            <a:cxnLst/>
            <a:rect r="r" b="b" t="t" l="l"/>
            <a:pathLst>
              <a:path h="2920650" w="10726484">
                <a:moveTo>
                  <a:pt x="0" y="0"/>
                </a:moveTo>
                <a:lnTo>
                  <a:pt x="10726483" y="0"/>
                </a:lnTo>
                <a:lnTo>
                  <a:pt x="10726483" y="2920650"/>
                </a:lnTo>
                <a:lnTo>
                  <a:pt x="0" y="2920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3317" y="2408792"/>
            <a:ext cx="5262562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67">
                <a:solidFill>
                  <a:srgbClr val="20B82E"/>
                </a:solidFill>
                <a:latin typeface="Tahoma Bold"/>
                <a:ea typeface="Tahoma Bold"/>
                <a:cs typeface="Tahoma Bold"/>
                <a:sym typeface="Tahoma Bold"/>
              </a:rPr>
              <a:t>Tingkat Kompensasi dan Tunjangan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29512" y="2897567"/>
            <a:ext cx="294608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4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Jabatan dan kinerja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43602" y="2897567"/>
            <a:ext cx="5554980" cy="757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Seberapa lama karyawan bekerja dalam perusahaan dan bagaimana kinerjanya?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9512" y="3869117"/>
            <a:ext cx="235839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52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Jenis pekerjaan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9512" y="4652009"/>
            <a:ext cx="2992755" cy="1882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Jenis bisnis/industri</a:t>
            </a:r>
          </a:p>
          <a:p>
            <a:pPr algn="l">
              <a:lnSpc>
                <a:spcPts val="2879"/>
              </a:lnSpc>
            </a:pPr>
            <a:r>
              <a:rPr lang="en-US" sz="2400" spc="-7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Adanya serikat pekerja</a:t>
            </a:r>
          </a:p>
          <a:p>
            <a:pPr algn="l">
              <a:lnSpc>
                <a:spcPts val="2879"/>
              </a:lnSpc>
            </a:pPr>
            <a:r>
              <a:rPr lang="en-US" sz="24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Padat modal/karya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9512" y="6995412"/>
            <a:ext cx="292989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6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Filosofi manajemen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43602" y="3869117"/>
            <a:ext cx="5124285" cy="506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Apakah pekerjaan ini menuntut keterampilan yang tinggi?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Pekerjaan ini berada dalam industri apa?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Apakah perusahaan memiliki serikat pekerja?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Apakah perusahaan merupakan padat karya atau padat modal?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Filosofi apa yang digunakan manajemen dalam memberikan gaji?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Di manakah organisasi tersebut berlokasi?</a:t>
            </a:r>
          </a:p>
          <a:p>
            <a:pPr algn="l">
              <a:lnSpc>
                <a:spcPts val="2879"/>
              </a:lnSpc>
            </a:pPr>
            <a:r>
              <a:rPr lang="en-US" sz="2400" spc="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Seberapa menguntungkannya perusahaan?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9512" y="7778648"/>
            <a:ext cx="2899408" cy="1882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Lokasi geografis</a:t>
            </a:r>
          </a:p>
          <a:p>
            <a:pPr algn="l">
              <a:lnSpc>
                <a:spcPts val="2879"/>
              </a:lnSpc>
            </a:pPr>
            <a:r>
              <a:rPr lang="en-US" sz="2400" spc="-7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Profitabilitas perusahaan</a:t>
            </a:r>
          </a:p>
          <a:p>
            <a:pPr algn="l">
              <a:lnSpc>
                <a:spcPts val="2879"/>
              </a:lnSpc>
            </a:pPr>
            <a:r>
              <a:rPr lang="en-US" sz="2400" spc="-6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Ukuran perusahaan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443602" y="9012617"/>
            <a:ext cx="5309235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Seberapa besar perusahaan tersebut?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997946" y="2580892"/>
            <a:ext cx="6960868" cy="7047738"/>
          </a:xfrm>
          <a:custGeom>
            <a:avLst/>
            <a:gdLst/>
            <a:ahLst/>
            <a:cxnLst/>
            <a:rect r="r" b="b" t="t" l="l"/>
            <a:pathLst>
              <a:path h="7047738" w="6960868">
                <a:moveTo>
                  <a:pt x="0" y="0"/>
                </a:moveTo>
                <a:lnTo>
                  <a:pt x="6960868" y="0"/>
                </a:lnTo>
                <a:lnTo>
                  <a:pt x="6960868" y="7047738"/>
                </a:lnTo>
                <a:lnTo>
                  <a:pt x="0" y="7047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288" t="0" r="-27288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161258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659"/>
                </a:lnSpc>
              </a:pPr>
            </a:p>
            <a:p>
              <a:pPr algn="l">
                <a:lnSpc>
                  <a:spcPts val="6000"/>
                </a:lnSpc>
              </a:pPr>
              <a:r>
                <a:rPr lang="en-US" sz="555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Isu-isu Kontemporer dalam Mengelola SDM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054"/>
            <a:ext cx="9013698" cy="5541074"/>
          </a:xfrm>
          <a:custGeom>
            <a:avLst/>
            <a:gdLst/>
            <a:ahLst/>
            <a:cxnLst/>
            <a:rect r="r" b="b" t="t" l="l"/>
            <a:pathLst>
              <a:path h="5541074" w="9013698">
                <a:moveTo>
                  <a:pt x="0" y="0"/>
                </a:moveTo>
                <a:lnTo>
                  <a:pt x="9013698" y="0"/>
                </a:lnTo>
                <a:lnTo>
                  <a:pt x="9013698" y="5541074"/>
                </a:lnTo>
                <a:lnTo>
                  <a:pt x="0" y="5541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" r="0" b="-2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079859" y="4611749"/>
            <a:ext cx="6424612" cy="437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607" indent="-334804" lvl="1">
              <a:lnSpc>
                <a:spcPts val="4752"/>
              </a:lnSpc>
              <a:buAutoNum type="arabicPeriod" startAt="1"/>
            </a:pPr>
            <a:r>
              <a:rPr lang="en-US" sz="3600" spc="10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Mengelola perampingan perusahaan</a:t>
            </a:r>
          </a:p>
          <a:p>
            <a:pPr algn="l" marL="670561" indent="-335281" lvl="1">
              <a:lnSpc>
                <a:spcPts val="4320"/>
              </a:lnSpc>
              <a:buAutoNum type="arabicPeriod" startAt="1"/>
            </a:pPr>
            <a:r>
              <a:rPr lang="en-US" sz="3600" spc="10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Pelecehan seksual</a:t>
            </a:r>
          </a:p>
          <a:p>
            <a:pPr algn="l" marL="669607" indent="-334804" lvl="1">
              <a:lnSpc>
                <a:spcPts val="4752"/>
              </a:lnSpc>
              <a:buAutoNum type="arabicPeriod" startAt="1"/>
            </a:pPr>
            <a:r>
              <a:rPr lang="en-US" sz="3600" spc="8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Keseimbangan pekerjaan- kehidupan</a:t>
            </a:r>
          </a:p>
          <a:p>
            <a:pPr algn="l" marL="670561" indent="-335281" lvl="1">
              <a:lnSpc>
                <a:spcPts val="4320"/>
              </a:lnSpc>
              <a:buAutoNum type="arabicPeriod" startAt="1"/>
            </a:pPr>
            <a:r>
              <a:rPr lang="en-US" sz="3600" spc="12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Mengendalikan biaya SDM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34999" y="2796159"/>
            <a:ext cx="5748338" cy="3605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112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Isu-isu Kontemporer: Perampingan Perusahaan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34999" y="7354340"/>
            <a:ext cx="5738812" cy="1504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Perampingan:</a:t>
            </a:r>
          </a:p>
          <a:p>
            <a:pPr algn="l">
              <a:lnSpc>
                <a:spcPts val="3960"/>
              </a:lnSpc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Pengurangan terencana karyawan dalam suatu organisasi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722374" y="939544"/>
            <a:ext cx="1056323" cy="220027"/>
            <a:chOff x="0" y="0"/>
            <a:chExt cx="1408430" cy="29337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08176" cy="292608"/>
            </a:xfrm>
            <a:custGeom>
              <a:avLst/>
              <a:gdLst/>
              <a:ahLst/>
              <a:cxnLst/>
              <a:rect r="r" b="b" t="t" l="l"/>
              <a:pathLst>
                <a:path h="292608" w="1408176">
                  <a:moveTo>
                    <a:pt x="1408176" y="0"/>
                  </a:moveTo>
                  <a:lnTo>
                    <a:pt x="0" y="0"/>
                  </a:lnTo>
                  <a:lnTo>
                    <a:pt x="0" y="292608"/>
                  </a:lnTo>
                  <a:lnTo>
                    <a:pt x="1408176" y="292608"/>
                  </a:lnTo>
                  <a:lnTo>
                    <a:pt x="1408176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19993" y="6819041"/>
            <a:ext cx="6039802" cy="32385"/>
          </a:xfrm>
          <a:custGeom>
            <a:avLst/>
            <a:gdLst/>
            <a:ahLst/>
            <a:cxnLst/>
            <a:rect r="r" b="b" t="t" l="l"/>
            <a:pathLst>
              <a:path h="32385" w="6039802">
                <a:moveTo>
                  <a:pt x="0" y="0"/>
                </a:moveTo>
                <a:lnTo>
                  <a:pt x="6039803" y="0"/>
                </a:lnTo>
                <a:lnTo>
                  <a:pt x="6039803" y="32385"/>
                </a:lnTo>
                <a:lnTo>
                  <a:pt x="0" y="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02050" y="996318"/>
            <a:ext cx="9785949" cy="9290679"/>
          </a:xfrm>
          <a:custGeom>
            <a:avLst/>
            <a:gdLst/>
            <a:ahLst/>
            <a:cxnLst/>
            <a:rect r="r" b="b" t="t" l="l"/>
            <a:pathLst>
              <a:path h="9290679" w="9785949">
                <a:moveTo>
                  <a:pt x="0" y="0"/>
                </a:moveTo>
                <a:lnTo>
                  <a:pt x="9785948" y="0"/>
                </a:lnTo>
                <a:lnTo>
                  <a:pt x="9785948" y="9290679"/>
                </a:lnTo>
                <a:lnTo>
                  <a:pt x="0" y="929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" r="0" b="-112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5232" y="86"/>
            <a:ext cx="13002768" cy="10286810"/>
          </a:xfrm>
          <a:custGeom>
            <a:avLst/>
            <a:gdLst/>
            <a:ahLst/>
            <a:cxnLst/>
            <a:rect r="r" b="b" t="t" l="l"/>
            <a:pathLst>
              <a:path h="10286810" w="13002768">
                <a:moveTo>
                  <a:pt x="0" y="0"/>
                </a:moveTo>
                <a:lnTo>
                  <a:pt x="13002768" y="0"/>
                </a:lnTo>
                <a:lnTo>
                  <a:pt x="13002768" y="10286809"/>
                </a:lnTo>
                <a:lnTo>
                  <a:pt x="0" y="10286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" t="0" r="-6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74979" y="1369695"/>
            <a:ext cx="6129338" cy="1461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5400" spc="-12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Pentingnya Proses MSDM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74979" y="859584"/>
            <a:ext cx="4959001" cy="2414683"/>
          </a:xfrm>
          <a:custGeom>
            <a:avLst/>
            <a:gdLst/>
            <a:ahLst/>
            <a:cxnLst/>
            <a:rect r="r" b="b" t="t" l="l"/>
            <a:pathLst>
              <a:path h="2414683" w="4959001">
                <a:moveTo>
                  <a:pt x="0" y="0"/>
                </a:moveTo>
                <a:lnTo>
                  <a:pt x="4959001" y="0"/>
                </a:lnTo>
                <a:lnTo>
                  <a:pt x="4959001" y="2414682"/>
                </a:lnTo>
                <a:lnTo>
                  <a:pt x="0" y="2414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4979" y="4083608"/>
            <a:ext cx="9690520" cy="382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607" indent="-334804" lvl="1">
              <a:lnSpc>
                <a:spcPts val="4320"/>
              </a:lnSpc>
              <a:buAutoNum type="arabicPeriod" startAt="1"/>
            </a:pPr>
            <a:r>
              <a:rPr lang="en-US" sz="3600" spc="-1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Proses ini menjadi sumber keunggulan kompetitif yang signifikan.</a:t>
            </a:r>
          </a:p>
          <a:p>
            <a:pPr algn="l" marL="669607" indent="-334804" lvl="1">
              <a:lnSpc>
                <a:spcPts val="4320"/>
              </a:lnSpc>
              <a:buAutoNum type="arabicPeriod" startAt="1"/>
            </a:pPr>
            <a:r>
              <a:rPr lang="en-US" sz="3600" spc="-1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Proses ini menjadi bagian penting dari strategi organisasi.</a:t>
            </a:r>
          </a:p>
          <a:p>
            <a:pPr algn="l" marL="669607" indent="-334804" lvl="1">
              <a:lnSpc>
                <a:spcPts val="4320"/>
              </a:lnSpc>
              <a:buAutoNum type="arabicPeriod" startAt="1"/>
            </a:pPr>
            <a:r>
              <a:rPr lang="en-US" sz="3600" spc="-1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Perlakuan organisasi terhadap karyawannya ternyata memengaruhi secara signifikan kinerja organisasi.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29818" y="-6858"/>
            <a:ext cx="16766286" cy="3042666"/>
            <a:chOff x="0" y="0"/>
            <a:chExt cx="22355048" cy="4056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54031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4031">
                  <a:moveTo>
                    <a:pt x="9144" y="4038600"/>
                  </a:moveTo>
                  <a:lnTo>
                    <a:pt x="22344887" y="4038600"/>
                  </a:lnTo>
                  <a:lnTo>
                    <a:pt x="22344887" y="4047744"/>
                  </a:lnTo>
                  <a:lnTo>
                    <a:pt x="22335744" y="4047744"/>
                  </a:lnTo>
                  <a:lnTo>
                    <a:pt x="22335744" y="9144"/>
                  </a:lnTo>
                  <a:lnTo>
                    <a:pt x="22344887" y="9144"/>
                  </a:lnTo>
                  <a:lnTo>
                    <a:pt x="22344887" y="18288"/>
                  </a:lnTo>
                  <a:lnTo>
                    <a:pt x="9144" y="18288"/>
                  </a:ln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moveTo>
                    <a:pt x="9144" y="4056888"/>
                  </a:move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lnTo>
                    <a:pt x="22344887" y="0"/>
                  </a:lnTo>
                  <a:cubicBezTo>
                    <a:pt x="22349968" y="0"/>
                    <a:pt x="22354031" y="4064"/>
                    <a:pt x="22354031" y="9144"/>
                  </a:cubicBezTo>
                  <a:lnTo>
                    <a:pt x="22354031" y="4047744"/>
                  </a:lnTo>
                  <a:cubicBezTo>
                    <a:pt x="22354031" y="4052824"/>
                    <a:pt x="22349968" y="4056888"/>
                    <a:pt x="22344887" y="4056888"/>
                  </a:cubicBezTo>
                  <a:lnTo>
                    <a:pt x="9144" y="4056888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058400" y="1234440"/>
            <a:ext cx="7980426" cy="8252460"/>
          </a:xfrm>
          <a:custGeom>
            <a:avLst/>
            <a:gdLst/>
            <a:ahLst/>
            <a:cxnLst/>
            <a:rect r="r" b="b" t="t" l="l"/>
            <a:pathLst>
              <a:path h="8252460" w="7980426">
                <a:moveTo>
                  <a:pt x="0" y="0"/>
                </a:moveTo>
                <a:lnTo>
                  <a:pt x="7980426" y="0"/>
                </a:lnTo>
                <a:lnTo>
                  <a:pt x="7980426" y="8252460"/>
                </a:lnTo>
                <a:lnTo>
                  <a:pt x="0" y="8252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619" t="0" r="-27619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120140" y="800079"/>
            <a:ext cx="9982200" cy="8687752"/>
            <a:chOff x="0" y="0"/>
            <a:chExt cx="13309600" cy="115836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036320"/>
              <a:ext cx="13309600" cy="10546080"/>
            </a:xfrm>
            <a:custGeom>
              <a:avLst/>
              <a:gdLst/>
              <a:ahLst/>
              <a:cxnLst/>
              <a:rect r="r" b="b" t="t" l="l"/>
              <a:pathLst>
                <a:path h="10546080" w="13309600">
                  <a:moveTo>
                    <a:pt x="13309600" y="0"/>
                  </a:moveTo>
                  <a:lnTo>
                    <a:pt x="0" y="0"/>
                  </a:lnTo>
                  <a:lnTo>
                    <a:pt x="0" y="10546080"/>
                  </a:lnTo>
                  <a:lnTo>
                    <a:pt x="13309600" y="10546080"/>
                  </a:lnTo>
                  <a:lnTo>
                    <a:pt x="133096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309600" cy="1036320"/>
            </a:xfrm>
            <a:custGeom>
              <a:avLst/>
              <a:gdLst/>
              <a:ahLst/>
              <a:cxnLst/>
              <a:rect r="r" b="b" t="t" l="l"/>
              <a:pathLst>
                <a:path h="1036320" w="13309600">
                  <a:moveTo>
                    <a:pt x="13309600" y="0"/>
                  </a:moveTo>
                  <a:lnTo>
                    <a:pt x="0" y="0"/>
                  </a:lnTo>
                  <a:lnTo>
                    <a:pt x="0" y="1036320"/>
                  </a:lnTo>
                  <a:lnTo>
                    <a:pt x="13309600" y="1036320"/>
                  </a:lnTo>
                  <a:lnTo>
                    <a:pt x="133096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20140" y="790574"/>
            <a:ext cx="9982200" cy="8706802"/>
            <a:chOff x="0" y="0"/>
            <a:chExt cx="13309600" cy="116090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11582400"/>
              <a:ext cx="13309600" cy="25400"/>
            </a:xfrm>
            <a:custGeom>
              <a:avLst/>
              <a:gdLst/>
              <a:ahLst/>
              <a:cxnLst/>
              <a:rect r="r" b="b" t="t" l="l"/>
              <a:pathLst>
                <a:path h="25400" w="13309600">
                  <a:moveTo>
                    <a:pt x="13309600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13309600" y="25400"/>
                  </a:lnTo>
                  <a:lnTo>
                    <a:pt x="133096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309600" cy="25400"/>
            </a:xfrm>
            <a:custGeom>
              <a:avLst/>
              <a:gdLst/>
              <a:ahLst/>
              <a:cxnLst/>
              <a:rect r="r" b="b" t="t" l="l"/>
              <a:pathLst>
                <a:path h="25400" w="13309600">
                  <a:moveTo>
                    <a:pt x="13309600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13309600" y="25400"/>
                  </a:lnTo>
                  <a:lnTo>
                    <a:pt x="133096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101088" y="905508"/>
            <a:ext cx="10020300" cy="666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-15" u="sng">
                <a:solidFill>
                  <a:srgbClr val="20B82E"/>
                </a:solidFill>
                <a:latin typeface="Tahoma Bold"/>
                <a:ea typeface="Tahoma Bold"/>
                <a:cs typeface="Tahoma Bold"/>
                <a:sym typeface="Tahoma Bold"/>
              </a:rPr>
              <a:t> Tips dalam Mengelola Perampingan	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1088" y="1690878"/>
            <a:ext cx="9677400" cy="940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8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a.	Seberapa lama karyawan bekerja dalam perusahaan dan bagaimana kinerjanya?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1088" y="2833420"/>
            <a:ext cx="9387840" cy="48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b.	Apakah pekerjaan ini menuntut keterampilan yang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01088" y="3215728"/>
            <a:ext cx="7663815" cy="124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tinggi?</a:t>
            </a:r>
          </a:p>
          <a:p>
            <a:pPr algn="l">
              <a:lnSpc>
                <a:spcPts val="3600"/>
              </a:lnSpc>
            </a:pPr>
            <a:r>
              <a:rPr lang="en-US" sz="3000" spc="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c.	Pekerjaan ini berada dalam industri apa?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1088" y="4586947"/>
            <a:ext cx="9134475" cy="4904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4" indent="-280987" lvl="1">
              <a:lnSpc>
                <a:spcPts val="3600"/>
              </a:lnSpc>
              <a:buAutoNum type="alphaLcPeriod" startAt="1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Apakah perusahaan memiliki serikat pekerja?</a:t>
            </a:r>
          </a:p>
          <a:p>
            <a:pPr algn="l" marL="561021" indent="-280510" lvl="1">
              <a:lnSpc>
                <a:spcPts val="3600"/>
              </a:lnSpc>
              <a:buAutoNum type="alphaLcPeriod" startAt="1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Apakah perusahaan merupakan padat karya atau padat modal?</a:t>
            </a:r>
          </a:p>
          <a:p>
            <a:pPr algn="l" marL="561021" indent="-280510" lvl="1">
              <a:lnSpc>
                <a:spcPts val="3600"/>
              </a:lnSpc>
              <a:buAutoNum type="alphaLcPeriod" startAt="1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Filosofi apa yang dipakai manajemen dalam memberi gaji?</a:t>
            </a:r>
          </a:p>
          <a:p>
            <a:pPr algn="l" marL="561974" indent="-280987" lvl="1">
              <a:lnSpc>
                <a:spcPts val="3600"/>
              </a:lnSpc>
              <a:buAutoNum type="alphaLcPeriod" startAt="1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Di manakah organisasi tersebut berlokasi?</a:t>
            </a:r>
          </a:p>
          <a:p>
            <a:pPr algn="l" marL="561974" indent="-280987" lvl="1">
              <a:lnSpc>
                <a:spcPts val="3600"/>
              </a:lnSpc>
              <a:buAutoNum type="alphaLcPeriod" startAt="1"/>
            </a:pPr>
            <a:r>
              <a:rPr lang="en-US" sz="30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Seberapa menguntungkannya perusahaan?</a:t>
            </a:r>
          </a:p>
          <a:p>
            <a:pPr algn="l" marL="561974" indent="-280987" lvl="1">
              <a:lnSpc>
                <a:spcPts val="3600"/>
              </a:lnSpc>
              <a:buAutoNum type="alphaLcPeriod" startAt="1"/>
            </a:pPr>
            <a:r>
              <a:rPr lang="en-US" sz="3000" spc="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Seberapa besar perusahaan tersebut?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88820" y="188690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5048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5048">
                  <a:moveTo>
                    <a:pt x="9144" y="0"/>
                  </a:moveTo>
                  <a:lnTo>
                    <a:pt x="22345904" y="0"/>
                  </a:lnTo>
                  <a:cubicBezTo>
                    <a:pt x="22350985" y="0"/>
                    <a:pt x="22355048" y="4064"/>
                    <a:pt x="22355048" y="9144"/>
                  </a:cubicBezTo>
                  <a:lnTo>
                    <a:pt x="22355048" y="4047744"/>
                  </a:lnTo>
                  <a:cubicBezTo>
                    <a:pt x="22355048" y="4052824"/>
                    <a:pt x="22350985" y="4056888"/>
                    <a:pt x="22345904" y="4056888"/>
                  </a:cubicBezTo>
                  <a:lnTo>
                    <a:pt x="9144" y="4056888"/>
                  </a:ln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lnTo>
                    <a:pt x="22345904" y="4038600"/>
                  </a:lnTo>
                  <a:lnTo>
                    <a:pt x="22345904" y="4047744"/>
                  </a:lnTo>
                  <a:lnTo>
                    <a:pt x="22336761" y="4047744"/>
                  </a:lnTo>
                  <a:lnTo>
                    <a:pt x="22336761" y="9144"/>
                  </a:lnTo>
                  <a:lnTo>
                    <a:pt x="22345904" y="9144"/>
                  </a:lnTo>
                  <a:lnTo>
                    <a:pt x="2234590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2355048" cy="404736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480"/>
                </a:lnSpc>
              </a:pPr>
            </a:p>
            <a:p>
              <a:pPr algn="l">
                <a:lnSpc>
                  <a:spcPts val="5835"/>
                </a:lnSpc>
              </a:pPr>
              <a:r>
                <a:rPr lang="en-US" sz="5400" spc="-82">
                  <a:solidFill>
                    <a:srgbClr val="20B82E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Isu-isu Kontemporer: Pelecehan Seksual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91918" y="4355680"/>
            <a:ext cx="8284845" cy="2510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 spc="-6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Pelecehan seksual:</a:t>
            </a:r>
          </a:p>
          <a:p>
            <a:pPr algn="just" marL="561975" indent="-280988" lvl="1">
              <a:lnSpc>
                <a:spcPts val="3960"/>
              </a:lnSpc>
            </a:pPr>
            <a:r>
              <a:rPr lang="en-US" sz="3000" spc="-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Tindakan/kegiatan yang tidak diinginkan atas dorongan seksual yang memengaruhi (secara eksplisit atau implisit) pekerjaan, kinerja, atau suasana kerja individu.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10542" y="3621024"/>
            <a:ext cx="6270498" cy="4073652"/>
          </a:xfrm>
          <a:custGeom>
            <a:avLst/>
            <a:gdLst/>
            <a:ahLst/>
            <a:cxnLst/>
            <a:rect r="r" b="b" t="t" l="l"/>
            <a:pathLst>
              <a:path h="4073652" w="6270498">
                <a:moveTo>
                  <a:pt x="0" y="0"/>
                </a:moveTo>
                <a:lnTo>
                  <a:pt x="6270498" y="0"/>
                </a:lnTo>
                <a:lnTo>
                  <a:pt x="6270498" y="4073652"/>
                </a:lnTo>
                <a:lnTo>
                  <a:pt x="0" y="4073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17" t="0" r="-11017" b="0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97458" y="932650"/>
            <a:ext cx="10369368" cy="8355404"/>
          </a:xfrm>
          <a:custGeom>
            <a:avLst/>
            <a:gdLst/>
            <a:ahLst/>
            <a:cxnLst/>
            <a:rect r="r" b="b" t="t" l="l"/>
            <a:pathLst>
              <a:path h="8355404" w="10369368">
                <a:moveTo>
                  <a:pt x="0" y="0"/>
                </a:moveTo>
                <a:lnTo>
                  <a:pt x="10369368" y="0"/>
                </a:lnTo>
                <a:lnTo>
                  <a:pt x="10369368" y="8355404"/>
                </a:lnTo>
                <a:lnTo>
                  <a:pt x="0" y="835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" r="0" b="-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15782" y="950976"/>
            <a:ext cx="10257472" cy="8243888"/>
            <a:chOff x="0" y="0"/>
            <a:chExt cx="13676630" cy="1099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676376" cy="10991088"/>
            </a:xfrm>
            <a:custGeom>
              <a:avLst/>
              <a:gdLst/>
              <a:ahLst/>
              <a:cxnLst/>
              <a:rect r="r" b="b" t="t" l="l"/>
              <a:pathLst>
                <a:path h="10991088" w="13676376">
                  <a:moveTo>
                    <a:pt x="13676376" y="0"/>
                  </a:moveTo>
                  <a:lnTo>
                    <a:pt x="0" y="0"/>
                  </a:lnTo>
                  <a:lnTo>
                    <a:pt x="0" y="10991088"/>
                  </a:lnTo>
                  <a:lnTo>
                    <a:pt x="13676376" y="10991088"/>
                  </a:lnTo>
                  <a:lnTo>
                    <a:pt x="1367637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319770" y="1757932"/>
            <a:ext cx="192405" cy="1056322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202166" y="3140962"/>
            <a:ext cx="8769668" cy="14288"/>
            <a:chOff x="0" y="0"/>
            <a:chExt cx="11692890" cy="190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692128" cy="18288"/>
            </a:xfrm>
            <a:custGeom>
              <a:avLst/>
              <a:gdLst/>
              <a:ahLst/>
              <a:cxnLst/>
              <a:rect r="r" b="b" t="t" l="l"/>
              <a:pathLst>
                <a:path h="18288" w="11692128">
                  <a:moveTo>
                    <a:pt x="11692128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1692128" y="18288"/>
                  </a:lnTo>
                  <a:lnTo>
                    <a:pt x="11692128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8016812" y="1376120"/>
            <a:ext cx="10271189" cy="8257604"/>
            <a:chOff x="0" y="0"/>
            <a:chExt cx="13694918" cy="110101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694919" cy="11010138"/>
            </a:xfrm>
            <a:custGeom>
              <a:avLst/>
              <a:gdLst/>
              <a:ahLst/>
              <a:cxnLst/>
              <a:rect r="r" b="b" t="t" l="l"/>
              <a:pathLst>
                <a:path h="11010138" w="13694919">
                  <a:moveTo>
                    <a:pt x="9144" y="0"/>
                  </a:moveTo>
                  <a:lnTo>
                    <a:pt x="13685774" y="0"/>
                  </a:lnTo>
                  <a:cubicBezTo>
                    <a:pt x="13690854" y="0"/>
                    <a:pt x="13694919" y="4064"/>
                    <a:pt x="13694919" y="9144"/>
                  </a:cubicBezTo>
                  <a:lnTo>
                    <a:pt x="13694919" y="11000994"/>
                  </a:lnTo>
                  <a:cubicBezTo>
                    <a:pt x="13694919" y="11006074"/>
                    <a:pt x="13690854" y="11010138"/>
                    <a:pt x="13685774" y="11010138"/>
                  </a:cubicBezTo>
                  <a:lnTo>
                    <a:pt x="9144" y="11010138"/>
                  </a:lnTo>
                  <a:cubicBezTo>
                    <a:pt x="4064" y="11010138"/>
                    <a:pt x="0" y="11006074"/>
                    <a:pt x="0" y="1100099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11000994"/>
                  </a:lnTo>
                  <a:lnTo>
                    <a:pt x="9144" y="11000994"/>
                  </a:lnTo>
                  <a:lnTo>
                    <a:pt x="9144" y="10991850"/>
                  </a:lnTo>
                  <a:lnTo>
                    <a:pt x="13685774" y="10991850"/>
                  </a:lnTo>
                  <a:lnTo>
                    <a:pt x="13685774" y="11000994"/>
                  </a:lnTo>
                  <a:lnTo>
                    <a:pt x="13676630" y="11000994"/>
                  </a:lnTo>
                  <a:lnTo>
                    <a:pt x="13676630" y="9144"/>
                  </a:lnTo>
                  <a:lnTo>
                    <a:pt x="13685774" y="9144"/>
                  </a:lnTo>
                  <a:lnTo>
                    <a:pt x="1368577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57150"/>
              <a:ext cx="13694918" cy="10952988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5190"/>
                </a:lnSpc>
              </a:pPr>
              <a:r>
                <a:rPr lang="en-US" sz="4800" spc="-97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Pelecehan Seksual: Tindakan Manajer</a:t>
              </a:r>
            </a:p>
            <a:p>
              <a:pPr algn="l">
                <a:lnSpc>
                  <a:spcPts val="3240"/>
                </a:lnSpc>
              </a:pPr>
            </a:p>
            <a:p>
              <a:pPr algn="l" marL="1245870" indent="-622935" lvl="1">
                <a:lnSpc>
                  <a:spcPts val="3240"/>
                </a:lnSpc>
                <a:buFont typeface="Arial"/>
                <a:buChar char="•"/>
              </a:pPr>
              <a:r>
                <a:rPr lang="en-US" sz="2700" spc="-54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Manajer perlu:</a:t>
              </a:r>
            </a:p>
            <a:p>
              <a:pPr algn="l" marL="1931670" indent="-643890" lvl="2">
                <a:lnSpc>
                  <a:spcPts val="3240"/>
                </a:lnSpc>
                <a:buFont typeface="Arial"/>
                <a:buChar char="⚬"/>
              </a:pPr>
              <a:r>
                <a:rPr lang="en-US" sz="2700" spc="7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Menyadari apa saja yang termasuk lingkungan</a:t>
              </a:r>
            </a:p>
            <a:p>
              <a:pPr algn="l" marL="1931670" indent="-643890" lvl="2">
                <a:lnSpc>
                  <a:spcPts val="3240"/>
                </a:lnSpc>
              </a:pPr>
              <a:r>
                <a:rPr lang="en-US" sz="2700" spc="7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kerja yang ofensif atau kurang ramah</a:t>
              </a:r>
            </a:p>
            <a:p>
              <a:pPr algn="l" marL="1931670" indent="-643890" lvl="2">
                <a:lnSpc>
                  <a:spcPts val="3240"/>
                </a:lnSpc>
                <a:buFont typeface="Arial"/>
                <a:buChar char="⚬"/>
              </a:pPr>
              <a:r>
                <a:rPr lang="en-US" sz="2700" spc="-1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Mendidik karyawan tentang pelecehan seksual</a:t>
              </a:r>
            </a:p>
            <a:p>
              <a:pPr algn="l" marL="1931670" indent="-643890" lvl="2">
                <a:lnSpc>
                  <a:spcPts val="3240"/>
                </a:lnSpc>
                <a:buFont typeface="Arial"/>
                <a:buChar char="⚬"/>
              </a:pPr>
              <a:r>
                <a:rPr lang="en-US" sz="2700" spc="-15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Memiliki kebijakan khusus terkait dengan</a:t>
              </a:r>
            </a:p>
            <a:p>
              <a:pPr algn="l" marL="2038985" indent="-679662" lvl="2">
                <a:lnSpc>
                  <a:spcPts val="3419"/>
                </a:lnSpc>
              </a:pPr>
              <a:r>
                <a:rPr lang="en-US" sz="2850" spc="-227">
                  <a:solidFill>
                    <a:srgbClr val="000000"/>
                  </a:solidFill>
                  <a:latin typeface="DejaVu Sans Bold Italics"/>
                  <a:ea typeface="DejaVu Sans Bold Italics"/>
                  <a:cs typeface="DejaVu Sans Bold Italics"/>
                  <a:sym typeface="DejaVu Sans Bold Italics"/>
                </a:rPr>
                <a:t>hubungan percintaan </a:t>
              </a:r>
              <a:r>
                <a:rPr lang="en-US" sz="2850" spc="-227">
                  <a:solidFill>
                    <a:srgbClr val="000000"/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di tempat kerja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21790" y="3378708"/>
            <a:ext cx="6051042" cy="4592574"/>
          </a:xfrm>
          <a:custGeom>
            <a:avLst/>
            <a:gdLst/>
            <a:ahLst/>
            <a:cxnLst/>
            <a:rect r="r" b="b" t="t" l="l"/>
            <a:pathLst>
              <a:path h="4592574" w="6051042">
                <a:moveTo>
                  <a:pt x="0" y="0"/>
                </a:moveTo>
                <a:lnTo>
                  <a:pt x="6051042" y="0"/>
                </a:lnTo>
                <a:lnTo>
                  <a:pt x="6051042" y="4592574"/>
                </a:lnTo>
                <a:lnTo>
                  <a:pt x="0" y="4592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84" t="0" r="-21284" b="0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5328" y="1333638"/>
            <a:ext cx="4689158" cy="1472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5"/>
              </a:lnSpc>
            </a:pPr>
            <a:r>
              <a:rPr lang="en-US" sz="36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Isu-isu Kontemporer: Kehidupan Pribadi– Pekerjaan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17220" y="939544"/>
            <a:ext cx="822960" cy="110490"/>
            <a:chOff x="0" y="0"/>
            <a:chExt cx="1097280" cy="1473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7280" cy="146304"/>
            </a:xfrm>
            <a:custGeom>
              <a:avLst/>
              <a:gdLst/>
              <a:ahLst/>
              <a:cxnLst/>
              <a:rect r="r" b="b" t="t" l="l"/>
              <a:pathLst>
                <a:path h="146304" w="1097280">
                  <a:moveTo>
                    <a:pt x="1097280" y="0"/>
                  </a:moveTo>
                  <a:lnTo>
                    <a:pt x="0" y="0"/>
                  </a:lnTo>
                  <a:lnTo>
                    <a:pt x="0" y="146304"/>
                  </a:lnTo>
                  <a:lnTo>
                    <a:pt x="1097280" y="146304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7220" y="3429000"/>
            <a:ext cx="6583680" cy="27622"/>
            <a:chOff x="0" y="0"/>
            <a:chExt cx="8778240" cy="368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778240" cy="36576"/>
            </a:xfrm>
            <a:custGeom>
              <a:avLst/>
              <a:gdLst/>
              <a:ahLst/>
              <a:cxnLst/>
              <a:rect r="r" b="b" t="t" l="l"/>
              <a:pathLst>
                <a:path h="36576" w="8778240">
                  <a:moveTo>
                    <a:pt x="8778240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8778240" y="36576"/>
                  </a:lnTo>
                  <a:lnTo>
                    <a:pt x="8778240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735328" y="4514051"/>
            <a:ext cx="6386512" cy="4033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96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Organisasi kini mengatasi masalah keseimbangan kehidupan pribadi- pekerjaan dengan menawarkan </a:t>
            </a:r>
            <a:r>
              <a:rPr lang="en-US" sz="300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tunjangan yang ramah-keluarga</a:t>
            </a: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algn="l" marL="1246822" indent="-415608" lvl="2">
              <a:lnSpc>
                <a:spcPts val="360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Penitipan anak di kantor</a:t>
            </a:r>
          </a:p>
          <a:p>
            <a:pPr algn="l" marL="1246822" indent="-415608" lvl="2">
              <a:lnSpc>
                <a:spcPts val="3600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Flextime</a:t>
            </a:r>
          </a:p>
          <a:p>
            <a:pPr algn="l" marL="1246822" indent="-415608" lvl="2">
              <a:lnSpc>
                <a:spcPts val="3600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Telecommuting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151876" y="939544"/>
            <a:ext cx="9514332" cy="8325612"/>
          </a:xfrm>
          <a:custGeom>
            <a:avLst/>
            <a:gdLst/>
            <a:ahLst/>
            <a:cxnLst/>
            <a:rect r="r" b="b" t="t" l="l"/>
            <a:pathLst>
              <a:path h="8325612" w="9514332">
                <a:moveTo>
                  <a:pt x="0" y="0"/>
                </a:moveTo>
                <a:lnTo>
                  <a:pt x="9514332" y="0"/>
                </a:lnTo>
                <a:lnTo>
                  <a:pt x="9514332" y="8325612"/>
                </a:lnTo>
                <a:lnTo>
                  <a:pt x="0" y="832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" t="0" r="-3" b="0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179587" y="1475712"/>
            <a:ext cx="7524750" cy="1105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80"/>
              </a:lnSpc>
            </a:pPr>
            <a:r>
              <a:rPr lang="en-US" sz="4050" spc="-15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Kehidupan Pribadi–Pekerjaan: Pemahaman Manajer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7400" y="0"/>
            <a:ext cx="10152186" cy="10286994"/>
          </a:xfrm>
          <a:custGeom>
            <a:avLst/>
            <a:gdLst/>
            <a:ahLst/>
            <a:cxnLst/>
            <a:rect r="r" b="b" t="t" l="l"/>
            <a:pathLst>
              <a:path h="10286994" w="10152186">
                <a:moveTo>
                  <a:pt x="0" y="0"/>
                </a:moveTo>
                <a:lnTo>
                  <a:pt x="10152186" y="0"/>
                </a:lnTo>
                <a:lnTo>
                  <a:pt x="10152186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" r="0" b="-1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6"/>
            <a:ext cx="10076526" cy="10286810"/>
          </a:xfrm>
          <a:custGeom>
            <a:avLst/>
            <a:gdLst/>
            <a:ahLst/>
            <a:cxnLst/>
            <a:rect r="r" b="b" t="t" l="l"/>
            <a:pathLst>
              <a:path h="10286810" w="10076526">
                <a:moveTo>
                  <a:pt x="0" y="0"/>
                </a:moveTo>
                <a:lnTo>
                  <a:pt x="10076526" y="0"/>
                </a:lnTo>
                <a:lnTo>
                  <a:pt x="10076526" y="10286809"/>
                </a:lnTo>
                <a:lnTo>
                  <a:pt x="0" y="10286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" t="0" r="-3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027664" y="939544"/>
            <a:ext cx="822960" cy="110490"/>
            <a:chOff x="0" y="0"/>
            <a:chExt cx="1097280" cy="1473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7280" cy="146304"/>
            </a:xfrm>
            <a:custGeom>
              <a:avLst/>
              <a:gdLst/>
              <a:ahLst/>
              <a:cxnLst/>
              <a:rect r="r" b="b" t="t" l="l"/>
              <a:pathLst>
                <a:path h="146304" w="1097280">
                  <a:moveTo>
                    <a:pt x="1097280" y="0"/>
                  </a:moveTo>
                  <a:lnTo>
                    <a:pt x="0" y="0"/>
                  </a:lnTo>
                  <a:lnTo>
                    <a:pt x="0" y="146304"/>
                  </a:lnTo>
                  <a:lnTo>
                    <a:pt x="1097280" y="146304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997946" y="3360418"/>
            <a:ext cx="6309360" cy="27622"/>
            <a:chOff x="0" y="0"/>
            <a:chExt cx="8412480" cy="36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412480" cy="36576"/>
            </a:xfrm>
            <a:custGeom>
              <a:avLst/>
              <a:gdLst/>
              <a:ahLst/>
              <a:cxnLst/>
              <a:rect r="r" b="b" t="t" l="l"/>
              <a:pathLst>
                <a:path h="36576" w="8412480">
                  <a:moveTo>
                    <a:pt x="8412480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8412480" y="36576"/>
                  </a:lnTo>
                  <a:lnTo>
                    <a:pt x="8412480" y="0"/>
                  </a:lnTo>
                  <a:close/>
                </a:path>
              </a:pathLst>
            </a:custGeom>
            <a:solidFill>
              <a:srgbClr val="DBC8B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421492" y="3535794"/>
            <a:ext cx="6749415" cy="4851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Manajer harus memahami:</a:t>
            </a:r>
          </a:p>
          <a:p>
            <a:pPr algn="l" marL="1246822" indent="-415608" lvl="2">
              <a:lnSpc>
                <a:spcPts val="3895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Ada orang-orang yang mungkin lebih memilih program yang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memisahkan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antara pekerjaan dan kehidupan pribadi</a:t>
            </a:r>
          </a:p>
          <a:p>
            <a:pPr algn="l" marL="1246822" indent="-415608" lvl="2">
              <a:lnSpc>
                <a:spcPts val="3895"/>
              </a:lnSpc>
              <a:buFont typeface="Arial"/>
              <a:buChar char="⚬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Ada orang-orang lain yang lebih memilih program yang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mengintegrasikan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pekerjaan dan kehidupan pribadi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64608" y="0"/>
            <a:ext cx="1929637" cy="10286994"/>
          </a:xfrm>
          <a:custGeom>
            <a:avLst/>
            <a:gdLst/>
            <a:ahLst/>
            <a:cxnLst/>
            <a:rect r="r" b="b" t="t" l="l"/>
            <a:pathLst>
              <a:path h="10286994" w="1929637">
                <a:moveTo>
                  <a:pt x="0" y="0"/>
                </a:moveTo>
                <a:lnTo>
                  <a:pt x="1929638" y="0"/>
                </a:lnTo>
                <a:lnTo>
                  <a:pt x="1929638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5" t="0" r="-59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684645" cy="10287000"/>
          </a:xfrm>
          <a:custGeom>
            <a:avLst/>
            <a:gdLst/>
            <a:ahLst/>
            <a:cxnLst/>
            <a:rect r="r" b="b" t="t" l="l"/>
            <a:pathLst>
              <a:path h="10287000" w="6684645">
                <a:moveTo>
                  <a:pt x="0" y="0"/>
                </a:moveTo>
                <a:lnTo>
                  <a:pt x="6684645" y="0"/>
                </a:lnTo>
                <a:lnTo>
                  <a:pt x="66846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858" y="-6858"/>
            <a:ext cx="6698361" cy="10300716"/>
          </a:xfrm>
          <a:custGeom>
            <a:avLst/>
            <a:gdLst/>
            <a:ahLst/>
            <a:cxnLst/>
            <a:rect r="r" b="b" t="t" l="l"/>
            <a:pathLst>
              <a:path h="10300716" w="6698361">
                <a:moveTo>
                  <a:pt x="0" y="0"/>
                </a:moveTo>
                <a:lnTo>
                  <a:pt x="6698361" y="0"/>
                </a:lnTo>
                <a:lnTo>
                  <a:pt x="6698361" y="10300716"/>
                </a:lnTo>
                <a:lnTo>
                  <a:pt x="0" y="10300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6671310" cy="10287000"/>
          </a:xfrm>
          <a:custGeom>
            <a:avLst/>
            <a:gdLst/>
            <a:ahLst/>
            <a:cxnLst/>
            <a:rect r="r" b="b" t="t" l="l"/>
            <a:pathLst>
              <a:path h="10287000" w="6671310">
                <a:moveTo>
                  <a:pt x="0" y="0"/>
                </a:moveTo>
                <a:lnTo>
                  <a:pt x="6671310" y="0"/>
                </a:lnTo>
                <a:lnTo>
                  <a:pt x="66713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4979" y="2287778"/>
            <a:ext cx="4303395" cy="666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Visi Masa Depan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2139694"/>
            <a:ext cx="5669278" cy="1552386"/>
          </a:xfrm>
          <a:custGeom>
            <a:avLst/>
            <a:gdLst/>
            <a:ahLst/>
            <a:cxnLst/>
            <a:rect r="r" b="b" t="t" l="l"/>
            <a:pathLst>
              <a:path h="1552386" w="5669278">
                <a:moveTo>
                  <a:pt x="0" y="0"/>
                </a:moveTo>
                <a:lnTo>
                  <a:pt x="5669278" y="0"/>
                </a:lnTo>
                <a:lnTo>
                  <a:pt x="5669278" y="1552386"/>
                </a:lnTo>
                <a:lnTo>
                  <a:pt x="0" y="15523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91135" y="3927564"/>
            <a:ext cx="6754178" cy="5536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7682" indent="-253841" lvl="1">
              <a:lnSpc>
                <a:spcPts val="3240"/>
              </a:lnSpc>
              <a:buFont typeface="Arial"/>
              <a:buChar char="•"/>
            </a:pPr>
            <a:r>
              <a:rPr lang="en-US" sz="2700" spc="-3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Kehidupan Kerja 24/7 (24 hours</a:t>
            </a:r>
          </a:p>
          <a:p>
            <a:pPr algn="l" marL="507682" indent="-253841" lvl="1">
              <a:lnSpc>
                <a:spcPts val="3240"/>
              </a:lnSpc>
            </a:pPr>
            <a:r>
              <a:rPr lang="en-US" sz="2700" spc="-7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per7days/ week)</a:t>
            </a:r>
          </a:p>
          <a:p>
            <a:pPr algn="l" marL="1192530" indent="-397510" lvl="2">
              <a:lnSpc>
                <a:spcPts val="3240"/>
              </a:lnSpc>
              <a:buFont typeface="Arial"/>
              <a:buChar char="⚬"/>
            </a:pPr>
            <a:r>
              <a:rPr lang="en-US" sz="2700" spc="-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Teknologi dan globalisasi telah berperan penting dalam </a:t>
            </a:r>
            <a:r>
              <a:rPr lang="en-US" sz="2700" spc="-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mengaburkan </a:t>
            </a:r>
            <a:r>
              <a:rPr lang="en-US" sz="2700" spc="-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batas antara kerja dan waktu luang.</a:t>
            </a:r>
          </a:p>
          <a:p>
            <a:pPr algn="l" marL="1879283" indent="-469821" lvl="3">
              <a:lnSpc>
                <a:spcPts val="3240"/>
              </a:lnSpc>
              <a:buFont typeface="Arial"/>
              <a:buChar char="￭"/>
            </a:pPr>
            <a:r>
              <a:rPr lang="en-US" sz="2700" spc="-7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Semakin diharapkan bahwa pekerja profesional masa kini tersedia 24/7.</a:t>
            </a:r>
          </a:p>
          <a:p>
            <a:pPr algn="just" marL="1192530" indent="-397510" lvl="2">
              <a:lnSpc>
                <a:spcPts val="3155"/>
              </a:lnSpc>
              <a:buFont typeface="Arial"/>
              <a:buChar char="⚬"/>
            </a:pP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Kehidupan kerja 24/7 akhirnya </a:t>
            </a: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merusak </a:t>
            </a:r>
            <a:r>
              <a:rPr lang="en-US" sz="27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hubungan sosial yang nyata.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351776" y="1744216"/>
            <a:ext cx="10383012" cy="6949440"/>
          </a:xfrm>
          <a:custGeom>
            <a:avLst/>
            <a:gdLst/>
            <a:ahLst/>
            <a:cxnLst/>
            <a:rect r="r" b="b" t="t" l="l"/>
            <a:pathLst>
              <a:path h="6949440" w="10383012">
                <a:moveTo>
                  <a:pt x="0" y="0"/>
                </a:moveTo>
                <a:lnTo>
                  <a:pt x="10383012" y="0"/>
                </a:lnTo>
                <a:lnTo>
                  <a:pt x="10383012" y="6949440"/>
                </a:lnTo>
                <a:lnTo>
                  <a:pt x="0" y="69494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" r="0" b="-1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097" y="0"/>
            <a:ext cx="16868400" cy="3125100"/>
          </a:xfrm>
          <a:custGeom>
            <a:avLst/>
            <a:gdLst/>
            <a:ahLst/>
            <a:cxnLst/>
            <a:rect r="r" b="b" t="t" l="l"/>
            <a:pathLst>
              <a:path h="3125100" w="16868400">
                <a:moveTo>
                  <a:pt x="0" y="0"/>
                </a:moveTo>
                <a:lnTo>
                  <a:pt x="16868401" y="0"/>
                </a:lnTo>
                <a:lnTo>
                  <a:pt x="16868401" y="3125100"/>
                </a:lnTo>
                <a:lnTo>
                  <a:pt x="0" y="31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1" r="0" b="-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62454" y="-18288"/>
            <a:ext cx="16770858" cy="3047238"/>
            <a:chOff x="0" y="0"/>
            <a:chExt cx="22361144" cy="40629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1145" cy="4062984"/>
            </a:xfrm>
            <a:custGeom>
              <a:avLst/>
              <a:gdLst/>
              <a:ahLst/>
              <a:cxnLst/>
              <a:rect r="r" b="b" t="t" l="l"/>
              <a:pathLst>
                <a:path h="4062984" w="22361145">
                  <a:moveTo>
                    <a:pt x="12192" y="0"/>
                  </a:moveTo>
                  <a:lnTo>
                    <a:pt x="22348952" y="0"/>
                  </a:lnTo>
                  <a:cubicBezTo>
                    <a:pt x="22355683" y="0"/>
                    <a:pt x="22361145" y="5461"/>
                    <a:pt x="22361145" y="12192"/>
                  </a:cubicBezTo>
                  <a:lnTo>
                    <a:pt x="22361145" y="4050792"/>
                  </a:lnTo>
                  <a:cubicBezTo>
                    <a:pt x="22361145" y="4057523"/>
                    <a:pt x="22355683" y="4062984"/>
                    <a:pt x="22348952" y="4062984"/>
                  </a:cubicBezTo>
                  <a:lnTo>
                    <a:pt x="12192" y="4062984"/>
                  </a:lnTo>
                  <a:cubicBezTo>
                    <a:pt x="5461" y="4062984"/>
                    <a:pt x="0" y="4057523"/>
                    <a:pt x="0" y="4050792"/>
                  </a:cubicBezTo>
                  <a:lnTo>
                    <a:pt x="0" y="12192"/>
                  </a:lnTo>
                  <a:cubicBezTo>
                    <a:pt x="0" y="5461"/>
                    <a:pt x="5461" y="0"/>
                    <a:pt x="12192" y="0"/>
                  </a:cubicBezTo>
                  <a:moveTo>
                    <a:pt x="12192" y="24384"/>
                  </a:moveTo>
                  <a:lnTo>
                    <a:pt x="12192" y="12192"/>
                  </a:lnTo>
                  <a:lnTo>
                    <a:pt x="24384" y="12192"/>
                  </a:lnTo>
                  <a:lnTo>
                    <a:pt x="24384" y="4050792"/>
                  </a:lnTo>
                  <a:lnTo>
                    <a:pt x="12192" y="4050792"/>
                  </a:lnTo>
                  <a:lnTo>
                    <a:pt x="12192" y="4038600"/>
                  </a:lnTo>
                  <a:lnTo>
                    <a:pt x="22348952" y="4038600"/>
                  </a:lnTo>
                  <a:lnTo>
                    <a:pt x="22348952" y="4050792"/>
                  </a:lnTo>
                  <a:lnTo>
                    <a:pt x="22336761" y="4050792"/>
                  </a:lnTo>
                  <a:lnTo>
                    <a:pt x="22336761" y="12192"/>
                  </a:lnTo>
                  <a:lnTo>
                    <a:pt x="22348952" y="12192"/>
                  </a:lnTo>
                  <a:lnTo>
                    <a:pt x="22348952" y="24384"/>
                  </a:lnTo>
                  <a:lnTo>
                    <a:pt x="12192" y="24384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2361144" cy="406298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659"/>
                </a:lnSpc>
              </a:pPr>
            </a:p>
            <a:p>
              <a:pPr algn="l">
                <a:lnSpc>
                  <a:spcPts val="6000"/>
                </a:lnSpc>
              </a:pPr>
              <a:r>
                <a:rPr lang="en-US" sz="555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Isu-isu Kontemporer: Mengendalikan Biaya SDM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47522" y="1156716"/>
            <a:ext cx="192405" cy="1056323"/>
            <a:chOff x="0" y="0"/>
            <a:chExt cx="256540" cy="1408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2454" y="3717111"/>
            <a:ext cx="9013698" cy="5541073"/>
          </a:xfrm>
          <a:custGeom>
            <a:avLst/>
            <a:gdLst/>
            <a:ahLst/>
            <a:cxnLst/>
            <a:rect r="r" b="b" t="t" l="l"/>
            <a:pathLst>
              <a:path h="5541073" w="9013698">
                <a:moveTo>
                  <a:pt x="0" y="0"/>
                </a:moveTo>
                <a:lnTo>
                  <a:pt x="9013698" y="0"/>
                </a:lnTo>
                <a:lnTo>
                  <a:pt x="9013698" y="5541073"/>
                </a:lnTo>
                <a:lnTo>
                  <a:pt x="0" y="5541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5" r="0" b="-8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94682" y="4046414"/>
            <a:ext cx="7078028" cy="5246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862"/>
              </a:lnSpc>
              <a:buFont typeface="Arial"/>
              <a:buChar char="•"/>
            </a:pP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Mengendalikan biaya </a:t>
            </a:r>
            <a:r>
              <a:rPr lang="en-US" sz="30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perawatan kesehatan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melalui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inisiatif kesehatan </a:t>
            </a:r>
            <a:r>
              <a:rPr lang="en-US" sz="30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karyawan:</a:t>
            </a:r>
          </a:p>
          <a:p>
            <a:pPr algn="l" marL="1247775" indent="-415925" lvl="2">
              <a:lnSpc>
                <a:spcPts val="3600"/>
              </a:lnSpc>
              <a:buFont typeface="Arial"/>
              <a:buChar char="⚬"/>
            </a:pPr>
            <a:r>
              <a:rPr lang="en-US" sz="3000" spc="1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Mendorong gaya hidup sehat</a:t>
            </a:r>
          </a:p>
          <a:p>
            <a:pPr algn="l" marL="1247775" indent="-415925" lvl="2">
              <a:lnSpc>
                <a:spcPts val="3960"/>
              </a:lnSpc>
              <a:buFont typeface="Arial"/>
              <a:buChar char="⚬"/>
            </a:pPr>
            <a:r>
              <a:rPr lang="en-US" sz="3000" spc="1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Memberi sanksi terhadap tindakan yang tidak sehat</a:t>
            </a:r>
          </a:p>
          <a:p>
            <a:pPr algn="l" marL="561975" indent="-280988" lvl="1">
              <a:lnSpc>
                <a:spcPts val="3794"/>
              </a:lnSpc>
              <a:buFont typeface="Arial"/>
              <a:buChar char="•"/>
            </a:pPr>
            <a:r>
              <a:rPr lang="en-US" sz="3000" spc="-24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Mengendalikan </a:t>
            </a:r>
            <a:r>
              <a:rPr lang="en-US" sz="3000" spc="-247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rencana pensiun </a:t>
            </a:r>
            <a:r>
              <a:rPr lang="en-US" sz="3000" spc="-24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karyawan dengan </a:t>
            </a:r>
            <a:r>
              <a:rPr lang="en-US" sz="3000" spc="-24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menghilangkannya </a:t>
            </a:r>
            <a:r>
              <a:rPr lang="en-US" sz="3000" spc="-24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atau </a:t>
            </a:r>
            <a:r>
              <a:rPr lang="en-US" sz="3000" spc="-24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membatasinya</a:t>
            </a:r>
            <a:r>
              <a:rPr lang="en-US" sz="3000" spc="-24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-6858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5048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5048">
                  <a:moveTo>
                    <a:pt x="9144" y="0"/>
                  </a:moveTo>
                  <a:lnTo>
                    <a:pt x="22345904" y="0"/>
                  </a:lnTo>
                  <a:cubicBezTo>
                    <a:pt x="22350985" y="0"/>
                    <a:pt x="22355048" y="4064"/>
                    <a:pt x="22355048" y="9144"/>
                  </a:cubicBezTo>
                  <a:lnTo>
                    <a:pt x="22355048" y="4047744"/>
                  </a:lnTo>
                  <a:cubicBezTo>
                    <a:pt x="22355048" y="4052824"/>
                    <a:pt x="22350985" y="4056888"/>
                    <a:pt x="22345904" y="4056888"/>
                  </a:cubicBezTo>
                  <a:lnTo>
                    <a:pt x="9144" y="4056888"/>
                  </a:ln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lnTo>
                    <a:pt x="22345904" y="4038600"/>
                  </a:lnTo>
                  <a:lnTo>
                    <a:pt x="22345904" y="4047744"/>
                  </a:lnTo>
                  <a:lnTo>
                    <a:pt x="22336761" y="4047744"/>
                  </a:lnTo>
                  <a:lnTo>
                    <a:pt x="22336761" y="9144"/>
                  </a:lnTo>
                  <a:lnTo>
                    <a:pt x="22345904" y="9144"/>
                  </a:lnTo>
                  <a:lnTo>
                    <a:pt x="2234590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2355048" cy="404736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480"/>
                </a:lnSpc>
              </a:pPr>
            </a:p>
            <a:p>
              <a:pPr algn="l">
                <a:lnSpc>
                  <a:spcPts val="6157"/>
                </a:lnSpc>
              </a:pPr>
              <a:r>
                <a:rPr lang="en-US" sz="540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MELATIH KETERAMPILAN</a:t>
              </a:r>
            </a:p>
            <a:p>
              <a:pPr algn="l">
                <a:lnSpc>
                  <a:spcPts val="6157"/>
                </a:lnSpc>
              </a:pPr>
              <a:r>
                <a:rPr lang="en-US" sz="5400" spc="-15">
                  <a:solidFill>
                    <a:srgbClr val="00AF5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Mewawancara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91918" y="4102400"/>
            <a:ext cx="14417992" cy="4662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1" indent="-335281" lvl="1">
              <a:lnSpc>
                <a:spcPts val="4320"/>
              </a:lnSpc>
              <a:buAutoNum type="arabicPeriod" startAt="1"/>
            </a:pP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Meninjau deskripsi dan spesifikasi pekerjaan</a:t>
            </a:r>
          </a:p>
          <a:p>
            <a:pPr algn="l" marL="670561" indent="-335281" lvl="1">
              <a:lnSpc>
                <a:spcPts val="4102"/>
              </a:lnSpc>
              <a:buAutoNum type="arabicPeriod" startAt="1"/>
            </a:pPr>
            <a:r>
              <a:rPr lang="en-US" sz="3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Menyiapkan satu set pertanyaan terstruktur untuk semua pelamar</a:t>
            </a:r>
          </a:p>
          <a:p>
            <a:pPr algn="l" marL="670561" indent="-335281" lvl="1">
              <a:lnSpc>
                <a:spcPts val="4102"/>
              </a:lnSpc>
            </a:pP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pekerjaan</a:t>
            </a:r>
          </a:p>
          <a:p>
            <a:pPr algn="l" marL="669607" indent="-334804" lvl="1">
              <a:lnSpc>
                <a:spcPts val="3885"/>
              </a:lnSpc>
              <a:buAutoNum type="arabicPeriod" startAt="1"/>
            </a:pP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Sebelum bertemu, meninjau formulir lamaran dan resume dari pelamar</a:t>
            </a:r>
          </a:p>
          <a:p>
            <a:pPr algn="l" marL="669607" indent="-334804" lvl="1">
              <a:lnSpc>
                <a:spcPts val="3885"/>
              </a:lnSpc>
              <a:buAutoNum type="arabicPeriod" startAt="1"/>
            </a:pPr>
            <a:r>
              <a:rPr lang="en-US" sz="3600" spc="-1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Membuka dengan membuat rasa nyaman dan memberi ulasan singkat tentang topik yang dibahas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40142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5048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5048">
                  <a:moveTo>
                    <a:pt x="9144" y="0"/>
                  </a:moveTo>
                  <a:lnTo>
                    <a:pt x="22345904" y="0"/>
                  </a:lnTo>
                  <a:cubicBezTo>
                    <a:pt x="22350985" y="0"/>
                    <a:pt x="22355048" y="4064"/>
                    <a:pt x="22355048" y="9144"/>
                  </a:cubicBezTo>
                  <a:lnTo>
                    <a:pt x="22355048" y="4047744"/>
                  </a:lnTo>
                  <a:cubicBezTo>
                    <a:pt x="22355048" y="4052824"/>
                    <a:pt x="22350985" y="4056888"/>
                    <a:pt x="22345904" y="4056888"/>
                  </a:cubicBezTo>
                  <a:lnTo>
                    <a:pt x="9144" y="4056888"/>
                  </a:ln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lnTo>
                    <a:pt x="22345904" y="4038600"/>
                  </a:lnTo>
                  <a:lnTo>
                    <a:pt x="22345904" y="4047744"/>
                  </a:lnTo>
                  <a:lnTo>
                    <a:pt x="22336761" y="4047744"/>
                  </a:lnTo>
                  <a:lnTo>
                    <a:pt x="22336761" y="9144"/>
                  </a:lnTo>
                  <a:lnTo>
                    <a:pt x="22345904" y="9144"/>
                  </a:lnTo>
                  <a:lnTo>
                    <a:pt x="2234590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2355048" cy="404736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480"/>
                </a:lnSpc>
              </a:pPr>
            </a:p>
            <a:p>
              <a:pPr algn="l">
                <a:lnSpc>
                  <a:spcPts val="6157"/>
                </a:lnSpc>
              </a:pPr>
              <a:r>
                <a:rPr lang="en-US" sz="5400" spc="-15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MELATIH KETERAMPILAN</a:t>
              </a:r>
            </a:p>
            <a:p>
              <a:pPr algn="l">
                <a:lnSpc>
                  <a:spcPts val="6157"/>
                </a:lnSpc>
              </a:pPr>
              <a:r>
                <a:rPr lang="en-US" sz="5400" spc="-15">
                  <a:solidFill>
                    <a:srgbClr val="00AF5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Mewawancara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91918" y="4394518"/>
            <a:ext cx="13870305" cy="455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Mengajukan pertanyaan dan mendengarkan dengan seksama jawaban pelamar</a:t>
            </a:r>
          </a:p>
          <a:p>
            <a:pPr algn="l" marL="778192" indent="-389096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Menutup dengan mengatakan tentang apa yang akan terjadi selanjutnya</a:t>
            </a:r>
          </a:p>
          <a:p>
            <a:pPr algn="l" marL="778192" indent="-389096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Menulis evaluasi Anda tentang pelamar ketika wawancaranya masih segar di dalam pikiran Anda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29818" y="-6858"/>
            <a:ext cx="16766286" cy="3042666"/>
            <a:chOff x="0" y="0"/>
            <a:chExt cx="22355048" cy="4056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54031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4031">
                  <a:moveTo>
                    <a:pt x="9144" y="4038600"/>
                  </a:moveTo>
                  <a:lnTo>
                    <a:pt x="22344887" y="4038600"/>
                  </a:lnTo>
                  <a:lnTo>
                    <a:pt x="22344887" y="4047744"/>
                  </a:lnTo>
                  <a:lnTo>
                    <a:pt x="22335744" y="4047744"/>
                  </a:lnTo>
                  <a:lnTo>
                    <a:pt x="22335744" y="9144"/>
                  </a:lnTo>
                  <a:lnTo>
                    <a:pt x="22344887" y="9144"/>
                  </a:lnTo>
                  <a:lnTo>
                    <a:pt x="22344887" y="18288"/>
                  </a:lnTo>
                  <a:lnTo>
                    <a:pt x="9144" y="18288"/>
                  </a:ln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moveTo>
                    <a:pt x="9144" y="4056888"/>
                  </a:move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lnTo>
                    <a:pt x="22344887" y="0"/>
                  </a:lnTo>
                  <a:cubicBezTo>
                    <a:pt x="22349968" y="0"/>
                    <a:pt x="22354031" y="4064"/>
                    <a:pt x="22354031" y="9144"/>
                  </a:cubicBezTo>
                  <a:lnTo>
                    <a:pt x="22354031" y="4047744"/>
                  </a:lnTo>
                  <a:cubicBezTo>
                    <a:pt x="22354031" y="4052824"/>
                    <a:pt x="22349968" y="4056888"/>
                    <a:pt x="22344887" y="4056888"/>
                  </a:cubicBezTo>
                  <a:lnTo>
                    <a:pt x="9144" y="4056888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494919" y="1296056"/>
            <a:ext cx="14569440" cy="1826895"/>
            <a:chOff x="0" y="0"/>
            <a:chExt cx="19425920" cy="24358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027176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965704" y="0"/>
              <a:ext cx="16459200" cy="2014728"/>
            </a:xfrm>
            <a:custGeom>
              <a:avLst/>
              <a:gdLst/>
              <a:ahLst/>
              <a:cxnLst/>
              <a:rect r="r" b="b" t="t" l="l"/>
              <a:pathLst>
                <a:path h="2014728" w="16459200">
                  <a:moveTo>
                    <a:pt x="16459200" y="0"/>
                  </a:moveTo>
                  <a:lnTo>
                    <a:pt x="0" y="0"/>
                  </a:lnTo>
                  <a:lnTo>
                    <a:pt x="0" y="2014728"/>
                  </a:lnTo>
                  <a:lnTo>
                    <a:pt x="16459200" y="2014728"/>
                  </a:lnTo>
                  <a:lnTo>
                    <a:pt x="16459200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134441" y="1514475"/>
            <a:ext cx="11077626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97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Menjalani Wawancara Kerja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91918" y="3663097"/>
            <a:ext cx="13762673" cy="498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5544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Lakukanlah riset mengenai perusahaan jauh-jauh hari sebelumnya</a:t>
            </a:r>
          </a:p>
          <a:p>
            <a:pPr algn="l" marL="778192" indent="-389096" lvl="1">
              <a:lnSpc>
                <a:spcPts val="5544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Lakukanlah riset mengenai industri dan pesaing perusahaan</a:t>
            </a:r>
          </a:p>
          <a:p>
            <a:pPr algn="l" marL="779146" indent="-389573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Putuskan jauh sebelum hari-H bagaimana Anda akan</a:t>
            </a:r>
          </a:p>
          <a:p>
            <a:pPr algn="l" marL="779146" indent="-389573" lvl="1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menjawab berbagai pertanyaan wawancara “standar”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931009" y="9621214"/>
            <a:ext cx="266700" cy="33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37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5232" y="0"/>
            <a:ext cx="13002768" cy="10286998"/>
          </a:xfrm>
          <a:custGeom>
            <a:avLst/>
            <a:gdLst/>
            <a:ahLst/>
            <a:cxnLst/>
            <a:rect r="r" b="b" t="t" l="l"/>
            <a:pathLst>
              <a:path h="10286998" w="13002768">
                <a:moveTo>
                  <a:pt x="0" y="0"/>
                </a:moveTo>
                <a:lnTo>
                  <a:pt x="13002768" y="0"/>
                </a:lnTo>
                <a:lnTo>
                  <a:pt x="13002768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" t="0" r="-20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4634972" cy="10287000"/>
          </a:xfrm>
          <a:custGeom>
            <a:avLst/>
            <a:gdLst/>
            <a:ahLst/>
            <a:cxnLst/>
            <a:rect r="r" b="b" t="t" l="l"/>
            <a:pathLst>
              <a:path h="10287000" w="14634972">
                <a:moveTo>
                  <a:pt x="0" y="0"/>
                </a:moveTo>
                <a:lnTo>
                  <a:pt x="14634972" y="0"/>
                </a:lnTo>
                <a:lnTo>
                  <a:pt x="14634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74979" y="1632966"/>
            <a:ext cx="6831330" cy="1721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0"/>
              </a:lnSpc>
            </a:pPr>
            <a:r>
              <a:rPr lang="en-US" sz="42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Pentingnya Proses MSDM: Praktik Kerja Berkinerja Tinggi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7792" y="1266444"/>
            <a:ext cx="4959001" cy="2414683"/>
          </a:xfrm>
          <a:custGeom>
            <a:avLst/>
            <a:gdLst/>
            <a:ahLst/>
            <a:cxnLst/>
            <a:rect r="r" b="b" t="t" l="l"/>
            <a:pathLst>
              <a:path h="2414683" w="4959001">
                <a:moveTo>
                  <a:pt x="0" y="0"/>
                </a:moveTo>
                <a:lnTo>
                  <a:pt x="4959001" y="0"/>
                </a:lnTo>
                <a:lnTo>
                  <a:pt x="4959001" y="2414683"/>
                </a:lnTo>
                <a:lnTo>
                  <a:pt x="0" y="24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6980" y="4387400"/>
            <a:ext cx="9895736" cy="3863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4743" indent="-422372" lvl="1">
              <a:lnSpc>
                <a:spcPts val="5904"/>
              </a:lnSpc>
              <a:buFont typeface="Arial"/>
              <a:buChar char="•"/>
            </a:pPr>
            <a:r>
              <a:rPr lang="en-US" sz="453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Praktik kerja berkinerja tinggi 	</a:t>
            </a:r>
            <a:r>
              <a:rPr lang="en-US" sz="453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453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high-performance work practices</a:t>
            </a:r>
            <a:r>
              <a:rPr lang="en-US" sz="4535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): 	Praktik kerja yang menghasilkan 	kinerja individu dan organisasi yang</a:t>
            </a:r>
          </a:p>
          <a:p>
            <a:pPr algn="l" marL="844743" indent="-422372" lvl="1">
              <a:lnSpc>
                <a:spcPts val="5442"/>
              </a:lnSpc>
            </a:pPr>
            <a:r>
              <a:rPr lang="en-US" sz="4535" spc="-18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tinggi.</a:t>
            </a:r>
          </a:p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29818" y="-6858"/>
            <a:ext cx="16766286" cy="3042666"/>
            <a:chOff x="0" y="0"/>
            <a:chExt cx="22355048" cy="4056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54031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4031">
                  <a:moveTo>
                    <a:pt x="9144" y="4038600"/>
                  </a:moveTo>
                  <a:lnTo>
                    <a:pt x="22344887" y="4038600"/>
                  </a:lnTo>
                  <a:lnTo>
                    <a:pt x="22344887" y="4047744"/>
                  </a:lnTo>
                  <a:lnTo>
                    <a:pt x="22335744" y="4047744"/>
                  </a:lnTo>
                  <a:lnTo>
                    <a:pt x="22335744" y="9144"/>
                  </a:lnTo>
                  <a:lnTo>
                    <a:pt x="22344887" y="9144"/>
                  </a:lnTo>
                  <a:lnTo>
                    <a:pt x="22344887" y="18288"/>
                  </a:lnTo>
                  <a:lnTo>
                    <a:pt x="9144" y="18288"/>
                  </a:ln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moveTo>
                    <a:pt x="9144" y="4056888"/>
                  </a:move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lnTo>
                    <a:pt x="22344887" y="0"/>
                  </a:lnTo>
                  <a:cubicBezTo>
                    <a:pt x="22349968" y="0"/>
                    <a:pt x="22354031" y="4064"/>
                    <a:pt x="22354031" y="9144"/>
                  </a:cubicBezTo>
                  <a:lnTo>
                    <a:pt x="22354031" y="4047744"/>
                  </a:lnTo>
                  <a:cubicBezTo>
                    <a:pt x="22354031" y="4052824"/>
                    <a:pt x="22349968" y="4056888"/>
                    <a:pt x="22344887" y="4056888"/>
                  </a:cubicBezTo>
                  <a:lnTo>
                    <a:pt x="9144" y="4056888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28269" y="1028700"/>
            <a:ext cx="14569440" cy="1826895"/>
            <a:chOff x="0" y="0"/>
            <a:chExt cx="19425920" cy="24358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027176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965704" y="0"/>
              <a:ext cx="16459200" cy="2014728"/>
            </a:xfrm>
            <a:custGeom>
              <a:avLst/>
              <a:gdLst/>
              <a:ahLst/>
              <a:cxnLst/>
              <a:rect r="r" b="b" t="t" l="l"/>
              <a:pathLst>
                <a:path h="2014728" w="16459200">
                  <a:moveTo>
                    <a:pt x="16459200" y="0"/>
                  </a:moveTo>
                  <a:lnTo>
                    <a:pt x="0" y="0"/>
                  </a:lnTo>
                  <a:lnTo>
                    <a:pt x="0" y="2014728"/>
                  </a:lnTo>
                  <a:lnTo>
                    <a:pt x="16459200" y="2014728"/>
                  </a:lnTo>
                  <a:lnTo>
                    <a:pt x="16459200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223641" y="1271002"/>
            <a:ext cx="11840718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97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Menjalani Wawancara Kerja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91918" y="3775010"/>
            <a:ext cx="13944600" cy="3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9146" indent="-389573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Perhatikan bahasa tubuh Anda</a:t>
            </a:r>
          </a:p>
          <a:p>
            <a:pPr algn="l" marL="779146" indent="-389573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Kajilah deskripsi pekerjaan Anda secara cermat</a:t>
            </a:r>
          </a:p>
          <a:p>
            <a:pPr algn="l" marL="778192" indent="-389096" lvl="1">
              <a:lnSpc>
                <a:spcPts val="5544"/>
              </a:lnSpc>
              <a:buAutoNum type="arabicPeriod" startAt="1"/>
            </a:pPr>
            <a:r>
              <a:rPr lang="en-US" sz="4200" spc="52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Tinjau kembali resume Anda dengan pandangan kritis seorang pewawancara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931009" y="9621214"/>
            <a:ext cx="266700" cy="33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37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65342" y="0"/>
            <a:ext cx="1383318" cy="10286994"/>
          </a:xfrm>
          <a:custGeom>
            <a:avLst/>
            <a:gdLst/>
            <a:ahLst/>
            <a:cxnLst/>
            <a:rect r="r" b="b" t="t" l="l"/>
            <a:pathLst>
              <a:path h="10286994" w="1383318">
                <a:moveTo>
                  <a:pt x="0" y="0"/>
                </a:moveTo>
                <a:lnTo>
                  <a:pt x="1383318" y="0"/>
                </a:lnTo>
                <a:lnTo>
                  <a:pt x="1383318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3" t="0" r="-95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439025" cy="10287000"/>
          </a:xfrm>
          <a:custGeom>
            <a:avLst/>
            <a:gdLst/>
            <a:ahLst/>
            <a:cxnLst/>
            <a:rect r="r" b="b" t="t" l="l"/>
            <a:pathLst>
              <a:path h="10287000" w="7439025">
                <a:moveTo>
                  <a:pt x="0" y="0"/>
                </a:moveTo>
                <a:lnTo>
                  <a:pt x="7439025" y="0"/>
                </a:lnTo>
                <a:lnTo>
                  <a:pt x="74390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858" y="-6858"/>
            <a:ext cx="7452741" cy="10300716"/>
          </a:xfrm>
          <a:custGeom>
            <a:avLst/>
            <a:gdLst/>
            <a:ahLst/>
            <a:cxnLst/>
            <a:rect r="r" b="b" t="t" l="l"/>
            <a:pathLst>
              <a:path h="10300716" w="7452741">
                <a:moveTo>
                  <a:pt x="0" y="0"/>
                </a:moveTo>
                <a:lnTo>
                  <a:pt x="7452741" y="0"/>
                </a:lnTo>
                <a:lnTo>
                  <a:pt x="7452741" y="10300716"/>
                </a:lnTo>
                <a:lnTo>
                  <a:pt x="0" y="10300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7422832" cy="10287000"/>
          </a:xfrm>
          <a:custGeom>
            <a:avLst/>
            <a:gdLst/>
            <a:ahLst/>
            <a:cxnLst/>
            <a:rect r="r" b="b" t="t" l="l"/>
            <a:pathLst>
              <a:path h="10287000" w="7422832">
                <a:moveTo>
                  <a:pt x="0" y="0"/>
                </a:moveTo>
                <a:lnTo>
                  <a:pt x="7422832" y="0"/>
                </a:lnTo>
                <a:lnTo>
                  <a:pt x="74228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03324" y="4183822"/>
            <a:ext cx="6073140" cy="3286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Pentingnya mengelola sumberdaya</a:t>
            </a:r>
          </a:p>
          <a:p>
            <a:pPr algn="l">
              <a:lnSpc>
                <a:spcPts val="5190"/>
              </a:lnSpc>
            </a:pPr>
            <a:r>
              <a:rPr lang="en-US" sz="4800" spc="-15" u="sng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manusia berkaitan </a:t>
            </a:r>
            <a:r>
              <a:rPr lang="en-US" sz="4800" spc="-15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dengan amanah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22374" y="939544"/>
            <a:ext cx="1056323" cy="220027"/>
            <a:chOff x="0" y="0"/>
            <a:chExt cx="1408430" cy="2933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08176" cy="292608"/>
            </a:xfrm>
            <a:custGeom>
              <a:avLst/>
              <a:gdLst/>
              <a:ahLst/>
              <a:cxnLst/>
              <a:rect r="r" b="b" t="t" l="l"/>
              <a:pathLst>
                <a:path h="292608" w="1408176">
                  <a:moveTo>
                    <a:pt x="1408176" y="0"/>
                  </a:moveTo>
                  <a:lnTo>
                    <a:pt x="0" y="0"/>
                  </a:lnTo>
                  <a:lnTo>
                    <a:pt x="0" y="292608"/>
                  </a:lnTo>
                  <a:lnTo>
                    <a:pt x="1408176" y="292608"/>
                  </a:lnTo>
                  <a:lnTo>
                    <a:pt x="1408176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660384" y="1319020"/>
            <a:ext cx="9397746" cy="8183880"/>
          </a:xfrm>
          <a:custGeom>
            <a:avLst/>
            <a:gdLst/>
            <a:ahLst/>
            <a:cxnLst/>
            <a:rect r="r" b="b" t="t" l="l"/>
            <a:pathLst>
              <a:path h="8183880" w="9397746">
                <a:moveTo>
                  <a:pt x="0" y="0"/>
                </a:moveTo>
                <a:lnTo>
                  <a:pt x="9397746" y="0"/>
                </a:lnTo>
                <a:lnTo>
                  <a:pt x="9397746" y="8183880"/>
                </a:lnTo>
                <a:lnTo>
                  <a:pt x="0" y="81838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7416" r="0" b="-7416"/>
            </a:stretch>
          </a:blipFill>
        </p:spPr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60256" y="1288575"/>
            <a:ext cx="13359670" cy="7025814"/>
            <a:chOff x="0" y="0"/>
            <a:chExt cx="17812893" cy="9367751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4848444" y="-171450"/>
              <a:ext cx="8116005" cy="19447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252"/>
                </a:lnSpc>
              </a:pPr>
              <a:r>
                <a:rPr lang="en-US" sz="875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REFERENSI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783689"/>
              <a:ext cx="17812893" cy="65840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60"/>
                </a:lnSpc>
              </a:pPr>
              <a:r>
                <a:rPr lang="en-US" sz="354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1. Robbins, Stephen P dan Coulter, Mary (2012), Management, edisi 10, buku 1, Jakarta : Penerbit Erlangga</a:t>
              </a:r>
            </a:p>
            <a:p>
              <a:pPr algn="ctr">
                <a:lnSpc>
                  <a:spcPts val="4960"/>
                </a:lnSpc>
              </a:pPr>
              <a:r>
                <a:rPr lang="en-US" sz="354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2. Robbins, Stephen P dan Coulter, Mary (2012), Management, edisi 10, buku 2, Jakarta : Penerbit Erlangga</a:t>
              </a:r>
            </a:p>
            <a:p>
              <a:pPr algn="ctr">
                <a:lnSpc>
                  <a:spcPts val="4960"/>
                </a:lnSpc>
              </a:pPr>
              <a:r>
                <a:rPr lang="en-US" sz="354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3. Gibson, Ivancevich, Donelly, (2013), Organizations, , Jakarta : Penerbit Salemba Empat.</a:t>
              </a:r>
            </a:p>
            <a:p>
              <a:pPr algn="ctr">
                <a:lnSpc>
                  <a:spcPts val="4960"/>
                </a:lnSpc>
              </a:pPr>
              <a:r>
                <a:rPr lang="en-US" sz="354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4. Handoko, T. Hani., 2010, Pengantar Manajemen, edisi 2, Yogyakarta : BPFE.</a:t>
              </a:r>
            </a:p>
          </p:txBody>
        </p:sp>
      </p:grp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93118" y="1028700"/>
            <a:ext cx="10901763" cy="7621053"/>
            <a:chOff x="0" y="0"/>
            <a:chExt cx="14535685" cy="1016140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832213" y="-9525"/>
              <a:ext cx="12777957" cy="1282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31"/>
                </a:lnSpc>
              </a:pPr>
              <a:r>
                <a:rPr lang="en-US" sz="6109" spc="9">
                  <a:solidFill>
                    <a:srgbClr val="000000"/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DOA SESUDAH BELAJAR</a:t>
              </a:r>
            </a:p>
          </p:txBody>
        </p:sp>
        <p:sp>
          <p:nvSpPr>
            <p:cNvPr name="Freeform 4" id="4"/>
            <p:cNvSpPr/>
            <p:nvPr/>
          </p:nvSpPr>
          <p:spPr>
            <a:xfrm flipH="false" flipV="false" rot="0">
              <a:off x="4625362" y="2421472"/>
              <a:ext cx="824931" cy="611917"/>
            </a:xfrm>
            <a:custGeom>
              <a:avLst/>
              <a:gdLst/>
              <a:ahLst/>
              <a:cxnLst/>
              <a:rect r="r" b="b" t="t" l="l"/>
              <a:pathLst>
                <a:path h="611917" w="824931">
                  <a:moveTo>
                    <a:pt x="0" y="0"/>
                  </a:moveTo>
                  <a:lnTo>
                    <a:pt x="824931" y="0"/>
                  </a:lnTo>
                  <a:lnTo>
                    <a:pt x="824931" y="611917"/>
                  </a:lnTo>
                  <a:lnTo>
                    <a:pt x="0" y="611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8" r="0" b="-98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453938" y="2159699"/>
              <a:ext cx="613330" cy="678358"/>
            </a:xfrm>
            <a:custGeom>
              <a:avLst/>
              <a:gdLst/>
              <a:ahLst/>
              <a:cxnLst/>
              <a:rect r="r" b="b" t="t" l="l"/>
              <a:pathLst>
                <a:path h="678358" w="613330">
                  <a:moveTo>
                    <a:pt x="0" y="0"/>
                  </a:moveTo>
                  <a:lnTo>
                    <a:pt x="613330" y="0"/>
                  </a:lnTo>
                  <a:lnTo>
                    <a:pt x="613330" y="678358"/>
                  </a:lnTo>
                  <a:lnTo>
                    <a:pt x="0" y="67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15320" y="2159699"/>
              <a:ext cx="1668553" cy="821715"/>
            </a:xfrm>
            <a:custGeom>
              <a:avLst/>
              <a:gdLst/>
              <a:ahLst/>
              <a:cxnLst/>
              <a:rect r="r" b="b" t="t" l="l"/>
              <a:pathLst>
                <a:path h="821715" w="1668553">
                  <a:moveTo>
                    <a:pt x="0" y="0"/>
                  </a:moveTo>
                  <a:lnTo>
                    <a:pt x="1668554" y="0"/>
                  </a:lnTo>
                  <a:lnTo>
                    <a:pt x="1668554" y="821715"/>
                  </a:lnTo>
                  <a:lnTo>
                    <a:pt x="0" y="82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232013" y="1923323"/>
              <a:ext cx="574905" cy="917778"/>
            </a:xfrm>
            <a:custGeom>
              <a:avLst/>
              <a:gdLst/>
              <a:ahLst/>
              <a:cxnLst/>
              <a:rect r="r" b="b" t="t" l="l"/>
              <a:pathLst>
                <a:path h="917778" w="574905">
                  <a:moveTo>
                    <a:pt x="0" y="0"/>
                  </a:moveTo>
                  <a:lnTo>
                    <a:pt x="574904" y="0"/>
                  </a:lnTo>
                  <a:lnTo>
                    <a:pt x="574904" y="917778"/>
                  </a:lnTo>
                  <a:lnTo>
                    <a:pt x="0" y="917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045481" y="2427849"/>
              <a:ext cx="888220" cy="605941"/>
            </a:xfrm>
            <a:custGeom>
              <a:avLst/>
              <a:gdLst/>
              <a:ahLst/>
              <a:cxnLst/>
              <a:rect r="r" b="b" t="t" l="l"/>
              <a:pathLst>
                <a:path h="605941" w="888220">
                  <a:moveTo>
                    <a:pt x="0" y="0"/>
                  </a:moveTo>
                  <a:lnTo>
                    <a:pt x="888221" y="0"/>
                  </a:lnTo>
                  <a:lnTo>
                    <a:pt x="888221" y="605941"/>
                  </a:lnTo>
                  <a:lnTo>
                    <a:pt x="0" y="60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4149665"/>
              <a:ext cx="1693678" cy="795112"/>
            </a:xfrm>
            <a:custGeom>
              <a:avLst/>
              <a:gdLst/>
              <a:ahLst/>
              <a:cxnLst/>
              <a:rect r="r" b="b" t="t" l="l"/>
              <a:pathLst>
                <a:path h="795112" w="1693678">
                  <a:moveTo>
                    <a:pt x="0" y="0"/>
                  </a:moveTo>
                  <a:lnTo>
                    <a:pt x="1693678" y="0"/>
                  </a:lnTo>
                  <a:lnTo>
                    <a:pt x="1693678" y="795113"/>
                  </a:lnTo>
                  <a:lnTo>
                    <a:pt x="0" y="795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903689" y="4191757"/>
              <a:ext cx="1130596" cy="750775"/>
            </a:xfrm>
            <a:custGeom>
              <a:avLst/>
              <a:gdLst/>
              <a:ahLst/>
              <a:cxnLst/>
              <a:rect r="r" b="b" t="t" l="l"/>
              <a:pathLst>
                <a:path h="750775" w="1130596">
                  <a:moveTo>
                    <a:pt x="0" y="0"/>
                  </a:moveTo>
                  <a:lnTo>
                    <a:pt x="1130597" y="0"/>
                  </a:lnTo>
                  <a:lnTo>
                    <a:pt x="1130597" y="750775"/>
                  </a:lnTo>
                  <a:lnTo>
                    <a:pt x="0" y="750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235064" y="3974002"/>
              <a:ext cx="7630245" cy="1841713"/>
            </a:xfrm>
            <a:custGeom>
              <a:avLst/>
              <a:gdLst/>
              <a:ahLst/>
              <a:cxnLst/>
              <a:rect r="r" b="b" t="t" l="l"/>
              <a:pathLst>
                <a:path h="1841713" w="7630245">
                  <a:moveTo>
                    <a:pt x="0" y="0"/>
                  </a:moveTo>
                  <a:lnTo>
                    <a:pt x="7630245" y="0"/>
                  </a:lnTo>
                  <a:lnTo>
                    <a:pt x="7630245" y="1841713"/>
                  </a:lnTo>
                  <a:lnTo>
                    <a:pt x="0" y="1841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91" t="0" r="-91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1078395" y="4145660"/>
              <a:ext cx="2163100" cy="959904"/>
            </a:xfrm>
            <a:custGeom>
              <a:avLst/>
              <a:gdLst/>
              <a:ahLst/>
              <a:cxnLst/>
              <a:rect r="r" b="b" t="t" l="l"/>
              <a:pathLst>
                <a:path h="959904" w="2163100">
                  <a:moveTo>
                    <a:pt x="0" y="0"/>
                  </a:moveTo>
                  <a:lnTo>
                    <a:pt x="2163100" y="0"/>
                  </a:lnTo>
                  <a:lnTo>
                    <a:pt x="2163100" y="959904"/>
                  </a:lnTo>
                  <a:lnTo>
                    <a:pt x="0" y="959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-269" r="0" b="-26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477508" y="4126110"/>
              <a:ext cx="1058177" cy="919256"/>
            </a:xfrm>
            <a:custGeom>
              <a:avLst/>
              <a:gdLst/>
              <a:ahLst/>
              <a:cxnLst/>
              <a:rect r="r" b="b" t="t" l="l"/>
              <a:pathLst>
                <a:path h="919256" w="1058177">
                  <a:moveTo>
                    <a:pt x="0" y="0"/>
                  </a:moveTo>
                  <a:lnTo>
                    <a:pt x="1058177" y="0"/>
                  </a:lnTo>
                  <a:lnTo>
                    <a:pt x="1058177" y="919256"/>
                  </a:lnTo>
                  <a:lnTo>
                    <a:pt x="0" y="91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03431" y="7125952"/>
              <a:ext cx="14158319" cy="30354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98"/>
                </a:lnSpc>
              </a:pPr>
              <a:r>
                <a:rPr lang="en-US" sz="3665" spc="165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Ya Allah, Tunjukkanlah kepada kami kebenaran  sehinggga kami dapat mengikutinya Dan</a:t>
              </a:r>
            </a:p>
            <a:p>
              <a:pPr algn="l">
                <a:lnSpc>
                  <a:spcPts val="4398"/>
                </a:lnSpc>
              </a:pPr>
              <a:r>
                <a:rPr lang="en-US" sz="3665" spc="148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tunjukkanlah kepada kami kejelekan sehingga  kami dapat menjauhinya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6998"/>
          </a:xfrm>
          <a:custGeom>
            <a:avLst/>
            <a:gdLst/>
            <a:ahLst/>
            <a:cxnLst/>
            <a:rect r="r" b="b" t="t" l="l"/>
            <a:pathLst>
              <a:path h="10286998" w="18288000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" r="0" b="-1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91320" y="7050042"/>
            <a:ext cx="9585198" cy="2512314"/>
          </a:xfrm>
          <a:custGeom>
            <a:avLst/>
            <a:gdLst/>
            <a:ahLst/>
            <a:cxnLst/>
            <a:rect r="r" b="b" t="t" l="l"/>
            <a:pathLst>
              <a:path h="2512314" w="9585198">
                <a:moveTo>
                  <a:pt x="0" y="0"/>
                </a:moveTo>
                <a:lnTo>
                  <a:pt x="9585198" y="0"/>
                </a:lnTo>
                <a:lnTo>
                  <a:pt x="9585198" y="2512314"/>
                </a:lnTo>
                <a:lnTo>
                  <a:pt x="0" y="2512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5" r="0" b="-215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29818" y="-6858"/>
            <a:ext cx="16766286" cy="3042666"/>
            <a:chOff x="0" y="0"/>
            <a:chExt cx="22355048" cy="4056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54031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4031">
                  <a:moveTo>
                    <a:pt x="9144" y="4038600"/>
                  </a:moveTo>
                  <a:lnTo>
                    <a:pt x="22344887" y="4038600"/>
                  </a:lnTo>
                  <a:lnTo>
                    <a:pt x="22344887" y="4047744"/>
                  </a:lnTo>
                  <a:lnTo>
                    <a:pt x="22335744" y="4047744"/>
                  </a:lnTo>
                  <a:lnTo>
                    <a:pt x="22335744" y="9144"/>
                  </a:lnTo>
                  <a:lnTo>
                    <a:pt x="22344887" y="9144"/>
                  </a:lnTo>
                  <a:lnTo>
                    <a:pt x="22344887" y="18288"/>
                  </a:lnTo>
                  <a:lnTo>
                    <a:pt x="9144" y="18288"/>
                  </a:ln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moveTo>
                    <a:pt x="9144" y="4056888"/>
                  </a:move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lnTo>
                    <a:pt x="22344887" y="0"/>
                  </a:lnTo>
                  <a:cubicBezTo>
                    <a:pt x="22349968" y="0"/>
                    <a:pt x="22354031" y="4064"/>
                    <a:pt x="22354031" y="9144"/>
                  </a:cubicBezTo>
                  <a:lnTo>
                    <a:pt x="22354031" y="4047744"/>
                  </a:lnTo>
                  <a:cubicBezTo>
                    <a:pt x="22354031" y="4052824"/>
                    <a:pt x="22349968" y="4056888"/>
                    <a:pt x="22344887" y="4056888"/>
                  </a:cubicBezTo>
                  <a:lnTo>
                    <a:pt x="9144" y="4056888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24914" y="1295368"/>
            <a:ext cx="10169842" cy="838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-142">
                <a:solidFill>
                  <a:srgbClr val="20B82E"/>
                </a:solidFill>
                <a:latin typeface="Tahoma Bold"/>
                <a:ea typeface="Tahoma Bold"/>
                <a:cs typeface="Tahoma Bold"/>
                <a:sym typeface="Tahoma Bold"/>
              </a:rPr>
              <a:t>Praktik Kerja Berkinerja Tinggi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18376" y="3122951"/>
            <a:ext cx="11970672" cy="5159998"/>
          </a:xfrm>
          <a:custGeom>
            <a:avLst/>
            <a:gdLst/>
            <a:ahLst/>
            <a:cxnLst/>
            <a:rect r="r" b="b" t="t" l="l"/>
            <a:pathLst>
              <a:path h="5159998" w="11970672">
                <a:moveTo>
                  <a:pt x="0" y="0"/>
                </a:moveTo>
                <a:lnTo>
                  <a:pt x="11970672" y="0"/>
                </a:lnTo>
                <a:lnTo>
                  <a:pt x="11970672" y="5159998"/>
                </a:lnTo>
                <a:lnTo>
                  <a:pt x="0" y="5159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3" t="0" r="-572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89048" y="1931050"/>
            <a:ext cx="7955279" cy="7543800"/>
          </a:xfrm>
          <a:custGeom>
            <a:avLst/>
            <a:gdLst/>
            <a:ahLst/>
            <a:cxnLst/>
            <a:rect r="r" b="b" t="t" l="l"/>
            <a:pathLst>
              <a:path h="7543800" w="7955279">
                <a:moveTo>
                  <a:pt x="0" y="0"/>
                </a:moveTo>
                <a:lnTo>
                  <a:pt x="7955279" y="0"/>
                </a:lnTo>
                <a:lnTo>
                  <a:pt x="7955279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652" t="0" r="-77652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00AF50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90956" y="0"/>
            <a:ext cx="16918686" cy="3150108"/>
          </a:xfrm>
          <a:custGeom>
            <a:avLst/>
            <a:gdLst/>
            <a:ahLst/>
            <a:cxnLst/>
            <a:rect r="r" b="b" t="t" l="l"/>
            <a:pathLst>
              <a:path h="3150108" w="16918686">
                <a:moveTo>
                  <a:pt x="0" y="0"/>
                </a:moveTo>
                <a:lnTo>
                  <a:pt x="16918686" y="0"/>
                </a:lnTo>
                <a:lnTo>
                  <a:pt x="16918686" y="3150108"/>
                </a:lnTo>
                <a:lnTo>
                  <a:pt x="0" y="315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9" r="0" b="-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29818" y="-6858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4031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4031">
                  <a:moveTo>
                    <a:pt x="9144" y="4038600"/>
                  </a:moveTo>
                  <a:lnTo>
                    <a:pt x="22344887" y="4038600"/>
                  </a:lnTo>
                  <a:lnTo>
                    <a:pt x="22344887" y="4047744"/>
                  </a:lnTo>
                  <a:lnTo>
                    <a:pt x="22335744" y="4047744"/>
                  </a:lnTo>
                  <a:lnTo>
                    <a:pt x="22335744" y="9144"/>
                  </a:lnTo>
                  <a:lnTo>
                    <a:pt x="22344887" y="9144"/>
                  </a:lnTo>
                  <a:lnTo>
                    <a:pt x="22344887" y="18288"/>
                  </a:lnTo>
                  <a:lnTo>
                    <a:pt x="9144" y="18288"/>
                  </a:ln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moveTo>
                    <a:pt x="9144" y="4056888"/>
                  </a:move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lnTo>
                    <a:pt x="22344887" y="0"/>
                  </a:lnTo>
                  <a:cubicBezTo>
                    <a:pt x="22349968" y="0"/>
                    <a:pt x="22354031" y="4064"/>
                    <a:pt x="22354031" y="9144"/>
                  </a:cubicBezTo>
                  <a:lnTo>
                    <a:pt x="22354031" y="4047744"/>
                  </a:lnTo>
                  <a:cubicBezTo>
                    <a:pt x="22354031" y="4052824"/>
                    <a:pt x="22349968" y="4056888"/>
                    <a:pt x="22344887" y="4056888"/>
                  </a:cubicBezTo>
                  <a:lnTo>
                    <a:pt x="9144" y="4056888"/>
                  </a:lnTo>
                  <a:close/>
                </a:path>
              </a:pathLst>
            </a:custGeom>
            <a:solidFill>
              <a:srgbClr val="EFEAE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00150" y="420623"/>
            <a:ext cx="15252382" cy="962977"/>
            <a:chOff x="0" y="0"/>
            <a:chExt cx="20336510" cy="12839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336256" cy="1283208"/>
            </a:xfrm>
            <a:custGeom>
              <a:avLst/>
              <a:gdLst/>
              <a:ahLst/>
              <a:cxnLst/>
              <a:rect r="r" b="b" t="t" l="l"/>
              <a:pathLst>
                <a:path h="1283208" w="20336256">
                  <a:moveTo>
                    <a:pt x="20336256" y="0"/>
                  </a:moveTo>
                  <a:lnTo>
                    <a:pt x="0" y="0"/>
                  </a:lnTo>
                  <a:lnTo>
                    <a:pt x="0" y="1283208"/>
                  </a:lnTo>
                  <a:lnTo>
                    <a:pt x="20336256" y="1283208"/>
                  </a:lnTo>
                  <a:lnTo>
                    <a:pt x="20336256" y="0"/>
                  </a:lnTo>
                  <a:close/>
                </a:path>
              </a:pathLst>
            </a:custGeom>
            <a:solidFill>
              <a:srgbClr val="FFFF00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427174" y="430148"/>
            <a:ext cx="4613910" cy="83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-180">
                <a:solidFill>
                  <a:srgbClr val="20B82E"/>
                </a:solidFill>
                <a:latin typeface="Tahoma Bold"/>
                <a:ea typeface="Tahoma Bold"/>
                <a:cs typeface="Tahoma Bold"/>
                <a:sym typeface="Tahoma Bold"/>
              </a:rPr>
              <a:t>Proses MSDM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00150" y="1383028"/>
            <a:ext cx="15732252" cy="8645652"/>
          </a:xfrm>
          <a:custGeom>
            <a:avLst/>
            <a:gdLst/>
            <a:ahLst/>
            <a:cxnLst/>
            <a:rect r="r" b="b" t="t" l="l"/>
            <a:pathLst>
              <a:path h="8645652" w="15732252">
                <a:moveTo>
                  <a:pt x="0" y="0"/>
                </a:moveTo>
                <a:lnTo>
                  <a:pt x="15732252" y="0"/>
                </a:lnTo>
                <a:lnTo>
                  <a:pt x="15732252" y="8645652"/>
                </a:lnTo>
                <a:lnTo>
                  <a:pt x="0" y="864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" t="0" r="-4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8376" y="0"/>
            <a:ext cx="16863843" cy="3122951"/>
          </a:xfrm>
          <a:custGeom>
            <a:avLst/>
            <a:gdLst/>
            <a:ahLst/>
            <a:cxnLst/>
            <a:rect r="r" b="b" t="t" l="l"/>
            <a:pathLst>
              <a:path h="3122951" w="16863843">
                <a:moveTo>
                  <a:pt x="0" y="0"/>
                </a:moveTo>
                <a:lnTo>
                  <a:pt x="16863843" y="0"/>
                </a:lnTo>
                <a:lnTo>
                  <a:pt x="16863843" y="3122951"/>
                </a:lnTo>
                <a:lnTo>
                  <a:pt x="0" y="3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0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676" y="0"/>
            <a:ext cx="16752570" cy="3028950"/>
            <a:chOff x="0" y="0"/>
            <a:chExt cx="22336760" cy="4038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35744" cy="4038600"/>
            </a:xfrm>
            <a:custGeom>
              <a:avLst/>
              <a:gdLst/>
              <a:ahLst/>
              <a:cxnLst/>
              <a:rect r="r" b="b" t="t" l="l"/>
              <a:pathLst>
                <a:path h="4038600" w="22335744">
                  <a:moveTo>
                    <a:pt x="22335744" y="0"/>
                  </a:moveTo>
                  <a:lnTo>
                    <a:pt x="0" y="0"/>
                  </a:lnTo>
                  <a:lnTo>
                    <a:pt x="0" y="4038600"/>
                  </a:lnTo>
                  <a:lnTo>
                    <a:pt x="22335744" y="4038600"/>
                  </a:lnTo>
                  <a:lnTo>
                    <a:pt x="22335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7522" y="1181862"/>
            <a:ext cx="192405" cy="1056323"/>
            <a:chOff x="0" y="0"/>
            <a:chExt cx="256540" cy="1408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256032" y="0"/>
                  </a:moveTo>
                  <a:lnTo>
                    <a:pt x="0" y="0"/>
                  </a:lnTo>
                  <a:lnTo>
                    <a:pt x="0" y="1408176"/>
                  </a:lnTo>
                  <a:lnTo>
                    <a:pt x="256032" y="1408176"/>
                  </a:lnTo>
                  <a:lnTo>
                    <a:pt x="256032" y="0"/>
                  </a:lnTo>
                  <a:close/>
                </a:path>
              </a:pathLst>
            </a:custGeom>
            <a:solidFill>
              <a:srgbClr val="20B82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07819" y="-13716"/>
            <a:ext cx="16766286" cy="3042666"/>
            <a:chOff x="0" y="0"/>
            <a:chExt cx="22355048" cy="405688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55048" cy="4056888"/>
            </a:xfrm>
            <a:custGeom>
              <a:avLst/>
              <a:gdLst/>
              <a:ahLst/>
              <a:cxnLst/>
              <a:rect r="r" b="b" t="t" l="l"/>
              <a:pathLst>
                <a:path h="4056888" w="22355048">
                  <a:moveTo>
                    <a:pt x="9144" y="0"/>
                  </a:moveTo>
                  <a:lnTo>
                    <a:pt x="22345904" y="0"/>
                  </a:lnTo>
                  <a:cubicBezTo>
                    <a:pt x="22350985" y="0"/>
                    <a:pt x="22355048" y="4064"/>
                    <a:pt x="22355048" y="9144"/>
                  </a:cubicBezTo>
                  <a:lnTo>
                    <a:pt x="22355048" y="4047744"/>
                  </a:lnTo>
                  <a:cubicBezTo>
                    <a:pt x="22355048" y="4052824"/>
                    <a:pt x="22350985" y="4056888"/>
                    <a:pt x="22345904" y="4056888"/>
                  </a:cubicBezTo>
                  <a:lnTo>
                    <a:pt x="9144" y="4056888"/>
                  </a:lnTo>
                  <a:cubicBezTo>
                    <a:pt x="4064" y="4056888"/>
                    <a:pt x="0" y="4052824"/>
                    <a:pt x="0" y="4047744"/>
                  </a:cubicBezTo>
                  <a:lnTo>
                    <a:pt x="0" y="9144"/>
                  </a:lnTo>
                  <a:cubicBezTo>
                    <a:pt x="0" y="4064"/>
                    <a:pt x="4064" y="0"/>
                    <a:pt x="9144" y="0"/>
                  </a:cubicBezTo>
                  <a:moveTo>
                    <a:pt x="9144" y="18288"/>
                  </a:moveTo>
                  <a:lnTo>
                    <a:pt x="9144" y="9144"/>
                  </a:lnTo>
                  <a:lnTo>
                    <a:pt x="18288" y="9144"/>
                  </a:lnTo>
                  <a:lnTo>
                    <a:pt x="18288" y="4047744"/>
                  </a:lnTo>
                  <a:lnTo>
                    <a:pt x="9144" y="4047744"/>
                  </a:lnTo>
                  <a:lnTo>
                    <a:pt x="9144" y="4038600"/>
                  </a:lnTo>
                  <a:lnTo>
                    <a:pt x="22345904" y="4038600"/>
                  </a:lnTo>
                  <a:lnTo>
                    <a:pt x="22345904" y="4047744"/>
                  </a:lnTo>
                  <a:lnTo>
                    <a:pt x="22336761" y="4047744"/>
                  </a:lnTo>
                  <a:lnTo>
                    <a:pt x="22336761" y="9144"/>
                  </a:lnTo>
                  <a:lnTo>
                    <a:pt x="22345904" y="9144"/>
                  </a:lnTo>
                  <a:lnTo>
                    <a:pt x="22345904" y="18288"/>
                  </a:lnTo>
                  <a:lnTo>
                    <a:pt x="9144" y="18288"/>
                  </a:lnTo>
                  <a:close/>
                </a:path>
              </a:pathLst>
            </a:custGeom>
            <a:solidFill>
              <a:srgbClr val="EFEAE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2355048" cy="404736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6480"/>
                </a:lnSpc>
              </a:pPr>
            </a:p>
            <a:p>
              <a:pPr algn="l">
                <a:lnSpc>
                  <a:spcPts val="6157"/>
                </a:lnSpc>
              </a:pPr>
              <a:r>
                <a:rPr lang="en-US" sz="5400" spc="-195">
                  <a:solidFill>
                    <a:srgbClr val="20B82E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Proses MSDM:</a:t>
              </a:r>
            </a:p>
            <a:p>
              <a:pPr algn="l">
                <a:lnSpc>
                  <a:spcPts val="6157"/>
                </a:lnSpc>
              </a:pPr>
              <a:r>
                <a:rPr lang="en-US" sz="5400" spc="-15">
                  <a:solidFill>
                    <a:srgbClr val="20B82E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Faktor-faktor Eksternal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137408" y="3120390"/>
            <a:ext cx="6294120" cy="6294120"/>
          </a:xfrm>
          <a:custGeom>
            <a:avLst/>
            <a:gdLst/>
            <a:ahLst/>
            <a:cxnLst/>
            <a:rect r="r" b="b" t="t" l="l"/>
            <a:pathLst>
              <a:path h="6294120" w="6294120">
                <a:moveTo>
                  <a:pt x="0" y="0"/>
                </a:moveTo>
                <a:lnTo>
                  <a:pt x="6294120" y="0"/>
                </a:lnTo>
                <a:lnTo>
                  <a:pt x="6294120" y="6294120"/>
                </a:lnTo>
                <a:lnTo>
                  <a:pt x="0" y="6294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157538" y="4536184"/>
            <a:ext cx="1611630" cy="806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85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Pengaruh ekonomi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5369812" y="3710178"/>
            <a:ext cx="2471928" cy="2471928"/>
          </a:xfrm>
          <a:custGeom>
            <a:avLst/>
            <a:gdLst/>
            <a:ahLst/>
            <a:cxnLst/>
            <a:rect r="r" b="b" t="t" l="l"/>
            <a:pathLst>
              <a:path h="2471928" w="2471928">
                <a:moveTo>
                  <a:pt x="0" y="0"/>
                </a:moveTo>
                <a:lnTo>
                  <a:pt x="2471928" y="0"/>
                </a:lnTo>
                <a:lnTo>
                  <a:pt x="2471928" y="2471928"/>
                </a:lnTo>
                <a:lnTo>
                  <a:pt x="0" y="2471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970268" y="4536184"/>
            <a:ext cx="1271588" cy="806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85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Serikat pekerja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2724912" y="6352792"/>
            <a:ext cx="2473833" cy="2473833"/>
          </a:xfrm>
          <a:custGeom>
            <a:avLst/>
            <a:gdLst/>
            <a:ahLst/>
            <a:cxnLst/>
            <a:rect r="r" b="b" t="t" l="l"/>
            <a:pathLst>
              <a:path h="2473833" w="2473833">
                <a:moveTo>
                  <a:pt x="0" y="0"/>
                </a:moveTo>
                <a:lnTo>
                  <a:pt x="2473833" y="0"/>
                </a:lnTo>
                <a:lnTo>
                  <a:pt x="2473833" y="2473834"/>
                </a:lnTo>
                <a:lnTo>
                  <a:pt x="0" y="2473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990660" y="7139927"/>
            <a:ext cx="1945957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85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Peraturan</a:t>
            </a:r>
          </a:p>
          <a:p>
            <a:pPr algn="l">
              <a:lnSpc>
                <a:spcPts val="3270"/>
              </a:lnSpc>
            </a:pPr>
            <a:r>
              <a:rPr lang="en-US" sz="2850" spc="-15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pemerintah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369812" y="6352792"/>
            <a:ext cx="2471928" cy="2473833"/>
          </a:xfrm>
          <a:custGeom>
            <a:avLst/>
            <a:gdLst/>
            <a:ahLst/>
            <a:cxnLst/>
            <a:rect r="r" b="b" t="t" l="l"/>
            <a:pathLst>
              <a:path h="2473833" w="2471928">
                <a:moveTo>
                  <a:pt x="0" y="0"/>
                </a:moveTo>
                <a:lnTo>
                  <a:pt x="2471928" y="0"/>
                </a:lnTo>
                <a:lnTo>
                  <a:pt x="2471928" y="2473834"/>
                </a:lnTo>
                <a:lnTo>
                  <a:pt x="0" y="2473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645656" y="7139927"/>
            <a:ext cx="1919288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0"/>
              </a:lnSpc>
            </a:pPr>
            <a:r>
              <a:rPr lang="en-US" sz="2850" spc="-3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Tren</a:t>
            </a:r>
          </a:p>
          <a:p>
            <a:pPr algn="ctr">
              <a:lnSpc>
                <a:spcPts val="3270"/>
              </a:lnSpc>
            </a:pPr>
            <a:r>
              <a:rPr lang="en-US" sz="2850" spc="52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demografis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8647936" y="3083814"/>
            <a:ext cx="8572500" cy="6293358"/>
          </a:xfrm>
          <a:custGeom>
            <a:avLst/>
            <a:gdLst/>
            <a:ahLst/>
            <a:cxnLst/>
            <a:rect r="r" b="b" t="t" l="l"/>
            <a:pathLst>
              <a:path h="6293358" w="8572500">
                <a:moveTo>
                  <a:pt x="0" y="0"/>
                </a:moveTo>
                <a:lnTo>
                  <a:pt x="8572500" y="0"/>
                </a:lnTo>
                <a:lnTo>
                  <a:pt x="8572500" y="6293358"/>
                </a:lnTo>
                <a:lnTo>
                  <a:pt x="0" y="6293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925" t="0" r="-12925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DAGKbxs9uZY</dc:identifier>
  <dcterms:modified xsi:type="dcterms:W3CDTF">2011-08-01T06:04:30Z</dcterms:modified>
  <cp:revision>1</cp:revision>
  <dc:title>Mengelola Sumberdaya Manusia untuk MNJ 2020-converted.pptx</dc:title>
</cp:coreProperties>
</file>