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3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ja zaki" userId="b82706a7dd301264" providerId="LiveId" clId="{E09FC747-78D4-46CB-8CC1-1BAAEA2B6E29}"/>
    <pc:docChg chg="custSel modSld">
      <pc:chgData name="alija zaki" userId="b82706a7dd301264" providerId="LiveId" clId="{E09FC747-78D4-46CB-8CC1-1BAAEA2B6E29}" dt="2024-07-03T09:44:19.319" v="24" actId="478"/>
      <pc:docMkLst>
        <pc:docMk/>
      </pc:docMkLst>
      <pc:sldChg chg="delSp modSp mod">
        <pc:chgData name="alija zaki" userId="b82706a7dd301264" providerId="LiveId" clId="{E09FC747-78D4-46CB-8CC1-1BAAEA2B6E29}" dt="2024-07-03T09:44:04.961" v="17" actId="478"/>
        <pc:sldMkLst>
          <pc:docMk/>
          <pc:sldMk cId="0" sldId="256"/>
        </pc:sldMkLst>
        <pc:spChg chg="del">
          <ac:chgData name="alija zaki" userId="b82706a7dd301264" providerId="LiveId" clId="{E09FC747-78D4-46CB-8CC1-1BAAEA2B6E29}" dt="2024-07-03T09:44:02.975" v="16" actId="478"/>
          <ac:spMkLst>
            <pc:docMk/>
            <pc:sldMk cId="0" sldId="256"/>
            <ac:spMk id="8" creationId="{00000000-0000-0000-0000-000000000000}"/>
          </ac:spMkLst>
        </pc:spChg>
        <pc:spChg chg="mod">
          <ac:chgData name="alija zaki" userId="b82706a7dd301264" providerId="LiveId" clId="{E09FC747-78D4-46CB-8CC1-1BAAEA2B6E29}" dt="2024-07-03T09:43:58.140" v="14" actId="20577"/>
          <ac:spMkLst>
            <pc:docMk/>
            <pc:sldMk cId="0" sldId="256"/>
            <ac:spMk id="10" creationId="{00000000-0000-0000-0000-000000000000}"/>
          </ac:spMkLst>
        </pc:spChg>
        <pc:picChg chg="del">
          <ac:chgData name="alija zaki" userId="b82706a7dd301264" providerId="LiveId" clId="{E09FC747-78D4-46CB-8CC1-1BAAEA2B6E29}" dt="2024-07-03T09:44:00.133" v="15" actId="478"/>
          <ac:picMkLst>
            <pc:docMk/>
            <pc:sldMk cId="0" sldId="256"/>
            <ac:picMk id="9" creationId="{00000000-0000-0000-0000-000000000000}"/>
          </ac:picMkLst>
        </pc:picChg>
        <pc:picChg chg="del">
          <ac:chgData name="alija zaki" userId="b82706a7dd301264" providerId="LiveId" clId="{E09FC747-78D4-46CB-8CC1-1BAAEA2B6E29}" dt="2024-07-03T09:44:04.961" v="17" actId="478"/>
          <ac:picMkLst>
            <pc:docMk/>
            <pc:sldMk cId="0" sldId="256"/>
            <ac:picMk id="11" creationId="{00000000-0000-0000-0000-000000000000}"/>
          </ac:picMkLst>
        </pc:picChg>
      </pc:sldChg>
      <pc:sldChg chg="delSp mod">
        <pc:chgData name="alija zaki" userId="b82706a7dd301264" providerId="LiveId" clId="{E09FC747-78D4-46CB-8CC1-1BAAEA2B6E29}" dt="2024-07-03T09:44:09.692" v="18" actId="478"/>
        <pc:sldMkLst>
          <pc:docMk/>
          <pc:sldMk cId="0" sldId="257"/>
        </pc:sldMkLst>
        <pc:picChg chg="del">
          <ac:chgData name="alija zaki" userId="b82706a7dd301264" providerId="LiveId" clId="{E09FC747-78D4-46CB-8CC1-1BAAEA2B6E29}" dt="2024-07-03T09:44:09.692" v="18" actId="478"/>
          <ac:picMkLst>
            <pc:docMk/>
            <pc:sldMk cId="0" sldId="257"/>
            <ac:picMk id="16" creationId="{00000000-0000-0000-0000-000000000000}"/>
          </ac:picMkLst>
        </pc:picChg>
      </pc:sldChg>
      <pc:sldChg chg="delSp mod">
        <pc:chgData name="alija zaki" userId="b82706a7dd301264" providerId="LiveId" clId="{E09FC747-78D4-46CB-8CC1-1BAAEA2B6E29}" dt="2024-07-03T09:44:11.444" v="19" actId="478"/>
        <pc:sldMkLst>
          <pc:docMk/>
          <pc:sldMk cId="0" sldId="258"/>
        </pc:sldMkLst>
        <pc:picChg chg="del">
          <ac:chgData name="alija zaki" userId="b82706a7dd301264" providerId="LiveId" clId="{E09FC747-78D4-46CB-8CC1-1BAAEA2B6E29}" dt="2024-07-03T09:44:11.444" v="19" actId="478"/>
          <ac:picMkLst>
            <pc:docMk/>
            <pc:sldMk cId="0" sldId="258"/>
            <ac:picMk id="32" creationId="{00000000-0000-0000-0000-000000000000}"/>
          </ac:picMkLst>
        </pc:picChg>
      </pc:sldChg>
      <pc:sldChg chg="delSp mod">
        <pc:chgData name="alija zaki" userId="b82706a7dd301264" providerId="LiveId" clId="{E09FC747-78D4-46CB-8CC1-1BAAEA2B6E29}" dt="2024-07-03T09:44:13.246" v="20" actId="478"/>
        <pc:sldMkLst>
          <pc:docMk/>
          <pc:sldMk cId="0" sldId="259"/>
        </pc:sldMkLst>
        <pc:picChg chg="del">
          <ac:chgData name="alija zaki" userId="b82706a7dd301264" providerId="LiveId" clId="{E09FC747-78D4-46CB-8CC1-1BAAEA2B6E29}" dt="2024-07-03T09:44:13.246" v="20" actId="478"/>
          <ac:picMkLst>
            <pc:docMk/>
            <pc:sldMk cId="0" sldId="259"/>
            <ac:picMk id="16" creationId="{00000000-0000-0000-0000-000000000000}"/>
          </ac:picMkLst>
        </pc:picChg>
      </pc:sldChg>
      <pc:sldChg chg="delSp mod">
        <pc:chgData name="alija zaki" userId="b82706a7dd301264" providerId="LiveId" clId="{E09FC747-78D4-46CB-8CC1-1BAAEA2B6E29}" dt="2024-07-03T09:44:15.059" v="21" actId="478"/>
        <pc:sldMkLst>
          <pc:docMk/>
          <pc:sldMk cId="0" sldId="260"/>
        </pc:sldMkLst>
        <pc:picChg chg="del">
          <ac:chgData name="alija zaki" userId="b82706a7dd301264" providerId="LiveId" clId="{E09FC747-78D4-46CB-8CC1-1BAAEA2B6E29}" dt="2024-07-03T09:44:15.059" v="21" actId="478"/>
          <ac:picMkLst>
            <pc:docMk/>
            <pc:sldMk cId="0" sldId="260"/>
            <ac:picMk id="17" creationId="{00000000-0000-0000-0000-000000000000}"/>
          </ac:picMkLst>
        </pc:picChg>
      </pc:sldChg>
      <pc:sldChg chg="delSp mod">
        <pc:chgData name="alija zaki" userId="b82706a7dd301264" providerId="LiveId" clId="{E09FC747-78D4-46CB-8CC1-1BAAEA2B6E29}" dt="2024-07-03T09:44:16.421" v="22" actId="478"/>
        <pc:sldMkLst>
          <pc:docMk/>
          <pc:sldMk cId="0" sldId="261"/>
        </pc:sldMkLst>
        <pc:picChg chg="del">
          <ac:chgData name="alija zaki" userId="b82706a7dd301264" providerId="LiveId" clId="{E09FC747-78D4-46CB-8CC1-1BAAEA2B6E29}" dt="2024-07-03T09:44:16.421" v="22" actId="478"/>
          <ac:picMkLst>
            <pc:docMk/>
            <pc:sldMk cId="0" sldId="261"/>
            <ac:picMk id="14" creationId="{00000000-0000-0000-0000-000000000000}"/>
          </ac:picMkLst>
        </pc:picChg>
      </pc:sldChg>
      <pc:sldChg chg="delSp mod">
        <pc:chgData name="alija zaki" userId="b82706a7dd301264" providerId="LiveId" clId="{E09FC747-78D4-46CB-8CC1-1BAAEA2B6E29}" dt="2024-07-03T09:44:18.113" v="23" actId="478"/>
        <pc:sldMkLst>
          <pc:docMk/>
          <pc:sldMk cId="0" sldId="262"/>
        </pc:sldMkLst>
        <pc:picChg chg="del">
          <ac:chgData name="alija zaki" userId="b82706a7dd301264" providerId="LiveId" clId="{E09FC747-78D4-46CB-8CC1-1BAAEA2B6E29}" dt="2024-07-03T09:44:18.113" v="23" actId="478"/>
          <ac:picMkLst>
            <pc:docMk/>
            <pc:sldMk cId="0" sldId="262"/>
            <ac:picMk id="13" creationId="{00000000-0000-0000-0000-000000000000}"/>
          </ac:picMkLst>
        </pc:picChg>
      </pc:sldChg>
      <pc:sldChg chg="delSp mod">
        <pc:chgData name="alija zaki" userId="b82706a7dd301264" providerId="LiveId" clId="{E09FC747-78D4-46CB-8CC1-1BAAEA2B6E29}" dt="2024-07-03T09:44:19.319" v="24" actId="478"/>
        <pc:sldMkLst>
          <pc:docMk/>
          <pc:sldMk cId="0" sldId="263"/>
        </pc:sldMkLst>
        <pc:picChg chg="del">
          <ac:chgData name="alija zaki" userId="b82706a7dd301264" providerId="LiveId" clId="{E09FC747-78D4-46CB-8CC1-1BAAEA2B6E29}" dt="2024-07-03T09:44:19.319" v="24" actId="478"/>
          <ac:picMkLst>
            <pc:docMk/>
            <pc:sldMk cId="0" sldId="263"/>
            <ac:picMk id="2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8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88" y="2474952"/>
            <a:ext cx="4919305" cy="327957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80190" y="2096095"/>
            <a:ext cx="7556421" cy="19564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702"/>
              </a:lnSpc>
              <a:buNone/>
            </a:pPr>
            <a:r>
              <a:rPr lang="en-US" sz="6162" b="1" kern="0" spc="-185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Matriks: Pengertian dan Penerapannya</a:t>
            </a:r>
            <a:endParaRPr lang="en-US" sz="6162" dirty="0"/>
          </a:p>
        </p:txBody>
      </p:sp>
      <p:sp>
        <p:nvSpPr>
          <p:cNvPr id="7" name="Text 3"/>
          <p:cNvSpPr/>
          <p:nvPr/>
        </p:nvSpPr>
        <p:spPr>
          <a:xfrm>
            <a:off x="6280190" y="4392692"/>
            <a:ext cx="7556421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Matriks adalah susunan bilangan yang disusun dalam baris dan kolom. Konsep ini penting dalam matematika dan ilmu komputer, serta memiliki berbagai aplikasi dalam kehidupan nyata.</a:t>
            </a:r>
            <a:endParaRPr lang="en-US" sz="1786" dirty="0"/>
          </a:p>
        </p:txBody>
      </p:sp>
      <p:sp>
        <p:nvSpPr>
          <p:cNvPr id="10" name="Text 5"/>
          <p:cNvSpPr/>
          <p:nvPr/>
        </p:nvSpPr>
        <p:spPr>
          <a:xfrm>
            <a:off x="6756440" y="5736550"/>
            <a:ext cx="1916430" cy="3968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26"/>
              </a:lnSpc>
              <a:buNone/>
            </a:pPr>
            <a:endParaRPr lang="en-US" sz="223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sp>
        <p:nvSpPr>
          <p:cNvPr id="4" name="Text 2"/>
          <p:cNvSpPr/>
          <p:nvPr/>
        </p:nvSpPr>
        <p:spPr>
          <a:xfrm>
            <a:off x="793790" y="1488162"/>
            <a:ext cx="5670590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b="1" kern="0" spc="-134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Definisi Matriks</a:t>
            </a:r>
            <a:endParaRPr lang="en-US" sz="4465" dirty="0"/>
          </a:p>
        </p:txBody>
      </p:sp>
      <p:sp>
        <p:nvSpPr>
          <p:cNvPr id="5" name="Text 3"/>
          <p:cNvSpPr/>
          <p:nvPr/>
        </p:nvSpPr>
        <p:spPr>
          <a:xfrm>
            <a:off x="793790" y="2650569"/>
            <a:ext cx="13042821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Matriks didefinisikan sebagai susunan bilangan yang disusun dalam baris dan kolom. Baris dan kolom membentuk susunan persegi panjang atau persegi, dengan jumlah baris dan kolom menentukan ukuran matriks.</a:t>
            </a:r>
            <a:endParaRPr lang="en-US" sz="1786" dirty="0"/>
          </a:p>
        </p:txBody>
      </p:sp>
      <p:sp>
        <p:nvSpPr>
          <p:cNvPr id="6" name="Text 4"/>
          <p:cNvSpPr/>
          <p:nvPr/>
        </p:nvSpPr>
        <p:spPr>
          <a:xfrm>
            <a:off x="793790" y="3858339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kern="0" spc="-67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Contoh Matriks</a:t>
            </a:r>
            <a:endParaRPr lang="en-US" sz="2233" dirty="0"/>
          </a:p>
        </p:txBody>
      </p:sp>
      <p:sp>
        <p:nvSpPr>
          <p:cNvPr id="7" name="Text 5"/>
          <p:cNvSpPr/>
          <p:nvPr/>
        </p:nvSpPr>
        <p:spPr>
          <a:xfrm>
            <a:off x="793790" y="4439483"/>
            <a:ext cx="6244709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Berikut adalah contoh matriks 2x3:</a:t>
            </a:r>
            <a:endParaRPr lang="en-US" sz="1786" dirty="0"/>
          </a:p>
        </p:txBody>
      </p:sp>
      <p:sp>
        <p:nvSpPr>
          <p:cNvPr id="8" name="Shape 6"/>
          <p:cNvSpPr/>
          <p:nvPr/>
        </p:nvSpPr>
        <p:spPr>
          <a:xfrm>
            <a:off x="793790" y="5057537"/>
            <a:ext cx="6244709" cy="1428750"/>
          </a:xfrm>
          <a:prstGeom prst="roundRect">
            <a:avLst>
              <a:gd name="adj" fmla="val 7144"/>
            </a:avLst>
          </a:prstGeom>
          <a:solidFill>
            <a:srgbClr val="EFEBF9"/>
          </a:solidFill>
          <a:ln/>
        </p:spPr>
      </p:sp>
      <p:sp>
        <p:nvSpPr>
          <p:cNvPr id="9" name="Shape 7"/>
          <p:cNvSpPr/>
          <p:nvPr/>
        </p:nvSpPr>
        <p:spPr>
          <a:xfrm>
            <a:off x="782479" y="5057537"/>
            <a:ext cx="6267331" cy="1428750"/>
          </a:xfrm>
          <a:prstGeom prst="roundRect">
            <a:avLst>
              <a:gd name="adj" fmla="val 2381"/>
            </a:avLst>
          </a:prstGeom>
          <a:solidFill>
            <a:srgbClr val="EFEBF9"/>
          </a:solidFill>
          <a:ln/>
        </p:spPr>
      </p:sp>
      <p:sp>
        <p:nvSpPr>
          <p:cNvPr id="10" name="Text 8"/>
          <p:cNvSpPr/>
          <p:nvPr/>
        </p:nvSpPr>
        <p:spPr>
          <a:xfrm>
            <a:off x="1009293" y="5227558"/>
            <a:ext cx="5813703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72525"/>
                </a:solidFill>
                <a:highlight>
                  <a:srgbClr val="EFEBF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[ 1 2 3 ]
[ 4 5 6 ]
</a:t>
            </a:r>
            <a:endParaRPr lang="en-US" sz="1786" dirty="0"/>
          </a:p>
        </p:txBody>
      </p:sp>
      <p:sp>
        <p:nvSpPr>
          <p:cNvPr id="11" name="Text 9"/>
          <p:cNvSpPr/>
          <p:nvPr/>
        </p:nvSpPr>
        <p:spPr>
          <a:xfrm>
            <a:off x="7599521" y="3858339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kern="0" spc="-67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Notasi Matriks</a:t>
            </a:r>
            <a:endParaRPr lang="en-US" sz="2233" dirty="0"/>
          </a:p>
        </p:txBody>
      </p:sp>
      <p:sp>
        <p:nvSpPr>
          <p:cNvPr id="12" name="Text 10"/>
          <p:cNvSpPr/>
          <p:nvPr/>
        </p:nvSpPr>
        <p:spPr>
          <a:xfrm>
            <a:off x="7599521" y="4439483"/>
            <a:ext cx="6244709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Matriks biasanya dilambangkan dengan huruf besar dan diberi indeks untuk menunjukkan baris dan kolomnya.</a:t>
            </a:r>
            <a:endParaRPr lang="en-US" sz="1786" dirty="0"/>
          </a:p>
        </p:txBody>
      </p:sp>
      <p:sp>
        <p:nvSpPr>
          <p:cNvPr id="13" name="Shape 11"/>
          <p:cNvSpPr/>
          <p:nvPr/>
        </p:nvSpPr>
        <p:spPr>
          <a:xfrm>
            <a:off x="7599521" y="5420439"/>
            <a:ext cx="6244709" cy="1065848"/>
          </a:xfrm>
          <a:prstGeom prst="roundRect">
            <a:avLst>
              <a:gd name="adj" fmla="val 9577"/>
            </a:avLst>
          </a:prstGeom>
          <a:solidFill>
            <a:srgbClr val="EFEBF9"/>
          </a:solidFill>
          <a:ln/>
        </p:spPr>
      </p:sp>
      <p:sp>
        <p:nvSpPr>
          <p:cNvPr id="14" name="Shape 12"/>
          <p:cNvSpPr/>
          <p:nvPr/>
        </p:nvSpPr>
        <p:spPr>
          <a:xfrm>
            <a:off x="7588210" y="5420439"/>
            <a:ext cx="6267331" cy="1065848"/>
          </a:xfrm>
          <a:prstGeom prst="roundRect">
            <a:avLst>
              <a:gd name="adj" fmla="val 3192"/>
            </a:avLst>
          </a:prstGeom>
          <a:solidFill>
            <a:srgbClr val="EFEBF9"/>
          </a:solidFill>
          <a:ln/>
        </p:spPr>
      </p:sp>
      <p:sp>
        <p:nvSpPr>
          <p:cNvPr id="15" name="Text 13"/>
          <p:cNvSpPr/>
          <p:nvPr/>
        </p:nvSpPr>
        <p:spPr>
          <a:xfrm>
            <a:off x="7815024" y="5590461"/>
            <a:ext cx="5813703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72525"/>
                </a:solidFill>
                <a:highlight>
                  <a:srgbClr val="EFEBF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A = [ aij ]
</a:t>
            </a:r>
            <a:endParaRPr lang="en-US" sz="17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sp>
        <p:nvSpPr>
          <p:cNvPr id="4" name="Text 2"/>
          <p:cNvSpPr/>
          <p:nvPr/>
        </p:nvSpPr>
        <p:spPr>
          <a:xfrm>
            <a:off x="1619369" y="475298"/>
            <a:ext cx="4306848" cy="5382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39"/>
              </a:lnSpc>
              <a:buNone/>
            </a:pPr>
            <a:r>
              <a:rPr lang="en-US" sz="3391" b="1" kern="0" spc="-102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Operasi Matriks</a:t>
            </a:r>
            <a:endParaRPr lang="en-US" sz="3391" dirty="0"/>
          </a:p>
        </p:txBody>
      </p:sp>
      <p:sp>
        <p:nvSpPr>
          <p:cNvPr id="5" name="Text 3"/>
          <p:cNvSpPr/>
          <p:nvPr/>
        </p:nvSpPr>
        <p:spPr>
          <a:xfrm>
            <a:off x="1619369" y="1358027"/>
            <a:ext cx="11391543" cy="5512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0"/>
              </a:lnSpc>
              <a:buNone/>
            </a:pPr>
            <a:r>
              <a:rPr lang="en-US" sz="135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Matriks dapat dijumlahkan, dikurangi, dikalikan, dan dibalik. Operasi-operasi ini memungkinkan kita untuk memanipulasi matriks untuk menyelesaikan berbagai masalah.</a:t>
            </a:r>
            <a:endParaRPr lang="en-US" sz="1356" dirty="0"/>
          </a:p>
        </p:txBody>
      </p:sp>
      <p:sp>
        <p:nvSpPr>
          <p:cNvPr id="6" name="Shape 4"/>
          <p:cNvSpPr/>
          <p:nvPr/>
        </p:nvSpPr>
        <p:spPr>
          <a:xfrm>
            <a:off x="1860590" y="2103001"/>
            <a:ext cx="34409" cy="5651183"/>
          </a:xfrm>
          <a:prstGeom prst="roundRect">
            <a:avLst>
              <a:gd name="adj" fmla="val 225300"/>
            </a:avLst>
          </a:prstGeom>
          <a:solidFill>
            <a:srgbClr val="C6BDDA"/>
          </a:solidFill>
          <a:ln/>
        </p:spPr>
      </p:sp>
      <p:sp>
        <p:nvSpPr>
          <p:cNvPr id="7" name="Shape 5"/>
          <p:cNvSpPr/>
          <p:nvPr/>
        </p:nvSpPr>
        <p:spPr>
          <a:xfrm>
            <a:off x="2071509" y="2473226"/>
            <a:ext cx="602933" cy="34409"/>
          </a:xfrm>
          <a:prstGeom prst="roundRect">
            <a:avLst>
              <a:gd name="adj" fmla="val 225300"/>
            </a:avLst>
          </a:prstGeom>
          <a:solidFill>
            <a:srgbClr val="C6BDDA"/>
          </a:solidFill>
          <a:ln/>
        </p:spPr>
      </p:sp>
      <p:sp>
        <p:nvSpPr>
          <p:cNvPr id="8" name="Shape 6"/>
          <p:cNvSpPr/>
          <p:nvPr/>
        </p:nvSpPr>
        <p:spPr>
          <a:xfrm>
            <a:off x="1683960" y="2296716"/>
            <a:ext cx="387548" cy="387548"/>
          </a:xfrm>
          <a:prstGeom prst="roundRect">
            <a:avLst>
              <a:gd name="adj" fmla="val 20004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829098" y="2361248"/>
            <a:ext cx="97155" cy="2583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35"/>
              </a:lnSpc>
              <a:buNone/>
            </a:pPr>
            <a:r>
              <a:rPr lang="en-US" sz="2035" b="1" kern="0" spc="-6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035" dirty="0"/>
          </a:p>
        </p:txBody>
      </p:sp>
      <p:sp>
        <p:nvSpPr>
          <p:cNvPr id="10" name="Text 8"/>
          <p:cNvSpPr/>
          <p:nvPr/>
        </p:nvSpPr>
        <p:spPr>
          <a:xfrm>
            <a:off x="2825234" y="2275165"/>
            <a:ext cx="2153364" cy="2692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0"/>
              </a:lnSpc>
              <a:buNone/>
            </a:pPr>
            <a:r>
              <a:rPr lang="en-US" sz="1696" b="1" kern="0" spc="-5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Penjumlahan</a:t>
            </a:r>
            <a:endParaRPr lang="en-US" sz="1696" dirty="0"/>
          </a:p>
        </p:txBody>
      </p:sp>
      <p:sp>
        <p:nvSpPr>
          <p:cNvPr id="11" name="Text 9"/>
          <p:cNvSpPr/>
          <p:nvPr/>
        </p:nvSpPr>
        <p:spPr>
          <a:xfrm>
            <a:off x="2825234" y="2647712"/>
            <a:ext cx="10185678" cy="2756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0"/>
              </a:lnSpc>
              <a:buNone/>
            </a:pPr>
            <a:r>
              <a:rPr lang="en-US" sz="135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Penjumlahan matriks dilakukan dengan menjumlahkan elemen yang sesuai.</a:t>
            </a:r>
            <a:endParaRPr lang="en-US" sz="1356" dirty="0"/>
          </a:p>
        </p:txBody>
      </p:sp>
      <p:sp>
        <p:nvSpPr>
          <p:cNvPr id="12" name="Shape 10"/>
          <p:cNvSpPr/>
          <p:nvPr/>
        </p:nvSpPr>
        <p:spPr>
          <a:xfrm>
            <a:off x="2071509" y="3637895"/>
            <a:ext cx="602933" cy="34409"/>
          </a:xfrm>
          <a:prstGeom prst="roundRect">
            <a:avLst>
              <a:gd name="adj" fmla="val 225300"/>
            </a:avLst>
          </a:prstGeom>
          <a:solidFill>
            <a:srgbClr val="C6BDDA"/>
          </a:solidFill>
          <a:ln/>
        </p:spPr>
      </p:sp>
      <p:sp>
        <p:nvSpPr>
          <p:cNvPr id="13" name="Shape 11"/>
          <p:cNvSpPr/>
          <p:nvPr/>
        </p:nvSpPr>
        <p:spPr>
          <a:xfrm>
            <a:off x="1683960" y="3461385"/>
            <a:ext cx="387548" cy="387548"/>
          </a:xfrm>
          <a:prstGeom prst="roundRect">
            <a:avLst>
              <a:gd name="adj" fmla="val 20004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806357" y="3525917"/>
            <a:ext cx="142637" cy="2583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35"/>
              </a:lnSpc>
              <a:buNone/>
            </a:pPr>
            <a:r>
              <a:rPr lang="en-US" sz="2035" b="1" kern="0" spc="-6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035" dirty="0"/>
          </a:p>
        </p:txBody>
      </p:sp>
      <p:sp>
        <p:nvSpPr>
          <p:cNvPr id="15" name="Text 13"/>
          <p:cNvSpPr/>
          <p:nvPr/>
        </p:nvSpPr>
        <p:spPr>
          <a:xfrm>
            <a:off x="2825234" y="3439835"/>
            <a:ext cx="2153364" cy="2692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0"/>
              </a:lnSpc>
              <a:buNone/>
            </a:pPr>
            <a:r>
              <a:rPr lang="en-US" sz="1696" b="1" kern="0" spc="-5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Pengurangan</a:t>
            </a:r>
            <a:endParaRPr lang="en-US" sz="1696" dirty="0"/>
          </a:p>
        </p:txBody>
      </p:sp>
      <p:sp>
        <p:nvSpPr>
          <p:cNvPr id="16" name="Text 14"/>
          <p:cNvSpPr/>
          <p:nvPr/>
        </p:nvSpPr>
        <p:spPr>
          <a:xfrm>
            <a:off x="2825234" y="3812381"/>
            <a:ext cx="10185678" cy="2756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0"/>
              </a:lnSpc>
              <a:buNone/>
            </a:pPr>
            <a:r>
              <a:rPr lang="en-US" sz="135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Pengurangan matriks dilakukan dengan mengurangkan elemen yang sesuai.</a:t>
            </a:r>
            <a:endParaRPr lang="en-US" sz="1356" dirty="0"/>
          </a:p>
        </p:txBody>
      </p:sp>
      <p:sp>
        <p:nvSpPr>
          <p:cNvPr id="17" name="Shape 15"/>
          <p:cNvSpPr/>
          <p:nvPr/>
        </p:nvSpPr>
        <p:spPr>
          <a:xfrm>
            <a:off x="2071509" y="4802565"/>
            <a:ext cx="602933" cy="34409"/>
          </a:xfrm>
          <a:prstGeom prst="roundRect">
            <a:avLst>
              <a:gd name="adj" fmla="val 225300"/>
            </a:avLst>
          </a:prstGeom>
          <a:solidFill>
            <a:srgbClr val="C6BDDA"/>
          </a:solidFill>
          <a:ln/>
        </p:spPr>
      </p:sp>
      <p:sp>
        <p:nvSpPr>
          <p:cNvPr id="18" name="Shape 16"/>
          <p:cNvSpPr/>
          <p:nvPr/>
        </p:nvSpPr>
        <p:spPr>
          <a:xfrm>
            <a:off x="1683960" y="4626054"/>
            <a:ext cx="387548" cy="387548"/>
          </a:xfrm>
          <a:prstGeom prst="roundRect">
            <a:avLst>
              <a:gd name="adj" fmla="val 20004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804214" y="4690586"/>
            <a:ext cx="147042" cy="2583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35"/>
              </a:lnSpc>
              <a:buNone/>
            </a:pPr>
            <a:r>
              <a:rPr lang="en-US" sz="2035" b="1" kern="0" spc="-6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035" dirty="0"/>
          </a:p>
        </p:txBody>
      </p:sp>
      <p:sp>
        <p:nvSpPr>
          <p:cNvPr id="20" name="Text 18"/>
          <p:cNvSpPr/>
          <p:nvPr/>
        </p:nvSpPr>
        <p:spPr>
          <a:xfrm>
            <a:off x="2825234" y="4604504"/>
            <a:ext cx="2153364" cy="2692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0"/>
              </a:lnSpc>
              <a:buNone/>
            </a:pPr>
            <a:r>
              <a:rPr lang="en-US" sz="1696" b="1" kern="0" spc="-5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Perkalian</a:t>
            </a:r>
            <a:endParaRPr lang="en-US" sz="1696" dirty="0"/>
          </a:p>
        </p:txBody>
      </p:sp>
      <p:sp>
        <p:nvSpPr>
          <p:cNvPr id="21" name="Text 19"/>
          <p:cNvSpPr/>
          <p:nvPr/>
        </p:nvSpPr>
        <p:spPr>
          <a:xfrm>
            <a:off x="2825234" y="4977051"/>
            <a:ext cx="10185678" cy="2756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0"/>
              </a:lnSpc>
              <a:buNone/>
            </a:pPr>
            <a:r>
              <a:rPr lang="en-US" sz="135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Perkalian matriks dilakukan dengan aturan yang lebih kompleks.</a:t>
            </a:r>
            <a:endParaRPr lang="en-US" sz="1356" dirty="0"/>
          </a:p>
        </p:txBody>
      </p:sp>
      <p:sp>
        <p:nvSpPr>
          <p:cNvPr id="22" name="Shape 20"/>
          <p:cNvSpPr/>
          <p:nvPr/>
        </p:nvSpPr>
        <p:spPr>
          <a:xfrm>
            <a:off x="2071509" y="5967234"/>
            <a:ext cx="602933" cy="34409"/>
          </a:xfrm>
          <a:prstGeom prst="roundRect">
            <a:avLst>
              <a:gd name="adj" fmla="val 225300"/>
            </a:avLst>
          </a:prstGeom>
          <a:solidFill>
            <a:srgbClr val="C6BDDA"/>
          </a:solidFill>
          <a:ln/>
        </p:spPr>
      </p:sp>
      <p:sp>
        <p:nvSpPr>
          <p:cNvPr id="23" name="Shape 21"/>
          <p:cNvSpPr/>
          <p:nvPr/>
        </p:nvSpPr>
        <p:spPr>
          <a:xfrm>
            <a:off x="1683960" y="5790724"/>
            <a:ext cx="387548" cy="387548"/>
          </a:xfrm>
          <a:prstGeom prst="roundRect">
            <a:avLst>
              <a:gd name="adj" fmla="val 20004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1800165" y="5855256"/>
            <a:ext cx="155019" cy="2583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35"/>
              </a:lnSpc>
              <a:buNone/>
            </a:pPr>
            <a:r>
              <a:rPr lang="en-US" sz="2035" b="1" kern="0" spc="-6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4</a:t>
            </a:r>
            <a:endParaRPr lang="en-US" sz="2035" dirty="0"/>
          </a:p>
        </p:txBody>
      </p:sp>
      <p:sp>
        <p:nvSpPr>
          <p:cNvPr id="25" name="Text 23"/>
          <p:cNvSpPr/>
          <p:nvPr/>
        </p:nvSpPr>
        <p:spPr>
          <a:xfrm>
            <a:off x="2825234" y="5769173"/>
            <a:ext cx="2153364" cy="2692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0"/>
              </a:lnSpc>
              <a:buNone/>
            </a:pPr>
            <a:r>
              <a:rPr lang="en-US" sz="1696" b="1" kern="0" spc="-5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Determinan</a:t>
            </a:r>
            <a:endParaRPr lang="en-US" sz="1696" dirty="0"/>
          </a:p>
        </p:txBody>
      </p:sp>
      <p:sp>
        <p:nvSpPr>
          <p:cNvPr id="26" name="Text 24"/>
          <p:cNvSpPr/>
          <p:nvPr/>
        </p:nvSpPr>
        <p:spPr>
          <a:xfrm>
            <a:off x="2825234" y="6141720"/>
            <a:ext cx="10185678" cy="2756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0"/>
              </a:lnSpc>
              <a:buNone/>
            </a:pPr>
            <a:r>
              <a:rPr lang="en-US" sz="135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Determinan adalah nilai skalar yang dapat dihitung dari matriks persegi.</a:t>
            </a:r>
            <a:endParaRPr lang="en-US" sz="1356" dirty="0"/>
          </a:p>
        </p:txBody>
      </p:sp>
      <p:sp>
        <p:nvSpPr>
          <p:cNvPr id="27" name="Shape 25"/>
          <p:cNvSpPr/>
          <p:nvPr/>
        </p:nvSpPr>
        <p:spPr>
          <a:xfrm>
            <a:off x="2071509" y="7131903"/>
            <a:ext cx="602933" cy="34409"/>
          </a:xfrm>
          <a:prstGeom prst="roundRect">
            <a:avLst>
              <a:gd name="adj" fmla="val 225300"/>
            </a:avLst>
          </a:prstGeom>
          <a:solidFill>
            <a:srgbClr val="C6BDDA"/>
          </a:solidFill>
          <a:ln/>
        </p:spPr>
      </p:sp>
      <p:sp>
        <p:nvSpPr>
          <p:cNvPr id="28" name="Shape 26"/>
          <p:cNvSpPr/>
          <p:nvPr/>
        </p:nvSpPr>
        <p:spPr>
          <a:xfrm>
            <a:off x="1683960" y="6955393"/>
            <a:ext cx="387548" cy="387548"/>
          </a:xfrm>
          <a:prstGeom prst="roundRect">
            <a:avLst>
              <a:gd name="adj" fmla="val 20004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1807785" y="7019925"/>
            <a:ext cx="139779" cy="2583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35"/>
              </a:lnSpc>
              <a:buNone/>
            </a:pPr>
            <a:r>
              <a:rPr lang="en-US" sz="2035" b="1" kern="0" spc="-6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5</a:t>
            </a:r>
            <a:endParaRPr lang="en-US" sz="2035" dirty="0"/>
          </a:p>
        </p:txBody>
      </p:sp>
      <p:sp>
        <p:nvSpPr>
          <p:cNvPr id="30" name="Text 28"/>
          <p:cNvSpPr/>
          <p:nvPr/>
        </p:nvSpPr>
        <p:spPr>
          <a:xfrm>
            <a:off x="2825234" y="6933843"/>
            <a:ext cx="2153364" cy="2692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0"/>
              </a:lnSpc>
              <a:buNone/>
            </a:pPr>
            <a:r>
              <a:rPr lang="en-US" sz="1696" b="1" kern="0" spc="-5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Invers</a:t>
            </a:r>
            <a:endParaRPr lang="en-US" sz="1696" dirty="0"/>
          </a:p>
        </p:txBody>
      </p:sp>
      <p:sp>
        <p:nvSpPr>
          <p:cNvPr id="31" name="Text 29"/>
          <p:cNvSpPr/>
          <p:nvPr/>
        </p:nvSpPr>
        <p:spPr>
          <a:xfrm>
            <a:off x="2825234" y="7306389"/>
            <a:ext cx="10185678" cy="2756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0"/>
              </a:lnSpc>
              <a:buNone/>
            </a:pPr>
            <a:r>
              <a:rPr lang="en-US" sz="135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Invers matriks adalah matriks yang, ketika dikalikan dengan matriks asli, menghasilkan matriks identitas.</a:t>
            </a:r>
            <a:endParaRPr lang="en-US" sz="135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88" y="2270046"/>
            <a:ext cx="4919305" cy="368950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80190" y="1828324"/>
            <a:ext cx="7556421" cy="1417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b="1" kern="0" spc="-134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Penjumlahan dan Pengurangan Matriks</a:t>
            </a:r>
            <a:endParaRPr lang="en-US" sz="4465" dirty="0"/>
          </a:p>
        </p:txBody>
      </p:sp>
      <p:sp>
        <p:nvSpPr>
          <p:cNvPr id="7" name="Text 3"/>
          <p:cNvSpPr/>
          <p:nvPr/>
        </p:nvSpPr>
        <p:spPr>
          <a:xfrm>
            <a:off x="6280190" y="3586043"/>
            <a:ext cx="7556421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Penjumlahan dan pengurangan matriks hanya dapat dilakukan pada matriks yang memiliki ukuran yang sama.</a:t>
            </a:r>
            <a:endParaRPr lang="en-US" sz="1786" dirty="0"/>
          </a:p>
        </p:txBody>
      </p:sp>
      <p:sp>
        <p:nvSpPr>
          <p:cNvPr id="8" name="Shape 4"/>
          <p:cNvSpPr/>
          <p:nvPr/>
        </p:nvSpPr>
        <p:spPr>
          <a:xfrm>
            <a:off x="6280190" y="4822150"/>
            <a:ext cx="510302" cy="510302"/>
          </a:xfrm>
          <a:prstGeom prst="roundRect">
            <a:avLst>
              <a:gd name="adj" fmla="val 20002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6471285" y="4907161"/>
            <a:ext cx="127992" cy="340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9"/>
              </a:lnSpc>
              <a:buNone/>
            </a:pPr>
            <a:r>
              <a:rPr lang="en-US" sz="2679" b="1" kern="0" spc="-80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679" dirty="0"/>
          </a:p>
        </p:txBody>
      </p:sp>
      <p:sp>
        <p:nvSpPr>
          <p:cNvPr id="10" name="Text 6"/>
          <p:cNvSpPr/>
          <p:nvPr/>
        </p:nvSpPr>
        <p:spPr>
          <a:xfrm>
            <a:off x="7017306" y="4822150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kern="0" spc="-67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Penjumlahan</a:t>
            </a:r>
            <a:endParaRPr lang="en-US" sz="2233" dirty="0"/>
          </a:p>
        </p:txBody>
      </p:sp>
      <p:sp>
        <p:nvSpPr>
          <p:cNvPr id="11" name="Text 7"/>
          <p:cNvSpPr/>
          <p:nvPr/>
        </p:nvSpPr>
        <p:spPr>
          <a:xfrm>
            <a:off x="7017306" y="5312569"/>
            <a:ext cx="2927747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Untuk menjumlahkan matriks, tambahkan elemen yang sesuai.</a:t>
            </a:r>
            <a:endParaRPr lang="en-US" sz="1786" dirty="0"/>
          </a:p>
        </p:txBody>
      </p:sp>
      <p:sp>
        <p:nvSpPr>
          <p:cNvPr id="12" name="Shape 8"/>
          <p:cNvSpPr/>
          <p:nvPr/>
        </p:nvSpPr>
        <p:spPr>
          <a:xfrm>
            <a:off x="10171867" y="4822150"/>
            <a:ext cx="510302" cy="510302"/>
          </a:xfrm>
          <a:prstGeom prst="roundRect">
            <a:avLst>
              <a:gd name="adj" fmla="val 20002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10333077" y="4907161"/>
            <a:ext cx="187881" cy="340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9"/>
              </a:lnSpc>
              <a:buNone/>
            </a:pPr>
            <a:r>
              <a:rPr lang="en-US" sz="2679" b="1" kern="0" spc="-80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679" dirty="0"/>
          </a:p>
        </p:txBody>
      </p:sp>
      <p:sp>
        <p:nvSpPr>
          <p:cNvPr id="14" name="Text 10"/>
          <p:cNvSpPr/>
          <p:nvPr/>
        </p:nvSpPr>
        <p:spPr>
          <a:xfrm>
            <a:off x="10908983" y="4822150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kern="0" spc="-67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Pengurangan</a:t>
            </a:r>
            <a:endParaRPr lang="en-US" sz="2233" dirty="0"/>
          </a:p>
        </p:txBody>
      </p:sp>
      <p:sp>
        <p:nvSpPr>
          <p:cNvPr id="15" name="Text 11"/>
          <p:cNvSpPr/>
          <p:nvPr/>
        </p:nvSpPr>
        <p:spPr>
          <a:xfrm>
            <a:off x="10908983" y="5312569"/>
            <a:ext cx="2927747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Untuk mengurangkan matriks, kurangi elemen yang sesuai.</a:t>
            </a:r>
            <a:endParaRPr lang="en-US" sz="1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607" y="2624614"/>
            <a:ext cx="4919186" cy="298025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93790" y="2078950"/>
            <a:ext cx="5670590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b="1" kern="0" spc="-134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Perkalian Matriks</a:t>
            </a:r>
            <a:endParaRPr lang="en-US" sz="4465" dirty="0"/>
          </a:p>
        </p:txBody>
      </p:sp>
      <p:sp>
        <p:nvSpPr>
          <p:cNvPr id="7" name="Text 3"/>
          <p:cNvSpPr/>
          <p:nvPr/>
        </p:nvSpPr>
        <p:spPr>
          <a:xfrm>
            <a:off x="793790" y="3127891"/>
            <a:ext cx="7556421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Perkalian matriks lebih kompleks daripada penjumlahan atau pengurangan, melibatkan perkalian elemen-elemen baris dari matriks pertama dengan elemen-elemen kolom dari matriks kedua.</a:t>
            </a:r>
            <a:endParaRPr lang="en-US" sz="1786" dirty="0"/>
          </a:p>
        </p:txBody>
      </p:sp>
      <p:sp>
        <p:nvSpPr>
          <p:cNvPr id="8" name="Shape 4"/>
          <p:cNvSpPr/>
          <p:nvPr/>
        </p:nvSpPr>
        <p:spPr>
          <a:xfrm>
            <a:off x="793790" y="4471749"/>
            <a:ext cx="7556421" cy="1678781"/>
          </a:xfrm>
          <a:prstGeom prst="roundRect">
            <a:avLst>
              <a:gd name="adj" fmla="val 608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801410" y="4479369"/>
            <a:ext cx="7540347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0" name="Text 6"/>
          <p:cNvSpPr/>
          <p:nvPr/>
        </p:nvSpPr>
        <p:spPr>
          <a:xfrm>
            <a:off x="1029057" y="4623078"/>
            <a:ext cx="2055733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Ukuran Matriks Pertama</a:t>
            </a:r>
            <a:endParaRPr lang="en-US" sz="1786" dirty="0"/>
          </a:p>
        </p:txBody>
      </p:sp>
      <p:sp>
        <p:nvSpPr>
          <p:cNvPr id="11" name="Text 7"/>
          <p:cNvSpPr/>
          <p:nvPr/>
        </p:nvSpPr>
        <p:spPr>
          <a:xfrm>
            <a:off x="3546038" y="4623078"/>
            <a:ext cx="2051923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Ukuran Matriks Kedua</a:t>
            </a:r>
            <a:endParaRPr lang="en-US" sz="1786" dirty="0"/>
          </a:p>
        </p:txBody>
      </p:sp>
      <p:sp>
        <p:nvSpPr>
          <p:cNvPr id="12" name="Text 8"/>
          <p:cNvSpPr/>
          <p:nvPr/>
        </p:nvSpPr>
        <p:spPr>
          <a:xfrm>
            <a:off x="6059210" y="4623078"/>
            <a:ext cx="2055733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Ukuran Hasil Perkalian</a:t>
            </a:r>
            <a:endParaRPr lang="en-US" sz="1786" dirty="0"/>
          </a:p>
        </p:txBody>
      </p:sp>
      <p:sp>
        <p:nvSpPr>
          <p:cNvPr id="13" name="Shape 9"/>
          <p:cNvSpPr/>
          <p:nvPr/>
        </p:nvSpPr>
        <p:spPr>
          <a:xfrm>
            <a:off x="801410" y="5492591"/>
            <a:ext cx="7540347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4" name="Text 10"/>
          <p:cNvSpPr/>
          <p:nvPr/>
        </p:nvSpPr>
        <p:spPr>
          <a:xfrm>
            <a:off x="1029057" y="5636300"/>
            <a:ext cx="2055733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 x n</a:t>
            </a:r>
            <a:endParaRPr lang="en-US" sz="1786" dirty="0"/>
          </a:p>
        </p:txBody>
      </p:sp>
      <p:sp>
        <p:nvSpPr>
          <p:cNvPr id="15" name="Text 11"/>
          <p:cNvSpPr/>
          <p:nvPr/>
        </p:nvSpPr>
        <p:spPr>
          <a:xfrm>
            <a:off x="3546038" y="5636300"/>
            <a:ext cx="2051923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n x p</a:t>
            </a:r>
            <a:endParaRPr lang="en-US" sz="1786" dirty="0"/>
          </a:p>
        </p:txBody>
      </p:sp>
      <p:sp>
        <p:nvSpPr>
          <p:cNvPr id="16" name="Text 12"/>
          <p:cNvSpPr/>
          <p:nvPr/>
        </p:nvSpPr>
        <p:spPr>
          <a:xfrm>
            <a:off x="6059210" y="5636300"/>
            <a:ext cx="2055733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 x p</a:t>
            </a:r>
            <a:endParaRPr lang="en-US" sz="17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88" y="2884884"/>
            <a:ext cx="4919424" cy="245971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80190" y="994767"/>
            <a:ext cx="5670590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b="1" kern="0" spc="-134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Determinan Matriks</a:t>
            </a:r>
            <a:endParaRPr lang="en-US" sz="4465" dirty="0"/>
          </a:p>
        </p:txBody>
      </p:sp>
      <p:sp>
        <p:nvSpPr>
          <p:cNvPr id="7" name="Text 3"/>
          <p:cNvSpPr/>
          <p:nvPr/>
        </p:nvSpPr>
        <p:spPr>
          <a:xfrm>
            <a:off x="6280190" y="2043708"/>
            <a:ext cx="7556421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Determinan matriks adalah nilai skalar yang dihitung dari matriks persegi. Determinan matriks memainkan peran penting dalam berbagai aplikasi, seperti menyelesaikan sistem persamaan linear.</a:t>
            </a:r>
            <a:endParaRPr lang="en-US" sz="1786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387566"/>
            <a:ext cx="1134070" cy="203275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754422" y="3614380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b="1" kern="0" spc="-67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Matriks 2x2</a:t>
            </a:r>
            <a:endParaRPr lang="en-US" sz="2233" dirty="0"/>
          </a:p>
        </p:txBody>
      </p:sp>
      <p:sp>
        <p:nvSpPr>
          <p:cNvPr id="10" name="Text 5"/>
          <p:cNvSpPr/>
          <p:nvPr/>
        </p:nvSpPr>
        <p:spPr>
          <a:xfrm>
            <a:off x="7754422" y="4104799"/>
            <a:ext cx="6082189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Determinan matriks 2x2 dihitung dengan mengurangkan hasil kali elemen diagonal utama dengan hasil kali elemen diagonal sekunder.</a:t>
            </a:r>
            <a:endParaRPr lang="en-US" sz="1786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420320"/>
            <a:ext cx="1134070" cy="181451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754422" y="5647134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b="1" kern="0" spc="-67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Matriks 3x3</a:t>
            </a:r>
            <a:endParaRPr lang="en-US" sz="2233" dirty="0"/>
          </a:p>
        </p:txBody>
      </p:sp>
      <p:sp>
        <p:nvSpPr>
          <p:cNvPr id="13" name="Text 7"/>
          <p:cNvSpPr/>
          <p:nvPr/>
        </p:nvSpPr>
        <p:spPr>
          <a:xfrm>
            <a:off x="7754422" y="6137553"/>
            <a:ext cx="6082189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Determinan matriks 3x3 dihitung dengan menggunakan aturan Sarrus atau ekspansi kofaktor.</a:t>
            </a:r>
            <a:endParaRPr lang="en-US" sz="17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3493413"/>
            <a:ext cx="5670590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b="1" kern="0" spc="-134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Invers Matriks</a:t>
            </a:r>
            <a:endParaRPr lang="en-US" sz="4465" dirty="0"/>
          </a:p>
        </p:txBody>
      </p:sp>
      <p:sp>
        <p:nvSpPr>
          <p:cNvPr id="6" name="Text 3"/>
          <p:cNvSpPr/>
          <p:nvPr/>
        </p:nvSpPr>
        <p:spPr>
          <a:xfrm>
            <a:off x="793790" y="4542353"/>
            <a:ext cx="13042821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Invers matriks adalah matriks yang, ketika dikalikan dengan matriks asli, menghasilkan matriks identitas. Tidak semua matriks memiliki invers, dan matriks yang memiliki invers disebut invertible.</a:t>
            </a:r>
            <a:endParaRPr lang="en-US" sz="1786" dirty="0"/>
          </a:p>
        </p:txBody>
      </p:sp>
      <p:sp>
        <p:nvSpPr>
          <p:cNvPr id="7" name="Shape 4"/>
          <p:cNvSpPr/>
          <p:nvPr/>
        </p:nvSpPr>
        <p:spPr>
          <a:xfrm>
            <a:off x="793790" y="5523309"/>
            <a:ext cx="6408063" cy="2047994"/>
          </a:xfrm>
          <a:prstGeom prst="roundRect">
            <a:avLst>
              <a:gd name="adj" fmla="val 4984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28224" y="5757743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kern="0" spc="-67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Menemukan Invers</a:t>
            </a:r>
            <a:endParaRPr lang="en-US" sz="2233" dirty="0"/>
          </a:p>
        </p:txBody>
      </p:sp>
      <p:sp>
        <p:nvSpPr>
          <p:cNvPr id="9" name="Text 6"/>
          <p:cNvSpPr/>
          <p:nvPr/>
        </p:nvSpPr>
        <p:spPr>
          <a:xfrm>
            <a:off x="1028224" y="6248162"/>
            <a:ext cx="5939195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Untuk menemukan invers matriks, kita dapat menggunakan berbagai metode seperti metode adjoin atau metode Gauss-Jordan.</a:t>
            </a:r>
            <a:endParaRPr lang="en-US" sz="1786" dirty="0"/>
          </a:p>
        </p:txBody>
      </p:sp>
      <p:sp>
        <p:nvSpPr>
          <p:cNvPr id="10" name="Shape 7"/>
          <p:cNvSpPr/>
          <p:nvPr/>
        </p:nvSpPr>
        <p:spPr>
          <a:xfrm>
            <a:off x="7428667" y="5523309"/>
            <a:ext cx="6408063" cy="2047994"/>
          </a:xfrm>
          <a:prstGeom prst="roundRect">
            <a:avLst>
              <a:gd name="adj" fmla="val 4984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663101" y="5757743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kern="0" spc="-67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Kegunaan</a:t>
            </a:r>
            <a:endParaRPr lang="en-US" sz="2233" dirty="0"/>
          </a:p>
        </p:txBody>
      </p:sp>
      <p:sp>
        <p:nvSpPr>
          <p:cNvPr id="12" name="Text 9"/>
          <p:cNvSpPr/>
          <p:nvPr/>
        </p:nvSpPr>
        <p:spPr>
          <a:xfrm>
            <a:off x="7663101" y="6248162"/>
            <a:ext cx="5939195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Invers matriks digunakan dalam memecahkan sistem persamaan linear dan dalam banyak aplikasi dalam matematika dan ilmu komputer.</a:t>
            </a:r>
            <a:endParaRPr lang="en-US" sz="17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48" y="2439472"/>
            <a:ext cx="5025985" cy="335065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131004" y="652224"/>
            <a:ext cx="7854791" cy="11513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32"/>
              </a:lnSpc>
              <a:buNone/>
            </a:pPr>
            <a:r>
              <a:rPr lang="en-US" sz="3626" b="1" kern="0" spc="-109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Aplikasi Matriks dalam Kehidupan Sehari-hari</a:t>
            </a:r>
            <a:endParaRPr lang="en-US" sz="3626" dirty="0"/>
          </a:p>
        </p:txBody>
      </p:sp>
      <p:sp>
        <p:nvSpPr>
          <p:cNvPr id="7" name="Text 3"/>
          <p:cNvSpPr/>
          <p:nvPr/>
        </p:nvSpPr>
        <p:spPr>
          <a:xfrm>
            <a:off x="6131004" y="2079784"/>
            <a:ext cx="7854791" cy="5893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21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Matriks memiliki berbagai aplikasi dalam kehidupan nyata, mulai dari pemrosesan gambar hingga optimasi jaringan dan analisis keuangan.</a:t>
            </a:r>
            <a:endParaRPr lang="en-US" sz="14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004" y="2876312"/>
            <a:ext cx="460415" cy="46041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131004" y="3520916"/>
            <a:ext cx="2302312" cy="2877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66"/>
              </a:lnSpc>
              <a:buNone/>
            </a:pPr>
            <a:r>
              <a:rPr lang="en-US" sz="1813" b="1" kern="0" spc="-54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Grafik Komputer</a:t>
            </a:r>
            <a:endParaRPr lang="en-US" sz="1813" dirty="0"/>
          </a:p>
        </p:txBody>
      </p:sp>
      <p:sp>
        <p:nvSpPr>
          <p:cNvPr id="10" name="Text 5"/>
          <p:cNvSpPr/>
          <p:nvPr/>
        </p:nvSpPr>
        <p:spPr>
          <a:xfrm>
            <a:off x="6131004" y="3919180"/>
            <a:ext cx="3789283" cy="884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21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Matriks digunakan untuk memanipulasi dan mengubah gambar, seperti rotasi, penskalaan, dan translasi.</a:t>
            </a:r>
            <a:endParaRPr lang="en-US" sz="14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6513" y="2876312"/>
            <a:ext cx="460415" cy="460415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0196513" y="3520916"/>
            <a:ext cx="2302312" cy="2877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66"/>
              </a:lnSpc>
              <a:buNone/>
            </a:pPr>
            <a:r>
              <a:rPr lang="en-US" sz="1813" b="1" kern="0" spc="-54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Jaringan</a:t>
            </a:r>
            <a:endParaRPr lang="en-US" sz="1813" dirty="0"/>
          </a:p>
        </p:txBody>
      </p:sp>
      <p:sp>
        <p:nvSpPr>
          <p:cNvPr id="13" name="Text 7"/>
          <p:cNvSpPr/>
          <p:nvPr/>
        </p:nvSpPr>
        <p:spPr>
          <a:xfrm>
            <a:off x="10196513" y="3919180"/>
            <a:ext cx="3789283" cy="11787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21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Matriks dapat digunakan untuk memodelkan dan menganalisis jaringan, seperti jaringan komputer atau jaringan sosial.</a:t>
            </a:r>
            <a:endParaRPr lang="en-US" sz="14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1004" y="5650468"/>
            <a:ext cx="460415" cy="460415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6131004" y="6295073"/>
            <a:ext cx="2302312" cy="2877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66"/>
              </a:lnSpc>
              <a:buNone/>
            </a:pPr>
            <a:r>
              <a:rPr lang="en-US" sz="1813" b="1" kern="0" spc="-54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Analisis Keuangan</a:t>
            </a:r>
            <a:endParaRPr lang="en-US" sz="1813" dirty="0"/>
          </a:p>
        </p:txBody>
      </p:sp>
      <p:sp>
        <p:nvSpPr>
          <p:cNvPr id="16" name="Text 9"/>
          <p:cNvSpPr/>
          <p:nvPr/>
        </p:nvSpPr>
        <p:spPr>
          <a:xfrm>
            <a:off x="6131004" y="6693337"/>
            <a:ext cx="3789283" cy="884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21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Matriks digunakan untuk menganalisis data keuangan dan membuat keputusan investasi yang lebih tepat.</a:t>
            </a:r>
            <a:endParaRPr lang="en-US" sz="1450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6513" y="5650468"/>
            <a:ext cx="460415" cy="460415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10196513" y="6295073"/>
            <a:ext cx="2302312" cy="2877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66"/>
              </a:lnSpc>
              <a:buNone/>
            </a:pPr>
            <a:r>
              <a:rPr lang="en-US" sz="1813" b="1" kern="0" spc="-54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Ilmu Pengetahuan</a:t>
            </a:r>
            <a:endParaRPr lang="en-US" sz="1813" dirty="0"/>
          </a:p>
        </p:txBody>
      </p:sp>
      <p:sp>
        <p:nvSpPr>
          <p:cNvPr id="19" name="Text 11"/>
          <p:cNvSpPr/>
          <p:nvPr/>
        </p:nvSpPr>
        <p:spPr>
          <a:xfrm>
            <a:off x="10196513" y="6693337"/>
            <a:ext cx="3789283" cy="884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21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Matriks digunakan dalam banyak bidang ilmu pengetahuan, seperti fisika, kimia, dan biologi.</a:t>
            </a:r>
            <a:endParaRPr lang="en-US" sz="14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Custom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Eudoxus Sans</vt:lpstr>
      <vt:lpstr>p22-mackinac-pro</vt:lpstr>
      <vt:lpstr>Arial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alija zaki</cp:lastModifiedBy>
  <cp:revision>1</cp:revision>
  <dcterms:created xsi:type="dcterms:W3CDTF">2024-07-03T09:41:52Z</dcterms:created>
  <dcterms:modified xsi:type="dcterms:W3CDTF">2024-07-03T09:44:26Z</dcterms:modified>
</cp:coreProperties>
</file>