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59" r:id="rId5"/>
    <p:sldId id="260" r:id="rId6"/>
    <p:sldId id="261" r:id="rId7"/>
    <p:sldId id="262" r:id="rId8"/>
    <p:sldId id="263" r:id="rId9"/>
    <p:sldId id="267" r:id="rId10"/>
    <p:sldId id="269" r:id="rId11"/>
    <p:sldId id="270" r:id="rId12"/>
    <p:sldId id="271" r:id="rId13"/>
    <p:sldId id="265" r:id="rId14"/>
    <p:sldId id="266" r:id="rId15"/>
    <p:sldId id="268" r:id="rId16"/>
    <p:sldId id="273" r:id="rId17"/>
    <p:sldId id="274" r:id="rId18"/>
    <p:sldId id="275" r:id="rId19"/>
    <p:sldId id="276" r:id="rId20"/>
    <p:sldId id="277" r:id="rId2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64514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292336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133933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264491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415259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383263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1363514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417398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3947526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2844470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AB039-03B8-402B-8546-F2AD4ABE086C}" type="datetimeFigureOut">
              <a:rPr lang="id-ID" smtClean="0"/>
              <a:pPr/>
              <a:t>12/07/2018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356925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B039-03B8-402B-8546-F2AD4ABE086C}" type="datetimeFigureOut">
              <a:rPr lang="id-ID" smtClean="0"/>
              <a:pPr/>
              <a:t>12/07/2018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AF680-11CF-43C1-9408-0BC8FAFBC0AB}" type="slidenum">
              <a:rPr lang="id-ID" smtClean="0"/>
              <a:pPr/>
              <a:t>‹#›</a:t>
            </a:fld>
            <a:endParaRPr lang="id-ID"/>
          </a:p>
        </p:txBody>
      </p:sp>
    </p:spTree>
    <p:extLst>
      <p:ext uri="{BB962C8B-B14F-4D97-AF65-F5344CB8AC3E}">
        <p14:creationId xmlns:p14="http://schemas.microsoft.com/office/powerpoint/2010/main" xmlns="" val="189745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66652" y="3038702"/>
            <a:ext cx="8675688" cy="1814512"/>
          </a:xfrm>
          <a:prstGeom prst="rect">
            <a:avLst/>
          </a:prstGeom>
          <a:effectLst/>
        </p:spPr>
        <p:txBody>
          <a:bodyPr anchor="b"/>
          <a:lstStyle>
            <a:lvl1pPr algn="l" rtl="0" eaLnBrk="0" fontAlgn="base" hangingPunct="0">
              <a:spcBef>
                <a:spcPct val="0"/>
              </a:spcBef>
              <a:spcAft>
                <a:spcPct val="0"/>
              </a:spcAft>
              <a:defRPr sz="3000" b="1"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a:r>
              <a:rPr lang="id-ID" sz="3600" dirty="0" smtClean="0">
                <a:latin typeface="Times New Roman" panose="02020603050405020304" pitchFamily="18" charset="0"/>
                <a:ea typeface="Tahoma" panose="020B0604030504040204" pitchFamily="34" charset="0"/>
                <a:cs typeface="Times New Roman" panose="02020603050405020304" pitchFamily="18" charset="0"/>
              </a:rPr>
              <a:t>EFFECTS OF AQUATIC PNF LOWER EXTREMITY PATTERNS ON </a:t>
            </a:r>
          </a:p>
          <a:p>
            <a:pPr algn="ctr"/>
            <a:r>
              <a:rPr lang="id-ID" sz="3600" dirty="0" smtClean="0">
                <a:latin typeface="Times New Roman" panose="02020603050405020304" pitchFamily="18" charset="0"/>
                <a:ea typeface="Tahoma" panose="020B0604030504040204" pitchFamily="34" charset="0"/>
                <a:cs typeface="Times New Roman" panose="02020603050405020304" pitchFamily="18" charset="0"/>
              </a:rPr>
              <a:t>BALANCE AND ADL OF </a:t>
            </a:r>
          </a:p>
          <a:p>
            <a:pPr algn="ctr"/>
            <a:r>
              <a:rPr lang="id-ID" sz="3600" dirty="0" smtClean="0">
                <a:latin typeface="Times New Roman" panose="02020603050405020304" pitchFamily="18" charset="0"/>
                <a:ea typeface="Tahoma" panose="020B0604030504040204" pitchFamily="34" charset="0"/>
                <a:cs typeface="Times New Roman" panose="02020603050405020304" pitchFamily="18" charset="0"/>
              </a:rPr>
              <a:t>STROKE PATIENTS</a:t>
            </a:r>
          </a:p>
          <a:p>
            <a:pPr algn="ctr"/>
            <a:endParaRPr lang="id-ID" sz="3600" dirty="0" smtClean="0">
              <a:latin typeface="Times New Roman" panose="02020603050405020304" pitchFamily="18" charset="0"/>
              <a:ea typeface="Tahoma" panose="020B0604030504040204" pitchFamily="34" charset="0"/>
              <a:cs typeface="Times New Roman" panose="02020603050405020304" pitchFamily="18" charset="0"/>
            </a:endParaRPr>
          </a:p>
          <a:p>
            <a:pPr algn="ctr"/>
            <a:r>
              <a:rPr lang="id-ID" sz="2400" dirty="0">
                <a:latin typeface="Times New Roman" panose="02020603050405020304" pitchFamily="18" charset="0"/>
                <a:cs typeface="Times New Roman" panose="02020603050405020304" pitchFamily="18" charset="0"/>
              </a:rPr>
              <a:t>E un K yung K saya m, MSc 1), D ong- K yu L EE, MSc 2) *, </a:t>
            </a:r>
            <a:endParaRPr lang="id-ID" sz="2400" dirty="0" smtClean="0">
              <a:latin typeface="Times New Roman" panose="02020603050405020304" pitchFamily="18" charset="0"/>
              <a:cs typeface="Times New Roman" panose="02020603050405020304" pitchFamily="18" charset="0"/>
            </a:endParaRPr>
          </a:p>
          <a:p>
            <a:pPr algn="ctr"/>
            <a:r>
              <a:rPr lang="id-ID" sz="2400" dirty="0" smtClean="0">
                <a:latin typeface="Times New Roman" panose="02020603050405020304" pitchFamily="18" charset="0"/>
                <a:cs typeface="Times New Roman" panose="02020603050405020304" pitchFamily="18" charset="0"/>
              </a:rPr>
              <a:t>Y oung- </a:t>
            </a:r>
            <a:r>
              <a:rPr lang="id-ID" sz="2400" dirty="0">
                <a:latin typeface="Times New Roman" panose="02020603050405020304" pitchFamily="18" charset="0"/>
                <a:cs typeface="Times New Roman" panose="02020603050405020304" pitchFamily="18" charset="0"/>
              </a:rPr>
              <a:t>m saya K saya m, MSc 1)</a:t>
            </a:r>
            <a:endParaRPr lang="id-ID"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Subtitle 2"/>
          <p:cNvSpPr txBox="1">
            <a:spLocks/>
          </p:cNvSpPr>
          <p:nvPr/>
        </p:nvSpPr>
        <p:spPr bwMode="auto">
          <a:xfrm>
            <a:off x="2133600" y="5943601"/>
            <a:ext cx="4572000" cy="685800"/>
          </a:xfrm>
          <a:prstGeom prst="rect">
            <a:avLst/>
          </a:prstGeom>
          <a:solidFill>
            <a:schemeClr val="bg1"/>
          </a:solidFill>
          <a:ln w="9525">
            <a:noFill/>
            <a:miter lim="800000"/>
            <a:headEnd/>
            <a:tailEnd/>
          </a:ln>
          <a:effectLst>
            <a:softEdge rad="127000"/>
          </a:effectLst>
        </p:spPr>
        <p:txBody>
          <a:bodyPr/>
          <a:lstStyle/>
          <a:p>
            <a:pPr algn="ctr" eaLnBrk="1" hangingPunct="1">
              <a:spcBef>
                <a:spcPct val="20000"/>
              </a:spcBef>
              <a:buFont typeface="Arial" charset="0"/>
              <a:buNone/>
              <a:defRPr/>
            </a:pPr>
            <a:r>
              <a:rPr lang="id-ID" sz="2000" b="1" dirty="0"/>
              <a:t>Profesi Fisioterapi Universitas ‘Aisyiyah Yogyakarta</a:t>
            </a:r>
            <a:endParaRPr lang="en-US" sz="2000" b="1" dirty="0"/>
          </a:p>
        </p:txBody>
      </p:sp>
      <p:pic>
        <p:nvPicPr>
          <p:cNvPr id="8198" name="Picture 2" descr="D:\logounisa.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5634038"/>
            <a:ext cx="3487738" cy="1185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9" name="Rectangle 6"/>
          <p:cNvSpPr>
            <a:spLocks noChangeArrowheads="1"/>
          </p:cNvSpPr>
          <p:nvPr/>
        </p:nvSpPr>
        <p:spPr bwMode="auto">
          <a:xfrm>
            <a:off x="4268571" y="391991"/>
            <a:ext cx="318913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b="1" dirty="0">
                <a:latin typeface="Times New Roman" panose="02020603050405020304" pitchFamily="18" charset="0"/>
                <a:cs typeface="Times New Roman" panose="02020603050405020304" pitchFamily="18" charset="0"/>
              </a:rPr>
              <a:t>STASE </a:t>
            </a:r>
            <a:r>
              <a:rPr lang="id-ID" b="1" dirty="0">
                <a:latin typeface="Times New Roman" panose="02020603050405020304" pitchFamily="18" charset="0"/>
                <a:cs typeface="Times New Roman" panose="02020603050405020304" pitchFamily="18" charset="0"/>
              </a:rPr>
              <a:t> </a:t>
            </a:r>
            <a:r>
              <a:rPr lang="id-ID" b="1" dirty="0" smtClean="0">
                <a:latin typeface="Times New Roman" panose="02020603050405020304" pitchFamily="18" charset="0"/>
                <a:cs typeface="Times New Roman" panose="02020603050405020304" pitchFamily="18" charset="0"/>
              </a:rPr>
              <a:t>NEUROMUSCULAR</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1762194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Kelompok eksperimen yang </a:t>
            </a:r>
            <a:r>
              <a:rPr lang="id-ID" b="1" dirty="0" smtClean="0"/>
              <a:t>dilakukan pola PNF extremitas bawah menggunakan </a:t>
            </a:r>
            <a:r>
              <a:rPr lang="id-ID" b="1" dirty="0"/>
              <a:t>inisiasi berirama (RI) metode 110 cm di bawah permukaan </a:t>
            </a:r>
            <a:r>
              <a:rPr lang="id-ID" b="1" dirty="0" smtClean="0"/>
              <a:t>air, </a:t>
            </a:r>
            <a:r>
              <a:rPr lang="id-ID" b="1" dirty="0"/>
              <a:t>suhu air 31-33 ° C. </a:t>
            </a:r>
            <a:endParaRPr lang="id-ID" b="1" dirty="0" smtClean="0"/>
          </a:p>
          <a:p>
            <a:r>
              <a:rPr lang="id-ID" b="1" dirty="0" smtClean="0"/>
              <a:t>Latihan </a:t>
            </a:r>
            <a:r>
              <a:rPr lang="id-ID" b="1" dirty="0"/>
              <a:t>dilakukan dalam posisi terlentang </a:t>
            </a:r>
            <a:r>
              <a:rPr lang="id-ID" b="1" dirty="0" smtClean="0"/>
              <a:t>setelah </a:t>
            </a:r>
            <a:r>
              <a:rPr lang="id-ID" b="1" dirty="0"/>
              <a:t>peregangan sederhana; subyek mengenakan cincin tubuh antara L </a:t>
            </a:r>
            <a:r>
              <a:rPr lang="id-ID" b="1" dirty="0" smtClean="0"/>
              <a:t>5</a:t>
            </a:r>
            <a:r>
              <a:rPr lang="id-ID" dirty="0" smtClean="0"/>
              <a:t> </a:t>
            </a:r>
            <a:r>
              <a:rPr lang="id-ID" b="1" dirty="0" smtClean="0"/>
              <a:t>dan </a:t>
            </a:r>
            <a:r>
              <a:rPr lang="id-ID" b="1" dirty="0"/>
              <a:t>S 1 </a:t>
            </a:r>
            <a:r>
              <a:rPr lang="id-ID" b="1" dirty="0" smtClean="0"/>
              <a:t>dan </a:t>
            </a:r>
            <a:r>
              <a:rPr lang="id-ID" b="1" dirty="0"/>
              <a:t>leher. </a:t>
            </a:r>
            <a:endParaRPr lang="id-ID" b="1" dirty="0" smtClean="0"/>
          </a:p>
          <a:p>
            <a:r>
              <a:rPr lang="id-ID" b="1" dirty="0" smtClean="0"/>
              <a:t>Kelompok </a:t>
            </a:r>
            <a:r>
              <a:rPr lang="id-ID" b="1" dirty="0"/>
              <a:t>kontrol dilakukan PNF pola ekstremitas bawah di tanah dalam posisi telentang setelah peregangan sederhana. Metode RI dimulai dari latihan pasif, hasil untuk latihan resistensi aktif, dan membantu koordinasi peningkatan, sensasi motorik, dan keseimbangan. </a:t>
            </a:r>
            <a:endParaRPr lang="id-ID" b="1" dirty="0" smtClean="0"/>
          </a:p>
          <a:p>
            <a:r>
              <a:rPr lang="id-ID" b="1" dirty="0" smtClean="0"/>
              <a:t>PNF </a:t>
            </a:r>
            <a:r>
              <a:rPr lang="id-ID" b="1" dirty="0"/>
              <a:t>pola ekstremitas bawah terdiri dari pola D 1 dan D 2. D 1 Pola berakhir di kedua fleksi-adduksi-eksternal fleksi rotasi lutut atau ekstensi-adduksi rotasi eksternal ekstensi lutut. D 2 Pola berakhir di kedua fleksi-adduksi fleksi eksternal rotasi lutut atau ekstensi rotasi lutut adduksi-eksternal extension-. PNF pola ekstremitas bawah dilakukan 30 menit / hari, 5 hari / minggu selama 6 minggu.</a:t>
            </a:r>
            <a:endParaRPr lang="id-ID" dirty="0"/>
          </a:p>
        </p:txBody>
      </p:sp>
    </p:spTree>
    <p:extLst>
      <p:ext uri="{BB962C8B-B14F-4D97-AF65-F5344CB8AC3E}">
        <p14:creationId xmlns:p14="http://schemas.microsoft.com/office/powerpoint/2010/main" xmlns="" val="61080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b="1" dirty="0" smtClean="0"/>
              <a:t>Hasil </a:t>
            </a:r>
            <a:r>
              <a:rPr lang="id-ID" b="1" dirty="0"/>
              <a:t>diukur dengan Berg Balance Scale (BBS), Jangka waktu Up and Go Test (TUGT), Fungsional Jangkauan Test (FRT), dan Satu Kaki Berdiri Test (Olst). </a:t>
            </a:r>
            <a:endParaRPr lang="id-ID" b="1" dirty="0" smtClean="0"/>
          </a:p>
          <a:p>
            <a:pPr marL="0" indent="0">
              <a:buNone/>
            </a:pPr>
            <a:r>
              <a:rPr lang="id-ID" b="1" dirty="0" smtClean="0"/>
              <a:t>BBS </a:t>
            </a:r>
            <a:r>
              <a:rPr lang="id-ID" b="1" dirty="0"/>
              <a:t>sists con dari 14 item dan dapat dikategorikan ke dalam duduk, ing stand, dan perubahan postural. Skor di setiap kategori kisaran 0-4, dengan 56 kemungkinan jumlah poin; skor yang lebih tinggi puncak-keseimbangan cate yang lebih baik. </a:t>
            </a:r>
            <a:endParaRPr lang="id-ID" b="1" dirty="0" smtClean="0"/>
          </a:p>
          <a:p>
            <a:pPr marL="0" indent="0">
              <a:buNone/>
            </a:pPr>
            <a:r>
              <a:rPr lang="id-ID" b="1" dirty="0" smtClean="0"/>
              <a:t>TUGT </a:t>
            </a:r>
            <a:r>
              <a:rPr lang="id-ID" b="1" dirty="0"/>
              <a:t>yang mengukur waktu yang dibutuhkan untuk berdiri dari kursi dan antar-jemput bolak-balik antara kursi dan tempat di depan subjek tiga kali. </a:t>
            </a:r>
            <a:endParaRPr lang="id-ID" b="1" dirty="0" smtClean="0"/>
          </a:p>
          <a:p>
            <a:pPr marL="0" indent="0">
              <a:buNone/>
            </a:pPr>
            <a:r>
              <a:rPr lang="id-ID" b="1" dirty="0" smtClean="0"/>
              <a:t>FRT </a:t>
            </a:r>
            <a:r>
              <a:rPr lang="id-ID" b="1" dirty="0"/>
              <a:t>mengukur jarak satu dapat mencapai dengan lengan dari posisi berdiri. </a:t>
            </a:r>
            <a:endParaRPr lang="id-ID" b="1" dirty="0" smtClean="0"/>
          </a:p>
          <a:p>
            <a:pPr marL="0" indent="0">
              <a:buNone/>
            </a:pPr>
            <a:r>
              <a:rPr lang="id-ID" b="1" dirty="0" smtClean="0"/>
              <a:t>Langkah-langkah </a:t>
            </a:r>
            <a:r>
              <a:rPr lang="id-ID" b="1" dirty="0"/>
              <a:t>Olst berapa lama seseorang dapat berdiri dengan satu kaki dengan mata terbuka tanpa menempatkan kaki lainnya di tanah.</a:t>
            </a:r>
            <a:endParaRPr lang="id-ID" dirty="0"/>
          </a:p>
          <a:p>
            <a:pPr marL="0" indent="0">
              <a:buNone/>
            </a:pPr>
            <a:endParaRPr lang="id-ID" dirty="0"/>
          </a:p>
        </p:txBody>
      </p:sp>
    </p:spTree>
    <p:extLst>
      <p:ext uri="{BB962C8B-B14F-4D97-AF65-F5344CB8AC3E}">
        <p14:creationId xmlns:p14="http://schemas.microsoft.com/office/powerpoint/2010/main" xmlns="" val="329025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ADL diukur dengan Fungsional Kemerdekaan Ukur (FIM), yang terdiri dari 13 item yang terkait dengan mobil- ity dan 5 terkait dengan pengakuan. Item yang mencetak gol pada skala 1-7 dengan 126 kemungkinan jumlah poin; skor yang lebih tinggi</a:t>
            </a:r>
            <a:endParaRPr lang="id-ID" dirty="0"/>
          </a:p>
          <a:p>
            <a:pPr marL="0" indent="0">
              <a:buNone/>
            </a:pPr>
            <a:endParaRPr lang="id-ID" dirty="0"/>
          </a:p>
        </p:txBody>
      </p:sp>
    </p:spTree>
    <p:extLst>
      <p:ext uri="{BB962C8B-B14F-4D97-AF65-F5344CB8AC3E}">
        <p14:creationId xmlns:p14="http://schemas.microsoft.com/office/powerpoint/2010/main" xmlns="" val="2596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Karakteristik </a:t>
            </a:r>
            <a:r>
              <a:rPr lang="id-ID" b="1" dirty="0" smtClean="0"/>
              <a:t>umum responden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83398453"/>
              </p:ext>
            </p:extLst>
          </p:nvPr>
        </p:nvGraphicFramePr>
        <p:xfrm>
          <a:off x="672934" y="2019396"/>
          <a:ext cx="9505208" cy="3348843"/>
        </p:xfrm>
        <a:graphic>
          <a:graphicData uri="http://schemas.openxmlformats.org/drawingml/2006/table">
            <a:tbl>
              <a:tblPr firstRow="1" firstCol="1" bandRow="1">
                <a:tableStyleId>{5C22544A-7EE6-4342-B048-85BDC9FD1C3A}</a:tableStyleId>
              </a:tblPr>
              <a:tblGrid>
                <a:gridCol w="4067731"/>
                <a:gridCol w="2614970"/>
                <a:gridCol w="2822507"/>
              </a:tblGrid>
              <a:tr h="377590">
                <a:tc>
                  <a:txBody>
                    <a:bodyPr/>
                    <a:lstStyle/>
                    <a:p>
                      <a:pPr algn="ctr">
                        <a:spcAft>
                          <a:spcPts val="0"/>
                        </a:spcAft>
                      </a:pPr>
                      <a:r>
                        <a:rPr lang="id-ID" sz="1400" dirty="0">
                          <a:effectLst/>
                          <a:latin typeface="Times New Roman" panose="02020603050405020304" pitchFamily="18" charset="0"/>
                          <a:cs typeface="Times New Roman" panose="02020603050405020304" pitchFamily="18" charset="0"/>
                        </a:rPr>
                        <a:t> </a:t>
                      </a:r>
                      <a:endParaRPr lang="id-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40005" algn="ctr">
                        <a:lnSpc>
                          <a:spcPts val="670"/>
                        </a:lnSpc>
                        <a:spcAft>
                          <a:spcPts val="0"/>
                        </a:spcAft>
                      </a:pPr>
                      <a:r>
                        <a:rPr lang="id-ID" sz="1400">
                          <a:effectLst/>
                          <a:latin typeface="Times New Roman" panose="02020603050405020304" pitchFamily="18" charset="0"/>
                          <a:cs typeface="Times New Roman" panose="02020603050405020304" pitchFamily="18" charset="0"/>
                        </a:rPr>
                        <a:t>EG (n = 10)</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03200" algn="ctr">
                        <a:lnSpc>
                          <a:spcPts val="740"/>
                        </a:lnSpc>
                        <a:spcAft>
                          <a:spcPts val="0"/>
                        </a:spcAft>
                      </a:pPr>
                      <a:r>
                        <a:rPr lang="id-ID" sz="1400">
                          <a:effectLst/>
                          <a:latin typeface="Times New Roman" panose="02020603050405020304" pitchFamily="18" charset="0"/>
                          <a:cs typeface="Times New Roman" panose="02020603050405020304" pitchFamily="18" charset="0"/>
                        </a:rPr>
                        <a:t>CG (n = 10)</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69924">
                <a:tc>
                  <a:txBody>
                    <a:bodyPr/>
                    <a:lstStyle/>
                    <a:p>
                      <a:pPr algn="ctr">
                        <a:lnSpc>
                          <a:spcPts val="100"/>
                        </a:lnSpc>
                        <a:spcAft>
                          <a:spcPts val="0"/>
                        </a:spcAft>
                      </a:pPr>
                      <a:r>
                        <a:rPr lang="id-ID" sz="1400">
                          <a:effectLst/>
                          <a:latin typeface="Times New Roman" panose="02020603050405020304" pitchFamily="18" charset="0"/>
                          <a:cs typeface="Times New Roman" panose="02020603050405020304" pitchFamily="18" charset="0"/>
                        </a:rPr>
                        <a:t> </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00"/>
                        </a:lnSpc>
                        <a:spcAft>
                          <a:spcPts val="0"/>
                        </a:spcAft>
                      </a:pPr>
                      <a:r>
                        <a:rPr lang="id-ID" sz="1400">
                          <a:effectLst/>
                          <a:latin typeface="Times New Roman" panose="02020603050405020304" pitchFamily="18" charset="0"/>
                          <a:cs typeface="Times New Roman" panose="02020603050405020304" pitchFamily="18" charset="0"/>
                        </a:rPr>
                        <a:t> </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ts val="100"/>
                        </a:lnSpc>
                        <a:spcAft>
                          <a:spcPts val="0"/>
                        </a:spcAft>
                      </a:pPr>
                      <a:r>
                        <a:rPr lang="id-ID" sz="1400">
                          <a:effectLst/>
                          <a:latin typeface="Times New Roman" panose="02020603050405020304" pitchFamily="18" charset="0"/>
                          <a:cs typeface="Times New Roman" panose="02020603050405020304" pitchFamily="18" charset="0"/>
                        </a:rPr>
                        <a:t> </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500484">
                <a:tc>
                  <a:txBody>
                    <a:bodyPr/>
                    <a:lstStyle/>
                    <a:p>
                      <a:pPr marL="114300" algn="ctr">
                        <a:lnSpc>
                          <a:spcPts val="670"/>
                        </a:lnSpc>
                        <a:spcAft>
                          <a:spcPts val="0"/>
                        </a:spcAft>
                      </a:pPr>
                      <a:r>
                        <a:rPr lang="id-ID" sz="1400" dirty="0">
                          <a:effectLst/>
                          <a:latin typeface="Times New Roman" panose="02020603050405020304" pitchFamily="18" charset="0"/>
                          <a:cs typeface="Times New Roman" panose="02020603050405020304" pitchFamily="18" charset="0"/>
                        </a:rPr>
                        <a:t>Jenis kelamin Laki-laki Perempuan)</a:t>
                      </a:r>
                      <a:endParaRPr lang="id-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332105" algn="ctr">
                        <a:lnSpc>
                          <a:spcPts val="875"/>
                        </a:lnSpc>
                        <a:spcAft>
                          <a:spcPts val="0"/>
                        </a:spcAft>
                      </a:pPr>
                      <a:r>
                        <a:rPr lang="id-ID" sz="1400">
                          <a:effectLst/>
                          <a:latin typeface="Times New Roman" panose="02020603050405020304" pitchFamily="18" charset="0"/>
                          <a:cs typeface="Times New Roman" panose="02020603050405020304" pitchFamily="18" charset="0"/>
                        </a:rPr>
                        <a:t>5/5</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5400" algn="ctr">
                        <a:lnSpc>
                          <a:spcPts val="875"/>
                        </a:lnSpc>
                        <a:spcAft>
                          <a:spcPts val="0"/>
                        </a:spcAft>
                      </a:pPr>
                      <a:r>
                        <a:rPr lang="id-ID" sz="1400">
                          <a:effectLst/>
                          <a:latin typeface="Times New Roman" panose="02020603050405020304" pitchFamily="18" charset="0"/>
                          <a:cs typeface="Times New Roman" panose="02020603050405020304" pitchFamily="18" charset="0"/>
                        </a:rPr>
                        <a:t>5/5</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489469">
                <a:tc>
                  <a:txBody>
                    <a:bodyPr/>
                    <a:lstStyle/>
                    <a:p>
                      <a:pPr marL="114300" algn="ctr">
                        <a:lnSpc>
                          <a:spcPts val="670"/>
                        </a:lnSpc>
                        <a:spcAft>
                          <a:spcPts val="0"/>
                        </a:spcAft>
                      </a:pPr>
                      <a:r>
                        <a:rPr lang="id-ID" sz="1400">
                          <a:effectLst/>
                          <a:latin typeface="Times New Roman" panose="02020603050405020304" pitchFamily="18" charset="0"/>
                          <a:cs typeface="Times New Roman" panose="02020603050405020304" pitchFamily="18" charset="0"/>
                        </a:rPr>
                        <a:t>Umur (tahun)</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67005" algn="ctr">
                        <a:lnSpc>
                          <a:spcPts val="670"/>
                        </a:lnSpc>
                        <a:spcAft>
                          <a:spcPts val="0"/>
                        </a:spcAft>
                      </a:pPr>
                      <a:r>
                        <a:rPr lang="id-ID" sz="1400" dirty="0">
                          <a:effectLst/>
                          <a:latin typeface="Times New Roman" panose="02020603050405020304" pitchFamily="18" charset="0"/>
                          <a:cs typeface="Times New Roman" panose="02020603050405020304" pitchFamily="18" charset="0"/>
                        </a:rPr>
                        <a:t>69,1 ± </a:t>
                      </a:r>
                      <a:r>
                        <a:rPr lang="id-ID" sz="1400" dirty="0" smtClean="0">
                          <a:effectLst/>
                          <a:latin typeface="Times New Roman" panose="02020603050405020304" pitchFamily="18" charset="0"/>
                          <a:cs typeface="Times New Roman" panose="02020603050405020304" pitchFamily="18" charset="0"/>
                        </a:rPr>
                        <a:t>3,2a</a:t>
                      </a:r>
                      <a:endParaRPr lang="id-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5400" algn="ctr">
                        <a:lnSpc>
                          <a:spcPts val="805"/>
                        </a:lnSpc>
                        <a:spcAft>
                          <a:spcPts val="0"/>
                        </a:spcAft>
                      </a:pPr>
                      <a:r>
                        <a:rPr lang="id-ID" sz="1400">
                          <a:effectLst/>
                          <a:latin typeface="Times New Roman" panose="02020603050405020304" pitchFamily="18" charset="0"/>
                          <a:cs typeface="Times New Roman" panose="02020603050405020304" pitchFamily="18" charset="0"/>
                        </a:rPr>
                        <a:t>68,0 ± 3,1</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449263">
                <a:tc>
                  <a:txBody>
                    <a:bodyPr/>
                    <a:lstStyle/>
                    <a:p>
                      <a:pPr marL="114300" algn="ctr">
                        <a:lnSpc>
                          <a:spcPts val="875"/>
                        </a:lnSpc>
                        <a:spcAft>
                          <a:spcPts val="0"/>
                        </a:spcAft>
                      </a:pPr>
                      <a:r>
                        <a:rPr lang="id-ID" sz="1400" dirty="0">
                          <a:effectLst/>
                          <a:latin typeface="Times New Roman" panose="02020603050405020304" pitchFamily="18" charset="0"/>
                          <a:cs typeface="Times New Roman" panose="02020603050405020304" pitchFamily="18" charset="0"/>
                        </a:rPr>
                        <a:t>tinggi (cm)</a:t>
                      </a:r>
                      <a:endParaRPr lang="id-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52705" algn="ctr">
                        <a:lnSpc>
                          <a:spcPts val="740"/>
                        </a:lnSpc>
                        <a:spcAft>
                          <a:spcPts val="0"/>
                        </a:spcAft>
                      </a:pPr>
                      <a:r>
                        <a:rPr lang="id-ID" sz="1400">
                          <a:effectLst/>
                          <a:latin typeface="Times New Roman" panose="02020603050405020304" pitchFamily="18" charset="0"/>
                          <a:cs typeface="Times New Roman" panose="02020603050405020304" pitchFamily="18" charset="0"/>
                        </a:rPr>
                        <a:t>167,6 ± 8,2</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38100" algn="ctr">
                        <a:lnSpc>
                          <a:spcPts val="805"/>
                        </a:lnSpc>
                        <a:spcAft>
                          <a:spcPts val="0"/>
                        </a:spcAft>
                      </a:pPr>
                      <a:r>
                        <a:rPr lang="id-ID" sz="1400">
                          <a:effectLst/>
                          <a:latin typeface="Times New Roman" panose="02020603050405020304" pitchFamily="18" charset="0"/>
                          <a:cs typeface="Times New Roman" panose="02020603050405020304" pitchFamily="18" charset="0"/>
                        </a:rPr>
                        <a:t>165,9 ± 6,9</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445766">
                <a:tc>
                  <a:txBody>
                    <a:bodyPr/>
                    <a:lstStyle/>
                    <a:p>
                      <a:pPr marL="114300" algn="ctr">
                        <a:lnSpc>
                          <a:spcPts val="875"/>
                        </a:lnSpc>
                        <a:spcAft>
                          <a:spcPts val="0"/>
                        </a:spcAft>
                      </a:pPr>
                      <a:r>
                        <a:rPr lang="id-ID" sz="1400">
                          <a:effectLst/>
                          <a:latin typeface="Times New Roman" panose="02020603050405020304" pitchFamily="18" charset="0"/>
                          <a:cs typeface="Times New Roman" panose="02020603050405020304" pitchFamily="18" charset="0"/>
                        </a:rPr>
                        <a:t>Berat (kg)</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40005" algn="ctr">
                        <a:lnSpc>
                          <a:spcPts val="740"/>
                        </a:lnSpc>
                        <a:spcAft>
                          <a:spcPts val="0"/>
                        </a:spcAft>
                      </a:pPr>
                      <a:r>
                        <a:rPr lang="id-ID" sz="1400">
                          <a:effectLst/>
                          <a:latin typeface="Times New Roman" panose="02020603050405020304" pitchFamily="18" charset="0"/>
                          <a:cs typeface="Times New Roman" panose="02020603050405020304" pitchFamily="18" charset="0"/>
                        </a:rPr>
                        <a:t>67,9 ± 5,9</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5400" algn="ctr">
                        <a:lnSpc>
                          <a:spcPts val="805"/>
                        </a:lnSpc>
                        <a:spcAft>
                          <a:spcPts val="0"/>
                        </a:spcAft>
                      </a:pPr>
                      <a:r>
                        <a:rPr lang="id-ID" sz="1400">
                          <a:effectLst/>
                          <a:latin typeface="Times New Roman" panose="02020603050405020304" pitchFamily="18" charset="0"/>
                          <a:cs typeface="Times New Roman" panose="02020603050405020304" pitchFamily="18" charset="0"/>
                        </a:rPr>
                        <a:t>66,7 ± 6,7</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570581">
                <a:tc>
                  <a:txBody>
                    <a:bodyPr/>
                    <a:lstStyle/>
                    <a:p>
                      <a:pPr marL="114300" algn="ctr">
                        <a:lnSpc>
                          <a:spcPts val="805"/>
                        </a:lnSpc>
                        <a:spcAft>
                          <a:spcPts val="0"/>
                        </a:spcAft>
                      </a:pPr>
                      <a:r>
                        <a:rPr lang="id-ID" sz="1400">
                          <a:effectLst/>
                          <a:latin typeface="Times New Roman" panose="02020603050405020304" pitchFamily="18" charset="0"/>
                          <a:cs typeface="Times New Roman" panose="02020603050405020304" pitchFamily="18" charset="0"/>
                        </a:rPr>
                        <a:t>sisi Paretic (kanan / kiri)</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332105" algn="ctr">
                        <a:lnSpc>
                          <a:spcPts val="875"/>
                        </a:lnSpc>
                        <a:spcAft>
                          <a:spcPts val="0"/>
                        </a:spcAft>
                      </a:pPr>
                      <a:r>
                        <a:rPr lang="id-ID" sz="1400">
                          <a:effectLst/>
                          <a:latin typeface="Times New Roman" panose="02020603050405020304" pitchFamily="18" charset="0"/>
                          <a:cs typeface="Times New Roman" panose="02020603050405020304" pitchFamily="18" charset="0"/>
                        </a:rPr>
                        <a:t>5/5</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5400" algn="ctr">
                        <a:lnSpc>
                          <a:spcPts val="875"/>
                        </a:lnSpc>
                        <a:spcAft>
                          <a:spcPts val="0"/>
                        </a:spcAft>
                      </a:pPr>
                      <a:r>
                        <a:rPr lang="id-ID" sz="1400">
                          <a:effectLst/>
                          <a:latin typeface="Times New Roman" panose="02020603050405020304" pitchFamily="18" charset="0"/>
                          <a:cs typeface="Times New Roman" panose="02020603050405020304" pitchFamily="18" charset="0"/>
                        </a:rPr>
                        <a:t>5/5</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445766">
                <a:tc>
                  <a:txBody>
                    <a:bodyPr/>
                    <a:lstStyle/>
                    <a:p>
                      <a:pPr marL="114300" algn="ctr">
                        <a:lnSpc>
                          <a:spcPts val="875"/>
                        </a:lnSpc>
                        <a:spcAft>
                          <a:spcPts val="0"/>
                        </a:spcAft>
                      </a:pPr>
                      <a:r>
                        <a:rPr lang="id-ID" sz="1400" dirty="0">
                          <a:effectLst/>
                          <a:latin typeface="Times New Roman" panose="02020603050405020304" pitchFamily="18" charset="0"/>
                          <a:cs typeface="Times New Roman" panose="02020603050405020304" pitchFamily="18" charset="0"/>
                        </a:rPr>
                        <a:t>Onset (bulan)</a:t>
                      </a:r>
                      <a:endParaRPr lang="id-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7305" algn="ctr">
                        <a:lnSpc>
                          <a:spcPts val="740"/>
                        </a:lnSpc>
                        <a:spcAft>
                          <a:spcPts val="0"/>
                        </a:spcAft>
                      </a:pPr>
                      <a:r>
                        <a:rPr lang="id-ID" sz="1400">
                          <a:effectLst/>
                          <a:latin typeface="Times New Roman" panose="02020603050405020304" pitchFamily="18" charset="0"/>
                          <a:cs typeface="Times New Roman" panose="02020603050405020304" pitchFamily="18" charset="0"/>
                        </a:rPr>
                        <a:t>9,8 ± 1,3</a:t>
                      </a:r>
                      <a:endParaRPr lang="id-ID"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5400" algn="ctr">
                        <a:lnSpc>
                          <a:spcPts val="805"/>
                        </a:lnSpc>
                        <a:spcAft>
                          <a:spcPts val="0"/>
                        </a:spcAft>
                      </a:pPr>
                      <a:r>
                        <a:rPr lang="id-ID" sz="1400" dirty="0">
                          <a:effectLst/>
                          <a:latin typeface="Times New Roman" panose="02020603050405020304" pitchFamily="18" charset="0"/>
                          <a:cs typeface="Times New Roman" panose="02020603050405020304" pitchFamily="18" charset="0"/>
                        </a:rPr>
                        <a:t>10.3 ± 1.4</a:t>
                      </a:r>
                      <a:endParaRPr lang="id-ID"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15" name="Rectangle 14"/>
          <p:cNvSpPr/>
          <p:nvPr/>
        </p:nvSpPr>
        <p:spPr>
          <a:xfrm>
            <a:off x="672934" y="5525628"/>
            <a:ext cx="6096000" cy="572849"/>
          </a:xfrm>
          <a:prstGeom prst="rect">
            <a:avLst/>
          </a:prstGeom>
        </p:spPr>
        <p:txBody>
          <a:bodyPr>
            <a:spAutoFit/>
          </a:bodyPr>
          <a:lstStyle/>
          <a:p>
            <a:pPr marL="76200">
              <a:lnSpc>
                <a:spcPts val="670"/>
              </a:lnSpc>
              <a:spcAft>
                <a:spcPts val="0"/>
              </a:spcAft>
            </a:pPr>
            <a:r>
              <a:rPr lang="id-ID" sz="2000" b="1" dirty="0" smtClean="0">
                <a:latin typeface="Times New Roman" panose="02020603050405020304" pitchFamily="18" charset="0"/>
                <a:ea typeface="Arial Unicode MS" panose="020B0604020202020204" pitchFamily="34" charset="-128"/>
                <a:cs typeface="Times New Roman" panose="02020603050405020304" pitchFamily="18" charset="0"/>
              </a:rPr>
              <a:t>A</a:t>
            </a:r>
            <a:r>
              <a:rPr lang="id-ID" b="1" dirty="0" smtClean="0">
                <a:latin typeface="Times New Roman" panose="02020603050405020304" pitchFamily="18" charset="0"/>
                <a:ea typeface="Arial Unicode MS" panose="020B0604020202020204" pitchFamily="34" charset="-128"/>
                <a:cs typeface="Times New Roman" panose="02020603050405020304" pitchFamily="18" charset="0"/>
              </a:rPr>
              <a:t> : </a:t>
            </a:r>
            <a:r>
              <a:rPr lang="id-ID" b="1" dirty="0" smtClean="0">
                <a:effectLst/>
                <a:latin typeface="Times New Roman" panose="02020603050405020304" pitchFamily="18" charset="0"/>
                <a:ea typeface="Arial Unicode MS" panose="020B0604020202020204" pitchFamily="34" charset="-128"/>
                <a:cs typeface="Times New Roman" panose="02020603050405020304" pitchFamily="18" charset="0"/>
              </a:rPr>
              <a:t>± SD, </a:t>
            </a:r>
          </a:p>
          <a:p>
            <a:pPr marL="76200">
              <a:lnSpc>
                <a:spcPts val="670"/>
              </a:lnSpc>
              <a:spcAft>
                <a:spcPts val="0"/>
              </a:spcAft>
            </a:pPr>
            <a:endParaRPr lang="id-ID" b="1" dirty="0">
              <a:latin typeface="Times New Roman" panose="02020603050405020304" pitchFamily="18" charset="0"/>
              <a:ea typeface="Arial Unicode MS" panose="020B0604020202020204" pitchFamily="34" charset="-128"/>
              <a:cs typeface="Times New Roman" panose="02020603050405020304" pitchFamily="18" charset="0"/>
            </a:endParaRPr>
          </a:p>
          <a:p>
            <a:pPr marL="76200">
              <a:lnSpc>
                <a:spcPts val="670"/>
              </a:lnSpc>
              <a:spcAft>
                <a:spcPts val="0"/>
              </a:spcAft>
            </a:pPr>
            <a:r>
              <a:rPr lang="id-ID" b="1" dirty="0" smtClean="0">
                <a:effectLst/>
                <a:latin typeface="Times New Roman" panose="02020603050405020304" pitchFamily="18" charset="0"/>
                <a:ea typeface="Arial Unicode MS" panose="020B0604020202020204" pitchFamily="34" charset="-128"/>
                <a:cs typeface="Times New Roman" panose="02020603050405020304" pitchFamily="18" charset="0"/>
              </a:rPr>
              <a:t>EG: kelompok eksperimen, </a:t>
            </a:r>
          </a:p>
          <a:p>
            <a:pPr marL="76200">
              <a:lnSpc>
                <a:spcPts val="670"/>
              </a:lnSpc>
              <a:spcAft>
                <a:spcPts val="0"/>
              </a:spcAft>
            </a:pPr>
            <a:endParaRPr lang="id-ID" b="1" dirty="0">
              <a:latin typeface="Times New Roman" panose="02020603050405020304" pitchFamily="18" charset="0"/>
              <a:ea typeface="Arial Unicode MS" panose="020B0604020202020204" pitchFamily="34" charset="-128"/>
              <a:cs typeface="Times New Roman" panose="02020603050405020304" pitchFamily="18" charset="0"/>
            </a:endParaRPr>
          </a:p>
          <a:p>
            <a:pPr marL="76200">
              <a:lnSpc>
                <a:spcPts val="670"/>
              </a:lnSpc>
              <a:spcAft>
                <a:spcPts val="0"/>
              </a:spcAft>
            </a:pPr>
            <a:r>
              <a:rPr lang="id-ID" b="1" dirty="0" smtClean="0">
                <a:effectLst/>
                <a:latin typeface="Times New Roman" panose="02020603050405020304" pitchFamily="18" charset="0"/>
                <a:ea typeface="Arial Unicode MS" panose="020B0604020202020204" pitchFamily="34" charset="-128"/>
                <a:cs typeface="Times New Roman" panose="02020603050405020304" pitchFamily="18" charset="0"/>
              </a:rPr>
              <a:t>CG: kelompok kontrol.</a:t>
            </a:r>
            <a:endParaRPr lang="id-ID"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32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id-ID" sz="2000" b="1" dirty="0">
                <a:latin typeface="Times New Roman" panose="02020603050405020304" pitchFamily="18" charset="0"/>
                <a:cs typeface="Times New Roman" panose="02020603050405020304" pitchFamily="18" charset="0"/>
              </a:rPr>
              <a:t>Perbandingan hasil BBS, TUG, </a:t>
            </a:r>
            <a:r>
              <a:rPr lang="id-ID" sz="2000" b="1" dirty="0" smtClean="0">
                <a:latin typeface="Times New Roman" panose="02020603050405020304" pitchFamily="18" charset="0"/>
                <a:cs typeface="Times New Roman" panose="02020603050405020304" pitchFamily="18" charset="0"/>
              </a:rPr>
              <a:t>FRT,</a:t>
            </a:r>
            <a:r>
              <a:rPr lang="id-ID" sz="2000" dirty="0" smtClean="0">
                <a:latin typeface="Times New Roman" panose="02020603050405020304" pitchFamily="18" charset="0"/>
                <a:cs typeface="Times New Roman" panose="02020603050405020304" pitchFamily="18" charset="0"/>
              </a:rPr>
              <a:t> </a:t>
            </a:r>
            <a:r>
              <a:rPr lang="id-ID" sz="2000" b="1" dirty="0" smtClean="0">
                <a:latin typeface="Times New Roman" panose="02020603050405020304" pitchFamily="18" charset="0"/>
                <a:cs typeface="Times New Roman" panose="02020603050405020304" pitchFamily="18" charset="0"/>
              </a:rPr>
              <a:t>Olst</a:t>
            </a:r>
            <a:r>
              <a:rPr lang="id-ID" sz="2000" b="1" dirty="0">
                <a:latin typeface="Times New Roman" panose="02020603050405020304" pitchFamily="18" charset="0"/>
                <a:cs typeface="Times New Roman" panose="02020603050405020304" pitchFamily="18" charset="0"/>
              </a:rPr>
              <a:t>, dan FIM antara </a:t>
            </a:r>
            <a:r>
              <a:rPr lang="id-ID" sz="2000" b="1" dirty="0" smtClean="0">
                <a:latin typeface="Times New Roman" panose="02020603050405020304" pitchFamily="18" charset="0"/>
                <a:cs typeface="Times New Roman" panose="02020603050405020304" pitchFamily="18" charset="0"/>
              </a:rPr>
              <a:t>kelompok eksperimen </a:t>
            </a:r>
            <a:r>
              <a:rPr lang="id-ID" sz="2000" b="1" dirty="0">
                <a:latin typeface="Times New Roman" panose="02020603050405020304" pitchFamily="18" charset="0"/>
                <a:cs typeface="Times New Roman" panose="02020603050405020304" pitchFamily="18" charset="0"/>
              </a:rPr>
              <a:t>dan kelompok </a:t>
            </a:r>
            <a:r>
              <a:rPr lang="id-ID" sz="2000" b="1" dirty="0" smtClean="0">
                <a:latin typeface="Times New Roman" panose="02020603050405020304" pitchFamily="18" charset="0"/>
                <a:cs typeface="Times New Roman" panose="02020603050405020304" pitchFamily="18" charset="0"/>
              </a:rPr>
              <a:t>kontrol</a:t>
            </a:r>
            <a:endParaRPr lang="id-ID" sz="2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79704227"/>
              </p:ext>
            </p:extLst>
          </p:nvPr>
        </p:nvGraphicFramePr>
        <p:xfrm>
          <a:off x="838200" y="1021277"/>
          <a:ext cx="8906495" cy="3590615"/>
        </p:xfrm>
        <a:graphic>
          <a:graphicData uri="http://schemas.openxmlformats.org/drawingml/2006/table">
            <a:tbl>
              <a:tblPr firstRow="1" firstCol="1" bandRow="1">
                <a:tableStyleId>{5C22544A-7EE6-4342-B048-85BDC9FD1C3A}</a:tableStyleId>
              </a:tblPr>
              <a:tblGrid>
                <a:gridCol w="1406288"/>
                <a:gridCol w="1250035"/>
                <a:gridCol w="1835988"/>
                <a:gridCol w="2109433"/>
                <a:gridCol w="2304751"/>
              </a:tblGrid>
              <a:tr h="236709">
                <a:tc>
                  <a:txBody>
                    <a:bodyPr/>
                    <a:lstStyle/>
                    <a:p>
                      <a:pPr algn="ctr">
                        <a:spcAft>
                          <a:spcPts val="0"/>
                        </a:spcAft>
                      </a:pPr>
                      <a:r>
                        <a:rPr lang="id-ID" sz="1600" dirty="0">
                          <a:effectLst/>
                          <a:latin typeface="Times New Roman" panose="02020603050405020304" pitchFamily="18" charset="0"/>
                          <a:cs typeface="Times New Roman" panose="02020603050405020304" pitchFamily="18" charset="0"/>
                        </a:rPr>
                        <a:t> </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spcAft>
                          <a:spcPts val="0"/>
                        </a:spcAft>
                      </a:pPr>
                      <a:r>
                        <a:rPr lang="id-ID" sz="1600" dirty="0">
                          <a:effectLst/>
                          <a:latin typeface="Times New Roman" panose="02020603050405020304" pitchFamily="18" charset="0"/>
                          <a:cs typeface="Times New Roman" panose="02020603050405020304" pitchFamily="18" charset="0"/>
                        </a:rPr>
                        <a:t> </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78740" algn="ctr">
                        <a:lnSpc>
                          <a:spcPts val="670"/>
                        </a:lnSpc>
                        <a:spcAft>
                          <a:spcPts val="0"/>
                        </a:spcAft>
                      </a:pPr>
                      <a:r>
                        <a:rPr lang="id-ID" sz="1600">
                          <a:effectLst/>
                          <a:latin typeface="Times New Roman" panose="02020603050405020304" pitchFamily="18" charset="0"/>
                          <a:cs typeface="Times New Roman" panose="02020603050405020304" pitchFamily="18" charset="0"/>
                        </a:rPr>
                        <a:t>Pra</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43840" algn="ctr">
                        <a:lnSpc>
                          <a:spcPts val="805"/>
                        </a:lnSpc>
                        <a:spcAft>
                          <a:spcPts val="0"/>
                        </a:spcAft>
                      </a:pPr>
                      <a:r>
                        <a:rPr lang="id-ID" sz="1600">
                          <a:effectLst/>
                          <a:latin typeface="Times New Roman" panose="02020603050405020304" pitchFamily="18" charset="0"/>
                          <a:cs typeface="Times New Roman" panose="02020603050405020304" pitchFamily="18" charset="0"/>
                        </a:rPr>
                        <a:t>Pos</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15900" algn="ctr">
                        <a:lnSpc>
                          <a:spcPts val="875"/>
                        </a:lnSpc>
                        <a:spcAft>
                          <a:spcPts val="0"/>
                        </a:spcAft>
                      </a:pPr>
                      <a:r>
                        <a:rPr lang="id-ID" sz="1600">
                          <a:effectLst/>
                          <a:latin typeface="Times New Roman" panose="02020603050405020304" pitchFamily="18" charset="0"/>
                          <a:cs typeface="Times New Roman" panose="02020603050405020304" pitchFamily="18" charset="0"/>
                        </a:rPr>
                        <a:t>D-nilai</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282375">
                <a:tc>
                  <a:txBody>
                    <a:bodyPr/>
                    <a:lstStyle/>
                    <a:p>
                      <a:pPr marL="38100" algn="ctr">
                        <a:lnSpc>
                          <a:spcPts val="805"/>
                        </a:lnSpc>
                        <a:spcAft>
                          <a:spcPts val="0"/>
                        </a:spcAft>
                      </a:pPr>
                      <a:r>
                        <a:rPr lang="id-ID" sz="1600">
                          <a:effectLst/>
                          <a:latin typeface="Times New Roman" panose="02020603050405020304" pitchFamily="18" charset="0"/>
                          <a:cs typeface="Times New Roman" panose="02020603050405020304" pitchFamily="18" charset="0"/>
                        </a:rPr>
                        <a:t>BBS</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670"/>
                        </a:lnSpc>
                        <a:spcAft>
                          <a:spcPts val="0"/>
                        </a:spcAft>
                      </a:pPr>
                      <a:r>
                        <a:rPr lang="id-ID" sz="1600" dirty="0" smtClean="0">
                          <a:effectLst/>
                          <a:latin typeface="Times New Roman" panose="02020603050405020304" pitchFamily="18" charset="0"/>
                          <a:cs typeface="Times New Roman" panose="02020603050405020304" pitchFamily="18" charset="0"/>
                        </a:rPr>
                        <a:t>EG</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78740" algn="ctr">
                        <a:lnSpc>
                          <a:spcPts val="670"/>
                        </a:lnSpc>
                        <a:spcAft>
                          <a:spcPts val="0"/>
                        </a:spcAft>
                      </a:pPr>
                      <a:r>
                        <a:rPr lang="id-ID" sz="1600" dirty="0">
                          <a:effectLst/>
                          <a:latin typeface="Times New Roman" panose="02020603050405020304" pitchFamily="18" charset="0"/>
                          <a:cs typeface="Times New Roman" panose="02020603050405020304" pitchFamily="18" charset="0"/>
                        </a:rPr>
                        <a:t>42,8 ± </a:t>
                      </a:r>
                      <a:r>
                        <a:rPr lang="id-ID" sz="1600" dirty="0" smtClean="0">
                          <a:effectLst/>
                          <a:latin typeface="Times New Roman" panose="02020603050405020304" pitchFamily="18" charset="0"/>
                          <a:cs typeface="Times New Roman" panose="02020603050405020304" pitchFamily="18" charset="0"/>
                        </a:rPr>
                        <a:t>1,6a</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42240" algn="ctr">
                        <a:lnSpc>
                          <a:spcPts val="740"/>
                        </a:lnSpc>
                        <a:spcAft>
                          <a:spcPts val="0"/>
                        </a:spcAft>
                      </a:pPr>
                      <a:r>
                        <a:rPr lang="id-ID" sz="1600">
                          <a:effectLst/>
                          <a:latin typeface="Times New Roman" panose="02020603050405020304" pitchFamily="18" charset="0"/>
                          <a:cs typeface="Times New Roman" panose="02020603050405020304" pitchFamily="18" charset="0"/>
                        </a:rPr>
                        <a:t>44,9 ± 1,7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28600" algn="ctr">
                        <a:lnSpc>
                          <a:spcPts val="805"/>
                        </a:lnSpc>
                        <a:spcAft>
                          <a:spcPts val="0"/>
                        </a:spcAft>
                      </a:pPr>
                      <a:r>
                        <a:rPr lang="id-ID" sz="1600">
                          <a:effectLst/>
                          <a:latin typeface="Times New Roman" panose="02020603050405020304" pitchFamily="18" charset="0"/>
                          <a:cs typeface="Times New Roman" panose="02020603050405020304" pitchFamily="18" charset="0"/>
                        </a:rPr>
                        <a:t>2,1 ± 1,7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78735">
                <a:tc>
                  <a:txBody>
                    <a:bodyPr/>
                    <a:lstStyle/>
                    <a:p>
                      <a:pPr algn="ctr">
                        <a:spcAft>
                          <a:spcPts val="0"/>
                        </a:spcAft>
                      </a:pPr>
                      <a:r>
                        <a:rPr lang="id-ID" sz="1600">
                          <a:effectLst/>
                          <a:latin typeface="Times New Roman" panose="02020603050405020304" pitchFamily="18" charset="0"/>
                          <a:cs typeface="Times New Roman" panose="02020603050405020304" pitchFamily="18" charset="0"/>
                        </a:rPr>
                        <a:t>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740"/>
                        </a:lnSpc>
                        <a:spcAft>
                          <a:spcPts val="0"/>
                        </a:spcAft>
                      </a:pPr>
                      <a:r>
                        <a:rPr lang="id-ID" sz="1600">
                          <a:effectLst/>
                          <a:latin typeface="Times New Roman" panose="02020603050405020304" pitchFamily="18" charset="0"/>
                          <a:cs typeface="Times New Roman" panose="02020603050405020304" pitchFamily="18" charset="0"/>
                        </a:rPr>
                        <a:t>CG</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93040" algn="ctr">
                        <a:lnSpc>
                          <a:spcPts val="740"/>
                        </a:lnSpc>
                        <a:spcAft>
                          <a:spcPts val="0"/>
                        </a:spcAft>
                      </a:pPr>
                      <a:r>
                        <a:rPr lang="id-ID" sz="1600">
                          <a:effectLst/>
                          <a:latin typeface="Times New Roman" panose="02020603050405020304" pitchFamily="18" charset="0"/>
                          <a:cs typeface="Times New Roman" panose="02020603050405020304" pitchFamily="18" charset="0"/>
                        </a:rPr>
                        <a:t>39,9 ± 2,0</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42240" algn="ctr">
                        <a:lnSpc>
                          <a:spcPts val="740"/>
                        </a:lnSpc>
                        <a:spcAft>
                          <a:spcPts val="0"/>
                        </a:spcAft>
                      </a:pPr>
                      <a:r>
                        <a:rPr lang="id-ID" sz="1600">
                          <a:effectLst/>
                          <a:latin typeface="Times New Roman" panose="02020603050405020304" pitchFamily="18" charset="0"/>
                          <a:cs typeface="Times New Roman" panose="02020603050405020304" pitchFamily="18" charset="0"/>
                        </a:rPr>
                        <a:t>40,6 ± 1,7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28600" algn="ctr">
                        <a:lnSpc>
                          <a:spcPts val="805"/>
                        </a:lnSpc>
                        <a:spcAft>
                          <a:spcPts val="0"/>
                        </a:spcAft>
                      </a:pPr>
                      <a:r>
                        <a:rPr lang="id-ID" sz="1600">
                          <a:effectLst/>
                          <a:latin typeface="Times New Roman" panose="02020603050405020304" pitchFamily="18" charset="0"/>
                          <a:cs typeface="Times New Roman" panose="02020603050405020304" pitchFamily="18" charset="0"/>
                        </a:rPr>
                        <a:t>0,7 ± 0,8</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78735">
                <a:tc>
                  <a:txBody>
                    <a:bodyPr/>
                    <a:lstStyle/>
                    <a:p>
                      <a:pPr marL="38100" algn="ctr">
                        <a:lnSpc>
                          <a:spcPts val="875"/>
                        </a:lnSpc>
                        <a:spcAft>
                          <a:spcPts val="0"/>
                        </a:spcAft>
                      </a:pPr>
                      <a:r>
                        <a:rPr lang="id-ID" sz="1600">
                          <a:effectLst/>
                          <a:latin typeface="Times New Roman" panose="02020603050405020304" pitchFamily="18" charset="0"/>
                          <a:cs typeface="Times New Roman" panose="02020603050405020304" pitchFamily="18" charset="0"/>
                        </a:rPr>
                        <a:t>TUGT EG</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dirty="0">
                          <a:effectLst/>
                          <a:latin typeface="Times New Roman" panose="02020603050405020304" pitchFamily="18" charset="0"/>
                          <a:cs typeface="Times New Roman" panose="02020603050405020304" pitchFamily="18" charset="0"/>
                        </a:rPr>
                        <a:t> </a:t>
                      </a:r>
                      <a:r>
                        <a:rPr lang="id-ID" sz="1600" dirty="0" smtClean="0">
                          <a:effectLst/>
                          <a:latin typeface="Times New Roman" panose="02020603050405020304" pitchFamily="18" charset="0"/>
                          <a:cs typeface="Times New Roman" panose="02020603050405020304" pitchFamily="18" charset="0"/>
                        </a:rPr>
                        <a:t>EG</a:t>
                      </a:r>
                      <a:endParaRPr lang="id-ID"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93040" algn="ctr">
                        <a:lnSpc>
                          <a:spcPts val="740"/>
                        </a:lnSpc>
                        <a:spcAft>
                          <a:spcPts val="0"/>
                        </a:spcAft>
                      </a:pPr>
                      <a:r>
                        <a:rPr lang="id-ID" sz="1600">
                          <a:effectLst/>
                          <a:latin typeface="Times New Roman" panose="02020603050405020304" pitchFamily="18" charset="0"/>
                          <a:cs typeface="Times New Roman" panose="02020603050405020304" pitchFamily="18" charset="0"/>
                        </a:rPr>
                        <a:t>21,9 ± 1,3</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a:effectLst/>
                          <a:latin typeface="Times New Roman" panose="02020603050405020304" pitchFamily="18" charset="0"/>
                          <a:cs typeface="Times New Roman" panose="02020603050405020304" pitchFamily="18" charset="0"/>
                        </a:rPr>
                        <a:t>20,1 ± 1,9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165100" algn="ctr">
                        <a:lnSpc>
                          <a:spcPts val="805"/>
                        </a:lnSpc>
                        <a:spcAft>
                          <a:spcPts val="0"/>
                        </a:spcAft>
                      </a:pPr>
                      <a:r>
                        <a:rPr lang="id-ID" sz="1600">
                          <a:effectLst/>
                          <a:latin typeface="Times New Roman" panose="02020603050405020304" pitchFamily="18" charset="0"/>
                          <a:cs typeface="Times New Roman" panose="02020603050405020304" pitchFamily="18" charset="0"/>
                        </a:rPr>
                        <a:t>-1,8 ± 1,3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78735">
                <a:tc>
                  <a:txBody>
                    <a:bodyPr/>
                    <a:lstStyle/>
                    <a:p>
                      <a:pPr algn="ctr">
                        <a:spcAft>
                          <a:spcPts val="0"/>
                        </a:spcAft>
                      </a:pPr>
                      <a:r>
                        <a:rPr lang="id-ID" sz="1600">
                          <a:effectLst/>
                          <a:latin typeface="Times New Roman" panose="02020603050405020304" pitchFamily="18" charset="0"/>
                          <a:cs typeface="Times New Roman" panose="02020603050405020304" pitchFamily="18" charset="0"/>
                        </a:rPr>
                        <a:t>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740"/>
                        </a:lnSpc>
                        <a:spcAft>
                          <a:spcPts val="0"/>
                        </a:spcAft>
                      </a:pPr>
                      <a:r>
                        <a:rPr lang="id-ID" sz="1600">
                          <a:effectLst/>
                          <a:latin typeface="Times New Roman" panose="02020603050405020304" pitchFamily="18" charset="0"/>
                          <a:cs typeface="Times New Roman" panose="02020603050405020304" pitchFamily="18" charset="0"/>
                        </a:rPr>
                        <a:t>CG</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205740" algn="ctr">
                        <a:lnSpc>
                          <a:spcPts val="805"/>
                        </a:lnSpc>
                        <a:spcAft>
                          <a:spcPts val="0"/>
                        </a:spcAft>
                      </a:pPr>
                      <a:r>
                        <a:rPr lang="id-ID" sz="1600">
                          <a:effectLst/>
                          <a:latin typeface="Times New Roman" panose="02020603050405020304" pitchFamily="18" charset="0"/>
                          <a:cs typeface="Times New Roman" panose="02020603050405020304" pitchFamily="18" charset="0"/>
                        </a:rPr>
                        <a:t>20,4 ± 1,0</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a:effectLst/>
                          <a:latin typeface="Times New Roman" panose="02020603050405020304" pitchFamily="18" charset="0"/>
                          <a:cs typeface="Times New Roman" panose="02020603050405020304" pitchFamily="18" charset="0"/>
                        </a:rPr>
                        <a:t>19,7 ± 1,0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165100" algn="ctr">
                        <a:lnSpc>
                          <a:spcPts val="875"/>
                        </a:lnSpc>
                        <a:spcAft>
                          <a:spcPts val="0"/>
                        </a:spcAft>
                      </a:pPr>
                      <a:r>
                        <a:rPr lang="id-ID" sz="1600">
                          <a:effectLst/>
                          <a:latin typeface="Times New Roman" panose="02020603050405020304" pitchFamily="18" charset="0"/>
                          <a:cs typeface="Times New Roman" panose="02020603050405020304" pitchFamily="18" charset="0"/>
                        </a:rPr>
                        <a:t>-0,7 ± 0,6</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282375">
                <a:tc>
                  <a:txBody>
                    <a:bodyPr/>
                    <a:lstStyle/>
                    <a:p>
                      <a:pPr marL="38100" algn="ctr">
                        <a:lnSpc>
                          <a:spcPts val="805"/>
                        </a:lnSpc>
                        <a:spcAft>
                          <a:spcPts val="0"/>
                        </a:spcAft>
                      </a:pPr>
                      <a:r>
                        <a:rPr lang="id-ID" sz="1600">
                          <a:effectLst/>
                          <a:latin typeface="Times New Roman" panose="02020603050405020304" pitchFamily="18" charset="0"/>
                          <a:cs typeface="Times New Roman" panose="02020603050405020304" pitchFamily="18" charset="0"/>
                        </a:rPr>
                        <a:t>FRT</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670"/>
                        </a:lnSpc>
                        <a:spcAft>
                          <a:spcPts val="0"/>
                        </a:spcAft>
                      </a:pPr>
                      <a:r>
                        <a:rPr lang="id-ID" sz="1600" dirty="0" smtClean="0">
                          <a:effectLst/>
                          <a:latin typeface="Times New Roman" panose="02020603050405020304" pitchFamily="18" charset="0"/>
                          <a:cs typeface="Times New Roman" panose="02020603050405020304" pitchFamily="18" charset="0"/>
                        </a:rPr>
                        <a:t>EG</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93040" algn="ctr">
                        <a:lnSpc>
                          <a:spcPts val="740"/>
                        </a:lnSpc>
                        <a:spcAft>
                          <a:spcPts val="0"/>
                        </a:spcAft>
                      </a:pPr>
                      <a:r>
                        <a:rPr lang="id-ID" sz="1600">
                          <a:effectLst/>
                          <a:latin typeface="Times New Roman" panose="02020603050405020304" pitchFamily="18" charset="0"/>
                          <a:cs typeface="Times New Roman" panose="02020603050405020304" pitchFamily="18" charset="0"/>
                        </a:rPr>
                        <a:t>17,7 ± 0,9</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a:effectLst/>
                          <a:latin typeface="Times New Roman" panose="02020603050405020304" pitchFamily="18" charset="0"/>
                          <a:cs typeface="Times New Roman" panose="02020603050405020304" pitchFamily="18" charset="0"/>
                        </a:rPr>
                        <a:t>19,0 ± 1,4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28600" algn="ctr">
                        <a:lnSpc>
                          <a:spcPts val="805"/>
                        </a:lnSpc>
                        <a:spcAft>
                          <a:spcPts val="0"/>
                        </a:spcAft>
                      </a:pPr>
                      <a:r>
                        <a:rPr lang="id-ID" sz="1600">
                          <a:effectLst/>
                          <a:latin typeface="Times New Roman" panose="02020603050405020304" pitchFamily="18" charset="0"/>
                          <a:cs typeface="Times New Roman" panose="02020603050405020304" pitchFamily="18" charset="0"/>
                        </a:rPr>
                        <a:t>1,3 ± 0,9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78735">
                <a:tc>
                  <a:txBody>
                    <a:bodyPr/>
                    <a:lstStyle/>
                    <a:p>
                      <a:pPr algn="ctr">
                        <a:spcAft>
                          <a:spcPts val="0"/>
                        </a:spcAft>
                      </a:pPr>
                      <a:r>
                        <a:rPr lang="id-ID" sz="1600">
                          <a:effectLst/>
                          <a:latin typeface="Times New Roman" panose="02020603050405020304" pitchFamily="18" charset="0"/>
                          <a:cs typeface="Times New Roman" panose="02020603050405020304" pitchFamily="18" charset="0"/>
                        </a:rPr>
                        <a:t>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740"/>
                        </a:lnSpc>
                        <a:spcAft>
                          <a:spcPts val="0"/>
                        </a:spcAft>
                      </a:pPr>
                      <a:r>
                        <a:rPr lang="id-ID" sz="1600">
                          <a:effectLst/>
                          <a:latin typeface="Times New Roman" panose="02020603050405020304" pitchFamily="18" charset="0"/>
                          <a:cs typeface="Times New Roman" panose="02020603050405020304" pitchFamily="18" charset="0"/>
                        </a:rPr>
                        <a:t>CG</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93040" algn="ctr">
                        <a:lnSpc>
                          <a:spcPts val="740"/>
                        </a:lnSpc>
                        <a:spcAft>
                          <a:spcPts val="0"/>
                        </a:spcAft>
                      </a:pPr>
                      <a:r>
                        <a:rPr lang="id-ID" sz="1600">
                          <a:effectLst/>
                          <a:latin typeface="Times New Roman" panose="02020603050405020304" pitchFamily="18" charset="0"/>
                          <a:cs typeface="Times New Roman" panose="02020603050405020304" pitchFamily="18" charset="0"/>
                        </a:rPr>
                        <a:t>16,7 ± 0,6</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a:effectLst/>
                          <a:latin typeface="Times New Roman" panose="02020603050405020304" pitchFamily="18" charset="0"/>
                          <a:cs typeface="Times New Roman" panose="02020603050405020304" pitchFamily="18" charset="0"/>
                        </a:rPr>
                        <a:t>17,2 ± 0,4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15900" algn="ctr">
                        <a:lnSpc>
                          <a:spcPts val="805"/>
                        </a:lnSpc>
                        <a:spcAft>
                          <a:spcPts val="0"/>
                        </a:spcAft>
                      </a:pPr>
                      <a:r>
                        <a:rPr lang="id-ID" sz="1600">
                          <a:effectLst/>
                          <a:latin typeface="Times New Roman" panose="02020603050405020304" pitchFamily="18" charset="0"/>
                          <a:cs typeface="Times New Roman" panose="02020603050405020304" pitchFamily="18" charset="0"/>
                        </a:rPr>
                        <a:t>0,5 ± 0,6</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282375">
                <a:tc>
                  <a:txBody>
                    <a:bodyPr/>
                    <a:lstStyle/>
                    <a:p>
                      <a:pPr marL="38100" algn="ctr">
                        <a:lnSpc>
                          <a:spcPts val="875"/>
                        </a:lnSpc>
                        <a:spcAft>
                          <a:spcPts val="0"/>
                        </a:spcAft>
                      </a:pPr>
                      <a:r>
                        <a:rPr lang="id-ID" sz="1600">
                          <a:effectLst/>
                          <a:latin typeface="Times New Roman" panose="02020603050405020304" pitchFamily="18" charset="0"/>
                          <a:cs typeface="Times New Roman" panose="02020603050405020304" pitchFamily="18" charset="0"/>
                        </a:rPr>
                        <a:t>Olst</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670"/>
                        </a:lnSpc>
                        <a:spcAft>
                          <a:spcPts val="0"/>
                        </a:spcAft>
                      </a:pPr>
                      <a:r>
                        <a:rPr lang="id-ID" sz="1600" dirty="0" smtClean="0">
                          <a:effectLst/>
                          <a:latin typeface="Times New Roman" panose="02020603050405020304" pitchFamily="18" charset="0"/>
                          <a:cs typeface="Times New Roman" panose="02020603050405020304" pitchFamily="18" charset="0"/>
                        </a:rPr>
                        <a:t>EG</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91440" algn="ctr">
                        <a:lnSpc>
                          <a:spcPts val="805"/>
                        </a:lnSpc>
                        <a:spcAft>
                          <a:spcPts val="0"/>
                        </a:spcAft>
                      </a:pPr>
                      <a:r>
                        <a:rPr lang="id-ID" sz="1600">
                          <a:effectLst/>
                          <a:latin typeface="Times New Roman" panose="02020603050405020304" pitchFamily="18" charset="0"/>
                          <a:cs typeface="Times New Roman" panose="02020603050405020304" pitchFamily="18" charset="0"/>
                        </a:rPr>
                        <a:t>4.3 ± 0,8</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a:effectLst/>
                          <a:latin typeface="Times New Roman" panose="02020603050405020304" pitchFamily="18" charset="0"/>
                          <a:cs typeface="Times New Roman" panose="02020603050405020304" pitchFamily="18" charset="0"/>
                        </a:rPr>
                        <a:t>5,7 ± 1,1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28600" algn="ctr">
                        <a:lnSpc>
                          <a:spcPts val="805"/>
                        </a:lnSpc>
                        <a:spcAft>
                          <a:spcPts val="0"/>
                        </a:spcAft>
                      </a:pPr>
                      <a:r>
                        <a:rPr lang="id-ID" sz="1600">
                          <a:effectLst/>
                          <a:latin typeface="Times New Roman" panose="02020603050405020304" pitchFamily="18" charset="0"/>
                          <a:cs typeface="Times New Roman" panose="02020603050405020304" pitchFamily="18" charset="0"/>
                        </a:rPr>
                        <a:t>1,4 ± 0,9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31393">
                <a:tc>
                  <a:txBody>
                    <a:bodyPr/>
                    <a:lstStyle/>
                    <a:p>
                      <a:pPr algn="ctr">
                        <a:spcAft>
                          <a:spcPts val="0"/>
                        </a:spcAft>
                      </a:pPr>
                      <a:r>
                        <a:rPr lang="id-ID" sz="1600">
                          <a:effectLst/>
                          <a:latin typeface="Times New Roman" panose="02020603050405020304" pitchFamily="18" charset="0"/>
                          <a:cs typeface="Times New Roman" panose="02020603050405020304" pitchFamily="18" charset="0"/>
                        </a:rPr>
                        <a:t>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740"/>
                        </a:lnSpc>
                        <a:spcAft>
                          <a:spcPts val="0"/>
                        </a:spcAft>
                      </a:pPr>
                      <a:r>
                        <a:rPr lang="id-ID" sz="1600">
                          <a:effectLst/>
                          <a:latin typeface="Times New Roman" panose="02020603050405020304" pitchFamily="18" charset="0"/>
                          <a:cs typeface="Times New Roman" panose="02020603050405020304" pitchFamily="18" charset="0"/>
                        </a:rPr>
                        <a:t>CG</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91440" algn="ctr">
                        <a:lnSpc>
                          <a:spcPts val="805"/>
                        </a:lnSpc>
                        <a:spcAft>
                          <a:spcPts val="0"/>
                        </a:spcAft>
                      </a:pPr>
                      <a:r>
                        <a:rPr lang="id-ID" sz="1600">
                          <a:effectLst/>
                          <a:latin typeface="Times New Roman" panose="02020603050405020304" pitchFamily="18" charset="0"/>
                          <a:cs typeface="Times New Roman" panose="02020603050405020304" pitchFamily="18" charset="0"/>
                        </a:rPr>
                        <a:t>3,4 ± 0,5</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a:effectLst/>
                          <a:latin typeface="Times New Roman" panose="02020603050405020304" pitchFamily="18" charset="0"/>
                          <a:cs typeface="Times New Roman" panose="02020603050405020304" pitchFamily="18" charset="0"/>
                        </a:rPr>
                        <a:t>4,1 ± 0,7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15900" algn="ctr">
                        <a:lnSpc>
                          <a:spcPts val="805"/>
                        </a:lnSpc>
                        <a:spcAft>
                          <a:spcPts val="0"/>
                        </a:spcAft>
                      </a:pPr>
                      <a:r>
                        <a:rPr lang="id-ID" sz="1600">
                          <a:effectLst/>
                          <a:latin typeface="Times New Roman" panose="02020603050405020304" pitchFamily="18" charset="0"/>
                          <a:cs typeface="Times New Roman" panose="02020603050405020304" pitchFamily="18" charset="0"/>
                        </a:rPr>
                        <a:t>0,6 ± 0,7</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21924">
                <a:tc>
                  <a:txBody>
                    <a:bodyPr/>
                    <a:lstStyle/>
                    <a:p>
                      <a:pPr marL="38100" algn="ctr">
                        <a:lnSpc>
                          <a:spcPts val="875"/>
                        </a:lnSpc>
                        <a:spcAft>
                          <a:spcPts val="0"/>
                        </a:spcAft>
                      </a:pPr>
                      <a:r>
                        <a:rPr lang="id-ID" sz="1600">
                          <a:effectLst/>
                          <a:latin typeface="Times New Roman" panose="02020603050405020304" pitchFamily="18" charset="0"/>
                          <a:cs typeface="Times New Roman" panose="02020603050405020304" pitchFamily="18" charset="0"/>
                        </a:rPr>
                        <a:t>FIM</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670"/>
                        </a:lnSpc>
                        <a:spcAft>
                          <a:spcPts val="0"/>
                        </a:spcAft>
                      </a:pPr>
                      <a:r>
                        <a:rPr lang="id-ID" sz="1600" dirty="0" smtClean="0">
                          <a:effectLst/>
                          <a:latin typeface="Times New Roman" panose="02020603050405020304" pitchFamily="18" charset="0"/>
                          <a:cs typeface="Times New Roman" panose="02020603050405020304" pitchFamily="18" charset="0"/>
                        </a:rPr>
                        <a:t>EG</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93040" algn="ctr">
                        <a:lnSpc>
                          <a:spcPts val="805"/>
                        </a:lnSpc>
                        <a:spcAft>
                          <a:spcPts val="0"/>
                        </a:spcAft>
                      </a:pPr>
                      <a:r>
                        <a:rPr lang="id-ID" sz="1600">
                          <a:effectLst/>
                          <a:latin typeface="Times New Roman" panose="02020603050405020304" pitchFamily="18" charset="0"/>
                          <a:cs typeface="Times New Roman" panose="02020603050405020304" pitchFamily="18" charset="0"/>
                        </a:rPr>
                        <a:t>82.3 ± 2,5</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42240" algn="ctr">
                        <a:lnSpc>
                          <a:spcPts val="740"/>
                        </a:lnSpc>
                        <a:spcAft>
                          <a:spcPts val="0"/>
                        </a:spcAft>
                      </a:pPr>
                      <a:r>
                        <a:rPr lang="id-ID" sz="1600">
                          <a:effectLst/>
                          <a:latin typeface="Times New Roman" panose="02020603050405020304" pitchFamily="18" charset="0"/>
                          <a:cs typeface="Times New Roman" panose="02020603050405020304" pitchFamily="18" charset="0"/>
                        </a:rPr>
                        <a:t>87,5 ± 3,7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15900" algn="ctr">
                        <a:lnSpc>
                          <a:spcPts val="805"/>
                        </a:lnSpc>
                        <a:spcAft>
                          <a:spcPts val="0"/>
                        </a:spcAft>
                      </a:pPr>
                      <a:r>
                        <a:rPr lang="id-ID" sz="1600">
                          <a:effectLst/>
                          <a:latin typeface="Times New Roman" panose="02020603050405020304" pitchFamily="18" charset="0"/>
                          <a:cs typeface="Times New Roman" panose="02020603050405020304" pitchFamily="18" charset="0"/>
                        </a:rPr>
                        <a:t>5.2 ± 5.3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r h="331393">
                <a:tc>
                  <a:txBody>
                    <a:bodyPr/>
                    <a:lstStyle/>
                    <a:p>
                      <a:pPr algn="ctr">
                        <a:spcAft>
                          <a:spcPts val="0"/>
                        </a:spcAft>
                      </a:pPr>
                      <a:r>
                        <a:rPr lang="id-ID" sz="1600">
                          <a:effectLst/>
                          <a:latin typeface="Times New Roman" panose="02020603050405020304" pitchFamily="18" charset="0"/>
                          <a:cs typeface="Times New Roman" panose="02020603050405020304" pitchFamily="18" charset="0"/>
                        </a:rPr>
                        <a:t> </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63500" algn="ctr">
                        <a:lnSpc>
                          <a:spcPts val="740"/>
                        </a:lnSpc>
                        <a:spcAft>
                          <a:spcPts val="0"/>
                        </a:spcAft>
                      </a:pPr>
                      <a:r>
                        <a:rPr lang="id-ID" sz="1600">
                          <a:effectLst/>
                          <a:latin typeface="Times New Roman" panose="02020603050405020304" pitchFamily="18" charset="0"/>
                          <a:cs typeface="Times New Roman" panose="02020603050405020304" pitchFamily="18" charset="0"/>
                        </a:rPr>
                        <a:t>CG</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93040" algn="ctr">
                        <a:lnSpc>
                          <a:spcPts val="805"/>
                        </a:lnSpc>
                        <a:spcAft>
                          <a:spcPts val="0"/>
                        </a:spcAft>
                      </a:pPr>
                      <a:r>
                        <a:rPr lang="id-ID" sz="1600">
                          <a:effectLst/>
                          <a:latin typeface="Times New Roman" panose="02020603050405020304" pitchFamily="18" charset="0"/>
                          <a:cs typeface="Times New Roman" panose="02020603050405020304" pitchFamily="18" charset="0"/>
                        </a:rPr>
                        <a:t>80,1 ± 1,2</a:t>
                      </a:r>
                      <a:endParaRPr lang="id-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R="129540" algn="ctr">
                        <a:lnSpc>
                          <a:spcPts val="740"/>
                        </a:lnSpc>
                        <a:spcAft>
                          <a:spcPts val="0"/>
                        </a:spcAft>
                      </a:pPr>
                      <a:r>
                        <a:rPr lang="id-ID" sz="1600" dirty="0">
                          <a:effectLst/>
                          <a:latin typeface="Times New Roman" panose="02020603050405020304" pitchFamily="18" charset="0"/>
                          <a:cs typeface="Times New Roman" panose="02020603050405020304" pitchFamily="18" charset="0"/>
                        </a:rPr>
                        <a:t>81.4 ± 1.4 *</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228600" algn="ctr">
                        <a:lnSpc>
                          <a:spcPts val="805"/>
                        </a:lnSpc>
                        <a:spcAft>
                          <a:spcPts val="0"/>
                        </a:spcAft>
                      </a:pPr>
                      <a:r>
                        <a:rPr lang="id-ID" sz="1600" dirty="0">
                          <a:effectLst/>
                          <a:latin typeface="Times New Roman" panose="02020603050405020304" pitchFamily="18" charset="0"/>
                          <a:cs typeface="Times New Roman" panose="02020603050405020304" pitchFamily="18" charset="0"/>
                        </a:rPr>
                        <a:t>1.3 ± 1.3</a:t>
                      </a:r>
                      <a:endParaRPr lang="id-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5" name="Rectangle 4"/>
          <p:cNvSpPr/>
          <p:nvPr/>
        </p:nvSpPr>
        <p:spPr>
          <a:xfrm>
            <a:off x="743198" y="4737355"/>
            <a:ext cx="7486402" cy="1887696"/>
          </a:xfrm>
          <a:prstGeom prst="rect">
            <a:avLst/>
          </a:prstGeom>
        </p:spPr>
        <p:txBody>
          <a:bodyPr wrap="square">
            <a:spAutoFit/>
          </a:bodyPr>
          <a:lstStyle/>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a :± SD,</a:t>
            </a:r>
          </a:p>
          <a:p>
            <a:pPr marL="63500">
              <a:lnSpc>
                <a:spcPts val="740"/>
              </a:lnSpc>
              <a:spcAft>
                <a:spcPts val="0"/>
              </a:spcAft>
            </a:pPr>
            <a:endParaRPr lang="id-ID" sz="1600" dirty="0" smtClean="0">
              <a:effectLst/>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p &lt;0,05,</a:t>
            </a: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D-nilai: nilai perbedaan,</a:t>
            </a:r>
          </a:p>
          <a:p>
            <a:pPr marL="63500">
              <a:lnSpc>
                <a:spcPts val="740"/>
              </a:lnSpc>
              <a:spcAft>
                <a:spcPts val="0"/>
              </a:spcAft>
            </a:pPr>
            <a:endParaRPr lang="id-ID" sz="1600" dirty="0" smtClean="0">
              <a:effectLst/>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EG: experimen- kelompok tal,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CG:kelompok kontrol,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BBS: Berg Balance Scale,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TUGT: Jangka waktu Up and Go tes,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FRT:Fungsional Jangkauan tes,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Olst: satu tes berdiri Leg, </a:t>
            </a:r>
          </a:p>
          <a:p>
            <a:pPr marL="63500">
              <a:lnSpc>
                <a:spcPts val="740"/>
              </a:lnSpc>
              <a:spcAft>
                <a:spcPts val="0"/>
              </a:spcAft>
            </a:pPr>
            <a:endParaRPr lang="id-ID" sz="1600" dirty="0">
              <a:latin typeface="Times New Roman" panose="02020603050405020304" pitchFamily="18" charset="0"/>
              <a:ea typeface="Arial Unicode MS" panose="020B0604020202020204" pitchFamily="34" charset="-128"/>
            </a:endParaRPr>
          </a:p>
          <a:p>
            <a:pPr marL="63500">
              <a:lnSpc>
                <a:spcPts val="740"/>
              </a:lnSpc>
              <a:spcAft>
                <a:spcPts val="0"/>
              </a:spcAft>
            </a:pPr>
            <a:r>
              <a:rPr lang="id-ID" sz="1600" dirty="0" smtClean="0">
                <a:effectLst/>
                <a:latin typeface="Times New Roman" panose="02020603050405020304" pitchFamily="18" charset="0"/>
                <a:ea typeface="Arial Unicode MS" panose="020B0604020202020204" pitchFamily="34" charset="-128"/>
              </a:rPr>
              <a:t>FIM: mengukur independensi fungsional</a:t>
            </a:r>
            <a:r>
              <a:rPr lang="id-ID" sz="1600" dirty="0">
                <a:latin typeface="Times New Roman" panose="02020603050405020304" pitchFamily="18" charset="0"/>
                <a:ea typeface="Arial Unicode MS" panose="020B0604020202020204" pitchFamily="34" charset="-128"/>
              </a:rPr>
              <a:t> </a:t>
            </a:r>
            <a:r>
              <a:rPr lang="id-ID" sz="1600" dirty="0" smtClean="0">
                <a:effectLst/>
                <a:latin typeface="Times New Roman" panose="02020603050405020304" pitchFamily="18" charset="0"/>
                <a:ea typeface="Arial Unicode MS" panose="020B0604020202020204" pitchFamily="34" charset="-128"/>
              </a:rPr>
              <a:t>menunjukkan kemandirian yang lebih baik.</a:t>
            </a:r>
            <a:endParaRPr lang="id-ID" sz="1600" dirty="0"/>
          </a:p>
        </p:txBody>
      </p:sp>
    </p:spTree>
    <p:extLst>
      <p:ext uri="{BB962C8B-B14F-4D97-AF65-F5344CB8AC3E}">
        <p14:creationId xmlns:p14="http://schemas.microsoft.com/office/powerpoint/2010/main" xmlns="" val="441475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Data dianalisis dengan menggunakan SPSS 12.0 (SPSS, Chicago, IL, USA) untuk Windows. Statistik deskriptif digunakan untuk fitur umum dari peserta. Sebuah dipasangkan t-test digunakan untuk menentukan perbedaan sebelum dan sesudah percobaan, dan t-test independent digunakan untuk menentukan perbedaan antara kelompok. Statistik signifikansi ditetapkan pada α = 0,05.</a:t>
            </a:r>
            <a:endParaRPr lang="id-ID" dirty="0"/>
          </a:p>
        </p:txBody>
      </p:sp>
    </p:spTree>
    <p:extLst>
      <p:ext uri="{BB962C8B-B14F-4D97-AF65-F5344CB8AC3E}">
        <p14:creationId xmlns:p14="http://schemas.microsoft.com/office/powerpoint/2010/main" xmlns="" val="2920026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err="1" smtClean="0"/>
              <a:t>Perubahan</a:t>
            </a:r>
            <a:r>
              <a:rPr lang="en-US" dirty="0" smtClean="0"/>
              <a:t> </a:t>
            </a:r>
            <a:r>
              <a:rPr lang="en-US" dirty="0" err="1" smtClean="0"/>
              <a:t>hasil</a:t>
            </a:r>
            <a:r>
              <a:rPr lang="en-US" dirty="0" smtClean="0"/>
              <a:t> </a:t>
            </a:r>
            <a:r>
              <a:rPr lang="en-US" dirty="0" err="1" smtClean="0"/>
              <a:t>dari</a:t>
            </a:r>
            <a:r>
              <a:rPr lang="en-US" dirty="0" smtClean="0"/>
              <a:t> BBS, TUG, FRT, </a:t>
            </a:r>
            <a:r>
              <a:rPr lang="en-US" dirty="0" err="1" smtClean="0"/>
              <a:t>Olst</a:t>
            </a:r>
            <a:r>
              <a:rPr lang="en-US" dirty="0" smtClean="0"/>
              <a:t>, </a:t>
            </a:r>
            <a:r>
              <a:rPr lang="en-US" dirty="0" err="1" smtClean="0"/>
              <a:t>dan</a:t>
            </a:r>
            <a:r>
              <a:rPr lang="en-US" dirty="0" smtClean="0"/>
              <a:t> FIM </a:t>
            </a:r>
            <a:r>
              <a:rPr lang="en-US" dirty="0" err="1" smtClean="0"/>
              <a:t>tercantum</a:t>
            </a:r>
            <a:r>
              <a:rPr lang="en-US" dirty="0" smtClean="0"/>
              <a:t> </a:t>
            </a:r>
            <a:r>
              <a:rPr lang="en-US" dirty="0" err="1" smtClean="0"/>
              <a:t>dalam</a:t>
            </a:r>
            <a:r>
              <a:rPr lang="en-US" dirty="0" smtClean="0"/>
              <a:t> </a:t>
            </a:r>
            <a:r>
              <a:rPr lang="en-US" dirty="0" err="1" smtClean="0"/>
              <a:t>Tabel</a:t>
            </a:r>
            <a:r>
              <a:rPr lang="en-US" dirty="0" smtClean="0"/>
              <a:t> 2</a:t>
            </a:r>
          </a:p>
          <a:p>
            <a:r>
              <a:rPr lang="en-US" dirty="0" err="1" smtClean="0"/>
              <a:t>kelompok</a:t>
            </a:r>
            <a:r>
              <a:rPr lang="en-US" dirty="0" smtClean="0"/>
              <a:t> </a:t>
            </a:r>
            <a:r>
              <a:rPr lang="en-US" dirty="0" err="1" smtClean="0"/>
              <a:t>eksperimen</a:t>
            </a:r>
            <a:r>
              <a:rPr lang="en-US" dirty="0" smtClean="0"/>
              <a:t> </a:t>
            </a:r>
            <a:r>
              <a:rPr lang="en-US" dirty="0" err="1" smtClean="0"/>
              <a:t>dan</a:t>
            </a:r>
            <a:r>
              <a:rPr lang="en-US" dirty="0" smtClean="0"/>
              <a:t> </a:t>
            </a:r>
            <a:r>
              <a:rPr lang="en-US" dirty="0" err="1" smtClean="0"/>
              <a:t>kontrol</a:t>
            </a:r>
            <a:r>
              <a:rPr lang="en-US" dirty="0" smtClean="0"/>
              <a:t> </a:t>
            </a:r>
            <a:r>
              <a:rPr lang="en-US" dirty="0" err="1" smtClean="0"/>
              <a:t>menunjukkan</a:t>
            </a:r>
            <a:r>
              <a:rPr lang="en-US" dirty="0" smtClean="0"/>
              <a:t> </a:t>
            </a:r>
            <a:r>
              <a:rPr lang="en-US" dirty="0" err="1" smtClean="0"/>
              <a:t>perbedaan</a:t>
            </a:r>
            <a:r>
              <a:rPr lang="en-US" dirty="0" smtClean="0"/>
              <a:t> yang </a:t>
            </a:r>
            <a:r>
              <a:rPr lang="en-US" dirty="0" err="1" smtClean="0"/>
              <a:t>signifikan</a:t>
            </a:r>
            <a:r>
              <a:rPr lang="en-US" dirty="0" smtClean="0"/>
              <a:t> </a:t>
            </a:r>
            <a:r>
              <a:rPr lang="en-US" dirty="0" err="1" smtClean="0"/>
              <a:t>untuk</a:t>
            </a:r>
            <a:r>
              <a:rPr lang="en-US" dirty="0" smtClean="0"/>
              <a:t> </a:t>
            </a:r>
            <a:r>
              <a:rPr lang="en-US" dirty="0" err="1" smtClean="0"/>
              <a:t>semua</a:t>
            </a:r>
            <a:r>
              <a:rPr lang="en-US" dirty="0" smtClean="0"/>
              <a:t> </a:t>
            </a:r>
            <a:r>
              <a:rPr lang="en-US" dirty="0" err="1" smtClean="0"/>
              <a:t>variabel</a:t>
            </a:r>
            <a:r>
              <a:rPr lang="en-US" dirty="0" smtClean="0"/>
              <a:t> </a:t>
            </a:r>
            <a:r>
              <a:rPr lang="en-US" dirty="0" err="1" smtClean="0"/>
              <a:t>eksperimen</a:t>
            </a:r>
            <a:r>
              <a:rPr lang="en-US" dirty="0" smtClean="0"/>
              <a:t> </a:t>
            </a:r>
            <a:r>
              <a:rPr lang="en-US" dirty="0" err="1" smtClean="0"/>
              <a:t>sebelum</a:t>
            </a:r>
            <a:r>
              <a:rPr lang="en-US" dirty="0" smtClean="0"/>
              <a:t> </a:t>
            </a:r>
            <a:r>
              <a:rPr lang="en-US" dirty="0" err="1" smtClean="0"/>
              <a:t>dan</a:t>
            </a:r>
            <a:r>
              <a:rPr lang="en-US" dirty="0" smtClean="0"/>
              <a:t> </a:t>
            </a:r>
            <a:r>
              <a:rPr lang="en-US" dirty="0" err="1" smtClean="0"/>
              <a:t>sesudah</a:t>
            </a:r>
            <a:r>
              <a:rPr lang="en-US" dirty="0" smtClean="0"/>
              <a:t> (p &lt;0,05)</a:t>
            </a:r>
          </a:p>
          <a:p>
            <a:r>
              <a:rPr lang="en-US" dirty="0" err="1" smtClean="0"/>
              <a:t>kelompok</a:t>
            </a:r>
            <a:r>
              <a:rPr lang="en-US" dirty="0" smtClean="0"/>
              <a:t> </a:t>
            </a:r>
            <a:r>
              <a:rPr lang="en-US" dirty="0" err="1" smtClean="0"/>
              <a:t>eksperimen</a:t>
            </a:r>
            <a:r>
              <a:rPr lang="en-US" dirty="0" smtClean="0"/>
              <a:t> </a:t>
            </a:r>
            <a:r>
              <a:rPr lang="en-US" dirty="0" err="1" smtClean="0"/>
              <a:t>secara</a:t>
            </a:r>
            <a:r>
              <a:rPr lang="en-US" dirty="0" smtClean="0"/>
              <a:t> </a:t>
            </a:r>
            <a:r>
              <a:rPr lang="en-US" dirty="0" err="1" smtClean="0"/>
              <a:t>signifikan</a:t>
            </a:r>
            <a:r>
              <a:rPr lang="en-US" dirty="0" smtClean="0"/>
              <a:t> </a:t>
            </a:r>
            <a:r>
              <a:rPr lang="de-DE" dirty="0" smtClean="0"/>
              <a:t>berbeda dari kelompok kontrol (p &lt;0,05)</a:t>
            </a:r>
          </a:p>
          <a:p>
            <a:endParaRPr lang="en-US" dirty="0"/>
          </a:p>
        </p:txBody>
      </p:sp>
    </p:spTree>
    <p:extLst>
      <p:ext uri="{BB962C8B-B14F-4D97-AF65-F5344CB8AC3E}">
        <p14:creationId xmlns:p14="http://schemas.microsoft.com/office/powerpoint/2010/main" xmlns="" val="1653909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Kelompok</a:t>
            </a:r>
            <a:r>
              <a:rPr lang="en-US" dirty="0" smtClean="0"/>
              <a:t> </a:t>
            </a:r>
            <a:r>
              <a:rPr lang="en-US" dirty="0" err="1" smtClean="0"/>
              <a:t>eksperimen</a:t>
            </a:r>
            <a:r>
              <a:rPr lang="en-US" dirty="0" smtClean="0"/>
              <a:t> </a:t>
            </a:r>
            <a:r>
              <a:rPr lang="en-US" dirty="0" err="1" smtClean="0"/>
              <a:t>menunjukkan</a:t>
            </a:r>
            <a:r>
              <a:rPr lang="en-US" dirty="0" smtClean="0"/>
              <a:t> </a:t>
            </a:r>
            <a:r>
              <a:rPr lang="en-US" dirty="0" err="1" smtClean="0"/>
              <a:t>peningkatan</a:t>
            </a:r>
            <a:r>
              <a:rPr lang="en-US" dirty="0" smtClean="0"/>
              <a:t> </a:t>
            </a:r>
            <a:r>
              <a:rPr lang="en-US" dirty="0"/>
              <a:t>yang </a:t>
            </a:r>
            <a:r>
              <a:rPr lang="en-US" dirty="0" err="1"/>
              <a:t>signifikan</a:t>
            </a:r>
            <a:r>
              <a:rPr lang="en-US" dirty="0"/>
              <a:t> </a:t>
            </a:r>
            <a:r>
              <a:rPr lang="en-US" dirty="0" err="1"/>
              <a:t>dalam</a:t>
            </a:r>
            <a:r>
              <a:rPr lang="en-US" dirty="0"/>
              <a:t> </a:t>
            </a:r>
            <a:r>
              <a:rPr lang="en-US" dirty="0" err="1" smtClean="0"/>
              <a:t>keseimbangan</a:t>
            </a:r>
            <a:r>
              <a:rPr lang="en-US" dirty="0" smtClean="0"/>
              <a:t> </a:t>
            </a:r>
            <a:r>
              <a:rPr lang="en-US" dirty="0" err="1" smtClean="0"/>
              <a:t>dan</a:t>
            </a:r>
            <a:r>
              <a:rPr lang="en-US" dirty="0" smtClean="0"/>
              <a:t> </a:t>
            </a:r>
            <a:r>
              <a:rPr lang="en-US" dirty="0"/>
              <a:t>ADL </a:t>
            </a:r>
            <a:r>
              <a:rPr lang="en-US" dirty="0" err="1"/>
              <a:t>setelah</a:t>
            </a:r>
            <a:r>
              <a:rPr lang="en-US" dirty="0"/>
              <a:t> air PNF (p &lt;0,05) </a:t>
            </a:r>
            <a:r>
              <a:rPr lang="en-US" dirty="0" err="1"/>
              <a:t>dan</a:t>
            </a:r>
            <a:r>
              <a:rPr lang="en-US" dirty="0"/>
              <a:t> </a:t>
            </a:r>
            <a:r>
              <a:rPr lang="en-US" dirty="0" err="1"/>
              <a:t>memiliki</a:t>
            </a:r>
            <a:r>
              <a:rPr lang="en-US" dirty="0"/>
              <a:t> </a:t>
            </a:r>
            <a:r>
              <a:rPr lang="en-US" dirty="0" err="1"/>
              <a:t>signifikan</a:t>
            </a:r>
            <a:r>
              <a:rPr lang="en-US" dirty="0"/>
              <a:t> </a:t>
            </a:r>
            <a:r>
              <a:rPr lang="en-US" dirty="0" err="1"/>
              <a:t>lebih</a:t>
            </a:r>
            <a:r>
              <a:rPr lang="en-US" dirty="0"/>
              <a:t> </a:t>
            </a:r>
            <a:r>
              <a:rPr lang="en-US" dirty="0" err="1" smtClean="0"/>
              <a:t>baik</a:t>
            </a:r>
            <a:r>
              <a:rPr lang="en-US" dirty="0" smtClean="0"/>
              <a:t> </a:t>
            </a:r>
            <a:r>
              <a:rPr lang="en-US" dirty="0" err="1" smtClean="0"/>
              <a:t>keseimbangan</a:t>
            </a:r>
            <a:r>
              <a:rPr lang="en-US" dirty="0" smtClean="0"/>
              <a:t> </a:t>
            </a:r>
            <a:r>
              <a:rPr lang="en-US" dirty="0" err="1"/>
              <a:t>dan</a:t>
            </a:r>
            <a:r>
              <a:rPr lang="en-US" dirty="0"/>
              <a:t> </a:t>
            </a:r>
            <a:r>
              <a:rPr lang="en-US" dirty="0" err="1"/>
              <a:t>relatif</a:t>
            </a:r>
            <a:r>
              <a:rPr lang="en-US" dirty="0"/>
              <a:t> ADL </a:t>
            </a:r>
            <a:r>
              <a:rPr lang="en-US" dirty="0" err="1"/>
              <a:t>dengan</a:t>
            </a:r>
            <a:r>
              <a:rPr lang="en-US" dirty="0"/>
              <a:t> </a:t>
            </a:r>
            <a:r>
              <a:rPr lang="en-US" dirty="0" err="1"/>
              <a:t>kelompok</a:t>
            </a:r>
            <a:r>
              <a:rPr lang="en-US" dirty="0"/>
              <a:t> </a:t>
            </a:r>
            <a:r>
              <a:rPr lang="en-US" dirty="0" err="1"/>
              <a:t>kontrol</a:t>
            </a:r>
            <a:r>
              <a:rPr lang="en-US" dirty="0"/>
              <a:t> (p &lt;0,05</a:t>
            </a:r>
            <a:r>
              <a:rPr lang="en-US" dirty="0" smtClean="0"/>
              <a:t>).</a:t>
            </a:r>
          </a:p>
          <a:p>
            <a:r>
              <a:rPr lang="en-US" dirty="0"/>
              <a:t>Hal </a:t>
            </a:r>
            <a:r>
              <a:rPr lang="en-US" dirty="0" err="1" smtClean="0"/>
              <a:t>ini</a:t>
            </a:r>
            <a:r>
              <a:rPr lang="en-US" dirty="0" smtClean="0"/>
              <a:t> </a:t>
            </a:r>
            <a:r>
              <a:rPr lang="en-US" dirty="0" err="1" smtClean="0"/>
              <a:t>konsisten</a:t>
            </a:r>
            <a:r>
              <a:rPr lang="en-US" dirty="0" smtClean="0"/>
              <a:t> </a:t>
            </a:r>
            <a:r>
              <a:rPr lang="en-US" dirty="0" err="1"/>
              <a:t>dengan</a:t>
            </a:r>
            <a:r>
              <a:rPr lang="en-US" dirty="0"/>
              <a:t> </a:t>
            </a:r>
            <a:r>
              <a:rPr lang="en-US" dirty="0" err="1"/>
              <a:t>penelitian</a:t>
            </a:r>
            <a:r>
              <a:rPr lang="en-US" dirty="0"/>
              <a:t> </a:t>
            </a:r>
            <a:r>
              <a:rPr lang="en-US" dirty="0" err="1"/>
              <a:t>sebelumnya</a:t>
            </a:r>
            <a:r>
              <a:rPr lang="en-US" dirty="0"/>
              <a:t>. </a:t>
            </a:r>
            <a:r>
              <a:rPr lang="en-US" dirty="0" err="1"/>
              <a:t>Sebagai</a:t>
            </a:r>
            <a:r>
              <a:rPr lang="en-US" dirty="0"/>
              <a:t> </a:t>
            </a:r>
            <a:r>
              <a:rPr lang="en-US" dirty="0" err="1"/>
              <a:t>contoh</a:t>
            </a:r>
            <a:r>
              <a:rPr lang="en-US" dirty="0"/>
              <a:t>, </a:t>
            </a:r>
            <a:r>
              <a:rPr lang="en-US" dirty="0" smtClean="0"/>
              <a:t>perfor</a:t>
            </a:r>
            <a:r>
              <a:rPr lang="en-US" dirty="0"/>
              <a:t>m</a:t>
            </a:r>
            <a:r>
              <a:rPr lang="en-US" dirty="0" smtClean="0"/>
              <a:t>ance </a:t>
            </a:r>
            <a:r>
              <a:rPr lang="en-US" dirty="0" err="1"/>
              <a:t>dari</a:t>
            </a:r>
            <a:r>
              <a:rPr lang="en-US" dirty="0"/>
              <a:t> 10 </a:t>
            </a:r>
            <a:r>
              <a:rPr lang="en-US" dirty="0" err="1"/>
              <a:t>minggu</a:t>
            </a:r>
            <a:r>
              <a:rPr lang="en-US" dirty="0"/>
              <a:t> </a:t>
            </a:r>
            <a:r>
              <a:rPr lang="en-US" dirty="0" err="1"/>
              <a:t>latihan</a:t>
            </a:r>
            <a:r>
              <a:rPr lang="en-US" dirty="0"/>
              <a:t> </a:t>
            </a:r>
            <a:r>
              <a:rPr lang="en-US" dirty="0" err="1"/>
              <a:t>proprioception</a:t>
            </a:r>
            <a:r>
              <a:rPr lang="en-US" dirty="0"/>
              <a:t> air </a:t>
            </a:r>
            <a:r>
              <a:rPr lang="en-US" dirty="0" err="1"/>
              <a:t>oleh</a:t>
            </a:r>
            <a:r>
              <a:rPr lang="en-US" dirty="0"/>
              <a:t> </a:t>
            </a:r>
            <a:r>
              <a:rPr lang="en-US" dirty="0" err="1"/>
              <a:t>para</a:t>
            </a:r>
            <a:r>
              <a:rPr lang="en-US" dirty="0"/>
              <a:t> senior </a:t>
            </a:r>
            <a:r>
              <a:rPr lang="en-US" dirty="0" err="1" smtClean="0"/>
              <a:t>ditingkatkan</a:t>
            </a:r>
            <a:r>
              <a:rPr lang="en-US" dirty="0" smtClean="0"/>
              <a:t> </a:t>
            </a:r>
            <a:r>
              <a:rPr lang="en-US" dirty="0" err="1" smtClean="0"/>
              <a:t>kemampuan</a:t>
            </a:r>
            <a:r>
              <a:rPr lang="en-US" dirty="0" smtClean="0"/>
              <a:t> </a:t>
            </a:r>
            <a:r>
              <a:rPr lang="en-US" dirty="0" err="1"/>
              <a:t>motorik</a:t>
            </a:r>
            <a:r>
              <a:rPr lang="en-US" dirty="0"/>
              <a:t> </a:t>
            </a:r>
            <a:r>
              <a:rPr lang="en-US" dirty="0" err="1"/>
              <a:t>mereka</a:t>
            </a:r>
            <a:endParaRPr lang="en-US" dirty="0"/>
          </a:p>
        </p:txBody>
      </p:sp>
    </p:spTree>
    <p:extLst>
      <p:ext uri="{BB962C8B-B14F-4D97-AF65-F5344CB8AC3E}">
        <p14:creationId xmlns:p14="http://schemas.microsoft.com/office/powerpoint/2010/main" xmlns="" val="174707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PNF </a:t>
            </a:r>
            <a:r>
              <a:rPr lang="en-US" dirty="0" err="1"/>
              <a:t>melaporkan</a:t>
            </a:r>
            <a:r>
              <a:rPr lang="en-US" dirty="0"/>
              <a:t> </a:t>
            </a:r>
            <a:r>
              <a:rPr lang="en-US" dirty="0" err="1" smtClean="0"/>
              <a:t>bahwa</a:t>
            </a:r>
            <a:r>
              <a:rPr lang="en-US" dirty="0" smtClean="0"/>
              <a:t> air </a:t>
            </a:r>
            <a:r>
              <a:rPr lang="en-US" dirty="0" err="1"/>
              <a:t>ekstremitas</a:t>
            </a:r>
            <a:r>
              <a:rPr lang="en-US" dirty="0"/>
              <a:t> </a:t>
            </a:r>
            <a:r>
              <a:rPr lang="en-US" dirty="0" err="1"/>
              <a:t>bawah</a:t>
            </a:r>
            <a:r>
              <a:rPr lang="en-US" dirty="0"/>
              <a:t> terns Pat-</a:t>
            </a:r>
            <a:r>
              <a:rPr lang="en-US" dirty="0" err="1"/>
              <a:t>ditingkatkan</a:t>
            </a:r>
            <a:r>
              <a:rPr lang="en-US" dirty="0"/>
              <a:t> </a:t>
            </a:r>
            <a:r>
              <a:rPr lang="en-US" dirty="0" err="1"/>
              <a:t>keseimbangan</a:t>
            </a:r>
            <a:r>
              <a:rPr lang="en-US" dirty="0"/>
              <a:t> </a:t>
            </a:r>
            <a:r>
              <a:rPr lang="en-US" dirty="0" err="1"/>
              <a:t>pada</a:t>
            </a:r>
            <a:r>
              <a:rPr lang="en-US" dirty="0"/>
              <a:t> </a:t>
            </a:r>
            <a:r>
              <a:rPr lang="en-US" dirty="0" err="1"/>
              <a:t>orang</a:t>
            </a:r>
            <a:r>
              <a:rPr lang="en-US" dirty="0"/>
              <a:t> </a:t>
            </a:r>
            <a:r>
              <a:rPr lang="en-US" dirty="0" err="1" smtClean="0"/>
              <a:t>dewasa</a:t>
            </a:r>
            <a:r>
              <a:rPr lang="en-US" dirty="0" smtClean="0"/>
              <a:t> yang </a:t>
            </a:r>
            <a:r>
              <a:rPr lang="en-US" dirty="0" err="1" smtClean="0"/>
              <a:t>sehat</a:t>
            </a:r>
            <a:endParaRPr lang="en-US" dirty="0" smtClean="0"/>
          </a:p>
          <a:p>
            <a:r>
              <a:rPr lang="en-US" dirty="0"/>
              <a:t>air PNF </a:t>
            </a:r>
            <a:r>
              <a:rPr lang="en-US" dirty="0" err="1" smtClean="0"/>
              <a:t>efektif</a:t>
            </a:r>
            <a:r>
              <a:rPr lang="en-US" dirty="0" smtClean="0"/>
              <a:t> </a:t>
            </a:r>
            <a:r>
              <a:rPr lang="en-US" dirty="0" err="1" smtClean="0"/>
              <a:t>mempengaruhi</a:t>
            </a:r>
            <a:r>
              <a:rPr lang="en-US" dirty="0" smtClean="0"/>
              <a:t> </a:t>
            </a:r>
            <a:r>
              <a:rPr lang="en-US" dirty="0" err="1"/>
              <a:t>keseimbangan</a:t>
            </a:r>
            <a:r>
              <a:rPr lang="en-US" dirty="0"/>
              <a:t> </a:t>
            </a:r>
            <a:r>
              <a:rPr lang="en-US" dirty="0" err="1"/>
              <a:t>pasien</a:t>
            </a:r>
            <a:r>
              <a:rPr lang="en-US" dirty="0"/>
              <a:t> stroke. </a:t>
            </a:r>
            <a:r>
              <a:rPr lang="en-US" dirty="0" err="1"/>
              <a:t>Hasil</a:t>
            </a:r>
            <a:r>
              <a:rPr lang="en-US" dirty="0"/>
              <a:t> </a:t>
            </a:r>
            <a:r>
              <a:rPr lang="en-US" dirty="0" err="1"/>
              <a:t>ini</a:t>
            </a:r>
            <a:r>
              <a:rPr lang="en-US" dirty="0"/>
              <a:t> </a:t>
            </a:r>
            <a:r>
              <a:rPr lang="en-US" dirty="0" err="1"/>
              <a:t>menunjukkan</a:t>
            </a:r>
            <a:r>
              <a:rPr lang="en-US" dirty="0"/>
              <a:t> </a:t>
            </a:r>
            <a:r>
              <a:rPr lang="en-US" dirty="0" err="1"/>
              <a:t>bahwa</a:t>
            </a:r>
            <a:r>
              <a:rPr lang="en-US" dirty="0"/>
              <a:t> </a:t>
            </a:r>
            <a:r>
              <a:rPr lang="en-US" dirty="0" smtClean="0"/>
              <a:t>air PNF </a:t>
            </a:r>
            <a:r>
              <a:rPr lang="en-US" dirty="0" err="1"/>
              <a:t>pola</a:t>
            </a:r>
            <a:r>
              <a:rPr lang="en-US" dirty="0"/>
              <a:t> </a:t>
            </a:r>
            <a:r>
              <a:rPr lang="en-US" dirty="0" err="1"/>
              <a:t>ekstremitas</a:t>
            </a:r>
            <a:r>
              <a:rPr lang="en-US" dirty="0"/>
              <a:t> </a:t>
            </a:r>
            <a:r>
              <a:rPr lang="en-US" dirty="0" err="1"/>
              <a:t>bawah</a:t>
            </a:r>
            <a:r>
              <a:rPr lang="en-US" dirty="0"/>
              <a:t> </a:t>
            </a:r>
            <a:r>
              <a:rPr lang="en-US" dirty="0" err="1"/>
              <a:t>membantu</a:t>
            </a:r>
            <a:r>
              <a:rPr lang="en-US" dirty="0"/>
              <a:t> </a:t>
            </a:r>
            <a:r>
              <a:rPr lang="en-US" dirty="0" err="1"/>
              <a:t>meningkatkan</a:t>
            </a:r>
            <a:r>
              <a:rPr lang="en-US" dirty="0"/>
              <a:t> </a:t>
            </a:r>
            <a:r>
              <a:rPr lang="en-US" dirty="0" err="1" smtClean="0"/>
              <a:t>menentukan</a:t>
            </a:r>
            <a:r>
              <a:rPr lang="en-US" dirty="0" smtClean="0"/>
              <a:t> </a:t>
            </a:r>
            <a:r>
              <a:rPr lang="en-US" dirty="0" err="1" smtClean="0"/>
              <a:t>keseimbangan</a:t>
            </a:r>
            <a:r>
              <a:rPr lang="en-US" dirty="0" smtClean="0"/>
              <a:t> </a:t>
            </a:r>
            <a:r>
              <a:rPr lang="en-US" dirty="0" err="1"/>
              <a:t>pasien</a:t>
            </a:r>
            <a:r>
              <a:rPr lang="en-US" dirty="0"/>
              <a:t> </a:t>
            </a:r>
            <a:r>
              <a:rPr lang="en-US" dirty="0" smtClean="0"/>
              <a:t>stroke.</a:t>
            </a:r>
          </a:p>
          <a:p>
            <a:r>
              <a:rPr lang="en-US" dirty="0" smtClean="0"/>
              <a:t>PNF</a:t>
            </a:r>
            <a:r>
              <a:rPr lang="en-US" dirty="0"/>
              <a:t>, </a:t>
            </a:r>
            <a:r>
              <a:rPr lang="en-US" dirty="0" err="1"/>
              <a:t>digunakan</a:t>
            </a:r>
            <a:r>
              <a:rPr lang="en-US" dirty="0"/>
              <a:t> </a:t>
            </a:r>
            <a:r>
              <a:rPr lang="en-US" dirty="0" err="1"/>
              <a:t>sebagai</a:t>
            </a:r>
            <a:r>
              <a:rPr lang="en-US" dirty="0"/>
              <a:t> </a:t>
            </a:r>
            <a:r>
              <a:rPr lang="en-US" dirty="0" err="1"/>
              <a:t>latihan</a:t>
            </a:r>
            <a:r>
              <a:rPr lang="en-US" dirty="0"/>
              <a:t> </a:t>
            </a:r>
            <a:r>
              <a:rPr lang="en-US" dirty="0" err="1"/>
              <a:t>ketahanan</a:t>
            </a:r>
            <a:r>
              <a:rPr lang="en-US" dirty="0"/>
              <a:t> </a:t>
            </a:r>
            <a:r>
              <a:rPr lang="en-US" dirty="0" err="1" smtClean="0"/>
              <a:t>bertahap</a:t>
            </a:r>
            <a:r>
              <a:rPr lang="en-US" dirty="0" smtClean="0"/>
              <a:t> yang </a:t>
            </a:r>
            <a:r>
              <a:rPr lang="en-US" dirty="0" err="1"/>
              <a:t>mempekerjakan</a:t>
            </a:r>
            <a:r>
              <a:rPr lang="en-US" dirty="0"/>
              <a:t> </a:t>
            </a:r>
            <a:r>
              <a:rPr lang="en-US" dirty="0" err="1"/>
              <a:t>pola</a:t>
            </a:r>
            <a:r>
              <a:rPr lang="en-US" dirty="0"/>
              <a:t> </a:t>
            </a:r>
            <a:r>
              <a:rPr lang="en-US" dirty="0" err="1"/>
              <a:t>heliks</a:t>
            </a:r>
            <a:r>
              <a:rPr lang="en-US" dirty="0"/>
              <a:t>, </a:t>
            </a:r>
            <a:r>
              <a:rPr lang="en-US" dirty="0" err="1"/>
              <a:t>memaksimalkan</a:t>
            </a:r>
            <a:r>
              <a:rPr lang="en-US" dirty="0"/>
              <a:t> unit motor </a:t>
            </a:r>
            <a:r>
              <a:rPr lang="en-US" dirty="0" err="1"/>
              <a:t>perekrutan</a:t>
            </a:r>
            <a:r>
              <a:rPr lang="en-US" dirty="0"/>
              <a:t> </a:t>
            </a:r>
            <a:r>
              <a:rPr lang="en-US" dirty="0" err="1" smtClean="0"/>
              <a:t>melalui</a:t>
            </a:r>
            <a:r>
              <a:rPr lang="en-US" dirty="0" smtClean="0"/>
              <a:t> </a:t>
            </a:r>
            <a:r>
              <a:rPr lang="en-US" dirty="0" err="1" smtClean="0"/>
              <a:t>stimulasi</a:t>
            </a:r>
            <a:r>
              <a:rPr lang="en-US" dirty="0" smtClean="0"/>
              <a:t> </a:t>
            </a:r>
            <a:r>
              <a:rPr lang="en-US" dirty="0" err="1"/>
              <a:t>proprioceptive</a:t>
            </a:r>
            <a:endParaRPr lang="en-US" dirty="0"/>
          </a:p>
        </p:txBody>
      </p:sp>
    </p:spTree>
    <p:extLst>
      <p:ext uri="{BB962C8B-B14F-4D97-AF65-F5344CB8AC3E}">
        <p14:creationId xmlns:p14="http://schemas.microsoft.com/office/powerpoint/2010/main" xmlns="" val="49416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712720" y="236948"/>
            <a:ext cx="6858000" cy="6470375"/>
          </a:xfrm>
          <a:prstGeom prst="rect">
            <a:avLst/>
          </a:prstGeom>
          <a:noFill/>
          <a:ln w="9525">
            <a:noFill/>
            <a:miter lim="800000"/>
            <a:headEnd/>
            <a:tailEnd/>
          </a:ln>
          <a:effectLst/>
        </p:spPr>
      </p:pic>
    </p:spTree>
    <p:extLst>
      <p:ext uri="{BB962C8B-B14F-4D97-AF65-F5344CB8AC3E}">
        <p14:creationId xmlns:p14="http://schemas.microsoft.com/office/powerpoint/2010/main" xmlns="" val="332742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9A</a:t>
            </a:r>
            <a:endParaRPr lang="id-ID" dirty="0"/>
          </a:p>
        </p:txBody>
      </p:sp>
      <p:sp>
        <p:nvSpPr>
          <p:cNvPr id="3" name="Content Placeholder 2"/>
          <p:cNvSpPr>
            <a:spLocks noGrp="1"/>
          </p:cNvSpPr>
          <p:nvPr>
            <p:ph idx="1"/>
          </p:nvPr>
        </p:nvSpPr>
        <p:spPr/>
        <p:txBody>
          <a:bodyPr/>
          <a:lstStyle/>
          <a:p>
            <a:pPr marL="0" indent="0">
              <a:buNone/>
            </a:pPr>
            <a:r>
              <a:rPr lang="id-ID" dirty="0" smtClean="0"/>
              <a:t>IHSAN SATRIA GUNA (1710306099)</a:t>
            </a:r>
          </a:p>
          <a:p>
            <a:pPr marL="0" indent="0">
              <a:buNone/>
            </a:pPr>
            <a:r>
              <a:rPr lang="id-ID" dirty="0" smtClean="0"/>
              <a:t>MUH. SAWQI HASANUDDIN ( 1710306110 </a:t>
            </a:r>
            <a:r>
              <a:rPr lang="id-ID" dirty="0" smtClean="0"/>
              <a:t>)</a:t>
            </a:r>
            <a:endParaRPr lang="en-US" dirty="0" smtClean="0"/>
          </a:p>
          <a:p>
            <a:pPr marL="0" indent="0">
              <a:buNone/>
            </a:pPr>
            <a:r>
              <a:rPr lang="en-US" dirty="0" smtClean="0"/>
              <a:t>SYAIFUDIN </a:t>
            </a:r>
            <a:r>
              <a:rPr lang="en-US" smtClean="0"/>
              <a:t>MASYKUR AKMALA </a:t>
            </a:r>
            <a:r>
              <a:rPr lang="en-US" dirty="0" smtClean="0"/>
              <a:t>(1710306081)</a:t>
            </a:r>
            <a:endParaRPr lang="id-ID" dirty="0" smtClean="0"/>
          </a:p>
          <a:p>
            <a:pPr marL="0" indent="0">
              <a:buNone/>
            </a:pPr>
            <a:endParaRPr lang="id-ID" dirty="0"/>
          </a:p>
        </p:txBody>
      </p:sp>
    </p:spTree>
    <p:extLst>
      <p:ext uri="{BB962C8B-B14F-4D97-AF65-F5344CB8AC3E}">
        <p14:creationId xmlns:p14="http://schemas.microsoft.com/office/powerpoint/2010/main" xmlns="" val="3017115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Keterbatasan</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err="1"/>
              <a:t>Keterbatasan</a:t>
            </a:r>
            <a:r>
              <a:rPr lang="en-US" dirty="0"/>
              <a:t> </a:t>
            </a:r>
            <a:r>
              <a:rPr lang="en-US" dirty="0" err="1"/>
              <a:t>penelitian</a:t>
            </a:r>
            <a:r>
              <a:rPr lang="en-US" dirty="0"/>
              <a:t> </a:t>
            </a:r>
            <a:r>
              <a:rPr lang="en-US" dirty="0" err="1"/>
              <a:t>ini</a:t>
            </a:r>
            <a:r>
              <a:rPr lang="en-US" dirty="0"/>
              <a:t> </a:t>
            </a:r>
            <a:r>
              <a:rPr lang="en-US" dirty="0" err="1"/>
              <a:t>adalah</a:t>
            </a:r>
            <a:r>
              <a:rPr lang="en-US" dirty="0"/>
              <a:t> </a:t>
            </a:r>
            <a:r>
              <a:rPr lang="en-US" dirty="0" err="1"/>
              <a:t>bahwa</a:t>
            </a:r>
            <a:r>
              <a:rPr lang="en-US" dirty="0"/>
              <a:t> </a:t>
            </a:r>
            <a:r>
              <a:rPr lang="en-US" dirty="0" err="1"/>
              <a:t>hal</a:t>
            </a:r>
            <a:r>
              <a:rPr lang="en-US" dirty="0"/>
              <a:t> </a:t>
            </a:r>
            <a:r>
              <a:rPr lang="en-US" dirty="0" err="1"/>
              <a:t>itu</a:t>
            </a:r>
            <a:r>
              <a:rPr lang="en-US" dirty="0"/>
              <a:t> </a:t>
            </a:r>
            <a:r>
              <a:rPr lang="en-US" dirty="0" err="1" smtClean="0"/>
              <a:t>dimanfaatkan</a:t>
            </a:r>
            <a:r>
              <a:rPr lang="en-US" dirty="0" smtClean="0"/>
              <a:t> </a:t>
            </a:r>
            <a:r>
              <a:rPr lang="en-US" dirty="0" err="1" smtClean="0"/>
              <a:t>sejumlah</a:t>
            </a:r>
            <a:r>
              <a:rPr lang="en-US" dirty="0" smtClean="0"/>
              <a:t> </a:t>
            </a:r>
            <a:r>
              <a:rPr lang="en-US" dirty="0" err="1"/>
              <a:t>kecil</a:t>
            </a:r>
            <a:r>
              <a:rPr lang="en-US" dirty="0"/>
              <a:t> </a:t>
            </a:r>
            <a:r>
              <a:rPr lang="en-US" dirty="0" err="1"/>
              <a:t>peserta</a:t>
            </a:r>
            <a:r>
              <a:rPr lang="en-US" dirty="0"/>
              <a:t>, </a:t>
            </a:r>
            <a:r>
              <a:rPr lang="en-US" dirty="0" err="1"/>
              <a:t>dan</a:t>
            </a:r>
            <a:r>
              <a:rPr lang="en-US" dirty="0"/>
              <a:t> </a:t>
            </a:r>
            <a:r>
              <a:rPr lang="en-US" dirty="0" err="1"/>
              <a:t>itu</a:t>
            </a:r>
            <a:r>
              <a:rPr lang="en-US" dirty="0"/>
              <a:t> </a:t>
            </a:r>
            <a:r>
              <a:rPr lang="en-US" dirty="0" err="1"/>
              <a:t>tidak</a:t>
            </a:r>
            <a:r>
              <a:rPr lang="en-US" dirty="0"/>
              <a:t> </a:t>
            </a:r>
            <a:r>
              <a:rPr lang="en-US" dirty="0" err="1"/>
              <a:t>menegaskan</a:t>
            </a:r>
            <a:r>
              <a:rPr lang="en-US" dirty="0"/>
              <a:t> </a:t>
            </a:r>
            <a:r>
              <a:rPr lang="en-US" dirty="0" err="1"/>
              <a:t>bahwa</a:t>
            </a:r>
            <a:r>
              <a:rPr lang="en-US" dirty="0"/>
              <a:t> </a:t>
            </a:r>
            <a:r>
              <a:rPr lang="en-US" dirty="0" err="1"/>
              <a:t>efek</a:t>
            </a:r>
            <a:r>
              <a:rPr lang="en-US" dirty="0"/>
              <a:t> </a:t>
            </a:r>
            <a:r>
              <a:rPr lang="en-US" dirty="0" err="1" smtClean="0"/>
              <a:t>positif</a:t>
            </a:r>
            <a:r>
              <a:rPr lang="en-US" dirty="0" smtClean="0"/>
              <a:t> </a:t>
            </a:r>
            <a:r>
              <a:rPr lang="fi-FI" dirty="0" smtClean="0"/>
              <a:t>bertahan</a:t>
            </a:r>
            <a:r>
              <a:rPr lang="fi-FI" dirty="0"/>
              <a:t>. penelitian masa depan harus mengatasi hal ini </a:t>
            </a:r>
            <a:r>
              <a:rPr lang="fi-FI" dirty="0" smtClean="0"/>
              <a:t>ketika </a:t>
            </a:r>
            <a:r>
              <a:rPr lang="en-US" dirty="0" err="1" smtClean="0"/>
              <a:t>menyelidiki</a:t>
            </a:r>
            <a:r>
              <a:rPr lang="en-US" dirty="0" smtClean="0"/>
              <a:t> </a:t>
            </a:r>
            <a:r>
              <a:rPr lang="en-US" dirty="0" err="1"/>
              <a:t>efek</a:t>
            </a:r>
            <a:r>
              <a:rPr lang="en-US" dirty="0"/>
              <a:t> </a:t>
            </a:r>
            <a:r>
              <a:rPr lang="en-US" dirty="0" err="1"/>
              <a:t>dari</a:t>
            </a:r>
            <a:r>
              <a:rPr lang="en-US" dirty="0"/>
              <a:t> PNF </a:t>
            </a:r>
            <a:r>
              <a:rPr lang="en-US" dirty="0" err="1"/>
              <a:t>pola</a:t>
            </a:r>
            <a:r>
              <a:rPr lang="en-US" dirty="0"/>
              <a:t> </a:t>
            </a:r>
            <a:r>
              <a:rPr lang="en-US" dirty="0" err="1"/>
              <a:t>ekstremitas</a:t>
            </a:r>
            <a:r>
              <a:rPr lang="en-US" dirty="0"/>
              <a:t> </a:t>
            </a:r>
            <a:r>
              <a:rPr lang="en-US" dirty="0" err="1"/>
              <a:t>bawah</a:t>
            </a:r>
            <a:r>
              <a:rPr lang="en-US" dirty="0"/>
              <a:t> air </a:t>
            </a:r>
            <a:r>
              <a:rPr lang="en-US" dirty="0" err="1"/>
              <a:t>pada</a:t>
            </a:r>
            <a:r>
              <a:rPr lang="en-US" dirty="0"/>
              <a:t> </a:t>
            </a:r>
            <a:r>
              <a:rPr lang="en-US" dirty="0" err="1" smtClean="0"/>
              <a:t>pasien</a:t>
            </a:r>
            <a:r>
              <a:rPr lang="en-US" dirty="0" smtClean="0"/>
              <a:t> stroke</a:t>
            </a:r>
            <a:endParaRPr lang="en-US" dirty="0"/>
          </a:p>
        </p:txBody>
      </p:sp>
    </p:spTree>
    <p:extLst>
      <p:ext uri="{BB962C8B-B14F-4D97-AF65-F5344CB8AC3E}">
        <p14:creationId xmlns:p14="http://schemas.microsoft.com/office/powerpoint/2010/main" xmlns="" val="399064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penelitian</a:t>
            </a:r>
            <a:endParaRPr lang="id-ID" dirty="0"/>
          </a:p>
        </p:txBody>
      </p:sp>
      <p:sp>
        <p:nvSpPr>
          <p:cNvPr id="3" name="Content Placeholder 2"/>
          <p:cNvSpPr>
            <a:spLocks noGrp="1"/>
          </p:cNvSpPr>
          <p:nvPr>
            <p:ph idx="1"/>
          </p:nvPr>
        </p:nvSpPr>
        <p:spPr/>
        <p:txBody>
          <a:bodyPr/>
          <a:lstStyle/>
          <a:p>
            <a:pPr marL="0" indent="0">
              <a:buNone/>
            </a:pPr>
            <a:r>
              <a:rPr lang="id-ID" b="1" dirty="0"/>
              <a:t>Penelitian ini bertujuan untuk </a:t>
            </a:r>
            <a:r>
              <a:rPr lang="id-ID" b="1" dirty="0" smtClean="0"/>
              <a:t>mengetahui </a:t>
            </a:r>
            <a:r>
              <a:rPr lang="id-ID" b="1" dirty="0"/>
              <a:t>efek dari </a:t>
            </a:r>
            <a:r>
              <a:rPr lang="id-ID" b="1" dirty="0" smtClean="0"/>
              <a:t>pola PNF ekstremitas bawah dalam air pada </a:t>
            </a:r>
            <a:r>
              <a:rPr lang="id-ID" b="1" dirty="0"/>
              <a:t>keseimbangan dan ADL pasien stroke.</a:t>
            </a:r>
            <a:endParaRPr lang="id-ID" dirty="0"/>
          </a:p>
        </p:txBody>
      </p:sp>
    </p:spTree>
    <p:extLst>
      <p:ext uri="{BB962C8B-B14F-4D97-AF65-F5344CB8AC3E}">
        <p14:creationId xmlns:p14="http://schemas.microsoft.com/office/powerpoint/2010/main" xmlns="" val="4786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PENGANTAR</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b="1" dirty="0"/>
              <a:t>Stroke adalah penyakit neurologis yang disebabkan oleh </a:t>
            </a:r>
            <a:r>
              <a:rPr lang="id-ID" b="1" dirty="0" smtClean="0"/>
              <a:t>terhentinya suplai </a:t>
            </a:r>
            <a:r>
              <a:rPr lang="id-ID" b="1" dirty="0"/>
              <a:t>darah normal </a:t>
            </a:r>
            <a:r>
              <a:rPr lang="id-ID" b="1" dirty="0" smtClean="0"/>
              <a:t>karena pecahnya pembuluh darah </a:t>
            </a:r>
            <a:r>
              <a:rPr lang="id-ID" b="1" dirty="0"/>
              <a:t>atau trombosis, dan hal itu menyebabkan kerusakan jaringan otak</a:t>
            </a:r>
            <a:r>
              <a:rPr lang="id-ID" b="1" dirty="0" smtClean="0"/>
              <a:t>.</a:t>
            </a:r>
          </a:p>
          <a:p>
            <a:pPr marL="0" indent="0">
              <a:buNone/>
            </a:pPr>
            <a:endParaRPr lang="id-ID" b="1" dirty="0"/>
          </a:p>
          <a:p>
            <a:pPr marL="0" indent="0">
              <a:buNone/>
            </a:pPr>
            <a:r>
              <a:rPr lang="id-ID" b="1" dirty="0" smtClean="0"/>
              <a:t>Kerusakan terjadi tergantung letak, ukuran dan penyebab kerusakan.</a:t>
            </a:r>
          </a:p>
          <a:p>
            <a:pPr marL="0" indent="0">
              <a:buNone/>
            </a:pPr>
            <a:endParaRPr lang="id-ID" b="1" dirty="0"/>
          </a:p>
          <a:p>
            <a:pPr marL="0" indent="0">
              <a:buNone/>
            </a:pPr>
            <a:r>
              <a:rPr lang="id-ID" b="1" dirty="0" smtClean="0"/>
              <a:t>Pasien </a:t>
            </a:r>
            <a:r>
              <a:rPr lang="id-ID" b="1" dirty="0"/>
              <a:t>stroke </a:t>
            </a:r>
            <a:r>
              <a:rPr lang="id-ID" b="1" dirty="0" smtClean="0"/>
              <a:t>biasanya terdapat gangguan pada sistem motorik </a:t>
            </a:r>
            <a:r>
              <a:rPr lang="id-ID" b="1" dirty="0"/>
              <a:t>dan degenerasi </a:t>
            </a:r>
            <a:r>
              <a:rPr lang="id-ID" b="1" dirty="0" smtClean="0"/>
              <a:t>kemampuan keseimbangan karena </a:t>
            </a:r>
            <a:r>
              <a:rPr lang="id-ID" b="1" dirty="0"/>
              <a:t>postur tubuh yang tidak </a:t>
            </a:r>
            <a:r>
              <a:rPr lang="id-ID" b="1" dirty="0" smtClean="0"/>
              <a:t>seimbang, dan </a:t>
            </a:r>
            <a:r>
              <a:rPr lang="id-ID" b="1" dirty="0"/>
              <a:t>ini mengganggu aktivitas independen hidup sehari-hari (ADL)</a:t>
            </a:r>
            <a:endParaRPr lang="id-ID" dirty="0"/>
          </a:p>
        </p:txBody>
      </p:sp>
    </p:spTree>
    <p:extLst>
      <p:ext uri="{BB962C8B-B14F-4D97-AF65-F5344CB8AC3E}">
        <p14:creationId xmlns:p14="http://schemas.microsoft.com/office/powerpoint/2010/main" xmlns="" val="197560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838200" y="1398114"/>
            <a:ext cx="10515600" cy="4351338"/>
          </a:xfrm>
        </p:spPr>
        <p:txBody>
          <a:bodyPr/>
          <a:lstStyle/>
          <a:p>
            <a:pPr marL="0" indent="0">
              <a:buNone/>
            </a:pPr>
            <a:r>
              <a:rPr lang="id-ID" b="1" dirty="0"/>
              <a:t>Kemampuan </a:t>
            </a:r>
            <a:r>
              <a:rPr lang="id-ID" b="1" dirty="0" smtClean="0"/>
              <a:t>keseimbangan </a:t>
            </a:r>
            <a:r>
              <a:rPr lang="id-ID" b="1" dirty="0"/>
              <a:t>adalah kemampuan individu untuk </a:t>
            </a:r>
            <a:r>
              <a:rPr lang="id-ID" b="1" dirty="0" smtClean="0"/>
              <a:t>mengatur titik keseimbangan agar </a:t>
            </a:r>
            <a:r>
              <a:rPr lang="id-ID" b="1" dirty="0"/>
              <a:t>menjaga tubuh dalam keadaan </a:t>
            </a:r>
            <a:r>
              <a:rPr lang="id-ID" b="1" dirty="0" smtClean="0"/>
              <a:t>seimbang.</a:t>
            </a:r>
          </a:p>
          <a:p>
            <a:pPr marL="0" lvl="0" indent="0">
              <a:buNone/>
            </a:pPr>
            <a:r>
              <a:rPr kumimoji="0" lang="id-ID" sz="2400" b="1" i="0" u="none" strike="noStrike" cap="none" normalizeH="0" baseline="0" dirty="0" smtClean="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Untuk mengatasi masalah keseimbangan yang disebabkan oleh stroke, pendekatan Brunnstrom, pendekatan Bobath, atau pro prioceptive neuromuskuler fasilitasi (PNF). </a:t>
            </a:r>
            <a:r>
              <a:rPr lang="id-ID" sz="2400" b="1" dirty="0" smtClean="0"/>
              <a:t>Metode </a:t>
            </a:r>
            <a:r>
              <a:rPr lang="id-ID" sz="2400" b="1" dirty="0"/>
              <a:t>tersebut fokus pada peningkatan fungsi fisik dan keseimbangan dengan meningkatkan kontrol motor </a:t>
            </a:r>
            <a:r>
              <a:rPr lang="id-ID" sz="2400" b="1" dirty="0" smtClean="0"/>
              <a:t>aktif.</a:t>
            </a:r>
            <a:endParaRPr kumimoji="0" lang="id-ID"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id-ID" b="1" dirty="0" smtClean="0"/>
          </a:p>
          <a:p>
            <a:pPr marL="0" indent="0">
              <a:buNone/>
            </a:pPr>
            <a:endParaRPr lang="id-ID" dirty="0"/>
          </a:p>
        </p:txBody>
      </p:sp>
      <p:sp>
        <p:nvSpPr>
          <p:cNvPr id="4" name="Rectangle 2"/>
          <p:cNvSpPr>
            <a:spLocks noChangeArrowheads="1"/>
          </p:cNvSpPr>
          <p:nvPr/>
        </p:nvSpPr>
        <p:spPr bwMode="auto">
          <a:xfrm>
            <a:off x="0" y="-383577"/>
            <a:ext cx="33086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44463"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cxnSp>
        <p:nvCxnSpPr>
          <p:cNvPr id="5" name="Shape 3"/>
          <p:cNvCxnSpPr>
            <a:cxnSpLocks/>
          </p:cNvCxnSpPr>
          <p:nvPr/>
        </p:nvCxnSpPr>
        <p:spPr>
          <a:xfrm>
            <a:off x="791845" y="10165559"/>
            <a:ext cx="2898140" cy="0"/>
          </a:xfrm>
          <a:prstGeom prst="line">
            <a:avLst/>
          </a:prstGeom>
          <a:solidFill>
            <a:srgbClr val="FFFFFF"/>
          </a:solidFill>
          <a:ln w="9004">
            <a:solidFill>
              <a:srgbClr val="000000"/>
            </a:solidFill>
            <a:miter lim="800000"/>
            <a:headEnd/>
            <a:tailEnd/>
          </a:ln>
        </p:spPr>
      </p:cxnSp>
      <p:sp>
        <p:nvSpPr>
          <p:cNvPr id="6" name="Rectangle 3"/>
          <p:cNvSpPr>
            <a:spLocks noChangeArrowheads="1"/>
          </p:cNvSpPr>
          <p:nvPr/>
        </p:nvSpPr>
        <p:spPr bwMode="auto">
          <a:xfrm>
            <a:off x="0" y="29689"/>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id-ID"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id-ID"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prioceptive neuromuskuler fasilitasi (PNF)</a:t>
            </a:r>
            <a:r>
              <a:rPr kumimoji="0" lang="id-ID" sz="1100" b="0" i="0" u="none" strike="noStrike" cap="none" normalizeH="0" baseline="0" dirty="0" smtClean="0">
                <a:ln>
                  <a:noFill/>
                </a:ln>
                <a:solidFill>
                  <a:schemeClr val="tx1"/>
                </a:solidFill>
                <a:effectLst/>
              </a:rPr>
              <a:t> </a:t>
            </a: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99094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a:t>PNF menggunakan pola heliks atau diagonal khas untuk merangsang sensasi proprioseptif mempromosikan respon akar saraf, meningkatkan gerakan </a:t>
            </a:r>
            <a:r>
              <a:rPr lang="id-ID" b="1" dirty="0" smtClean="0"/>
              <a:t>fungsional. </a:t>
            </a:r>
            <a:r>
              <a:rPr lang="id-ID" b="1" dirty="0"/>
              <a:t>Hal ini meningkatkan kekuatan otot, fleksibilitas, dan keseimbangan; dengan menerapkan itu di sisi </a:t>
            </a:r>
            <a:r>
              <a:rPr lang="id-ID" b="1" dirty="0" smtClean="0"/>
              <a:t>yang sehat, kemudian </a:t>
            </a:r>
            <a:r>
              <a:rPr lang="id-ID" b="1" dirty="0"/>
              <a:t>ditransfer ke sisi </a:t>
            </a:r>
            <a:r>
              <a:rPr lang="id-ID" b="1" dirty="0" smtClean="0"/>
              <a:t>yang lemah, </a:t>
            </a:r>
            <a:r>
              <a:rPr lang="id-ID" b="1" dirty="0"/>
              <a:t>secara efektif </a:t>
            </a:r>
            <a:r>
              <a:rPr lang="id-ID" b="1" dirty="0" smtClean="0"/>
              <a:t>merangsang </a:t>
            </a:r>
            <a:r>
              <a:rPr lang="id-ID" b="1" dirty="0"/>
              <a:t>aktivitas </a:t>
            </a:r>
            <a:r>
              <a:rPr lang="id-ID" b="1" dirty="0" smtClean="0"/>
              <a:t>otot.</a:t>
            </a:r>
            <a:endParaRPr lang="id-ID" dirty="0"/>
          </a:p>
        </p:txBody>
      </p:sp>
    </p:spTree>
    <p:extLst>
      <p:ext uri="{BB962C8B-B14F-4D97-AF65-F5344CB8AC3E}">
        <p14:creationId xmlns:p14="http://schemas.microsoft.com/office/powerpoint/2010/main" xmlns="" val="164325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b="1" dirty="0" smtClean="0"/>
              <a:t>Davis </a:t>
            </a:r>
            <a:r>
              <a:rPr lang="id-ID" b="1" dirty="0"/>
              <a:t>menyarankan </a:t>
            </a:r>
            <a:r>
              <a:rPr lang="id-ID" b="1" dirty="0" smtClean="0"/>
              <a:t>penerapan pola PNF di dalam air dapat meningkatkan </a:t>
            </a:r>
            <a:r>
              <a:rPr lang="id-ID" b="1" dirty="0"/>
              <a:t>kekuatan </a:t>
            </a:r>
            <a:r>
              <a:rPr lang="id-ID" b="1" dirty="0" smtClean="0"/>
              <a:t>otot ekstremitas bawah. </a:t>
            </a:r>
          </a:p>
          <a:p>
            <a:pPr marL="0" indent="0">
              <a:buNone/>
            </a:pPr>
            <a:r>
              <a:rPr lang="id-ID" b="1" dirty="0" smtClean="0"/>
              <a:t>Menurut Song </a:t>
            </a:r>
            <a:r>
              <a:rPr lang="id-ID" b="1" dirty="0"/>
              <a:t>dan Kim </a:t>
            </a:r>
            <a:r>
              <a:rPr lang="id-ID" b="1" dirty="0" smtClean="0"/>
              <a:t>terapan pola PNF dalam air dapat merangsang proprioceptors yang melambat, </a:t>
            </a:r>
            <a:r>
              <a:rPr lang="id-ID" b="1" dirty="0"/>
              <a:t>sehingga meningkatkan kontrol dan fungsi akar saraf sekaligus meningkatkan keseimbangan.</a:t>
            </a:r>
            <a:endParaRPr lang="id-ID" dirty="0"/>
          </a:p>
          <a:p>
            <a:pPr marL="0" indent="0">
              <a:buNone/>
            </a:pPr>
            <a:r>
              <a:rPr lang="id-ID" b="1" dirty="0" smtClean="0"/>
              <a:t>Dalam </a:t>
            </a:r>
            <a:r>
              <a:rPr lang="id-ID" b="1" dirty="0"/>
              <a:t>lingkungan perairan, daya apung memungkinkan anggota badan untuk dipindahkan lebih mudah dengan kekuatan </a:t>
            </a:r>
            <a:r>
              <a:rPr lang="id-ID" b="1" dirty="0" smtClean="0"/>
              <a:t>kecil.</a:t>
            </a:r>
            <a:endParaRPr lang="id-ID" dirty="0"/>
          </a:p>
        </p:txBody>
      </p:sp>
    </p:spTree>
    <p:extLst>
      <p:ext uri="{BB962C8B-B14F-4D97-AF65-F5344CB8AC3E}">
        <p14:creationId xmlns:p14="http://schemas.microsoft.com/office/powerpoint/2010/main" xmlns="" val="108515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SUBJEK DAN METODE</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b="1" dirty="0" smtClean="0"/>
              <a:t>Pengambilan sampel Enam </a:t>
            </a:r>
            <a:r>
              <a:rPr lang="id-ID" b="1" dirty="0"/>
              <a:t>bulan setelah menerima diagnosis stroke </a:t>
            </a:r>
            <a:r>
              <a:rPr lang="id-ID" b="1" dirty="0" smtClean="0"/>
              <a:t>melalui </a:t>
            </a:r>
            <a:r>
              <a:rPr lang="id-ID" b="1" dirty="0"/>
              <a:t>computed tomography atau magnetic resonance </a:t>
            </a:r>
            <a:r>
              <a:rPr lang="id-ID" b="1" dirty="0" smtClean="0"/>
              <a:t>imaging dengan total 20 pasien secara acak.</a:t>
            </a:r>
          </a:p>
          <a:p>
            <a:pPr marL="0" indent="0">
              <a:buNone/>
            </a:pPr>
            <a:r>
              <a:rPr lang="id-ID" b="1" dirty="0" smtClean="0"/>
              <a:t> </a:t>
            </a:r>
          </a:p>
          <a:p>
            <a:pPr marL="0" indent="0">
              <a:buNone/>
            </a:pPr>
            <a:r>
              <a:rPr lang="id-ID" b="1" dirty="0"/>
              <a:t>K</a:t>
            </a:r>
            <a:r>
              <a:rPr lang="id-ID" b="1" dirty="0" smtClean="0"/>
              <a:t>elompok </a:t>
            </a:r>
            <a:r>
              <a:rPr lang="id-ID" b="1" dirty="0"/>
              <a:t>kontrol </a:t>
            </a:r>
            <a:r>
              <a:rPr lang="id-ID" b="1" dirty="0" smtClean="0"/>
              <a:t>(n = 10</a:t>
            </a:r>
            <a:r>
              <a:rPr lang="id-ID" b="1" dirty="0"/>
              <a:t>; 5 laki-laki dan 5 perempuan) </a:t>
            </a:r>
          </a:p>
          <a:p>
            <a:pPr marL="0" indent="0">
              <a:buNone/>
            </a:pPr>
            <a:r>
              <a:rPr lang="id-ID" b="1" dirty="0"/>
              <a:t>K</a:t>
            </a:r>
            <a:r>
              <a:rPr lang="id-ID" b="1" dirty="0" smtClean="0"/>
              <a:t>elompok </a:t>
            </a:r>
            <a:r>
              <a:rPr lang="id-ID" b="1" dirty="0"/>
              <a:t>eksperimen </a:t>
            </a:r>
            <a:r>
              <a:rPr lang="id-ID" b="1" dirty="0" smtClean="0"/>
              <a:t>(n = 10</a:t>
            </a:r>
            <a:r>
              <a:rPr lang="id-ID" b="1" dirty="0"/>
              <a:t>; 5 laki-laki dan 5 perempuan </a:t>
            </a:r>
            <a:r>
              <a:rPr lang="id-ID" b="1" dirty="0" smtClean="0"/>
              <a:t>)</a:t>
            </a:r>
          </a:p>
          <a:p>
            <a:pPr marL="0" indent="0">
              <a:buNone/>
            </a:pPr>
            <a:endParaRPr lang="id-ID" b="1" dirty="0" smtClean="0"/>
          </a:p>
          <a:p>
            <a:pPr marL="0" indent="0">
              <a:buNone/>
            </a:pPr>
            <a:r>
              <a:rPr lang="id-ID" b="1" dirty="0"/>
              <a:t>K</a:t>
            </a:r>
            <a:r>
              <a:rPr lang="id-ID" b="1" dirty="0" smtClean="0"/>
              <a:t>elompok </a:t>
            </a:r>
            <a:r>
              <a:rPr lang="id-ID" b="1" dirty="0"/>
              <a:t>kontrol ditugaskan untuk melakukan PNF pola ekstremitas bawah di tanah, dan kelompok eksperimen ditugaskan untuk melakukan PNF pola ekstremitas bawah di dalam air.</a:t>
            </a:r>
            <a:endParaRPr lang="id-ID" dirty="0"/>
          </a:p>
        </p:txBody>
      </p:sp>
    </p:spTree>
    <p:extLst>
      <p:ext uri="{BB962C8B-B14F-4D97-AF65-F5344CB8AC3E}">
        <p14:creationId xmlns:p14="http://schemas.microsoft.com/office/powerpoint/2010/main" xmlns="" val="1205470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KRITERIA INKLUSI</a:t>
            </a:r>
            <a:endParaRPr lang="id-ID" dirty="0"/>
          </a:p>
        </p:txBody>
      </p:sp>
      <p:sp>
        <p:nvSpPr>
          <p:cNvPr id="3" name="Content Placeholder 2"/>
          <p:cNvSpPr>
            <a:spLocks noGrp="1"/>
          </p:cNvSpPr>
          <p:nvPr>
            <p:ph idx="1"/>
          </p:nvPr>
        </p:nvSpPr>
        <p:spPr/>
        <p:txBody>
          <a:bodyPr>
            <a:normAutofit fontScale="85000" lnSpcReduction="20000"/>
          </a:bodyPr>
          <a:lstStyle/>
          <a:p>
            <a:r>
              <a:rPr lang="id-ID" b="1" dirty="0"/>
              <a:t>Semua peserta mencetak&gt; 24 poin pada Mini-Mental Status Examination (MMSE</a:t>
            </a:r>
            <a:r>
              <a:rPr lang="id-ID" b="1" dirty="0" smtClean="0"/>
              <a:t>), </a:t>
            </a:r>
            <a:r>
              <a:rPr lang="id-ID" b="1" dirty="0"/>
              <a:t>dapat melakukan tugas, yang mampu berjalan 10 m independen, dan diklasifikasikan sebagai&gt; 4 pada skala Brunnstrom. </a:t>
            </a:r>
            <a:endParaRPr lang="id-ID" b="1" dirty="0" smtClean="0"/>
          </a:p>
          <a:p>
            <a:r>
              <a:rPr lang="id-ID" b="1" dirty="0" smtClean="0"/>
              <a:t>Semua </a:t>
            </a:r>
            <a:r>
              <a:rPr lang="id-ID" b="1" dirty="0"/>
              <a:t>peserta diberitahu dan memberikan persetujuan sebelum percobaan. protokol telah disetujui oleh Institutional Review Board of Nambu Uni- hayati dan dilaksanakan sesuai dengan standar etika Deklarasi Helsinki. </a:t>
            </a:r>
            <a:endParaRPr lang="id-ID" b="1" dirty="0" smtClean="0"/>
          </a:p>
          <a:p>
            <a:r>
              <a:rPr lang="id-ID" b="1" dirty="0" smtClean="0"/>
              <a:t>Membangun </a:t>
            </a:r>
            <a:r>
              <a:rPr lang="id-ID" b="1" dirty="0"/>
              <a:t>struktur kendala pada aspek umum dari peserta yang tercantum dalam Tabel 1. </a:t>
            </a:r>
            <a:endParaRPr lang="id-ID" b="1" dirty="0" smtClean="0"/>
          </a:p>
          <a:p>
            <a:r>
              <a:rPr lang="id-ID" b="1" dirty="0" smtClean="0"/>
              <a:t>Usia </a:t>
            </a:r>
            <a:r>
              <a:rPr lang="id-ID" b="1" dirty="0"/>
              <a:t>kelompok eksperimen adalah 69,1 ± 3,2 tahun, tingginya 167,6 </a:t>
            </a:r>
            <a:r>
              <a:rPr lang="id-ID" b="1" dirty="0" smtClean="0"/>
              <a:t>±</a:t>
            </a:r>
            <a:r>
              <a:rPr lang="id-ID" dirty="0" smtClean="0"/>
              <a:t> </a:t>
            </a:r>
            <a:r>
              <a:rPr lang="id-ID" b="1" dirty="0" smtClean="0"/>
              <a:t>8,2 </a:t>
            </a:r>
            <a:r>
              <a:rPr lang="id-ID" b="1" dirty="0"/>
              <a:t>cm, berat badan adalah 67,9 ± 5,9 kg, dan waktu sejak Stroke set on </a:t>
            </a:r>
            <a:r>
              <a:rPr lang="id-ID" b="1" dirty="0" smtClean="0"/>
              <a:t>adalah</a:t>
            </a:r>
            <a:r>
              <a:rPr lang="id-ID" dirty="0" smtClean="0"/>
              <a:t> </a:t>
            </a:r>
            <a:r>
              <a:rPr lang="id-ID" b="1" dirty="0" smtClean="0"/>
              <a:t>9,8 </a:t>
            </a:r>
            <a:r>
              <a:rPr lang="id-ID" b="1" dirty="0"/>
              <a:t>± 1,3 bulan. </a:t>
            </a:r>
            <a:endParaRPr lang="id-ID" b="1" dirty="0" smtClean="0"/>
          </a:p>
          <a:p>
            <a:r>
              <a:rPr lang="id-ID" b="1" dirty="0" smtClean="0"/>
              <a:t>Usia </a:t>
            </a:r>
            <a:r>
              <a:rPr lang="id-ID" b="1" dirty="0"/>
              <a:t>kelompok kontrol </a:t>
            </a:r>
            <a:r>
              <a:rPr lang="id-ID" b="1" dirty="0" smtClean="0"/>
              <a:t>adalah</a:t>
            </a:r>
            <a:r>
              <a:rPr lang="id-ID" dirty="0" smtClean="0"/>
              <a:t> </a:t>
            </a:r>
            <a:r>
              <a:rPr lang="id-ID" b="1" dirty="0" smtClean="0"/>
              <a:t>68,0 </a:t>
            </a:r>
            <a:r>
              <a:rPr lang="id-ID" b="1" dirty="0"/>
              <a:t>± 3,1 tahun, tingginya 165,9 ± 6,9 cm, berat badan adalah 66,7 ± 6,7 kg, dan waktu sejak onset stroke adalah 10,3 ± 1,4 bulan.</a:t>
            </a:r>
            <a:endParaRPr lang="id-ID" dirty="0"/>
          </a:p>
        </p:txBody>
      </p:sp>
    </p:spTree>
    <p:extLst>
      <p:ext uri="{BB962C8B-B14F-4D97-AF65-F5344CB8AC3E}">
        <p14:creationId xmlns:p14="http://schemas.microsoft.com/office/powerpoint/2010/main" xmlns="" val="1907232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1439</Words>
  <Application>Microsoft Office PowerPoint</Application>
  <PresentationFormat>Custom</PresentationFormat>
  <Paragraphs>171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KELOMPOK 9A</vt:lpstr>
      <vt:lpstr>Tujuan penelitian</vt:lpstr>
      <vt:lpstr>PENGANTAR</vt:lpstr>
      <vt:lpstr>Slide 5</vt:lpstr>
      <vt:lpstr>Slide 6</vt:lpstr>
      <vt:lpstr>Slide 7</vt:lpstr>
      <vt:lpstr>SUBJEK DAN METODE</vt:lpstr>
      <vt:lpstr>KRITERIA INKLUSI</vt:lpstr>
      <vt:lpstr>Slide 10</vt:lpstr>
      <vt:lpstr>Slide 11</vt:lpstr>
      <vt:lpstr>Slide 12</vt:lpstr>
      <vt:lpstr>Karakteristik umum responden</vt:lpstr>
      <vt:lpstr>Perbandingan hasil BBS, TUG, FRT, Olst, dan FIM antara kelompok eksperimen dan kelompok kontrol</vt:lpstr>
      <vt:lpstr>Slide 15</vt:lpstr>
      <vt:lpstr>Hasil </vt:lpstr>
      <vt:lpstr>Lanjutan…</vt:lpstr>
      <vt:lpstr>Lanjutan…</vt:lpstr>
      <vt:lpstr>Slide 19</vt:lpstr>
      <vt:lpstr>Keterbatasan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OCAN</dc:creator>
  <cp:lastModifiedBy>LENOVO</cp:lastModifiedBy>
  <cp:revision>13</cp:revision>
  <dcterms:created xsi:type="dcterms:W3CDTF">2018-07-11T16:53:30Z</dcterms:created>
  <dcterms:modified xsi:type="dcterms:W3CDTF">2018-07-12T16:51:21Z</dcterms:modified>
</cp:coreProperties>
</file>