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2" r:id="rId4"/>
    <p:sldId id="263" r:id="rId5"/>
    <p:sldId id="257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08273-6026-45A9-94B2-4183CAB03D56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FDF85-5A4E-45EA-B645-6BCD5F3D79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08273-6026-45A9-94B2-4183CAB03D56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FDF85-5A4E-45EA-B645-6BCD5F3D79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08273-6026-45A9-94B2-4183CAB03D56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FDF85-5A4E-45EA-B645-6BCD5F3D79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08273-6026-45A9-94B2-4183CAB03D56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FDF85-5A4E-45EA-B645-6BCD5F3D79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08273-6026-45A9-94B2-4183CAB03D56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FDF85-5A4E-45EA-B645-6BCD5F3D79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08273-6026-45A9-94B2-4183CAB03D56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FDF85-5A4E-45EA-B645-6BCD5F3D79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08273-6026-45A9-94B2-4183CAB03D56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FDF85-5A4E-45EA-B645-6BCD5F3D79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08273-6026-45A9-94B2-4183CAB03D56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FDF85-5A4E-45EA-B645-6BCD5F3D79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08273-6026-45A9-94B2-4183CAB03D56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FDF85-5A4E-45EA-B645-6BCD5F3D79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08273-6026-45A9-94B2-4183CAB03D56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FDF85-5A4E-45EA-B645-6BCD5F3D79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08273-6026-45A9-94B2-4183CAB03D56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FDF85-5A4E-45EA-B645-6BCD5F3D79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7708273-6026-45A9-94B2-4183CAB03D56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1FDF85-5A4E-45EA-B645-6BCD5F3D793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04664"/>
            <a:ext cx="7344816" cy="345638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Risk 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Assessment 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/>
            </a:r>
            <a:b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</a:b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psikologi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 </a:t>
            </a: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dan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 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laktasi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/>
            </a:r>
            <a:b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</a:b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 ( IOWA 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Infant Feeding 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/>
            </a:r>
            <a:b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</a:b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Attitude 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Scale (IIFAS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) )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latin typeface="Agency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725144"/>
            <a:ext cx="7406640" cy="1752600"/>
          </a:xfrm>
        </p:spPr>
        <p:txBody>
          <a:bodyPr>
            <a:normAutofit/>
          </a:bodyPr>
          <a:lstStyle/>
          <a:p>
            <a:r>
              <a:rPr lang="en-ID" dirty="0" smtClean="0"/>
              <a:t>KELOMPOK 4 :</a:t>
            </a:r>
          </a:p>
          <a:p>
            <a:pPr marL="541782" indent="-514350">
              <a:buFont typeface="+mj-lt"/>
              <a:buAutoNum type="arabicPeriod"/>
            </a:pPr>
            <a:r>
              <a:rPr lang="en-ID" dirty="0" err="1" smtClean="0"/>
              <a:t>Fakhrunisa</a:t>
            </a:r>
            <a:r>
              <a:rPr lang="en-ID" dirty="0" smtClean="0"/>
              <a:t> </a:t>
            </a:r>
            <a:r>
              <a:rPr lang="en-ID" dirty="0" err="1" smtClean="0"/>
              <a:t>Safira</a:t>
            </a:r>
            <a:r>
              <a:rPr lang="en-ID" dirty="0" smtClean="0"/>
              <a:t> </a:t>
            </a:r>
            <a:r>
              <a:rPr lang="en-ID" dirty="0" err="1" smtClean="0"/>
              <a:t>Rahmadhani</a:t>
            </a:r>
            <a:r>
              <a:rPr lang="en-ID" dirty="0" smtClean="0"/>
              <a:t> ( 1910106043 )</a:t>
            </a:r>
          </a:p>
          <a:p>
            <a:pPr marL="541782" indent="-514350">
              <a:buFont typeface="+mj-lt"/>
              <a:buAutoNum type="arabicPeriod"/>
            </a:pPr>
            <a:r>
              <a:rPr lang="en-US" dirty="0" err="1"/>
              <a:t>Frida</a:t>
            </a:r>
            <a:r>
              <a:rPr lang="en-US" dirty="0"/>
              <a:t> </a:t>
            </a:r>
            <a:r>
              <a:rPr lang="en-US" dirty="0" err="1"/>
              <a:t>Meirizqia</a:t>
            </a:r>
            <a:r>
              <a:rPr lang="en-US" dirty="0"/>
              <a:t> </a:t>
            </a:r>
            <a:r>
              <a:rPr lang="en-US" dirty="0" err="1" smtClean="0"/>
              <a:t>Khairunnisa</a:t>
            </a:r>
            <a:r>
              <a:rPr lang="en-US" dirty="0" smtClean="0"/>
              <a:t>	 (1910106050 )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34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908720"/>
            <a:ext cx="8640960" cy="5832648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	Iowa </a:t>
            </a:r>
            <a:r>
              <a:rPr lang="en-US" sz="2800" dirty="0"/>
              <a:t>Infant Feeding Attitude Scale (IIFAS)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skala</a:t>
            </a:r>
            <a:r>
              <a:rPr lang="en-US" sz="2800" dirty="0"/>
              <a:t> </a:t>
            </a:r>
            <a:r>
              <a:rPr lang="en-US" sz="2800" dirty="0" err="1"/>
              <a:t>sikap</a:t>
            </a:r>
            <a:r>
              <a:rPr lang="en-US" sz="2800" dirty="0"/>
              <a:t> </a:t>
            </a:r>
            <a:r>
              <a:rPr lang="en-US" sz="2800" dirty="0" err="1"/>
              <a:t>pemberian</a:t>
            </a:r>
            <a:r>
              <a:rPr lang="en-US" sz="2800" dirty="0"/>
              <a:t> </a:t>
            </a:r>
            <a:r>
              <a:rPr lang="en-US" sz="2800" dirty="0" err="1"/>
              <a:t>makan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Iowa yang </a:t>
            </a:r>
            <a:r>
              <a:rPr lang="en-US" sz="2800" dirty="0" err="1"/>
              <a:t>didesain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1999 </a:t>
            </a:r>
            <a:r>
              <a:rPr lang="en-US" sz="2800" dirty="0" err="1"/>
              <a:t>oleh</a:t>
            </a:r>
            <a:r>
              <a:rPr lang="en-US" sz="2800" dirty="0"/>
              <a:t> De La Mora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Russel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mengukur</a:t>
            </a:r>
            <a:r>
              <a:rPr lang="en-US" sz="2800" dirty="0"/>
              <a:t> </a:t>
            </a:r>
            <a:r>
              <a:rPr lang="en-US" sz="2800" dirty="0" err="1"/>
              <a:t>sikap</a:t>
            </a:r>
            <a:r>
              <a:rPr lang="en-US" sz="2800" dirty="0"/>
              <a:t> </a:t>
            </a:r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menyusui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memprediksi</a:t>
            </a:r>
            <a:r>
              <a:rPr lang="en-US" sz="2800" dirty="0" smtClean="0"/>
              <a:t> </a:t>
            </a:r>
            <a:r>
              <a:rPr lang="en-US" sz="2800" dirty="0" err="1"/>
              <a:t>pilihan</a:t>
            </a:r>
            <a:r>
              <a:rPr lang="en-US" sz="2800" dirty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pemberian</a:t>
            </a:r>
            <a:r>
              <a:rPr lang="en-US" sz="2800" dirty="0"/>
              <a:t> </a:t>
            </a:r>
            <a:r>
              <a:rPr lang="en-US" sz="2800" dirty="0" err="1"/>
              <a:t>makan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. </a:t>
            </a:r>
            <a:r>
              <a:rPr lang="en-US" sz="2800" dirty="0" err="1"/>
              <a:t>Kuesioner</a:t>
            </a:r>
            <a:r>
              <a:rPr lang="en-US" sz="2800" dirty="0"/>
              <a:t>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16 </a:t>
            </a:r>
            <a:r>
              <a:rPr lang="en-US" sz="2800" dirty="0" err="1"/>
              <a:t>pertanyaan</a:t>
            </a:r>
            <a:r>
              <a:rPr lang="en-US" sz="2800" dirty="0"/>
              <a:t> yang </a:t>
            </a:r>
            <a:r>
              <a:rPr lang="en-US" sz="2800" dirty="0" err="1"/>
              <a:t>terdiri</a:t>
            </a:r>
            <a:r>
              <a:rPr lang="en-US" sz="2800" dirty="0"/>
              <a:t> 8 </a:t>
            </a:r>
            <a:r>
              <a:rPr lang="en-US" sz="2800" dirty="0" err="1"/>
              <a:t>soal</a:t>
            </a:r>
            <a:r>
              <a:rPr lang="en-US" sz="2800" dirty="0"/>
              <a:t> </a:t>
            </a:r>
            <a:r>
              <a:rPr lang="en-US" sz="2800" dirty="0" err="1"/>
              <a:t>berarah</a:t>
            </a:r>
            <a:r>
              <a:rPr lang="en-US" sz="2800" dirty="0"/>
              <a:t> </a:t>
            </a:r>
            <a:r>
              <a:rPr lang="en-US" sz="2800" dirty="0" err="1"/>
              <a:t>positif</a:t>
            </a:r>
            <a:r>
              <a:rPr lang="en-US" sz="2800" dirty="0"/>
              <a:t> ASI </a:t>
            </a:r>
            <a:r>
              <a:rPr lang="en-US" sz="2800" dirty="0" err="1"/>
              <a:t>eksklusif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9 </a:t>
            </a:r>
            <a:r>
              <a:rPr lang="en-US" sz="2800" dirty="0" err="1"/>
              <a:t>soal</a:t>
            </a:r>
            <a:r>
              <a:rPr lang="en-US" sz="2800" dirty="0"/>
              <a:t> </a:t>
            </a:r>
            <a:r>
              <a:rPr lang="en-US" sz="2800" dirty="0" err="1"/>
              <a:t>berarah</a:t>
            </a:r>
            <a:r>
              <a:rPr lang="en-US" sz="2800" dirty="0"/>
              <a:t> </a:t>
            </a:r>
            <a:r>
              <a:rPr lang="en-US" sz="2800" dirty="0" err="1"/>
              <a:t>positif</a:t>
            </a:r>
            <a:r>
              <a:rPr lang="en-US" sz="2800" dirty="0"/>
              <a:t> </a:t>
            </a:r>
            <a:r>
              <a:rPr lang="en-US" sz="2800" dirty="0" err="1"/>
              <a:t>susu</a:t>
            </a:r>
            <a:r>
              <a:rPr lang="en-US" sz="2800" dirty="0"/>
              <a:t> formula. </a:t>
            </a:r>
            <a:r>
              <a:rPr lang="en-US" sz="2800" dirty="0" err="1"/>
              <a:t>Soal</a:t>
            </a:r>
            <a:r>
              <a:rPr lang="en-US" sz="2800" dirty="0"/>
              <a:t> </a:t>
            </a:r>
            <a:r>
              <a:rPr lang="en-US" sz="2800" dirty="0" err="1"/>
              <a:t>nomor</a:t>
            </a:r>
            <a:r>
              <a:rPr lang="en-US" sz="2800" dirty="0"/>
              <a:t> 1, 2, 4, 6, 8, 10, 11, 14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soal</a:t>
            </a:r>
            <a:r>
              <a:rPr lang="en-US" sz="2800" dirty="0"/>
              <a:t> </a:t>
            </a:r>
            <a:r>
              <a:rPr lang="en-US" sz="2800" dirty="0" err="1"/>
              <a:t>berarah</a:t>
            </a:r>
            <a:r>
              <a:rPr lang="en-US" sz="2800" dirty="0"/>
              <a:t> </a:t>
            </a:r>
            <a:r>
              <a:rPr lang="en-US" sz="2800" dirty="0" err="1"/>
              <a:t>positif</a:t>
            </a:r>
            <a:r>
              <a:rPr lang="en-US" sz="2800" dirty="0"/>
              <a:t> </a:t>
            </a:r>
            <a:r>
              <a:rPr lang="en-US" sz="2800" dirty="0" err="1"/>
              <a:t>susu</a:t>
            </a:r>
            <a:r>
              <a:rPr lang="en-US" sz="2800" dirty="0"/>
              <a:t> formula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pemberian</a:t>
            </a:r>
            <a:r>
              <a:rPr lang="en-US" sz="2800" dirty="0"/>
              <a:t> </a:t>
            </a:r>
            <a:r>
              <a:rPr lang="en-US" sz="2800" dirty="0" err="1"/>
              <a:t>skor</a:t>
            </a:r>
            <a:r>
              <a:rPr lang="en-US" sz="2800" dirty="0"/>
              <a:t> </a:t>
            </a:r>
            <a:r>
              <a:rPr lang="en-US" sz="2800" dirty="0" err="1"/>
              <a:t>berkebalikan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8 </a:t>
            </a:r>
            <a:r>
              <a:rPr lang="en-US" sz="2800" dirty="0" err="1"/>
              <a:t>soal</a:t>
            </a:r>
            <a:r>
              <a:rPr lang="en-US" sz="2800" dirty="0"/>
              <a:t> </a:t>
            </a:r>
            <a:r>
              <a:rPr lang="en-US" sz="2800" dirty="0" err="1"/>
              <a:t>berarah</a:t>
            </a:r>
            <a:r>
              <a:rPr lang="en-US" sz="2800" dirty="0"/>
              <a:t> </a:t>
            </a:r>
            <a:r>
              <a:rPr lang="en-US" sz="2800" dirty="0" err="1"/>
              <a:t>positif</a:t>
            </a:r>
            <a:r>
              <a:rPr lang="en-US" sz="2800" dirty="0"/>
              <a:t> ASI </a:t>
            </a:r>
            <a:r>
              <a:rPr lang="en-US" sz="2800" dirty="0" err="1"/>
              <a:t>eksklusif</a:t>
            </a:r>
            <a:r>
              <a:rPr lang="en-US" sz="2800" dirty="0"/>
              <a:t> yang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skala</a:t>
            </a:r>
            <a:r>
              <a:rPr lang="en-US" sz="2800" dirty="0"/>
              <a:t> </a:t>
            </a:r>
            <a:r>
              <a:rPr lang="en-US" sz="2800" dirty="0" err="1"/>
              <a:t>Likert</a:t>
            </a:r>
            <a:r>
              <a:rPr lang="en-US" sz="2800" dirty="0"/>
              <a:t> </a:t>
            </a:r>
            <a:r>
              <a:rPr lang="en-US" sz="2800" dirty="0" err="1"/>
              <a:t>berjenjang</a:t>
            </a:r>
            <a:r>
              <a:rPr lang="en-US" sz="2800" dirty="0"/>
              <a:t> 5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(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setuju</a:t>
            </a:r>
            <a:r>
              <a:rPr lang="en-US" sz="2800" dirty="0"/>
              <a:t>) </a:t>
            </a:r>
            <a:r>
              <a:rPr lang="en-US" sz="2800" dirty="0" err="1"/>
              <a:t>hingga</a:t>
            </a:r>
            <a:r>
              <a:rPr lang="en-US" sz="2800" dirty="0"/>
              <a:t> lima (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setuju</a:t>
            </a:r>
            <a:r>
              <a:rPr lang="en-US" sz="2800" dirty="0"/>
              <a:t>).</a:t>
            </a:r>
          </a:p>
          <a:p>
            <a:pPr algn="just"/>
            <a:endParaRPr lang="en-US" sz="28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99592" y="-7881"/>
            <a:ext cx="7355160" cy="1162050"/>
          </a:xfrm>
        </p:spPr>
        <p:txBody>
          <a:bodyPr>
            <a:normAutofit/>
          </a:bodyPr>
          <a:lstStyle/>
          <a:p>
            <a:r>
              <a:rPr lang="en-ID" sz="4000" dirty="0" err="1" smtClean="0">
                <a:latin typeface="Algerian" pitchFamily="82" charset="0"/>
              </a:rPr>
              <a:t>pengertian</a:t>
            </a:r>
            <a:endParaRPr lang="en-US" sz="40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986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r>
              <a:rPr lang="en-ID" dirty="0" err="1">
                <a:latin typeface="Algerian" pitchFamily="82" charset="0"/>
              </a:rPr>
              <a:t>T</a:t>
            </a:r>
            <a:r>
              <a:rPr lang="en-ID" dirty="0" err="1" smtClean="0">
                <a:latin typeface="Algerian" pitchFamily="82" charset="0"/>
              </a:rPr>
              <a:t>ujuan</a:t>
            </a:r>
            <a:r>
              <a:rPr lang="en-ID" dirty="0" smtClean="0">
                <a:latin typeface="Algerian" pitchFamily="82" charset="0"/>
              </a:rPr>
              <a:t> IIFAS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226" y="1196752"/>
            <a:ext cx="8460254" cy="547260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smtClean="0"/>
              <a:t>	</a:t>
            </a:r>
            <a:r>
              <a:rPr lang="en-US" sz="2800" dirty="0" err="1" smtClean="0"/>
              <a:t>Keberadaan</a:t>
            </a:r>
            <a:r>
              <a:rPr lang="en-US" sz="2800" dirty="0" smtClean="0"/>
              <a:t> </a:t>
            </a:r>
            <a:r>
              <a:rPr lang="en-US" sz="2800" dirty="0" err="1"/>
              <a:t>instrumen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alat</a:t>
            </a:r>
            <a:r>
              <a:rPr lang="en-US" sz="2800" dirty="0"/>
              <a:t> </a:t>
            </a:r>
            <a:r>
              <a:rPr lang="en-US" sz="2800" dirty="0" err="1" smtClean="0"/>
              <a:t>ukur</a:t>
            </a:r>
            <a:r>
              <a:rPr lang="en-US" sz="2800" dirty="0" smtClean="0"/>
              <a:t> IILFAS </a:t>
            </a:r>
            <a:r>
              <a:rPr lang="en-US" sz="2800" dirty="0"/>
              <a:t>yang </a:t>
            </a:r>
            <a:r>
              <a:rPr lang="en-US" sz="2800" dirty="0" err="1"/>
              <a:t>dapat</a:t>
            </a:r>
            <a:r>
              <a:rPr lang="en-US" sz="2800" dirty="0"/>
              <a:t>  </a:t>
            </a:r>
            <a:r>
              <a:rPr lang="en-US" sz="2800" dirty="0" err="1"/>
              <a:t>digunakan</a:t>
            </a:r>
            <a:r>
              <a:rPr lang="en-US" sz="2800" dirty="0"/>
              <a:t>  </a:t>
            </a:r>
            <a:r>
              <a:rPr lang="en-US" sz="2800" dirty="0" err="1"/>
              <a:t>untuk</a:t>
            </a:r>
            <a:r>
              <a:rPr lang="en-US" sz="2800" dirty="0"/>
              <a:t>  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persepsi</a:t>
            </a:r>
            <a:r>
              <a:rPr lang="en-US" sz="2800" dirty="0" smtClean="0"/>
              <a:t> </a:t>
            </a:r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ASI </a:t>
            </a:r>
            <a:r>
              <a:rPr lang="en-US" sz="2800" dirty="0" err="1"/>
              <a:t>eksklusif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memprediksi</a:t>
            </a:r>
            <a:r>
              <a:rPr lang="en-US" sz="2800" dirty="0" smtClean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</a:t>
            </a:r>
            <a:r>
              <a:rPr lang="en-US" sz="2800" dirty="0" err="1"/>
              <a:t>pemenuhan</a:t>
            </a:r>
            <a:r>
              <a:rPr lang="en-US" sz="2800" dirty="0"/>
              <a:t> </a:t>
            </a:r>
            <a:r>
              <a:rPr lang="en-US" sz="2800" dirty="0" err="1"/>
              <a:t>nutrisi</a:t>
            </a:r>
            <a:r>
              <a:rPr lang="en-US" sz="2800" dirty="0"/>
              <a:t> </a:t>
            </a:r>
            <a:r>
              <a:rPr lang="en-US" sz="2800" dirty="0" err="1" smtClean="0"/>
              <a:t>bayi</a:t>
            </a:r>
            <a:r>
              <a:rPr lang="en-US" sz="2800" dirty="0" smtClean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dipilih</a:t>
            </a:r>
            <a:r>
              <a:rPr lang="en-US" sz="2800" dirty="0"/>
              <a:t> </a:t>
            </a:r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 </a:t>
            </a:r>
            <a:r>
              <a:rPr lang="en-US" sz="2800" dirty="0" err="1"/>
              <a:t>asuhan</a:t>
            </a:r>
            <a:r>
              <a:rPr lang="en-US" sz="2800" dirty="0"/>
              <a:t>  </a:t>
            </a:r>
            <a:r>
              <a:rPr lang="en-US" sz="2800" dirty="0" err="1"/>
              <a:t>atau</a:t>
            </a:r>
            <a:r>
              <a:rPr lang="en-US" sz="2800" dirty="0"/>
              <a:t>  </a:t>
            </a:r>
            <a:r>
              <a:rPr lang="en-US" sz="2800" dirty="0" err="1"/>
              <a:t>tindakan</a:t>
            </a:r>
            <a:r>
              <a:rPr lang="en-US" sz="2800" dirty="0"/>
              <a:t>  </a:t>
            </a:r>
            <a:r>
              <a:rPr lang="en-US" sz="2800" dirty="0" smtClean="0"/>
              <a:t>yang </a:t>
            </a:r>
            <a:r>
              <a:rPr lang="en-US" sz="2800" dirty="0" err="1" smtClean="0"/>
              <a:t>tepat</a:t>
            </a:r>
            <a:r>
              <a:rPr lang="en-US" sz="2800" dirty="0" smtClean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ibu</a:t>
            </a:r>
            <a:r>
              <a:rPr lang="en-US" sz="2800" dirty="0"/>
              <a:t>. Hal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bertujuan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meng-antisipasi</a:t>
            </a:r>
            <a:r>
              <a:rPr lang="en-US" sz="2800" dirty="0"/>
              <a:t> </a:t>
            </a:r>
            <a:r>
              <a:rPr lang="en-US" sz="2800" dirty="0" err="1"/>
              <a:t>terjadinya</a:t>
            </a:r>
            <a:r>
              <a:rPr lang="en-US" sz="2800" dirty="0"/>
              <a:t> </a:t>
            </a:r>
            <a:r>
              <a:rPr lang="en-US" sz="2800" dirty="0" err="1"/>
              <a:t>kegagalan</a:t>
            </a:r>
            <a:r>
              <a:rPr lang="en-US" sz="2800" dirty="0"/>
              <a:t> </a:t>
            </a:r>
            <a:r>
              <a:rPr lang="en-US" sz="2800" dirty="0" err="1"/>
              <a:t>asi</a:t>
            </a:r>
            <a:r>
              <a:rPr lang="en-US" sz="2800" dirty="0"/>
              <a:t> </a:t>
            </a:r>
            <a:r>
              <a:rPr lang="en-US" sz="2800" dirty="0" err="1" smtClean="0"/>
              <a:t>eksklusif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/>
              <a:t>dini</a:t>
            </a:r>
            <a:r>
              <a:rPr lang="en-US" sz="2800" dirty="0" smtClean="0"/>
              <a:t>. 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persepsi</a:t>
            </a:r>
            <a:r>
              <a:rPr lang="en-US" sz="2800" dirty="0" smtClean="0"/>
              <a:t> </a:t>
            </a:r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ASI </a:t>
            </a:r>
            <a:r>
              <a:rPr lang="en-US" sz="2800" dirty="0" err="1"/>
              <a:t>eksklusif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memprediksi</a:t>
            </a:r>
            <a:r>
              <a:rPr lang="en-US" sz="2800" dirty="0" smtClean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</a:t>
            </a:r>
            <a:r>
              <a:rPr lang="en-US" sz="2800" dirty="0" err="1"/>
              <a:t>pemenuhan</a:t>
            </a:r>
            <a:r>
              <a:rPr lang="en-US" sz="2800" dirty="0"/>
              <a:t> </a:t>
            </a:r>
            <a:r>
              <a:rPr lang="en-US" sz="2800" dirty="0" err="1"/>
              <a:t>nutrisi</a:t>
            </a:r>
            <a:r>
              <a:rPr lang="en-US" sz="2800" dirty="0"/>
              <a:t> </a:t>
            </a:r>
            <a:r>
              <a:rPr lang="en-US" sz="2800" dirty="0" err="1" smtClean="0"/>
              <a:t>bayi</a:t>
            </a:r>
            <a:r>
              <a:rPr lang="en-US" sz="2800" dirty="0" smtClean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dipilih</a:t>
            </a:r>
            <a:r>
              <a:rPr lang="en-US" sz="2800" dirty="0"/>
              <a:t> </a:t>
            </a:r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 </a:t>
            </a:r>
            <a:r>
              <a:rPr lang="en-US" sz="2800" dirty="0" err="1"/>
              <a:t>asuhan</a:t>
            </a:r>
            <a:r>
              <a:rPr lang="en-US" sz="2800" dirty="0"/>
              <a:t>  </a:t>
            </a:r>
            <a:r>
              <a:rPr lang="en-US" sz="2800" dirty="0" err="1"/>
              <a:t>atau</a:t>
            </a:r>
            <a:r>
              <a:rPr lang="en-US" sz="2800" dirty="0"/>
              <a:t>  </a:t>
            </a:r>
            <a:r>
              <a:rPr lang="en-US" sz="2800" dirty="0" err="1"/>
              <a:t>tindakan</a:t>
            </a:r>
            <a:r>
              <a:rPr lang="en-US" sz="2800" dirty="0"/>
              <a:t>  </a:t>
            </a:r>
            <a:r>
              <a:rPr lang="en-US" sz="2800" dirty="0" smtClean="0"/>
              <a:t>yang </a:t>
            </a:r>
            <a:r>
              <a:rPr lang="en-US" sz="2800" dirty="0" err="1" smtClean="0"/>
              <a:t>tepat</a:t>
            </a:r>
            <a:r>
              <a:rPr lang="en-US" sz="2800" dirty="0" smtClean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ibu</a:t>
            </a:r>
            <a:r>
              <a:rPr lang="en-US" sz="2800" dirty="0"/>
              <a:t>. Hal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bertujuan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 smtClean="0"/>
              <a:t>mengantisipasi</a:t>
            </a:r>
            <a:r>
              <a:rPr lang="en-US" sz="2800" dirty="0" smtClean="0"/>
              <a:t> </a:t>
            </a:r>
            <a:r>
              <a:rPr lang="en-US" sz="2800" dirty="0" err="1"/>
              <a:t>terjadinya</a:t>
            </a:r>
            <a:r>
              <a:rPr lang="en-US" sz="2800" dirty="0"/>
              <a:t> </a:t>
            </a:r>
            <a:r>
              <a:rPr lang="en-US" sz="2800" dirty="0" err="1"/>
              <a:t>kegagalan</a:t>
            </a:r>
            <a:r>
              <a:rPr lang="en-US" sz="2800" dirty="0"/>
              <a:t> </a:t>
            </a:r>
            <a:r>
              <a:rPr lang="en-US" sz="2800" dirty="0" err="1"/>
              <a:t>asi</a:t>
            </a:r>
            <a:r>
              <a:rPr lang="en-US" sz="2800" dirty="0"/>
              <a:t> </a:t>
            </a:r>
            <a:r>
              <a:rPr lang="en-US" sz="2800" dirty="0" err="1" smtClean="0"/>
              <a:t>eksklusif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/>
              <a:t>dini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372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r>
              <a:rPr lang="en-ID" dirty="0" err="1" smtClean="0">
                <a:latin typeface="Algerian" pitchFamily="82" charset="0"/>
              </a:rPr>
              <a:t>Manfaat</a:t>
            </a:r>
            <a:r>
              <a:rPr lang="en-ID" dirty="0" smtClean="0">
                <a:latin typeface="Algerian" pitchFamily="82" charset="0"/>
              </a:rPr>
              <a:t> IIFAS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971600" y="1772816"/>
            <a:ext cx="7272808" cy="3960440"/>
          </a:xfrm>
        </p:spPr>
        <p:txBody>
          <a:bodyPr>
            <a:normAutofit/>
          </a:bodyPr>
          <a:lstStyle/>
          <a:p>
            <a:pPr algn="just"/>
            <a:r>
              <a:rPr lang="en-US" sz="3600" dirty="0"/>
              <a:t>I</a:t>
            </a:r>
            <a:r>
              <a:rPr lang="en-US" sz="3600" dirty="0" smtClean="0"/>
              <a:t>owa </a:t>
            </a:r>
            <a:r>
              <a:rPr lang="en-US" sz="3600" dirty="0"/>
              <a:t>Infant Feeding Attitude Scale(IIFAS)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/>
              <a:t>instrumen</a:t>
            </a:r>
            <a:r>
              <a:rPr lang="en-US" sz="3600" dirty="0"/>
              <a:t> yang </a:t>
            </a:r>
            <a:r>
              <a:rPr lang="en-US" sz="3600" dirty="0" err="1"/>
              <a:t>validdan</a:t>
            </a:r>
            <a:r>
              <a:rPr lang="en-US" sz="3600" dirty="0"/>
              <a:t> reliable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digunakan</a:t>
            </a:r>
            <a:r>
              <a:rPr lang="en-US" sz="3600" dirty="0"/>
              <a:t> </a:t>
            </a:r>
            <a:r>
              <a:rPr lang="en-US" sz="3600" dirty="0" err="1" smtClean="0"/>
              <a:t>mengukur</a:t>
            </a:r>
            <a:r>
              <a:rPr lang="en-US" sz="3600" dirty="0" smtClean="0"/>
              <a:t> </a:t>
            </a:r>
            <a:r>
              <a:rPr lang="en-US" sz="3600" dirty="0" err="1"/>
              <a:t>persepsi</a:t>
            </a:r>
            <a:r>
              <a:rPr lang="en-US" sz="3600" dirty="0"/>
              <a:t> </a:t>
            </a:r>
            <a:r>
              <a:rPr lang="en-US" sz="3600" dirty="0" err="1"/>
              <a:t>positif</a:t>
            </a:r>
            <a:r>
              <a:rPr lang="en-US" sz="3600" dirty="0"/>
              <a:t> </a:t>
            </a:r>
            <a:r>
              <a:rPr lang="en-US" sz="3600" dirty="0" err="1"/>
              <a:t>serta</a:t>
            </a:r>
            <a:r>
              <a:rPr lang="en-US" sz="3600" dirty="0"/>
              <a:t> </a:t>
            </a:r>
            <a:r>
              <a:rPr lang="en-US" sz="3600" dirty="0" err="1"/>
              <a:t>persepsi</a:t>
            </a:r>
            <a:r>
              <a:rPr lang="en-US" sz="3600" dirty="0"/>
              <a:t> </a:t>
            </a:r>
            <a:r>
              <a:rPr lang="en-US" sz="3600" dirty="0" err="1"/>
              <a:t>negatif</a:t>
            </a:r>
            <a:r>
              <a:rPr lang="en-US" sz="3600" dirty="0"/>
              <a:t> </a:t>
            </a:r>
            <a:r>
              <a:rPr lang="en-US" sz="3600" dirty="0" err="1" smtClean="0"/>
              <a:t>ibu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 </a:t>
            </a:r>
            <a:r>
              <a:rPr lang="en-US" sz="3600" dirty="0"/>
              <a:t>ASI  </a:t>
            </a:r>
            <a:r>
              <a:rPr lang="en-US" sz="3600" dirty="0" err="1"/>
              <a:t>ekslusif</a:t>
            </a:r>
            <a:r>
              <a:rPr lang="en-US" sz="3600" dirty="0"/>
              <a:t>  </a:t>
            </a:r>
            <a:r>
              <a:rPr lang="en-US" sz="3600" dirty="0" err="1"/>
              <a:t>pada</a:t>
            </a:r>
            <a:r>
              <a:rPr lang="en-US" sz="3600" dirty="0"/>
              <a:t>  </a:t>
            </a:r>
            <a:r>
              <a:rPr lang="en-US" sz="3600" dirty="0" err="1"/>
              <a:t>para</a:t>
            </a:r>
            <a:r>
              <a:rPr lang="en-US" sz="3600" dirty="0"/>
              <a:t>  </a:t>
            </a:r>
            <a:r>
              <a:rPr lang="en-US" sz="3600" dirty="0" err="1"/>
              <a:t>ibu</a:t>
            </a:r>
            <a:r>
              <a:rPr lang="en-US" sz="3600" dirty="0"/>
              <a:t>  </a:t>
            </a:r>
            <a:r>
              <a:rPr lang="en-US" sz="3600" dirty="0" smtClean="0"/>
              <a:t>di Indonesia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6621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r>
              <a:rPr lang="en-ID" dirty="0">
                <a:latin typeface="Algerian" pitchFamily="82" charset="0"/>
              </a:rPr>
              <a:t>I</a:t>
            </a:r>
            <a:r>
              <a:rPr lang="en-ID" dirty="0" smtClean="0">
                <a:latin typeface="Algerian" pitchFamily="82" charset="0"/>
              </a:rPr>
              <a:t>si </a:t>
            </a:r>
            <a:r>
              <a:rPr lang="en-ID" dirty="0" err="1" smtClean="0">
                <a:latin typeface="Algerian" pitchFamily="82" charset="0"/>
              </a:rPr>
              <a:t>kuesioner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484784"/>
            <a:ext cx="7839784" cy="4752528"/>
          </a:xfrm>
        </p:spPr>
        <p:txBody>
          <a:bodyPr/>
          <a:lstStyle/>
          <a:p>
            <a:pPr algn="just"/>
            <a:r>
              <a:rPr lang="en-ID" sz="2800" b="1" dirty="0" err="1" smtClean="0">
                <a:latin typeface="Arial Rounded MT Bold" pitchFamily="34" charset="0"/>
              </a:rPr>
              <a:t>Jawablah</a:t>
            </a:r>
            <a:r>
              <a:rPr lang="en-ID" sz="2800" b="1" dirty="0" smtClean="0">
                <a:latin typeface="Arial Rounded MT Bold" pitchFamily="34" charset="0"/>
              </a:rPr>
              <a:t> </a:t>
            </a:r>
            <a:r>
              <a:rPr lang="en-ID" sz="2800" b="1" dirty="0" err="1">
                <a:latin typeface="Arial Rounded MT Bold" pitchFamily="34" charset="0"/>
              </a:rPr>
              <a:t>pertanyaan</a:t>
            </a:r>
            <a:r>
              <a:rPr lang="en-ID" sz="2800" b="1" dirty="0">
                <a:latin typeface="Arial Rounded MT Bold" pitchFamily="34" charset="0"/>
              </a:rPr>
              <a:t> </a:t>
            </a:r>
            <a:r>
              <a:rPr lang="en-ID" sz="2800" b="1" dirty="0" err="1">
                <a:latin typeface="Arial Rounded MT Bold" pitchFamily="34" charset="0"/>
              </a:rPr>
              <a:t>terkait</a:t>
            </a:r>
            <a:r>
              <a:rPr lang="en-ID" sz="2800" b="1" dirty="0">
                <a:latin typeface="Arial Rounded MT Bold" pitchFamily="34" charset="0"/>
              </a:rPr>
              <a:t> </a:t>
            </a:r>
            <a:r>
              <a:rPr lang="en-ID" sz="2800" b="1" dirty="0" err="1">
                <a:latin typeface="Arial Rounded MT Bold" pitchFamily="34" charset="0"/>
              </a:rPr>
              <a:t>perilaku</a:t>
            </a:r>
            <a:r>
              <a:rPr lang="en-ID" sz="2800" b="1" dirty="0">
                <a:latin typeface="Arial Rounded MT Bold" pitchFamily="34" charset="0"/>
              </a:rPr>
              <a:t> </a:t>
            </a:r>
            <a:r>
              <a:rPr lang="en-ID" sz="2800" b="1" dirty="0" err="1">
                <a:latin typeface="Arial Rounded MT Bold" pitchFamily="34" charset="0"/>
              </a:rPr>
              <a:t>anda</a:t>
            </a:r>
            <a:r>
              <a:rPr lang="en-ID" sz="2800" b="1" dirty="0">
                <a:latin typeface="Arial Rounded MT Bold" pitchFamily="34" charset="0"/>
              </a:rPr>
              <a:t> </a:t>
            </a:r>
            <a:r>
              <a:rPr lang="en-ID" sz="2800" b="1" dirty="0" err="1">
                <a:latin typeface="Arial Rounded MT Bold" pitchFamily="34" charset="0"/>
              </a:rPr>
              <a:t>dalam</a:t>
            </a:r>
            <a:r>
              <a:rPr lang="en-ID" sz="2800" b="1" dirty="0">
                <a:latin typeface="Arial Rounded MT Bold" pitchFamily="34" charset="0"/>
              </a:rPr>
              <a:t> </a:t>
            </a:r>
            <a:r>
              <a:rPr lang="en-ID" sz="2800" b="1" dirty="0" err="1">
                <a:latin typeface="Arial Rounded MT Bold" pitchFamily="34" charset="0"/>
              </a:rPr>
              <a:t>menyusui</a:t>
            </a:r>
            <a:r>
              <a:rPr lang="en-ID" sz="2800" b="1" dirty="0">
                <a:latin typeface="Arial Rounded MT Bold" pitchFamily="34" charset="0"/>
              </a:rPr>
              <a:t> </a:t>
            </a:r>
            <a:r>
              <a:rPr lang="en-ID" sz="2800" b="1" dirty="0" err="1">
                <a:latin typeface="Arial Rounded MT Bold" pitchFamily="34" charset="0"/>
              </a:rPr>
              <a:t>dengan</a:t>
            </a:r>
            <a:r>
              <a:rPr lang="en-ID" sz="2800" b="1" dirty="0">
                <a:latin typeface="Arial Rounded MT Bold" pitchFamily="34" charset="0"/>
              </a:rPr>
              <a:t> </a:t>
            </a:r>
            <a:r>
              <a:rPr lang="en-ID" sz="2800" b="1" dirty="0" err="1">
                <a:latin typeface="Arial Rounded MT Bold" pitchFamily="34" charset="0"/>
              </a:rPr>
              <a:t>memberikan</a:t>
            </a:r>
            <a:r>
              <a:rPr lang="en-ID" sz="2800" b="1" dirty="0">
                <a:latin typeface="Arial Rounded MT Bold" pitchFamily="34" charset="0"/>
              </a:rPr>
              <a:t> </a:t>
            </a:r>
            <a:r>
              <a:rPr lang="en-ID" sz="2800" b="1" dirty="0" err="1" smtClean="0">
                <a:latin typeface="Arial Rounded MT Bold" pitchFamily="34" charset="0"/>
              </a:rPr>
              <a:t>tanda</a:t>
            </a:r>
            <a:r>
              <a:rPr lang="en-ID" sz="2800" b="1" dirty="0" smtClean="0">
                <a:latin typeface="Arial Rounded MT Bold" pitchFamily="34" charset="0"/>
              </a:rPr>
              <a:t> </a:t>
            </a:r>
            <a:r>
              <a:rPr lang="en-ID" sz="2800" b="1" dirty="0">
                <a:latin typeface="Arial Rounded MT Bold" pitchFamily="34" charset="0"/>
              </a:rPr>
              <a:t>check (√) </a:t>
            </a:r>
            <a:r>
              <a:rPr lang="en-ID" sz="2800" b="1" dirty="0" err="1">
                <a:latin typeface="Arial Rounded MT Bold" pitchFamily="34" charset="0"/>
              </a:rPr>
              <a:t>pada</a:t>
            </a:r>
            <a:r>
              <a:rPr lang="en-ID" sz="2800" b="1" dirty="0">
                <a:latin typeface="Arial Rounded MT Bold" pitchFamily="34" charset="0"/>
              </a:rPr>
              <a:t> </a:t>
            </a:r>
            <a:r>
              <a:rPr lang="en-ID" sz="2800" b="1" dirty="0" err="1">
                <a:latin typeface="Arial Rounded MT Bold" pitchFamily="34" charset="0"/>
              </a:rPr>
              <a:t>kolom</a:t>
            </a:r>
            <a:r>
              <a:rPr lang="en-ID" sz="2800" b="1" dirty="0">
                <a:latin typeface="Arial Rounded MT Bold" pitchFamily="34" charset="0"/>
              </a:rPr>
              <a:t> yang </a:t>
            </a:r>
            <a:r>
              <a:rPr lang="en-ID" sz="2800" b="1" dirty="0" err="1">
                <a:latin typeface="Arial Rounded MT Bold" pitchFamily="34" charset="0"/>
              </a:rPr>
              <a:t>sesuai</a:t>
            </a:r>
            <a:r>
              <a:rPr lang="en-ID" sz="2800" b="1" dirty="0">
                <a:latin typeface="Arial Rounded MT Bold" pitchFamily="34" charset="0"/>
              </a:rPr>
              <a:t>: </a:t>
            </a:r>
          </a:p>
          <a:p>
            <a:pPr algn="just"/>
            <a:r>
              <a:rPr lang="en-ID" sz="2800" b="1" dirty="0">
                <a:latin typeface="Arial Rounded MT Bold" pitchFamily="34" charset="0"/>
              </a:rPr>
              <a:t>1 = </a:t>
            </a:r>
            <a:r>
              <a:rPr lang="en-ID" sz="2800" b="1" dirty="0" err="1">
                <a:latin typeface="Arial Rounded MT Bold" pitchFamily="34" charset="0"/>
              </a:rPr>
              <a:t>Sangat</a:t>
            </a:r>
            <a:r>
              <a:rPr lang="en-ID" sz="2800" b="1" dirty="0">
                <a:latin typeface="Arial Rounded MT Bold" pitchFamily="34" charset="0"/>
              </a:rPr>
              <a:t> </a:t>
            </a:r>
            <a:r>
              <a:rPr lang="en-ID" sz="2800" b="1" dirty="0" err="1">
                <a:latin typeface="Arial Rounded MT Bold" pitchFamily="34" charset="0"/>
              </a:rPr>
              <a:t>tidak</a:t>
            </a:r>
            <a:r>
              <a:rPr lang="en-ID" sz="2800" b="1" dirty="0">
                <a:latin typeface="Arial Rounded MT Bold" pitchFamily="34" charset="0"/>
              </a:rPr>
              <a:t> </a:t>
            </a:r>
            <a:r>
              <a:rPr lang="en-ID" sz="2800" b="1" dirty="0" err="1">
                <a:latin typeface="Arial Rounded MT Bold" pitchFamily="34" charset="0"/>
              </a:rPr>
              <a:t>setuju</a:t>
            </a:r>
            <a:endParaRPr lang="en-ID" sz="2800" b="1" dirty="0">
              <a:latin typeface="Arial Rounded MT Bold" pitchFamily="34" charset="0"/>
            </a:endParaRPr>
          </a:p>
          <a:p>
            <a:pPr algn="just"/>
            <a:r>
              <a:rPr lang="en-ID" sz="2800" b="1" dirty="0">
                <a:latin typeface="Arial Rounded MT Bold" pitchFamily="34" charset="0"/>
              </a:rPr>
              <a:t>2 = </a:t>
            </a:r>
            <a:r>
              <a:rPr lang="en-ID" sz="2800" b="1" dirty="0" err="1">
                <a:latin typeface="Arial Rounded MT Bold" pitchFamily="34" charset="0"/>
              </a:rPr>
              <a:t>Tidak</a:t>
            </a:r>
            <a:r>
              <a:rPr lang="en-ID" sz="2800" b="1" dirty="0">
                <a:latin typeface="Arial Rounded MT Bold" pitchFamily="34" charset="0"/>
              </a:rPr>
              <a:t> </a:t>
            </a:r>
            <a:r>
              <a:rPr lang="en-ID" sz="2800" b="1" dirty="0" err="1">
                <a:latin typeface="Arial Rounded MT Bold" pitchFamily="34" charset="0"/>
              </a:rPr>
              <a:t>Setuju</a:t>
            </a:r>
            <a:endParaRPr lang="en-ID" sz="2800" b="1" dirty="0">
              <a:latin typeface="Arial Rounded MT Bold" pitchFamily="34" charset="0"/>
            </a:endParaRPr>
          </a:p>
          <a:p>
            <a:pPr algn="just"/>
            <a:r>
              <a:rPr lang="en-ID" sz="2800" b="1" dirty="0">
                <a:latin typeface="Arial Rounded MT Bold" pitchFamily="34" charset="0"/>
              </a:rPr>
              <a:t>3 = </a:t>
            </a:r>
            <a:r>
              <a:rPr lang="en-ID" sz="2800" b="1" dirty="0" err="1">
                <a:latin typeface="Arial Rounded MT Bold" pitchFamily="34" charset="0"/>
              </a:rPr>
              <a:t>Netral</a:t>
            </a:r>
            <a:endParaRPr lang="en-ID" sz="2800" b="1" dirty="0">
              <a:latin typeface="Arial Rounded MT Bold" pitchFamily="34" charset="0"/>
            </a:endParaRPr>
          </a:p>
          <a:p>
            <a:pPr algn="just"/>
            <a:r>
              <a:rPr lang="en-ID" sz="2800" b="1" dirty="0">
                <a:latin typeface="Arial Rounded MT Bold" pitchFamily="34" charset="0"/>
              </a:rPr>
              <a:t>4 = </a:t>
            </a:r>
            <a:r>
              <a:rPr lang="en-ID" sz="2800" b="1" dirty="0" err="1">
                <a:latin typeface="Arial Rounded MT Bold" pitchFamily="34" charset="0"/>
              </a:rPr>
              <a:t>Setuju</a:t>
            </a:r>
            <a:endParaRPr lang="en-ID" sz="2800" b="1" dirty="0">
              <a:latin typeface="Arial Rounded MT Bold" pitchFamily="34" charset="0"/>
            </a:endParaRPr>
          </a:p>
          <a:p>
            <a:pPr algn="just"/>
            <a:r>
              <a:rPr lang="en-ID" sz="2800" b="1" dirty="0">
                <a:latin typeface="Arial Rounded MT Bold" pitchFamily="34" charset="0"/>
              </a:rPr>
              <a:t>5 = </a:t>
            </a:r>
            <a:r>
              <a:rPr lang="en-ID" sz="2800" b="1" dirty="0" err="1">
                <a:latin typeface="Arial Rounded MT Bold" pitchFamily="34" charset="0"/>
              </a:rPr>
              <a:t>Sangat</a:t>
            </a:r>
            <a:r>
              <a:rPr lang="en-ID" sz="2800" b="1" dirty="0">
                <a:latin typeface="Arial Rounded MT Bold" pitchFamily="34" charset="0"/>
              </a:rPr>
              <a:t> </a:t>
            </a:r>
            <a:r>
              <a:rPr lang="en-ID" sz="2800" b="1" dirty="0" err="1">
                <a:latin typeface="Arial Rounded MT Bold" pitchFamily="34" charset="0"/>
              </a:rPr>
              <a:t>Setuju</a:t>
            </a:r>
            <a:endParaRPr lang="en-US" sz="28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916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-315416"/>
            <a:ext cx="10620672" cy="727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806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-279385"/>
            <a:ext cx="11809312" cy="7128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7384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1700808"/>
            <a:ext cx="6120680" cy="2808312"/>
          </a:xfrm>
        </p:spPr>
        <p:txBody>
          <a:bodyPr/>
          <a:lstStyle/>
          <a:p>
            <a:r>
              <a:rPr lang="en-ID" dirty="0" smtClean="0">
                <a:latin typeface="Algerian" pitchFamily="82" charset="0"/>
              </a:rPr>
              <a:t>TERIMA KASIH</a:t>
            </a:r>
            <a:endParaRPr lang="en-US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450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</TotalTime>
  <Words>91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Risk Assessment  psikologi dan laktasi  ( IOWA Infant Feeding  Attitude Scale (IIFAS) )</vt:lpstr>
      <vt:lpstr>pengertian</vt:lpstr>
      <vt:lpstr>Tujuan IIFAS</vt:lpstr>
      <vt:lpstr>Manfaat IIFAS</vt:lpstr>
      <vt:lpstr>Isi kuesioner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2022-06-04T04:27:58Z</dcterms:created>
  <dcterms:modified xsi:type="dcterms:W3CDTF">2022-06-04T13:23:42Z</dcterms:modified>
</cp:coreProperties>
</file>