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2.5-->
<p:presentation xmlns:r="http://schemas.openxmlformats.org/officeDocument/2006/relationships" xmlns:a="http://schemas.openxmlformats.org/drawingml/2006/main" xmlns:p="http://schemas.openxmlformats.org/presentationml/2006/main" saveSubsetFonts="1">
  <p:sldMasterIdLst>
    <p:sldMasterId id="2147483660" r:id="rId1"/>
  </p:sldMasterIdLst>
  <p:notesMasterIdLst>
    <p:notesMasterId r:id="rId2"/>
  </p:notesMasterIdLst>
  <p:handoutMasterIdLst>
    <p:handoutMasterId r:id="rId3"/>
  </p:handoutMasterIdLst>
  <p:sldIdLst>
    <p:sldId id="256" r:id="rId4"/>
    <p:sldId id="257" r:id="rId5"/>
    <p:sldId id="266" r:id="rId6"/>
    <p:sldId id="258" r:id="rId7"/>
    <p:sldId id="267" r:id="rId8"/>
    <p:sldId id="268" r:id="rId9"/>
    <p:sldId id="269" r:id="rId10"/>
    <p:sldId id="270" r:id="rId11"/>
    <p:sldId id="271" r:id="rId12"/>
    <p:sldId id="272" r:id="rId13"/>
    <p:sldId id="285" r:id="rId14"/>
    <p:sldId id="273" r:id="rId15"/>
    <p:sldId id="286" r:id="rId16"/>
    <p:sldId id="274" r:id="rId17"/>
    <p:sldId id="275" r:id="rId18"/>
    <p:sldId id="276" r:id="rId19"/>
    <p:sldId id="277" r:id="rId20"/>
    <p:sldId id="278" r:id="rId21"/>
    <p:sldId id="279" r:id="rId22"/>
    <p:sldId id="280" r:id="rId23"/>
    <p:sldId id="281" r:id="rId24"/>
    <p:sldId id="282" r:id="rId25"/>
    <p:sldId id="283" r:id="rId26"/>
    <p:sldId id="284" r:id="rId27"/>
    <p:sldId id="265" r:id="rId28"/>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tags" Target="tags/tag1.xml" /><Relationship Id="rId3" Type="http://schemas.openxmlformats.org/officeDocument/2006/relationships/handoutMaster" Target="handoutMasters/handoutMaster1.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E9A1B5-1BE4-4CD6-80C4-143959F034D3}" type="datetimeFigureOut">
              <a:rPr lang="en-US" smtClean="0"/>
              <a:t>7/22/2022</a:t>
            </a:fld>
            <a:endParaRPr lang="en-US"/>
          </a:p>
        </p:txBody>
      </p:sp>
      <p:sp>
        <p:nvSpPr>
          <p:cNvPr id="4" name="Footer Placeholder 3">
            <a:extLst>
              <a:ext uri="{FF2B5EF4-FFF2-40B4-BE49-F238E27FC236}">
                <a16:creationId xmlns:a16="http://schemas.microsoft.com/office/drawing/2014/main"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FCFFF0-B784-4FE7-8A38-F89DE294F830}" type="slidenum">
              <a:rPr lang="en-US" smtClean="0"/>
              <a:t>‹#›</a:t>
            </a:fld>
            <a:endParaRPr lang="en-US"/>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6120A-21AF-4F12-ABAA-66A70823631B}" type="datetimeFigureOut">
              <a:rPr lang="en-US" smtClean="0"/>
              <a:t>7/22/2022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C672F-171E-46DC-915C-C7BCF99F5C42}" type="slidenum">
              <a:rPr lang="en-US" smtClean="0"/>
              <a:t>‹#›</a:t>
            </a:fld>
            <a:endParaRPr lang="en-US"/>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xfrm>
      </p:grpSpPr>
      <p:sp>
        <p:nvSpPr>
          <p:cNvPr id="11" name="Freeform 6" title="scalloped circle"/>
          <p:cNvSpPr/>
          <p:nvPr/>
        </p:nvSpPr>
        <p:spPr bwMode="auto">
          <a:xfrm>
            <a:off x="3557016" y="630936"/>
            <a:ext cx="5235575" cy="5229225"/>
          </a:xfrm>
          <a:custGeom>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ln>
        </p:spPr>
        <p:txBody>
          <a:bodyPr/>
          <a:lstStyle/>
          <a:p/>
        </p:txBody>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7/22/2022</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Tree>
    <p:extLst>
      <p:ext uri="{BB962C8B-B14F-4D97-AF65-F5344CB8AC3E}">
        <p14:creationId xmlns:p14="http://schemas.microsoft.com/office/powerpoint/2010/main" val="240524612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F63B152-7103-4FFE-90AC-D94EB7F44A7E}"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16221916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F63B152-7103-4FFE-90AC-D94EB7F44A7E}"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338359644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F63B152-7103-4FFE-90AC-D94EB7F44A7E}"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286961199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7/22/2022</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a:p>
        </p:txBody>
      </p:sp>
      <p:grpSp>
        <p:nvGrpSpPr>
          <p:cNvPr id="7" name="Group 6" title="left scallop shape"/>
          <p:cNvGrpSpPr/>
          <p:nvPr/>
        </p:nvGrpSpPr>
        <p:grpSpPr>
          <a:xfrm>
            <a:off x="0" y="0"/>
            <a:ext cx="2814638" cy="6858000"/>
            <a:chExt cx="2814638" cy="6858000"/>
          </a:xfrm>
        </p:grpSpPr>
        <p:sp>
          <p:nvSpPr>
            <p:cNvPr id="11" name="Freeform 6" title="left scallop shape"/>
            <p:cNvSpPr/>
            <p:nvPr/>
          </p:nvSpPr>
          <p:spPr bwMode="auto">
            <a:xfrm>
              <a:off x="0" y="0"/>
              <a:ext cx="2814638" cy="6858000"/>
            </a:xfrm>
            <a:custGeom>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ln>
          </p:spPr>
          <p:txBody>
            <a:bodyPr/>
            <a:lstStyle/>
            <a:p/>
          </p:txBody>
        </p:sp>
        <p:sp>
          <p:nvSpPr>
            <p:cNvPr id="16" name="Freeform 11" title="left scallop inline"/>
            <p:cNvSpPr/>
            <p:nvPr/>
          </p:nvSpPr>
          <p:spPr bwMode="auto">
            <a:xfrm>
              <a:off x="874382" y="0"/>
              <a:ext cx="1646238" cy="6858000"/>
            </a:xfrm>
            <a:custGeom>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ln>
          </p:spPr>
          <p:txBody>
            <a:bodyPr/>
            <a:lstStyle/>
            <a:p/>
          </p:txBody>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EF63B152-7103-4FFE-90AC-D94EB7F44A7E}"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2700274406"/>
      </p:ext>
    </p:extLst>
  </p:cSld>
  <p:clrMapOvr>
    <a:masterClrMapping/>
  </p:clrMapOvr>
  <p:transition/>
  <p:timing/>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EF63B152-7103-4FFE-90AC-D94EB7F44A7E}" type="datetimeFigureOut">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558323575"/>
      </p:ext>
    </p:extLst>
  </p:cSld>
  <p:clrMapOvr>
    <a:masterClrMapping/>
  </p:clrMapOvr>
  <p:transition/>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F63B152-7103-4FFE-90AC-D94EB7F44A7E}" type="datetimeFigureOut">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284993523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EF63B152-7103-4FFE-90AC-D94EB7F44A7E}" type="datetimeFigureOut">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61635196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objTx" preserve="1">
  <p:cSld name="Content with Caption">
    <p:spTree>
      <p:nvGrpSpPr>
        <p:cNvPr id="1" name=""/>
        <p:cNvGrpSpPr/>
        <p:nvPr/>
      </p:nvGrpSpPr>
      <p:grpSpPr>
        <a:xfrm>
          <a:off x="0" y="0"/>
          <a:ext cx="0" cy="0"/>
        </a:xfrm>
      </p:grpSpPr>
      <p:sp>
        <p:nvSpPr>
          <p:cNvPr id="17" name="Freeform 11" title="right scallop background shape"/>
          <p:cNvSpPr/>
          <p:nvPr/>
        </p:nvSpPr>
        <p:spPr bwMode="auto">
          <a:xfrm>
            <a:off x="7389812" y="0"/>
            <a:ext cx="4802188" cy="6858000"/>
          </a:xfrm>
          <a:custGeom>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ln>
        </p:spPr>
        <p:txBody>
          <a:bodyPr/>
          <a:lstStyle/>
          <a:p/>
        </p:txBody>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7/22/2022</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Tree>
    <p:extLst>
      <p:ext uri="{BB962C8B-B14F-4D97-AF65-F5344CB8AC3E}">
        <p14:creationId xmlns:p14="http://schemas.microsoft.com/office/powerpoint/2010/main" val="1988637214"/>
      </p:ext>
    </p:extLst>
  </p:cSld>
  <p:clrMapOvr>
    <a:masterClrMapping/>
  </p:clrMapOvr>
  <p:transition/>
  <p:timing/>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picTx" preserve="1">
  <p:cSld name="Picture with Caption">
    <p:spTree>
      <p:nvGrpSpPr>
        <p:cNvPr id="1" name=""/>
        <p:cNvGrpSpPr/>
        <p:nvPr/>
      </p:nvGrpSpPr>
      <p:grpSpPr>
        <a:xfrm>
          <a:off x="0" y="0"/>
          <a: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11" name="Freeform 11" title="right scallop background shape"/>
          <p:cNvSpPr/>
          <p:nvPr/>
        </p:nvSpPr>
        <p:spPr bwMode="auto">
          <a:xfrm>
            <a:off x="7389812" y="0"/>
            <a:ext cx="4802188" cy="6858000"/>
          </a:xfrm>
          <a:custGeom>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ln>
        </p:spPr>
        <p:txBody>
          <a:bodyPr/>
          <a:lstStyle/>
          <a:p/>
        </p:txBody>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7/22/2022</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a:p>
        </p:txBody>
      </p:sp>
    </p:spTree>
    <p:extLst>
      <p:ext uri="{BB962C8B-B14F-4D97-AF65-F5344CB8AC3E}">
        <p14:creationId xmlns:p14="http://schemas.microsoft.com/office/powerpoint/2010/main" val="75383766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7/22/2022</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a:p>
        </p:txBody>
      </p:sp>
      <p:sp>
        <p:nvSpPr>
          <p:cNvPr id="11" name="Freeform 6" title="Left scallop edge"/>
          <p:cNvSpPr/>
          <p:nvPr/>
        </p:nvSpPr>
        <p:spPr bwMode="auto">
          <a:xfrm>
            <a:off x="0" y="0"/>
            <a:ext cx="885825" cy="6858000"/>
          </a:xfrm>
          <a:custGeom>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ln>
        </p:spPr>
        <p:txBody>
          <a:bodyPr/>
          <a:lstStyle/>
          <a:p/>
        </p:txBody>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54188DD-3717-47D0-B979-D111D81B46AA}"/>
              </a:ext>
            </a:extLst>
          </p:cNvPr>
          <p:cNvSpPr>
            <a:spLocks noGrp="1"/>
          </p:cNvSpPr>
          <p:nvPr>
            <p:ph type="ctrTitle"/>
          </p:nvPr>
        </p:nvSpPr>
        <p:spPr>
          <a:xfrm>
            <a:off x="1078523" y="599624"/>
            <a:ext cx="10318418" cy="4394988"/>
          </a:xfrm>
        </p:spPr>
        <p:txBody>
          <a:bodyPr/>
          <a:lstStyle/>
          <a:p>
            <a:r>
              <a:rPr lang="en-US" sz="4000" b="1">
                <a:latin typeface="Bodoni MT" panose="02070603080606020203" pitchFamily="18" charset="0"/>
              </a:rPr>
              <a:t>Spiritual </a:t>
            </a:r>
            <a:br>
              <a:rPr lang="en-US" sz="4000" b="1">
                <a:latin typeface="Bodoni MT" panose="02070603080606020203" pitchFamily="18" charset="0"/>
              </a:rPr>
            </a:br>
            <a:r>
              <a:rPr lang="en-US" sz="4000" b="1">
                <a:latin typeface="Bodoni MT" panose="02070603080606020203" pitchFamily="18" charset="0"/>
              </a:rPr>
              <a:t>masa nifas</a:t>
            </a:r>
            <a:endParaRPr lang="en-US" sz="4000" b="1">
              <a:latin typeface="Bodoni MT" panose="02070603080606020203" pitchFamily="18" charset="0"/>
            </a:endParaRPr>
          </a:p>
        </p:txBody>
      </p:sp>
      <p:sp>
        <p:nvSpPr>
          <p:cNvPr id="8" name="TextBox 7">
            <a:extLst>
              <a:ext uri="{FF2B5EF4-FFF2-40B4-BE49-F238E27FC236}">
                <a16:creationId xmlns:a16="http://schemas.microsoft.com/office/drawing/2014/main" id="{F7EDFBFC-5564-4D5D-8F01-C829B7B40C08}"/>
              </a:ext>
            </a:extLst>
          </p:cNvPr>
          <p:cNvSpPr txBox="1"/>
          <p:nvPr/>
        </p:nvSpPr>
        <p:spPr>
          <a:xfrm>
            <a:off x="2125560" y="4194049"/>
            <a:ext cx="8224344" cy="584775"/>
          </a:xfrm>
          <a:prstGeom prst="rect">
            <a:avLst/>
          </a:prstGeom>
          <a:noFill/>
        </p:spPr>
        <p:txBody>
          <a:bodyPr wrap="square" rtlCol="0">
            <a:spAutoFit/>
          </a:bodyPr>
          <a:lstStyle/>
          <a:p>
            <a:pPr algn="ctr"/>
            <a:r>
              <a:rPr lang="en-US" sz="1600" err="1">
                <a:latin typeface="Times New Roman" panose="02020603050405020304" pitchFamily="18" charset="0"/>
                <a:cs typeface="Times New Roman" panose="02020603050405020304" pitchFamily="18" charset="0"/>
              </a:rPr>
              <a:t>Astri Aprilia K. D		( 1910106083 )</a:t>
            </a:r>
          </a:p>
          <a:p>
            <a:pPr algn="ctr"/>
            <a:r>
              <a:rPr lang="en-US" sz="1600" err="1">
                <a:latin typeface="Times New Roman" panose="02020603050405020304" pitchFamily="18" charset="0"/>
                <a:cs typeface="Times New Roman" panose="02020603050405020304" pitchFamily="18" charset="0"/>
              </a:rPr>
              <a:t>Azamita isnayanti		( 1910106084 )</a:t>
            </a:r>
          </a:p>
        </p:txBody>
      </p:sp>
    </p:spTree>
    <p:extLst>
      <p:ext uri="{BB962C8B-B14F-4D97-AF65-F5344CB8AC3E}">
        <p14:creationId xmlns:p14="http://schemas.microsoft.com/office/powerpoint/2010/main" val="1957017302"/>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 Placeholder 2">
            <a:extLst>
              <a:ext uri="{FF2B5EF4-FFF2-40B4-BE49-F238E27FC236}">
                <a16:creationId xmlns:a16="http://schemas.microsoft.com/office/drawing/2014/main" id="{6DB16137-1356-6ACD-1BC7-202BB9122472}"/>
              </a:ext>
            </a:extLst>
          </p:cNvPr>
          <p:cNvSpPr>
            <a:spLocks noGrp="1"/>
          </p:cNvSpPr>
          <p:nvPr>
            <p:ph type="body" idx="1"/>
          </p:nvPr>
        </p:nvSpPr>
        <p:spPr>
          <a:xfrm>
            <a:off x="3172691" y="1432909"/>
            <a:ext cx="7813963" cy="3097527"/>
          </a:xfrm>
        </p:spPr>
        <p:txBody>
          <a:bodyPr>
            <a:normAutofit/>
          </a:bodyPr>
          <a:lstStyle/>
          <a:p>
            <a:pPr algn="ctr">
              <a:lnSpc>
                <a:spcPct val="170000"/>
              </a:lnSpc>
            </a:pPr>
            <a:r>
              <a:rPr lang="en-ID" sz="4400"/>
              <a:t>PEMBERIAN NAMA BAYI</a:t>
            </a:r>
          </a:p>
        </p:txBody>
      </p:sp>
    </p:spTree>
    <p:extLst>
      <p:ext uri="{BB962C8B-B14F-4D97-AF65-F5344CB8AC3E}">
        <p14:creationId xmlns:p14="http://schemas.microsoft.com/office/powerpoint/2010/main" val="3925362591"/>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err="1">
                <a:latin typeface="Bodoni MT" panose="02070603080606020203" pitchFamily="18" charset="0"/>
              </a:rPr>
              <a:t>pPemberian nama bayi</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a:bodyPr>
          <a:lstStyle/>
          <a:p>
            <a:pPr marL="0" indent="0" algn="just">
              <a:buNone/>
            </a:pPr>
            <a:r>
              <a:rPr lang="id-ID">
                <a:solidFill>
                  <a:schemeClr val="tx1"/>
                </a:solidFill>
              </a:rPr>
              <a:t>I</a:t>
            </a:r>
            <a:r>
              <a:rPr lang="en-US" err="1">
                <a:solidFill>
                  <a:schemeClr val="tx1"/>
                </a:solidFill>
              </a:rPr>
              <a:t>stilah nama sering diartikan sebagai kata sebutan yang dijadikan identitas seseorang untuk memanggil atau menyebut suatu benda agar berbedadengan yang lain. Pemberian nama kepada orang dipilih dari kata sesuai dengansuasana, peristiwa, waktu kelahiran serta unsur yang lainya. Pemberian namaorang tidak hanya asal memberi nama. Pemberian nama orang biasanya disertaiharapan dari orang tua kepada anaknya. Setiap orang tua yang akan memberikannama kepada anaknya pasti akan sangat teliti dan penuh perhitungan dalammemilih nama untuk anak-anaknya. Pemberian nama bisa dilihat dari segi historisyang melatarbelakanginya, segi morfologi (bentuk katanya), dan dari segisemantik (makna kata).</a:t>
            </a:r>
          </a:p>
        </p:txBody>
      </p:sp>
    </p:spTree>
    <p:extLst>
      <p:ext uri="{BB962C8B-B14F-4D97-AF65-F5344CB8AC3E}">
        <p14:creationId xmlns:p14="http://schemas.microsoft.com/office/powerpoint/2010/main" val="261667526"/>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 Placeholder 2">
            <a:extLst>
              <a:ext uri="{FF2B5EF4-FFF2-40B4-BE49-F238E27FC236}">
                <a16:creationId xmlns:a16="http://schemas.microsoft.com/office/drawing/2014/main" id="{6DB16137-1356-6ACD-1BC7-202BB9122472}"/>
              </a:ext>
            </a:extLst>
          </p:cNvPr>
          <p:cNvSpPr>
            <a:spLocks noGrp="1"/>
          </p:cNvSpPr>
          <p:nvPr>
            <p:ph type="body" idx="1"/>
          </p:nvPr>
        </p:nvSpPr>
        <p:spPr>
          <a:xfrm>
            <a:off x="3172691" y="1432909"/>
            <a:ext cx="7813963" cy="3097527"/>
          </a:xfrm>
        </p:spPr>
        <p:txBody>
          <a:bodyPr>
            <a:normAutofit/>
          </a:bodyPr>
          <a:lstStyle/>
          <a:p>
            <a:pPr algn="ctr">
              <a:lnSpc>
                <a:spcPct val="170000"/>
              </a:lnSpc>
            </a:pPr>
            <a:r>
              <a:rPr lang="en-ID" sz="4400"/>
              <a:t>BATASAN </a:t>
            </a:r>
          </a:p>
          <a:p>
            <a:pPr algn="ctr">
              <a:lnSpc>
                <a:spcPct val="170000"/>
              </a:lnSpc>
            </a:pPr>
            <a:r>
              <a:rPr lang="en-ID" sz="4400"/>
              <a:t>MASA NIFAS</a:t>
            </a:r>
          </a:p>
        </p:txBody>
      </p:sp>
    </p:spTree>
    <p:extLst>
      <p:ext uri="{BB962C8B-B14F-4D97-AF65-F5344CB8AC3E}">
        <p14:creationId xmlns:p14="http://schemas.microsoft.com/office/powerpoint/2010/main" val="1863772832"/>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BATASAN MASA NIFAS</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a:bodyPr>
          <a:lstStyle/>
          <a:p>
            <a:pPr marL="0" indent="0" algn="just">
              <a:buNone/>
            </a:pPr>
            <a:r>
              <a:rPr lang="en-US">
                <a:solidFill>
                  <a:schemeClr val="tx1"/>
                </a:solidFill>
              </a:rPr>
              <a:t>Masa nifas atau masa puerperium adalah masa setelah persalinan selesai sampai 6 minggu atau 42 hari. Selama masa nifas, organ reproduksi secara perlahan akan mengalami perubahan seperti keadaan sebelum hamil. Perubahan organ reproduksi ini disebut involus (Maritalia, 2012).</a:t>
            </a:r>
            <a:endParaRPr lang="id-ID">
              <a:solidFill>
                <a:schemeClr val="tx1"/>
              </a:solidFill>
            </a:endParaRPr>
          </a:p>
          <a:p>
            <a:pPr marL="0" indent="0" algn="just">
              <a:buNone/>
            </a:pPr>
            <a:r>
              <a:rPr lang="en-US">
                <a:solidFill>
                  <a:schemeClr val="tx1"/>
                </a:solidFill>
              </a:rPr>
              <a:t>Batasan waktu 6 minggu didasarkan atas pemikiran pada masa itu semua luka akibat persalinan, termasuk luka episiotomi dan luka bekas section caesarea (SC) biasanya telah sembuh dengan baik. Bila suatu persalinan dipastikan tidak ada luka atau laserasi/ robek pada jaringan, hubungan seks bahkan telah boleh dilakukan 3- 4 minggu setelah proses melahirkan.</a:t>
            </a:r>
          </a:p>
        </p:txBody>
      </p:sp>
    </p:spTree>
    <p:extLst>
      <p:ext uri="{BB962C8B-B14F-4D97-AF65-F5344CB8AC3E}">
        <p14:creationId xmlns:p14="http://schemas.microsoft.com/office/powerpoint/2010/main" val="1653841085"/>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 Placeholder 2">
            <a:extLst>
              <a:ext uri="{FF2B5EF4-FFF2-40B4-BE49-F238E27FC236}">
                <a16:creationId xmlns:a16="http://schemas.microsoft.com/office/drawing/2014/main" id="{6DB16137-1356-6ACD-1BC7-202BB9122472}"/>
              </a:ext>
            </a:extLst>
          </p:cNvPr>
          <p:cNvSpPr>
            <a:spLocks noGrp="1"/>
          </p:cNvSpPr>
          <p:nvPr>
            <p:ph type="body" idx="1"/>
          </p:nvPr>
        </p:nvSpPr>
        <p:spPr>
          <a:xfrm>
            <a:off x="3311236" y="2361164"/>
            <a:ext cx="7813963" cy="3097527"/>
          </a:xfrm>
        </p:spPr>
        <p:txBody>
          <a:bodyPr>
            <a:normAutofit/>
          </a:bodyPr>
          <a:lstStyle/>
          <a:p>
            <a:pPr algn="ctr">
              <a:lnSpc>
                <a:spcPct val="170000"/>
              </a:lnSpc>
            </a:pPr>
            <a:r>
              <a:rPr lang="en-ID" sz="4400" err="1"/>
              <a:t>Aqiqah</a:t>
            </a:r>
            <a:endParaRPr lang="en-ID" sz="4400"/>
          </a:p>
        </p:txBody>
      </p:sp>
    </p:spTree>
    <p:extLst>
      <p:ext uri="{BB962C8B-B14F-4D97-AF65-F5344CB8AC3E}">
        <p14:creationId xmlns:p14="http://schemas.microsoft.com/office/powerpoint/2010/main" val="1887603769"/>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EDAE078-3CB3-4D1F-8E4E-75C6D5DA8D1A}"/>
              </a:ext>
            </a:extLst>
          </p:cNvPr>
          <p:cNvSpPr>
            <a:spLocks noGrp="1"/>
          </p:cNvSpPr>
          <p:nvPr>
            <p:ph type="title"/>
          </p:nvPr>
        </p:nvSpPr>
        <p:spPr>
          <a:xfrm>
            <a:off x="1203434" y="382385"/>
            <a:ext cx="9783221" cy="961506"/>
          </a:xfrm>
        </p:spPr>
        <p:txBody>
          <a:bodyPr>
            <a:normAutofit/>
          </a:bodyPr>
          <a:lstStyle/>
          <a:p>
            <a:r>
              <a:rPr lang="en-US" sz="2800" b="1">
                <a:latin typeface="Bodoni MT" panose="02070603080606020203" pitchFamily="18" charset="0"/>
              </a:rPr>
              <a:t>AQIQAH</a:t>
            </a:r>
          </a:p>
        </p:txBody>
      </p:sp>
      <p:sp>
        <p:nvSpPr>
          <p:cNvPr id="3" name="Content Placeholder 2">
            <a:extLst>
              <a:ext uri="{FF2B5EF4-FFF2-40B4-BE49-F238E27FC236}">
                <a16:creationId xmlns:a16="http://schemas.microsoft.com/office/drawing/2014/main" id="{6797BDE5-A8BD-4286-8221-21664A41BD79}"/>
              </a:ext>
            </a:extLst>
          </p:cNvPr>
          <p:cNvSpPr>
            <a:spLocks noGrp="1"/>
          </p:cNvSpPr>
          <p:nvPr>
            <p:ph idx="1"/>
          </p:nvPr>
        </p:nvSpPr>
        <p:spPr>
          <a:xfrm>
            <a:off x="1203434" y="1021220"/>
            <a:ext cx="9409148" cy="5274286"/>
          </a:xfrm>
        </p:spPr>
        <p:txBody>
          <a:bodyPr>
            <a:normAutofit/>
          </a:bodyPr>
          <a:lstStyle/>
          <a:p>
            <a:pPr algn="just"/>
            <a:r>
              <a:rPr lang="en-ID" sz="1500" b="0" i="0" err="1">
                <a:solidFill>
                  <a:srgbClr val="000000"/>
                </a:solidFill>
                <a:effectLst/>
                <a:cs typeface="Times New Roman" panose="02020603050405020304" pitchFamily="18" charset="0"/>
              </a:rPr>
              <a:t>Aqiqah berasal dari bahasa Arab yang artinya “mengaqiqahkan anak atau menyembelih kambing aqiqah”.</a:t>
            </a:r>
            <a:endParaRPr lang="en-ID" sz="1500" b="0" i="0">
              <a:solidFill>
                <a:srgbClr val="7A7A7A"/>
              </a:solidFill>
              <a:effectLst/>
              <a:cs typeface="Times New Roman" panose="02020603050405020304" pitchFamily="18" charset="0"/>
            </a:endParaRPr>
          </a:p>
          <a:p>
            <a:pPr algn="just"/>
            <a:r>
              <a:rPr lang="en-ID" sz="1500" b="0" i="0" err="1">
                <a:solidFill>
                  <a:srgbClr val="000000"/>
                </a:solidFill>
                <a:effectLst/>
                <a:cs typeface="Times New Roman" panose="02020603050405020304" pitchFamily="18" charset="0"/>
              </a:rPr>
              <a:t>Menurut bahasa, aqiqah artinya memotong atau memisahkan.</a:t>
            </a:r>
            <a:endParaRPr lang="en-ID" sz="1500" b="0" i="0">
              <a:solidFill>
                <a:srgbClr val="7A7A7A"/>
              </a:solidFill>
              <a:effectLst/>
              <a:cs typeface="Times New Roman" panose="02020603050405020304" pitchFamily="18" charset="0"/>
            </a:endParaRPr>
          </a:p>
          <a:p>
            <a:pPr algn="just"/>
            <a:r>
              <a:rPr lang="en-ID" sz="1500" b="0" i="0" err="1">
                <a:solidFill>
                  <a:srgbClr val="000000"/>
                </a:solidFill>
                <a:effectLst/>
                <a:cs typeface="Times New Roman" panose="02020603050405020304" pitchFamily="18" charset="0"/>
              </a:rPr>
              <a:t>Menurut para ulama, pengertian aqiqah secara etimologis ialah rambut kepala bayi yang tumbuh semenjak lahirnya.</a:t>
            </a:r>
            <a:endParaRPr lang="en-ID" sz="1500" b="0" i="0">
              <a:solidFill>
                <a:srgbClr val="7A7A7A"/>
              </a:solidFill>
              <a:effectLst/>
              <a:cs typeface="Times New Roman" panose="02020603050405020304" pitchFamily="18" charset="0"/>
            </a:endParaRPr>
          </a:p>
          <a:p>
            <a:pPr algn="just"/>
            <a:r>
              <a:rPr lang="en-ID" sz="1500" b="0" i="0" err="1">
                <a:solidFill>
                  <a:srgbClr val="000000"/>
                </a:solidFill>
                <a:effectLst/>
                <a:cs typeface="Times New Roman" panose="02020603050405020304" pitchFamily="18" charset="0"/>
              </a:rPr>
              <a:t>Secara</a:t>
            </a:r>
            <a:r>
              <a:rPr lang="en-ID" sz="1500">
                <a:solidFill>
                  <a:srgbClr val="000000"/>
                </a:solidFill>
                <a:cs typeface="Times New Roman" panose="02020603050405020304" pitchFamily="18" charset="0"/>
              </a:rPr>
              <a:t> </a:t>
            </a:r>
            <a:r>
              <a:rPr lang="en-ID" sz="1500" b="0" i="0" err="1">
                <a:solidFill>
                  <a:srgbClr val="000000"/>
                </a:solidFill>
                <a:effectLst/>
                <a:cs typeface="Times New Roman" panose="02020603050405020304" pitchFamily="18" charset="0"/>
              </a:rPr>
              <a:t>istilah, makna aqiqah ada beberapa pendapat ulama, diantaranya:</a:t>
            </a:r>
            <a:endParaRPr lang="en-ID" sz="1500" b="0" i="0">
              <a:solidFill>
                <a:srgbClr val="7A7A7A"/>
              </a:solidFill>
              <a:effectLst/>
              <a:cs typeface="Times New Roman" panose="02020603050405020304" pitchFamily="18" charset="0"/>
            </a:endParaRPr>
          </a:p>
          <a:p>
            <a:pPr marL="742950" lvl="1" indent="-285750" algn="just">
              <a:buFont typeface="+mj-lt"/>
              <a:buAutoNum type="arabicPeriod"/>
            </a:pPr>
            <a:r>
              <a:rPr lang="en-ID" sz="1500" b="0" i="0">
                <a:solidFill>
                  <a:srgbClr val="000000"/>
                </a:solidFill>
                <a:effectLst/>
                <a:cs typeface="Times New Roman" panose="02020603050405020304" pitchFamily="18" charset="0"/>
              </a:rPr>
              <a:t> Menurut Sayyid Sabiq, Aqiqah adalah sembelihan yang disembelih untuk anak yang baru lahir.</a:t>
            </a:r>
            <a:endParaRPr lang="en-ID" sz="1500" b="0" i="0">
              <a:solidFill>
                <a:srgbClr val="7A7A7A"/>
              </a:solidFill>
              <a:effectLst/>
              <a:cs typeface="Times New Roman" panose="02020603050405020304" pitchFamily="18" charset="0"/>
            </a:endParaRPr>
          </a:p>
          <a:p>
            <a:pPr marL="742950" lvl="1" indent="-285750" algn="just">
              <a:buFont typeface="+mj-lt"/>
              <a:buAutoNum type="arabicPeriod"/>
            </a:pPr>
            <a:r>
              <a:rPr lang="en-ID" sz="1500" b="0" i="0" err="1">
                <a:solidFill>
                  <a:srgbClr val="000000"/>
                </a:solidFill>
                <a:effectLst/>
                <a:cs typeface="Times New Roman" panose="02020603050405020304" pitchFamily="18" charset="0"/>
              </a:rPr>
              <a:t>Menurut Imam Taqiyuddin Abu Bakar bin Muhammad Al-Husaini, Aqiqah adalah nama sesuatu yang disembelihkan pada hari ketujuh, yakni hari mencukur rambut kepalanya yang disebut Aqiqah dengan menyebut sesuatu yang ada hubunganya dengan nama tersebut.</a:t>
            </a:r>
            <a:endParaRPr lang="en-ID" sz="1500" b="0" i="0">
              <a:solidFill>
                <a:srgbClr val="7A7A7A"/>
              </a:solidFill>
              <a:effectLst/>
              <a:cs typeface="Times New Roman" panose="02020603050405020304" pitchFamily="18" charset="0"/>
            </a:endParaRPr>
          </a:p>
          <a:p>
            <a:pPr marL="742950" lvl="1" indent="-285750" algn="just">
              <a:buFont typeface="+mj-lt"/>
              <a:buAutoNum type="arabicPeriod"/>
            </a:pPr>
            <a:r>
              <a:rPr lang="en-ID" sz="1500" b="0" i="0" err="1">
                <a:solidFill>
                  <a:srgbClr val="000000"/>
                </a:solidFill>
                <a:effectLst/>
                <a:cs typeface="Times New Roman" panose="02020603050405020304" pitchFamily="18" charset="0"/>
              </a:rPr>
              <a:t>Menurut jumhur ulama mengartikan bahwa aqiqah yaitu menyembelih hewan pada hari ketujuh dari hari lahirnya seorang anak baik laki-laki maupun perempuan.</a:t>
            </a:r>
            <a:endParaRPr lang="en-ID" sz="1500" b="0" i="0">
              <a:solidFill>
                <a:srgbClr val="7A7A7A"/>
              </a:solidFill>
              <a:effectLst/>
              <a:cs typeface="Times New Roman" panose="02020603050405020304" pitchFamily="18" charset="0"/>
            </a:endParaRPr>
          </a:p>
        </p:txBody>
      </p:sp>
    </p:spTree>
    <p:extLst>
      <p:ext uri="{BB962C8B-B14F-4D97-AF65-F5344CB8AC3E}">
        <p14:creationId xmlns:p14="http://schemas.microsoft.com/office/powerpoint/2010/main" val="2412334948"/>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Hukum AQIQAH</a:t>
            </a: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a:bodyPr>
          <a:lstStyle/>
          <a:p>
            <a:pPr marL="0" indent="0" algn="l">
              <a:buNone/>
            </a:pPr>
            <a:r>
              <a:rPr lang="en-ID" i="0">
                <a:solidFill>
                  <a:srgbClr val="000000"/>
                </a:solidFill>
                <a:effectLst/>
              </a:rPr>
              <a:t>Ulama berbeda pendapat tentang status hukum </a:t>
            </a:r>
            <a:r>
              <a:rPr lang="en-ID" i="0" u="none" strike="noStrike" err="1">
                <a:solidFill>
                  <a:srgbClr val="2A2A2A"/>
                </a:solidFill>
                <a:effectLst/>
              </a:rPr>
              <a:t>aqiqah</a:t>
            </a:r>
            <a:endParaRPr lang="en-ID" i="0">
              <a:solidFill>
                <a:srgbClr val="7A7A7A"/>
              </a:solidFill>
              <a:effectLst/>
            </a:endParaRPr>
          </a:p>
          <a:p>
            <a:pPr algn="l">
              <a:buFont typeface="Arial" panose="020b0604020202020204" pitchFamily="34" charset="0"/>
              <a:buChar char="•"/>
            </a:pPr>
            <a:r>
              <a:rPr lang="en-ID" err="1">
                <a:solidFill>
                  <a:srgbClr val="000000"/>
                </a:solidFill>
              </a:rPr>
              <a:t>M</a:t>
            </a:r>
            <a:r>
              <a:rPr lang="en-ID" i="0" err="1">
                <a:solidFill>
                  <a:srgbClr val="000000"/>
                </a:solidFill>
                <a:effectLst/>
              </a:rPr>
              <a:t>enurut jumhur ulama hukum aqiqah adalah sunnah.</a:t>
            </a:r>
            <a:endParaRPr lang="en-ID" i="0">
              <a:solidFill>
                <a:srgbClr val="7A7A7A"/>
              </a:solidFill>
              <a:effectLst/>
            </a:endParaRPr>
          </a:p>
          <a:p>
            <a:pPr algn="l">
              <a:buFont typeface="Arial" panose="020b0604020202020204" pitchFamily="34" charset="0"/>
              <a:buChar char="•"/>
            </a:pPr>
            <a:r>
              <a:rPr lang="en-ID" i="0" err="1">
                <a:solidFill>
                  <a:srgbClr val="000000"/>
                </a:solidFill>
                <a:effectLst/>
              </a:rPr>
              <a:t>Menurut Abu Bakar Jabir Al-Jazairi dalam bukunya Minhajul Muslim, mengatakan bahwa hukum aqiqah adalah sunnah muakkad bagi orang yang mampu melaksanakannya, yaitu bagi orang tua anak yang dilahirkan</a:t>
            </a:r>
            <a:endParaRPr lang="en-ID" i="0">
              <a:solidFill>
                <a:srgbClr val="7A7A7A"/>
              </a:solidFill>
              <a:effectLst/>
            </a:endParaRPr>
          </a:p>
          <a:p>
            <a:pPr algn="l">
              <a:buFont typeface="Arial" panose="020b0604020202020204" pitchFamily="34" charset="0"/>
              <a:buChar char="•"/>
            </a:pPr>
            <a:r>
              <a:rPr lang="en-ID" i="0">
                <a:solidFill>
                  <a:srgbClr val="000000"/>
                </a:solidFill>
                <a:effectLst/>
              </a:rPr>
              <a:t>Imam Abu Hanifah menetapkan bahwa hukum aqiqah adalah ibadah artinya tidak wajib dan tidak sunnah.</a:t>
            </a:r>
            <a:endParaRPr lang="en-ID" i="0">
              <a:solidFill>
                <a:srgbClr val="7A7A7A"/>
              </a:solidFill>
              <a:effectLst/>
            </a:endParaRPr>
          </a:p>
          <a:p>
            <a:pPr marL="0" indent="0" algn="just">
              <a:buNone/>
            </a:pPr>
            <a:endParaRPr lang="en-US"/>
          </a:p>
        </p:txBody>
      </p:sp>
    </p:spTree>
    <p:extLst>
      <p:ext uri="{BB962C8B-B14F-4D97-AF65-F5344CB8AC3E}">
        <p14:creationId xmlns:p14="http://schemas.microsoft.com/office/powerpoint/2010/main" val="3625791251"/>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DALIL AQIQAH</a:t>
            </a:r>
          </a:p>
        </p:txBody>
      </p:sp>
      <p:pic>
        <p:nvPicPr>
          <p:cNvPr id="9" name="Picture 8">
            <a:extLst>
              <a:ext uri="{FF2B5EF4-FFF2-40B4-BE49-F238E27FC236}">
                <a16:creationId xmlns:a16="http://schemas.microsoft.com/office/drawing/2014/main" id="{822AEB01-C97B-14A1-227B-C29311653F06}"/>
              </a:ext>
            </a:extLst>
          </p:cNvPr>
          <p:cNvPicPr>
            <a:picLocks noChangeAspect="1"/>
          </p:cNvPicPr>
          <p:nvPr/>
        </p:nvPicPr>
        <p:blipFill>
          <a:blip r:embed="rId2"/>
          <a:srcRect l="20113" t="20334" r="22160" b="33780"/>
          <a:stretch>
            <a:fillRect/>
          </a:stretch>
        </p:blipFill>
        <p:spPr>
          <a:xfrm>
            <a:off x="1251678" y="1298175"/>
            <a:ext cx="9167783" cy="3869570"/>
          </a:xfrm>
          <a:prstGeom prst="rect">
            <a:avLst/>
          </a:prstGeom>
        </p:spPr>
      </p:pic>
    </p:spTree>
    <p:extLst>
      <p:ext uri="{BB962C8B-B14F-4D97-AF65-F5344CB8AC3E}">
        <p14:creationId xmlns:p14="http://schemas.microsoft.com/office/powerpoint/2010/main" val="335691350"/>
      </p:ext>
    </p:ext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HEWAN AQIQAH</a:t>
            </a: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067486" cy="3593591"/>
          </a:xfrm>
        </p:spPr>
        <p:txBody>
          <a:bodyPr>
            <a:normAutofit/>
          </a:bodyPr>
          <a:lstStyle/>
          <a:p>
            <a:pPr algn="just">
              <a:buFont typeface="+mj-lt"/>
              <a:buAutoNum type="arabicPeriod"/>
            </a:pPr>
            <a:r>
              <a:rPr lang="en-ID" b="0" i="0" err="1">
                <a:solidFill>
                  <a:srgbClr val="000000"/>
                </a:solidFill>
                <a:effectLst/>
              </a:rPr>
              <a:t>Untuk anak laki-laki disembelih dua ekor dan untuk anak perempuan disembelih satu ekor kambing. Berdasarkan hadits : Dari Aisyah bahwasanya Rasulullah Shallallahu`alaihi Wa Sallam memerintahkan  agar menyembelih aqiqah untuk anak laki-laki dua ekor kambing dan untuk anak perempuan seekor kambing</a:t>
            </a:r>
            <a:r>
              <a:rPr lang="en-ID">
                <a:solidFill>
                  <a:srgbClr val="000000"/>
                </a:solidFill>
              </a:rPr>
              <a:t> </a:t>
            </a:r>
            <a:r>
              <a:rPr lang="en-ID" b="0" i="0">
                <a:solidFill>
                  <a:srgbClr val="000000"/>
                </a:solidFill>
                <a:effectLst/>
              </a:rPr>
              <a:t>(HR. Tirmidzi)</a:t>
            </a:r>
            <a:endParaRPr lang="en-ID" b="0" i="0">
              <a:solidFill>
                <a:srgbClr val="7A7A7A"/>
              </a:solidFill>
              <a:effectLst/>
            </a:endParaRPr>
          </a:p>
          <a:p>
            <a:pPr algn="just">
              <a:buFont typeface="+mj-lt"/>
              <a:buAutoNum type="arabicPeriod"/>
            </a:pPr>
            <a:r>
              <a:rPr lang="en-ID" b="0" i="0">
                <a:solidFill>
                  <a:srgbClr val="000000"/>
                </a:solidFill>
                <a:effectLst/>
              </a:rPr>
              <a:t> Untuk anak laki-laki boleh disembelih satu ekor saja.Berdasarkan Hadits:</a:t>
            </a:r>
            <a:r>
              <a:rPr lang="en-ID">
                <a:solidFill>
                  <a:srgbClr val="7A7A7A"/>
                </a:solidFill>
              </a:rPr>
              <a:t> </a:t>
            </a:r>
            <a:r>
              <a:rPr lang="en-ID" b="0" i="0">
                <a:solidFill>
                  <a:srgbClr val="000000"/>
                </a:solidFill>
                <a:effectLst/>
              </a:rPr>
              <a:t>Dari Ibnu Abbas bahwasanya Rasulullah Rasulullah Shallallahu`alaihi Wa Sallam mengaqiqahkan cucunya Hasan dan Husain bin Ali masing-masing seekor domba (kambing kibas). (HR. Abu Dawud)</a:t>
            </a:r>
            <a:endParaRPr lang="en-ID" b="0" i="0">
              <a:solidFill>
                <a:srgbClr val="7A7A7A"/>
              </a:solidFill>
              <a:effectLst/>
            </a:endParaRPr>
          </a:p>
          <a:p>
            <a:pPr marL="0" indent="0" algn="just">
              <a:buNone/>
            </a:pPr>
            <a:endParaRPr lang="en-US"/>
          </a:p>
        </p:txBody>
      </p:sp>
    </p:spTree>
    <p:extLst>
      <p:ext uri="{BB962C8B-B14F-4D97-AF65-F5344CB8AC3E}">
        <p14:creationId xmlns:p14="http://schemas.microsoft.com/office/powerpoint/2010/main" val="436518478"/>
      </p:ext>
    </p:extLst>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SYARAT HEWAN AQIQAH</a:t>
            </a: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067486" cy="3593591"/>
          </a:xfrm>
        </p:spPr>
        <p:txBody>
          <a:bodyPr>
            <a:normAutofit/>
          </a:bodyPr>
          <a:lstStyle/>
          <a:p>
            <a:pPr marL="0" indent="0" algn="l">
              <a:buNone/>
            </a:pPr>
            <a:r>
              <a:rPr lang="en-ID" b="0" i="0">
                <a:solidFill>
                  <a:srgbClr val="000000"/>
                </a:solidFill>
                <a:effectLst/>
              </a:rPr>
              <a:t>Ada beberapa syarat hewan aqiqah yang harus dipenuhi dalam melaksanakan ibadah aqiqah, diantaranya:</a:t>
            </a:r>
            <a:endParaRPr lang="en-ID" b="0" i="0">
              <a:solidFill>
                <a:srgbClr val="7A7A7A"/>
              </a:solidFill>
              <a:effectLst/>
            </a:endParaRPr>
          </a:p>
          <a:p>
            <a:pPr algn="l">
              <a:buFont typeface="+mj-lt"/>
              <a:buAutoNum type="arabicPeriod"/>
            </a:pPr>
            <a:r>
              <a:rPr lang="en-ID" b="0" i="0" err="1">
                <a:solidFill>
                  <a:srgbClr val="000000"/>
                </a:solidFill>
                <a:effectLst/>
              </a:rPr>
              <a:t>Hewan tidak cacat.</a:t>
            </a:r>
            <a:br>
              <a:rPr lang="en-ID" b="0" i="0" err="1">
                <a:solidFill>
                  <a:srgbClr val="000000"/>
                </a:solidFill>
                <a:effectLst/>
              </a:rPr>
            </a:br>
            <a:r>
              <a:rPr lang="en-ID" b="0" i="0" err="1">
                <a:solidFill>
                  <a:srgbClr val="000000"/>
                </a:solidFill>
                <a:effectLst/>
              </a:rPr>
              <a:t>Hewan tidak buta, pincang, telinga dan ekornya tidak terpotong lebih dari sepertiga bagian.</a:t>
            </a:r>
            <a:endParaRPr lang="en-ID" b="0" i="0">
              <a:solidFill>
                <a:srgbClr val="7A7A7A"/>
              </a:solidFill>
              <a:effectLst/>
            </a:endParaRPr>
          </a:p>
          <a:p>
            <a:pPr algn="l">
              <a:buFont typeface="+mj-lt"/>
              <a:buAutoNum type="arabicPeriod"/>
            </a:pPr>
            <a:r>
              <a:rPr lang="en-ID" b="0" i="0">
                <a:solidFill>
                  <a:srgbClr val="000000"/>
                </a:solidFill>
                <a:effectLst/>
              </a:rPr>
              <a:t> Cukup umur.</a:t>
            </a:r>
            <a:br>
              <a:rPr lang="en-ID" b="0" i="0">
                <a:solidFill>
                  <a:srgbClr val="000000"/>
                </a:solidFill>
                <a:effectLst/>
              </a:rPr>
            </a:br>
            <a:r>
              <a:rPr lang="en-ID" b="0" i="0">
                <a:solidFill>
                  <a:srgbClr val="000000"/>
                </a:solidFill>
                <a:effectLst/>
              </a:rPr>
              <a:t>Jika kambing, kira-kira berumur satu tahun atau lebih.</a:t>
            </a:r>
            <a:br>
              <a:rPr lang="en-ID" b="0" i="0">
                <a:solidFill>
                  <a:srgbClr val="000000"/>
                </a:solidFill>
                <a:effectLst/>
              </a:rPr>
            </a:br>
            <a:r>
              <a:rPr lang="en-ID" b="0" i="0">
                <a:solidFill>
                  <a:srgbClr val="000000"/>
                </a:solidFill>
                <a:effectLst/>
              </a:rPr>
              <a:t>Jika Domba, kira-kira berumur enam bulan atau lebih.</a:t>
            </a:r>
            <a:endParaRPr lang="en-ID" b="0" i="0">
              <a:solidFill>
                <a:srgbClr val="7A7A7A"/>
              </a:solidFill>
              <a:effectLst/>
            </a:endParaRPr>
          </a:p>
          <a:p>
            <a:pPr marL="0" indent="0" algn="just">
              <a:buNone/>
            </a:pPr>
            <a:endParaRPr lang="en-US"/>
          </a:p>
        </p:txBody>
      </p:sp>
    </p:spTree>
    <p:extLst>
      <p:ext uri="{BB962C8B-B14F-4D97-AF65-F5344CB8AC3E}">
        <p14:creationId xmlns:p14="http://schemas.microsoft.com/office/powerpoint/2010/main" val="2316259919"/>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EDAE078-3CB3-4D1F-8E4E-75C6D5DA8D1A}"/>
              </a:ext>
            </a:extLst>
          </p:cNvPr>
          <p:cNvSpPr>
            <a:spLocks noGrp="1"/>
          </p:cNvSpPr>
          <p:nvPr>
            <p:ph type="title"/>
          </p:nvPr>
        </p:nvSpPr>
        <p:spPr>
          <a:xfrm>
            <a:off x="1203434" y="382385"/>
            <a:ext cx="9783221" cy="961506"/>
          </a:xfrm>
        </p:spPr>
        <p:txBody>
          <a:bodyPr>
            <a:normAutofit/>
          </a:bodyPr>
          <a:lstStyle/>
          <a:p>
            <a:r>
              <a:rPr lang="en-US" sz="2800" b="1">
                <a:latin typeface="Bodoni MT" panose="02070603080606020203" pitchFamily="18" charset="0"/>
              </a:rPr>
              <a:t>MASA NIFAS</a:t>
            </a:r>
          </a:p>
        </p:txBody>
      </p:sp>
      <p:sp>
        <p:nvSpPr>
          <p:cNvPr id="3" name="Content Placeholder 2">
            <a:extLst>
              <a:ext uri="{FF2B5EF4-FFF2-40B4-BE49-F238E27FC236}">
                <a16:creationId xmlns:a16="http://schemas.microsoft.com/office/drawing/2014/main" id="{6797BDE5-A8BD-4286-8221-21664A41BD79}"/>
              </a:ext>
            </a:extLst>
          </p:cNvPr>
          <p:cNvSpPr>
            <a:spLocks noGrp="1"/>
          </p:cNvSpPr>
          <p:nvPr>
            <p:ph idx="1"/>
          </p:nvPr>
        </p:nvSpPr>
        <p:spPr>
          <a:xfrm>
            <a:off x="1203434" y="1533838"/>
            <a:ext cx="10178322" cy="3593591"/>
          </a:xfrm>
        </p:spPr>
        <p:txBody>
          <a:bodyPr/>
          <a:lstStyle/>
          <a:p>
            <a:pPr marL="0" indent="0" algn="just">
              <a:buNone/>
            </a:pPr>
            <a:r>
              <a:rPr lang="en-ID" err="1"/>
              <a:t>Nifas adalah darah yang keluar setelah melahirkan (terpisahnya anak dari sang ibu yang melahirkan). Disyaratkan dalam darah nifas yaitu darah yang keluar setelah melahirkan adalah dalam kurun 15 hari pertama setelah bayi dilahirkan. Artinya, darah nifas itu keluar sejak hari ke1 sampai hari ke-15 setelah melahirkan. Jika ternyata darah keluar tetapi tidak dalam masa 15 hari tersebut, maka perempuan tersebut tidak mengalami nifas, dan darah yang keluar tersebut dihukumi haid menurut qaul ashoh. </a:t>
            </a:r>
            <a:endParaRPr lang="en-US"/>
          </a:p>
        </p:txBody>
      </p:sp>
    </p:spTree>
    <p:extLst>
      <p:ext uri="{BB962C8B-B14F-4D97-AF65-F5344CB8AC3E}">
        <p14:creationId xmlns:p14="http://schemas.microsoft.com/office/powerpoint/2010/main" val="1040409556"/>
      </p:ext>
    </p:extLst>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WAKTU AQIQAH</a:t>
            </a: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067486" cy="3593591"/>
          </a:xfrm>
        </p:spPr>
        <p:txBody>
          <a:bodyPr>
            <a:normAutofit/>
          </a:bodyPr>
          <a:lstStyle/>
          <a:p>
            <a:pPr marL="0" indent="0" algn="just">
              <a:buNone/>
            </a:pPr>
            <a:r>
              <a:rPr lang="en-ID" b="0" i="0">
                <a:solidFill>
                  <a:srgbClr val="000000"/>
                </a:solidFill>
                <a:effectLst/>
              </a:rPr>
              <a:t>Waktu Aqiqah yang diajurkan sesuai dengan hadits Rasulullah Shallallahu`alaihi Wa Sallam yaitu pada hari ke 7 dari kelahiran anak.</a:t>
            </a:r>
          </a:p>
        </p:txBody>
      </p:sp>
    </p:spTree>
    <p:extLst>
      <p:ext uri="{BB962C8B-B14F-4D97-AF65-F5344CB8AC3E}">
        <p14:creationId xmlns:p14="http://schemas.microsoft.com/office/powerpoint/2010/main" val="239206717"/>
      </p:ext>
    </p:ext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Hikmah aqiqah</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067486" cy="3593591"/>
          </a:xfrm>
        </p:spPr>
        <p:txBody>
          <a:bodyPr>
            <a:normAutofit/>
          </a:bodyPr>
          <a:lstStyle/>
          <a:p>
            <a:pPr algn="just">
              <a:buFont typeface="Arial" panose="020b0604020202020204" pitchFamily="34" charset="0"/>
              <a:buChar char="•"/>
            </a:pPr>
            <a:r>
              <a:rPr lang="en-ID" b="0" i="0" err="1">
                <a:solidFill>
                  <a:srgbClr val="000000"/>
                </a:solidFill>
                <a:effectLst/>
              </a:rPr>
              <a:t>Aqiqah membantu dalam mewujudkan rasa syukur kepada Allah SWT atas karuniaNya berupa kelahiran seorang anak. Karena nantinya anak tersebut diharapkan dapat menjadi penerus yang sholeh dan sholehah bagi keluarganya.</a:t>
            </a:r>
          </a:p>
          <a:p>
            <a:pPr algn="just">
              <a:buFont typeface="Arial" panose="020b0604020202020204" pitchFamily="34" charset="0"/>
              <a:buChar char="•"/>
            </a:pPr>
            <a:r>
              <a:rPr lang="en-ID" b="0" i="0" err="1">
                <a:solidFill>
                  <a:srgbClr val="000000"/>
                </a:solidFill>
                <a:effectLst/>
              </a:rPr>
              <a:t>Melaksanakan aqiqah berarti meneladani dan mengikuti sunnah dari Rasulullah SAW.</a:t>
            </a:r>
          </a:p>
          <a:p>
            <a:pPr algn="just">
              <a:buFont typeface="Arial" panose="020b0604020202020204" pitchFamily="34" charset="0"/>
              <a:buChar char="•"/>
            </a:pPr>
            <a:r>
              <a:rPr lang="en-ID" b="0" i="0" err="1">
                <a:solidFill>
                  <a:srgbClr val="000000"/>
                </a:solidFill>
                <a:effectLst/>
              </a:rPr>
              <a:t>Aqiqah adalah momen untuk berbagi pada sesama dan mempererat tali persaudaraan serta silaturahmi.</a:t>
            </a:r>
          </a:p>
          <a:p>
            <a:pPr algn="just">
              <a:buFont typeface="Arial" panose="020b0604020202020204" pitchFamily="34" charset="0"/>
              <a:buChar char="•"/>
            </a:pPr>
            <a:r>
              <a:rPr lang="en-ID" b="0" i="0" err="1">
                <a:solidFill>
                  <a:srgbClr val="000000"/>
                </a:solidFill>
                <a:effectLst/>
              </a:rPr>
              <a:t>Aqiqah adalah bentuk perasaan gembira dan upaya membagikan kegembiraan tersebut pada orang lain.</a:t>
            </a:r>
          </a:p>
          <a:p>
            <a:pPr marL="0" indent="0" algn="just">
              <a:buNone/>
            </a:pPr>
            <a:endParaRPr lang="en-US"/>
          </a:p>
        </p:txBody>
      </p:sp>
    </p:spTree>
    <p:extLst>
      <p:ext uri="{BB962C8B-B14F-4D97-AF65-F5344CB8AC3E}">
        <p14:creationId xmlns:p14="http://schemas.microsoft.com/office/powerpoint/2010/main" val="4184357401"/>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 Placeholder 2">
            <a:extLst>
              <a:ext uri="{FF2B5EF4-FFF2-40B4-BE49-F238E27FC236}">
                <a16:creationId xmlns:a16="http://schemas.microsoft.com/office/drawing/2014/main" id="{6DB16137-1356-6ACD-1BC7-202BB9122472}"/>
              </a:ext>
            </a:extLst>
          </p:cNvPr>
          <p:cNvSpPr>
            <a:spLocks noGrp="1"/>
          </p:cNvSpPr>
          <p:nvPr>
            <p:ph type="body" idx="1"/>
          </p:nvPr>
        </p:nvSpPr>
        <p:spPr>
          <a:xfrm>
            <a:off x="3311236" y="2361164"/>
            <a:ext cx="7813963" cy="3097527"/>
          </a:xfrm>
        </p:spPr>
        <p:txBody>
          <a:bodyPr>
            <a:normAutofit/>
          </a:bodyPr>
          <a:lstStyle/>
          <a:p>
            <a:pPr algn="ctr">
              <a:lnSpc>
                <a:spcPct val="170000"/>
              </a:lnSpc>
            </a:pPr>
            <a:r>
              <a:rPr lang="en-ID" sz="4400"/>
              <a:t>MANDI BESAR</a:t>
            </a:r>
          </a:p>
        </p:txBody>
      </p:sp>
    </p:spTree>
    <p:extLst>
      <p:ext uri="{BB962C8B-B14F-4D97-AF65-F5344CB8AC3E}">
        <p14:creationId xmlns:p14="http://schemas.microsoft.com/office/powerpoint/2010/main" val="4027611724"/>
      </p:ext>
    </p:ext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EDAE078-3CB3-4D1F-8E4E-75C6D5DA8D1A}"/>
              </a:ext>
            </a:extLst>
          </p:cNvPr>
          <p:cNvSpPr>
            <a:spLocks noGrp="1"/>
          </p:cNvSpPr>
          <p:nvPr>
            <p:ph type="title"/>
          </p:nvPr>
        </p:nvSpPr>
        <p:spPr>
          <a:xfrm>
            <a:off x="1203434" y="382385"/>
            <a:ext cx="9783221" cy="961506"/>
          </a:xfrm>
        </p:spPr>
        <p:txBody>
          <a:bodyPr>
            <a:normAutofit/>
          </a:bodyPr>
          <a:lstStyle/>
          <a:p>
            <a:r>
              <a:rPr lang="en-US" sz="2800" b="1">
                <a:latin typeface="Bodoni MT" panose="02070603080606020203" pitchFamily="18" charset="0"/>
              </a:rPr>
              <a:t>MANDI BESAR</a:t>
            </a:r>
          </a:p>
        </p:txBody>
      </p:sp>
      <p:sp>
        <p:nvSpPr>
          <p:cNvPr id="3" name="Content Placeholder 2">
            <a:extLst>
              <a:ext uri="{FF2B5EF4-FFF2-40B4-BE49-F238E27FC236}">
                <a16:creationId xmlns:a16="http://schemas.microsoft.com/office/drawing/2014/main" id="{6797BDE5-A8BD-4286-8221-21664A41BD79}"/>
              </a:ext>
            </a:extLst>
          </p:cNvPr>
          <p:cNvSpPr>
            <a:spLocks noGrp="1"/>
          </p:cNvSpPr>
          <p:nvPr>
            <p:ph idx="1"/>
          </p:nvPr>
        </p:nvSpPr>
        <p:spPr>
          <a:xfrm>
            <a:off x="1203435" y="1533838"/>
            <a:ext cx="8453184" cy="3593591"/>
          </a:xfrm>
        </p:spPr>
        <p:txBody>
          <a:bodyPr/>
          <a:lstStyle/>
          <a:p>
            <a:pPr marL="0" indent="0" algn="just">
              <a:buNone/>
            </a:pPr>
            <a:r>
              <a:rPr lang="en-ID" b="0" i="0">
                <a:solidFill>
                  <a:srgbClr val="333333"/>
                </a:solidFill>
                <a:effectLst/>
              </a:rPr>
              <a:t>Mandi nifas yang termasuk salah satu jenis mandi wajib atau mandi besar untuk mensucikan diri dari hadas besar usai mengeluarkan darah melahirkan sekitar 40 hari.</a:t>
            </a:r>
            <a:endParaRPr lang="en-ID">
              <a:solidFill>
                <a:srgbClr val="333333"/>
              </a:solidFill>
            </a:endParaRPr>
          </a:p>
        </p:txBody>
      </p:sp>
    </p:spTree>
    <p:extLst>
      <p:ext uri="{BB962C8B-B14F-4D97-AF65-F5344CB8AC3E}">
        <p14:creationId xmlns:p14="http://schemas.microsoft.com/office/powerpoint/2010/main" val="3908963057"/>
      </p:ext>
    </p:ext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EDAE078-3CB3-4D1F-8E4E-75C6D5DA8D1A}"/>
              </a:ext>
            </a:extLst>
          </p:cNvPr>
          <p:cNvSpPr>
            <a:spLocks noGrp="1"/>
          </p:cNvSpPr>
          <p:nvPr>
            <p:ph type="title"/>
          </p:nvPr>
        </p:nvSpPr>
        <p:spPr>
          <a:xfrm>
            <a:off x="1203434" y="354676"/>
            <a:ext cx="9783221" cy="961506"/>
          </a:xfrm>
        </p:spPr>
        <p:txBody>
          <a:bodyPr>
            <a:normAutofit/>
          </a:bodyPr>
          <a:lstStyle/>
          <a:p>
            <a:r>
              <a:rPr lang="en-US" sz="2800" b="1">
                <a:latin typeface="Bodoni MT" panose="02070603080606020203" pitchFamily="18" charset="0"/>
              </a:rPr>
              <a:t>TATA CARA MANDI BESAR NIFAS</a:t>
            </a:r>
          </a:p>
        </p:txBody>
      </p:sp>
      <p:pic>
        <p:nvPicPr>
          <p:cNvPr id="7" name="Content Placeholder 6">
            <a:extLst>
              <a:ext uri="{FF2B5EF4-FFF2-40B4-BE49-F238E27FC236}">
                <a16:creationId xmlns:a16="http://schemas.microsoft.com/office/drawing/2014/main" id="{1690CBCE-6893-F8D2-C792-DE7D51B6B384}"/>
              </a:ext>
            </a:extLst>
          </p:cNvPr>
          <p:cNvPicPr>
            <a:picLocks noGrp="1" noChangeAspect="1"/>
          </p:cNvPicPr>
          <p:nvPr>
            <p:ph idx="1"/>
          </p:nvPr>
        </p:nvPicPr>
        <p:blipFill>
          <a:blip r:embed="rId2"/>
          <a:srcRect l="8899" t="29296" r="62657" b="59525"/>
          <a:stretch>
            <a:fillRect/>
          </a:stretch>
        </p:blipFill>
        <p:spPr>
          <a:xfrm>
            <a:off x="1342934" y="1474125"/>
            <a:ext cx="4890655" cy="1080654"/>
          </a:xfrm>
        </p:spPr>
      </p:pic>
      <p:sp>
        <p:nvSpPr>
          <p:cNvPr id="8" name="Content Placeholder 2">
            <a:extLst>
              <a:ext uri="{FF2B5EF4-FFF2-40B4-BE49-F238E27FC236}">
                <a16:creationId xmlns:a16="http://schemas.microsoft.com/office/drawing/2014/main" id="{9758FA2C-67E4-060A-7C5D-8D987F4161E2}"/>
              </a:ext>
            </a:extLst>
          </p:cNvPr>
          <p:cNvSpPr txBox="1"/>
          <p:nvPr/>
        </p:nvSpPr>
        <p:spPr>
          <a:xfrm>
            <a:off x="1203434" y="1052946"/>
            <a:ext cx="9159766" cy="5450378"/>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lgn="just">
              <a:lnSpc>
                <a:spcPct val="170000"/>
              </a:lnSpc>
              <a:buFont typeface="Arial" panose="020b0604020202020204" pitchFamily="34" charset="0"/>
              <a:buNone/>
            </a:pPr>
            <a:r>
              <a:rPr lang="en-ID" sz="3700" err="1">
                <a:solidFill>
                  <a:srgbClr val="333333"/>
                </a:solidFill>
                <a:latin typeface="Times New Roman" panose="02020603050405020304" pitchFamily="18" charset="0"/>
                <a:cs typeface="Times New Roman" panose="02020603050405020304" pitchFamily="18" charset="0"/>
              </a:rPr>
              <a:t>N</a:t>
            </a:r>
            <a:r>
              <a:rPr lang="en-ID" sz="3700" b="0" i="0" err="1">
                <a:solidFill>
                  <a:srgbClr val="333333"/>
                </a:solidFill>
                <a:effectLst/>
                <a:latin typeface="Times New Roman" panose="02020603050405020304" pitchFamily="18" charset="0"/>
                <a:cs typeface="Times New Roman" panose="02020603050405020304" pitchFamily="18" charset="0"/>
              </a:rPr>
              <a:t>iat mandi nifas adalah seperti berikut:</a:t>
            </a:r>
          </a:p>
          <a:p>
            <a:pPr marL="0" indent="0" algn="just">
              <a:lnSpc>
                <a:spcPct val="170000"/>
              </a:lnSpc>
              <a:buFont typeface="Arial" panose="020b0604020202020204" pitchFamily="34" charset="0"/>
              <a:buNone/>
            </a:pPr>
            <a:endParaRPr lang="en-ID" sz="3700">
              <a:solidFill>
                <a:srgbClr val="333333"/>
              </a:solidFill>
              <a:latin typeface="Times New Roman" panose="02020603050405020304" pitchFamily="18" charset="0"/>
              <a:cs typeface="Times New Roman" panose="02020603050405020304" pitchFamily="18" charset="0"/>
            </a:endParaRPr>
          </a:p>
          <a:p>
            <a:pPr marL="0" indent="0" algn="just">
              <a:lnSpc>
                <a:spcPct val="170000"/>
              </a:lnSpc>
              <a:buFont typeface="Arial" panose="020b0604020202020204" pitchFamily="34" charset="0"/>
              <a:buNone/>
            </a:pPr>
            <a:endParaRPr lang="en-ID" sz="3700">
              <a:solidFill>
                <a:srgbClr val="333333"/>
              </a:solidFill>
              <a:latin typeface="Times New Roman" panose="02020603050405020304" pitchFamily="18" charset="0"/>
              <a:cs typeface="Times New Roman" panose="02020603050405020304" pitchFamily="18" charset="0"/>
            </a:endParaRPr>
          </a:p>
          <a:p>
            <a:pPr marL="0" indent="0" algn="just">
              <a:lnSpc>
                <a:spcPct val="170000"/>
              </a:lnSpc>
              <a:buFont typeface="Arial" panose="020b0604020202020204" pitchFamily="34" charset="0"/>
              <a:buNone/>
            </a:pPr>
            <a:endParaRPr lang="en-ID" sz="3700">
              <a:solidFill>
                <a:srgbClr val="333333"/>
              </a:solidFill>
              <a:latin typeface="Times New Roman" panose="02020603050405020304" pitchFamily="18" charset="0"/>
              <a:cs typeface="Times New Roman" panose="02020603050405020304" pitchFamily="18" charset="0"/>
            </a:endParaRPr>
          </a:p>
          <a:p>
            <a:pPr algn="l">
              <a:lnSpc>
                <a:spcPct val="170000"/>
              </a:lnSpc>
            </a:pPr>
            <a:endParaRPr lang="en-ID" sz="3700" b="0" i="0">
              <a:solidFill>
                <a:srgbClr val="333333"/>
              </a:solidFill>
              <a:effectLst/>
              <a:latin typeface="Times New Roman" panose="02020603050405020304" pitchFamily="18" charset="0"/>
              <a:cs typeface="Times New Roman" panose="02020603050405020304" pitchFamily="18" charset="0"/>
            </a:endParaRPr>
          </a:p>
          <a:p>
            <a:pPr marL="0" indent="0" algn="l">
              <a:lnSpc>
                <a:spcPct val="170000"/>
              </a:lnSpc>
              <a:buNone/>
            </a:pPr>
            <a:r>
              <a:rPr lang="en-ID" sz="3700" b="0" i="0">
                <a:solidFill>
                  <a:srgbClr val="333333"/>
                </a:solidFill>
                <a:effectLst/>
                <a:latin typeface="Times New Roman" panose="02020603050405020304" pitchFamily="18" charset="0"/>
                <a:cs typeface="Times New Roman" panose="02020603050405020304" pitchFamily="18" charset="0"/>
              </a:rPr>
              <a:t>Yang artinya: "Aku niat mandi wajib untuk mensucikan hadas besar dari nifas karena Allah Ta'ala."</a:t>
            </a:r>
          </a:p>
          <a:p>
            <a:pPr marL="0" indent="0" algn="l">
              <a:lnSpc>
                <a:spcPct val="170000"/>
              </a:lnSpc>
              <a:buNone/>
            </a:pPr>
            <a:r>
              <a:rPr lang="en-ID" sz="3700" b="0" i="0" err="1">
                <a:solidFill>
                  <a:srgbClr val="333333"/>
                </a:solidFill>
                <a:effectLst/>
                <a:latin typeface="Times New Roman" panose="02020603050405020304" pitchFamily="18" charset="0"/>
                <a:cs typeface="Times New Roman" panose="02020603050405020304" pitchFamily="18" charset="0"/>
              </a:rPr>
              <a:t>Setelah membaca niat mandi nifas, lalu bisa dilanjutkan dengan tata cara mandi wajib selanjutnya sesuai urutan berikut ini:</a:t>
            </a:r>
          </a:p>
          <a:p>
            <a:pPr algn="l">
              <a:lnSpc>
                <a:spcPct val="170000"/>
              </a:lnSpc>
              <a:buFont typeface="+mj-lt"/>
              <a:buAutoNum type="arabicPeriod"/>
            </a:pPr>
            <a:r>
              <a:rPr lang="en-ID" sz="3700" b="0" i="0" err="1">
                <a:solidFill>
                  <a:srgbClr val="333333"/>
                </a:solidFill>
                <a:effectLst/>
                <a:latin typeface="Times New Roman" panose="02020603050405020304" pitchFamily="18" charset="0"/>
                <a:cs typeface="Times New Roman" panose="02020603050405020304" pitchFamily="18" charset="0"/>
              </a:rPr>
              <a:t>Membasuh kedua tangan sebanyak 3 kali</a:t>
            </a:r>
          </a:p>
          <a:p>
            <a:pPr algn="l">
              <a:lnSpc>
                <a:spcPct val="170000"/>
              </a:lnSpc>
              <a:buFont typeface="+mj-lt"/>
              <a:buAutoNum type="arabicPeriod"/>
            </a:pPr>
            <a:r>
              <a:rPr lang="en-ID" sz="3700" b="0" i="0" err="1">
                <a:solidFill>
                  <a:srgbClr val="333333"/>
                </a:solidFill>
                <a:effectLst/>
                <a:latin typeface="Times New Roman" panose="02020603050405020304" pitchFamily="18" charset="0"/>
                <a:cs typeface="Times New Roman" panose="02020603050405020304" pitchFamily="18" charset="0"/>
              </a:rPr>
              <a:t>Membersihkan bagian tubuh di sekitar kemaluan</a:t>
            </a:r>
            <a:endParaRPr lang="en-ID" sz="3700" b="0" i="0">
              <a:solidFill>
                <a:srgbClr val="333333"/>
              </a:solidFill>
              <a:effectLst/>
              <a:latin typeface="Times New Roman" panose="02020603050405020304" pitchFamily="18" charset="0"/>
              <a:cs typeface="Times New Roman" panose="02020603050405020304" pitchFamily="18" charset="0"/>
            </a:endParaRPr>
          </a:p>
          <a:p>
            <a:pPr algn="l">
              <a:lnSpc>
                <a:spcPct val="170000"/>
              </a:lnSpc>
              <a:buFont typeface="+mj-lt"/>
              <a:buAutoNum type="arabicPeriod"/>
            </a:pPr>
            <a:r>
              <a:rPr lang="en-ID" sz="3700" b="0" i="0" err="1">
                <a:solidFill>
                  <a:srgbClr val="333333"/>
                </a:solidFill>
                <a:effectLst/>
                <a:latin typeface="Times New Roman" panose="02020603050405020304" pitchFamily="18" charset="0"/>
                <a:cs typeface="Times New Roman" panose="02020603050405020304" pitchFamily="18" charset="0"/>
              </a:rPr>
              <a:t>Mencuci tangan kembali dengan sabun</a:t>
            </a:r>
            <a:endParaRPr lang="en-ID" sz="3700" b="0" i="0">
              <a:solidFill>
                <a:srgbClr val="333333"/>
              </a:solidFill>
              <a:effectLst/>
              <a:latin typeface="Times New Roman" panose="02020603050405020304" pitchFamily="18" charset="0"/>
              <a:cs typeface="Times New Roman" panose="02020603050405020304" pitchFamily="18" charset="0"/>
            </a:endParaRPr>
          </a:p>
          <a:p>
            <a:pPr algn="l">
              <a:lnSpc>
                <a:spcPct val="170000"/>
              </a:lnSpc>
              <a:buFont typeface="+mj-lt"/>
              <a:buAutoNum type="arabicPeriod"/>
            </a:pPr>
            <a:r>
              <a:rPr lang="en-ID" sz="3700" b="0" i="0" err="1">
                <a:solidFill>
                  <a:srgbClr val="333333"/>
                </a:solidFill>
                <a:effectLst/>
                <a:latin typeface="Times New Roman" panose="02020603050405020304" pitchFamily="18" charset="0"/>
                <a:cs typeface="Times New Roman" panose="02020603050405020304" pitchFamily="18" charset="0"/>
              </a:rPr>
              <a:t>Berwudhu</a:t>
            </a:r>
            <a:endParaRPr lang="en-ID" sz="3700" b="0" i="0">
              <a:solidFill>
                <a:srgbClr val="333333"/>
              </a:solidFill>
              <a:effectLst/>
              <a:latin typeface="Times New Roman" panose="02020603050405020304" pitchFamily="18" charset="0"/>
              <a:cs typeface="Times New Roman" panose="02020603050405020304" pitchFamily="18" charset="0"/>
            </a:endParaRPr>
          </a:p>
          <a:p>
            <a:pPr algn="l">
              <a:lnSpc>
                <a:spcPct val="170000"/>
              </a:lnSpc>
              <a:buFont typeface="+mj-lt"/>
              <a:buAutoNum type="arabicPeriod"/>
            </a:pPr>
            <a:r>
              <a:rPr lang="en-ID" sz="3700" b="0" i="0" err="1">
                <a:solidFill>
                  <a:srgbClr val="333333"/>
                </a:solidFill>
                <a:effectLst/>
                <a:latin typeface="Times New Roman" panose="02020603050405020304" pitchFamily="18" charset="0"/>
                <a:cs typeface="Times New Roman" panose="02020603050405020304" pitchFamily="18" charset="0"/>
              </a:rPr>
              <a:t>Membasahi kepala hingga pangkal rambut sebanyak 3 kali</a:t>
            </a:r>
          </a:p>
          <a:p>
            <a:pPr algn="l">
              <a:lnSpc>
                <a:spcPct val="170000"/>
              </a:lnSpc>
              <a:buFont typeface="+mj-lt"/>
              <a:buAutoNum type="arabicPeriod"/>
            </a:pPr>
            <a:r>
              <a:rPr lang="en-ID" sz="3700" b="0" i="0" err="1">
                <a:solidFill>
                  <a:srgbClr val="333333"/>
                </a:solidFill>
                <a:effectLst/>
                <a:latin typeface="Times New Roman" panose="02020603050405020304" pitchFamily="18" charset="0"/>
                <a:cs typeface="Times New Roman" panose="02020603050405020304" pitchFamily="18" charset="0"/>
              </a:rPr>
              <a:t>Memisah-misahkan rambut dengan jari tangan</a:t>
            </a:r>
            <a:endParaRPr lang="en-ID" sz="3700" b="0" i="0">
              <a:solidFill>
                <a:srgbClr val="333333"/>
              </a:solidFill>
              <a:effectLst/>
              <a:latin typeface="Times New Roman" panose="02020603050405020304" pitchFamily="18" charset="0"/>
              <a:cs typeface="Times New Roman" panose="02020603050405020304" pitchFamily="18" charset="0"/>
            </a:endParaRPr>
          </a:p>
          <a:p>
            <a:pPr algn="l">
              <a:lnSpc>
                <a:spcPct val="170000"/>
              </a:lnSpc>
              <a:buFont typeface="+mj-lt"/>
              <a:buAutoNum type="arabicPeriod"/>
            </a:pPr>
            <a:r>
              <a:rPr lang="en-ID" sz="3700" b="0" i="0" err="1">
                <a:solidFill>
                  <a:srgbClr val="333333"/>
                </a:solidFill>
                <a:effectLst/>
                <a:latin typeface="Times New Roman" panose="02020603050405020304" pitchFamily="18" charset="0"/>
                <a:cs typeface="Times New Roman" panose="02020603050405020304" pitchFamily="18" charset="0"/>
              </a:rPr>
              <a:t>Membasahi seluruh tubuh</a:t>
            </a:r>
            <a:endParaRPr lang="en-ID" sz="3700" b="0" i="0">
              <a:solidFill>
                <a:srgbClr val="333333"/>
              </a:solidFill>
              <a:effectLst/>
              <a:latin typeface="Times New Roman" panose="02020603050405020304" pitchFamily="18" charset="0"/>
              <a:cs typeface="Times New Roman" panose="02020603050405020304" pitchFamily="18" charset="0"/>
            </a:endParaRPr>
          </a:p>
          <a:p>
            <a:pPr marL="0" indent="0">
              <a:buNone/>
            </a:pPr>
            <a:br>
              <a:rPr lang="en-ID">
                <a:latin typeface="Times New Roman" panose="02020603050405020304" pitchFamily="18" charset="0"/>
                <a:cs typeface="Times New Roman" panose="02020603050405020304" pitchFamily="18" charset="0"/>
              </a:rPr>
            </a:br>
            <a:endParaRPr lang="en-ID">
              <a:solidFill>
                <a:srgbClr val="3333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942006"/>
      </p:ext>
    </p:ext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itle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a:lstStyle/>
          <a:p>
            <a:r>
              <a:rPr lang="en-US"/>
              <a:t>Slide Tite</a:t>
            </a:r>
          </a:p>
        </p:txBody>
      </p:sp>
      <p:sp>
        <p:nvSpPr>
          <p:cNvPr id="6" name="TextBox 5">
            <a:extLst>
              <a:ext uri="{FF2B5EF4-FFF2-40B4-BE49-F238E27FC236}">
                <a16:creationId xmlns:a16="http://schemas.microsoft.com/office/drawing/2014/main" id="{51CA1257-66A3-465A-A773-E2D1F421929F}"/>
              </a:ext>
            </a:extLst>
          </p:cNvPr>
          <p:cNvSpPr txBox="1"/>
          <p:nvPr/>
        </p:nvSpPr>
        <p:spPr>
          <a:xfrm>
            <a:off x="4275005" y="3075057"/>
            <a:ext cx="8487104" cy="707886"/>
          </a:xfrm>
          <a:prstGeom prst="rect">
            <a:avLst/>
          </a:prstGeom>
          <a:noFill/>
        </p:spPr>
        <p:txBody>
          <a:bodyPr wrap="square" rtlCol="0">
            <a:spAutoFit/>
          </a:bodyPr>
          <a:lstStyle/>
          <a:p>
            <a:r>
              <a:rPr lang="en-US" sz="4000">
                <a:latin typeface="Bodoni MT" panose="02070603080606020203" pitchFamily="18" charset="0"/>
              </a:rPr>
              <a:t>TERIMA KASIH</a:t>
            </a:r>
            <a:endParaRPr lang="en-US" sz="900"/>
          </a:p>
        </p:txBody>
      </p:sp>
    </p:spTree>
    <p:extLst>
      <p:ext uri="{BB962C8B-B14F-4D97-AF65-F5344CB8AC3E}">
        <p14:creationId xmlns:p14="http://schemas.microsoft.com/office/powerpoint/2010/main" val="1059349071"/>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 Placeholder 2">
            <a:extLst>
              <a:ext uri="{FF2B5EF4-FFF2-40B4-BE49-F238E27FC236}">
                <a16:creationId xmlns:a16="http://schemas.microsoft.com/office/drawing/2014/main" id="{6DB16137-1356-6ACD-1BC7-202BB9122472}"/>
              </a:ext>
            </a:extLst>
          </p:cNvPr>
          <p:cNvSpPr>
            <a:spLocks noGrp="1"/>
          </p:cNvSpPr>
          <p:nvPr>
            <p:ph type="body" idx="1"/>
          </p:nvPr>
        </p:nvSpPr>
        <p:spPr>
          <a:xfrm>
            <a:off x="3172691" y="1432909"/>
            <a:ext cx="7813963" cy="3097527"/>
          </a:xfrm>
        </p:spPr>
        <p:txBody>
          <a:bodyPr>
            <a:normAutofit fontScale="85000" lnSpcReduction="20000"/>
          </a:bodyPr>
          <a:lstStyle/>
          <a:p>
            <a:pPr algn="ctr">
              <a:lnSpc>
                <a:spcPct val="170000"/>
              </a:lnSpc>
            </a:pPr>
            <a:r>
              <a:rPr lang="en-ID" sz="1400" err="1"/>
              <a:t>Pandangan tarjih Muhammadiyah</a:t>
            </a:r>
          </a:p>
          <a:p>
            <a:pPr>
              <a:lnSpc>
                <a:spcPct val="170000"/>
              </a:lnSpc>
            </a:pPr>
            <a:endParaRPr lang="en-ID" sz="4400"/>
          </a:p>
          <a:p>
            <a:pPr algn="ctr">
              <a:lnSpc>
                <a:spcPct val="170000"/>
              </a:lnSpc>
            </a:pPr>
            <a:r>
              <a:rPr lang="en-ID" sz="4400"/>
              <a:t>BAGAIMANA HUKUM MASA NIFAS ?</a:t>
            </a:r>
          </a:p>
        </p:txBody>
      </p:sp>
    </p:spTree>
    <p:extLst>
      <p:ext uri="{BB962C8B-B14F-4D97-AF65-F5344CB8AC3E}">
        <p14:creationId xmlns:p14="http://schemas.microsoft.com/office/powerpoint/2010/main" val="632978289"/>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Hukum masa nifas</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lstStyle/>
          <a:p>
            <a:pPr marL="0" indent="0" algn="just">
              <a:buNone/>
            </a:pPr>
            <a:r>
              <a:rPr lang="en-ID"/>
              <a:t>Masa nifas secara umum adalah 40 hari dan masa paling lama nifas adalah 60 hari dan malamnya. Jika darah nifas yang keluar melebihi masa maksimal nifas (60 hari dan malamnya), maka hukum yang berlaku hampir sama dengan hukum dan kategori haid. Maksudnya adalah hukum nifasnya dengan melihat apakah perempuan tersebut termasuk kategori perempuan yang pertama kali mengalami nifas atau perempuan yang sebelumnya pernah mengalami nifas.</a:t>
            </a:r>
            <a:endParaRPr lang="en-US"/>
          </a:p>
        </p:txBody>
      </p:sp>
    </p:spTree>
    <p:extLst>
      <p:ext uri="{BB962C8B-B14F-4D97-AF65-F5344CB8AC3E}">
        <p14:creationId xmlns:p14="http://schemas.microsoft.com/office/powerpoint/2010/main" val="463697986"/>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Hukum masa nifas</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fontScale="85000" lnSpcReduction="20000"/>
          </a:bodyPr>
          <a:lstStyle/>
          <a:p>
            <a:pPr marL="0" indent="0" algn="just">
              <a:buNone/>
            </a:pPr>
            <a:r>
              <a:rPr lang="en-ID"/>
              <a:t>Hukum-hukum nifas pada prinsipnya sama dengan hukum masa haid, kecuali dalam beberapa hal berikut: </a:t>
            </a:r>
          </a:p>
          <a:p>
            <a:pPr algn="just"/>
            <a:r>
              <a:rPr lang="en-ID"/>
              <a:t>Iddah. dihitung dengan terjadinya talak, bukan dengan nifas. Sebab, jika talak jatuh sebelum isteri melahirkan iddahnya akan habis karena melahirkan bukan karena nifas. Sedangkan jika talak jatuh setelah melahirkan, maka ia menunggu sampai haid lagi, sebagaimana telah dijelaskan. Masa haid termasuk hitungan masa ila’ , sedangkan masa nifas tidak. </a:t>
            </a:r>
          </a:p>
          <a:p>
            <a:pPr algn="just"/>
            <a:r>
              <a:rPr lang="en-ID"/>
              <a:t>Ila’ yaitu jika seorang suami bersumpah tidak akan menggauli isterinya selama- lamanya, atau selama lebih dari empat bulan.</a:t>
            </a:r>
          </a:p>
          <a:p>
            <a:pPr algn="just"/>
            <a:r>
              <a:rPr lang="en-ID" err="1"/>
              <a:t>Baligh. Masa baligh terjadi dengan haid, bukan dengan nifas. Karena seorang wanita tidak mungkin bisa hamil sebelum haid, maka masa baligh seorang wanita terjadi dengan datangnya haid yang mendahului kehamilan. </a:t>
            </a:r>
          </a:p>
          <a:p>
            <a:pPr algn="just"/>
            <a:r>
              <a:rPr lang="en-ID"/>
              <a:t>Darah haid jika berhenti lain kembali keluar tetapi masih dalam waktu biasanya, maka darah itu diyakini darah haid. Misalnya, seorang wanita yang biasanya haid delapan hari, tetapi setelah empat hari haidnya berhenti selama dua hari, kemudian datang lagi pada hari ketujuh dan kedelapan; maka tak diragukan lagi bahwa darah yang kembali datang itu adalah darah haid </a:t>
            </a:r>
            <a:endParaRPr lang="en-US"/>
          </a:p>
        </p:txBody>
      </p:sp>
    </p:spTree>
    <p:extLst>
      <p:ext uri="{BB962C8B-B14F-4D97-AF65-F5344CB8AC3E}">
        <p14:creationId xmlns:p14="http://schemas.microsoft.com/office/powerpoint/2010/main" val="1593231223"/>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Hukum masa nifas</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lnSpcReduction="10000"/>
          </a:bodyPr>
          <a:lstStyle/>
          <a:p>
            <a:pPr marL="0" indent="0" algn="just">
              <a:buNone/>
            </a:pPr>
            <a:r>
              <a:rPr lang="en-ID"/>
              <a:t>Ada pun darah nifas, jika berhenti sebelum empat puluh hari kemudian keluar lagi pada hari keempat puluh, maka darah itu diragukan. Karena itu wajib bagi si wanita shalat dan puasa fardhu yang tertentu waktunyapada waktunya dan terlarang baginya apa yang terlarang bagi wanita haid, kecuali hal-hal yang wajib </a:t>
            </a:r>
          </a:p>
          <a:p>
            <a:pPr marL="0" indent="0" algn="just">
              <a:buNone/>
            </a:pPr>
            <a:endParaRPr lang="en-ID"/>
          </a:p>
          <a:p>
            <a:pPr marL="0" indent="0" algn="just">
              <a:buNone/>
            </a:pPr>
            <a:r>
              <a:rPr lang="en-ID"/>
              <a:t>Dan setelah suci, ia harus mengqadha’ apa yang diperbuatnya selama keluarya darah yang diragukan, yaitu yang wajib diqadha’ wanita haid. Inilah pendapat yang masyhur menurut para fuqaha ‘ dari Madzhab Hanbali. Yang benar, jika darah itu kembali keluar pada masa yang dimungkinkan masih sebagai nifas maka termasuk nifas. Jika tidak, maka darah haid. Kecuali jika darah itu keluar terus menerus maka merupakan istihadhah. </a:t>
            </a:r>
            <a:endParaRPr lang="en-US"/>
          </a:p>
        </p:txBody>
      </p:sp>
    </p:spTree>
    <p:extLst>
      <p:ext uri="{BB962C8B-B14F-4D97-AF65-F5344CB8AC3E}">
        <p14:creationId xmlns:p14="http://schemas.microsoft.com/office/powerpoint/2010/main" val="808050583"/>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Hukum masa nifas</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fontScale="92500" lnSpcReduction="10000"/>
          </a:bodyPr>
          <a:lstStyle/>
          <a:p>
            <a:pPr marL="0" indent="0" algn="just">
              <a:buNone/>
            </a:pPr>
            <a:r>
              <a:rPr lang="en-ID" err="1"/>
              <a:t>Pendapat ini mendekati keterangan yang disebutkan dalam kitab AI-Mughni’ bahwa Imam Malik mengatakan: “Apabila seorang wanita mendapati darah setelah dua atau tiga hari, yakni sejak berhentinya, maka itu termasuk nifas. Jika tidak, berarti darah haid. ” Pendapat ini sesuai dengan yang dipilih oleh Syaikhul Islam Ibnu Taimiyah. </a:t>
            </a:r>
          </a:p>
          <a:p>
            <a:pPr marL="0" indent="0" algn="just">
              <a:buNone/>
            </a:pPr>
            <a:endParaRPr lang="en-ID"/>
          </a:p>
          <a:p>
            <a:pPr marL="0" indent="0" algn="just">
              <a:buNone/>
            </a:pPr>
            <a:r>
              <a:rPr lang="en-ID"/>
              <a:t>Allah tidak pernah mewajibkan seseorang berpuasa ataupun thawaf dua kali, kecualijika ada kesalahan dalam tindakan pertama yang tidak dapat diatasi kecuali dengan mengqadha’ . Adapun jika seseorang dapat mengerjakan kewajiban sesuai dengan kemampuannya maka ia telah terbebas dari tanggungannya. Sebagaimana firman Allah: “Artinya : Allah tidak membebani seseorang melainkan sesuai dengan kesanggupan.. ” [Al-Baqarah: 286] “Artinya : Maka bertakwalah kamu kepada Allah menurut kesanggupanmu … ” [At-Taghabun : 16] </a:t>
            </a:r>
            <a:endParaRPr lang="en-US"/>
          </a:p>
        </p:txBody>
      </p:sp>
    </p:spTree>
    <p:extLst>
      <p:ext uri="{BB962C8B-B14F-4D97-AF65-F5344CB8AC3E}">
        <p14:creationId xmlns:p14="http://schemas.microsoft.com/office/powerpoint/2010/main" val="2072306974"/>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Hukum masa nifas</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a:bodyPr>
          <a:lstStyle/>
          <a:p>
            <a:pPr marL="0" indent="0" algn="just">
              <a:buNone/>
            </a:pPr>
            <a:r>
              <a:rPr lang="en-ID" err="1"/>
              <a:t>Dalam haid, jika si wanita suci sebelum masa kebiasaannya, maka suami boleh dan tidak terlarang menggaulinya. Adapundalam nifas, jika ia suci sebelum empat puluh hari maka suami tidak boleh menggaulinya, menurut yang masyhur dalam madzhab Hanbali. Yang benar, menurut pendapat kebanyakan ulama, suami tidak dilarang menggaulinya. . </a:t>
            </a:r>
          </a:p>
          <a:p>
            <a:pPr marL="0" indent="0" algn="just">
              <a:buNone/>
            </a:pPr>
            <a:endParaRPr lang="en-ID"/>
          </a:p>
          <a:p>
            <a:pPr marL="0" indent="0" algn="just">
              <a:buNone/>
            </a:pPr>
            <a:r>
              <a:rPr lang="en-ID" err="1"/>
              <a:t>Sebab tidak ada dalil syar’i yang menunjukkan bahwa hal itu dilarang, kecualiriwayat yang disebutkan Imam Ahmad dari Utsman bin Abu Al-Ash bahwa isterinya datang kepadanya sebelum empat puluh hari, lalu ia berkata: “Jangan kau dekati aku !”. </a:t>
            </a:r>
            <a:endParaRPr lang="en-US"/>
          </a:p>
        </p:txBody>
      </p:sp>
    </p:spTree>
    <p:extLst>
      <p:ext uri="{BB962C8B-B14F-4D97-AF65-F5344CB8AC3E}">
        <p14:creationId xmlns:p14="http://schemas.microsoft.com/office/powerpoint/2010/main" val="3343119705"/>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3200" b="1">
                <a:latin typeface="Bodoni MT" panose="02070603080606020203" pitchFamily="18" charset="0"/>
              </a:rPr>
              <a:t>Hukum masa nifas</a:t>
            </a:r>
            <a:endParaRPr lang="en-US" sz="3200" b="1">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a:xfrm>
            <a:off x="1251678" y="1389893"/>
            <a:ext cx="10178322" cy="3593591"/>
          </a:xfrm>
        </p:spPr>
        <p:txBody>
          <a:bodyPr>
            <a:normAutofit fontScale="92500" lnSpcReduction="10000"/>
          </a:bodyPr>
          <a:lstStyle/>
          <a:p>
            <a:pPr marL="0" indent="0" algn="just">
              <a:buNone/>
            </a:pPr>
            <a:r>
              <a:rPr lang="en-ID"/>
              <a:t>Adapun masyhurmenurut para fuqaha‘ dari Madzhab Hanbali. Yang benar, jika darah itu kembali keluar pada masa yang dimungkinkan masih sebagai nifas maka termasuk nifas. Jika tidak, maka darah haid. Kecuali jika darah itu keluar terus menerus maka merupakan istihadhah. Sebagaimana firman Allah: “Artinya : Allah tidak membebani seseorang melainkan sesuai dengan kesanggupan.. ” [Al-Baqarah: 286] “Artinya : Maka bertakwalah kamu kepada Allah menurut kesanggupanmu …” [At-Taghabun : 16]</a:t>
            </a:r>
          </a:p>
          <a:p>
            <a:pPr marL="0" indent="0" algn="just">
              <a:buNone/>
            </a:pPr>
            <a:endParaRPr lang="en-ID"/>
          </a:p>
          <a:p>
            <a:pPr marL="0" indent="0" algn="just">
              <a:buNone/>
            </a:pPr>
            <a:r>
              <a:rPr lang="en-ID"/>
              <a:t>Adapun masyhurmenurut para fuqaha‘ dari Madzhab Hanbali. Yang benar, jika darah itu kembali keluar pada masa yang dimungkinkan masih sebagai nifas maka termasuk nifas. Jika tidak, maka darah haid. Kecuali jika darah itu keluar terus menerus maka merupakan istihadhah. Sebagaimana firman Allah: “Artinya : Allah tidak membebani seseorang melainkan sesuai dengan kesanggupan.. ” [Al-Baqarah: 286] “Artinya : Maka bertakwalah kamu kepada Allah menurut kesanggupanmu …” [At-Taghabun : 16]</a:t>
            </a:r>
            <a:endParaRPr lang="en-US"/>
          </a:p>
        </p:txBody>
      </p:sp>
    </p:spTree>
    <p:extLst>
      <p:ext uri="{BB962C8B-B14F-4D97-AF65-F5344CB8AC3E}">
        <p14:creationId xmlns:p14="http://schemas.microsoft.com/office/powerpoint/2010/main" val="577979560"/>
      </p:ext>
    </p:extLst>
  </p:cSld>
  <p:clrMapOvr>
    <a:masterClrMapping/>
  </p:clrMapOvr>
  <p:transition/>
  <p:timing/>
</p:sld>
</file>

<file path=ppt/tags/tag1.xml><?xml version="1.0" encoding="utf-8"?>
<p:tagLst xmlns:p="http://schemas.openxmlformats.org/presentationml/2006/main">
  <p:tag name="AS_NET" val="5.0.6"/>
  <p:tag name="AS_OS" val="Microsoft Windows NT 10.0.17763.0"/>
  <p:tag name="AS_RELEASE_DATE" val="2022.05.14"/>
  <p:tag name="AS_TITLE" val="Aspose.Slides for .NET5"/>
  <p:tag name="AS_VERSION" val="22.5"/>
</p:tagLst>
</file>

<file path=ppt/theme/theme1.xml><?xml version="1.0" encoding="utf-8"?>
<a:theme xmlns:r="http://schemas.openxmlformats.org/officeDocument/2006/relationships"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Impact" panose="020b0806030902050204"/>
        <a:cs typeface="Arial"/>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Gill Sans MT" panose="020b0502020104020203"/>
        <a:cs typeface="Arial"/>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tf55916208_win32_fixed.potx" id="{84AF7F3C-60DD-4AB5-B3E9-3CB062C9A041}" vid="{36281799-A49C-4605-BD89-C62E2E9FEDD7}"/>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Getting to know your teacher</Template>
  <Company/>
  <PresentationFormat>Widescreen</PresentationFormat>
  <Paragraphs>81</Paragraphs>
  <Slides>25</Slides>
  <Notes>0</Notes>
  <TotalTime>126</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25</vt:i4>
      </vt:variant>
    </vt:vector>
  </HeadingPairs>
  <TitlesOfParts>
    <vt:vector baseType="lpstr" size="33">
      <vt:lpstr>Arial</vt:lpstr>
      <vt:lpstr>Impact</vt:lpstr>
      <vt:lpstr>Gill Sans MT</vt:lpstr>
      <vt:lpstr>Calibri Light</vt:lpstr>
      <vt:lpstr>Calibri</vt:lpstr>
      <vt:lpstr>Bodoni MT</vt:lpstr>
      <vt:lpstr>Times New Roman</vt:lpstr>
      <vt:lpstr>Badge</vt:lpstr>
      <vt:lpstr>Spiritual masa nifas</vt:lpstr>
      <vt:lpstr>MASA NIFAS</vt:lpstr>
      <vt:lpstr>PowerPoint Presentation</vt:lpstr>
      <vt:lpstr>Hukum masa nifas</vt:lpstr>
      <vt:lpstr>Hukum masa nifas</vt:lpstr>
      <vt:lpstr>Hukum masa nifas</vt:lpstr>
      <vt:lpstr>Hukum masa nifas</vt:lpstr>
      <vt:lpstr>Hukum masa nifas</vt:lpstr>
      <vt:lpstr>Hukum masa nifas</vt:lpstr>
      <vt:lpstr>PowerPoint Presentation</vt:lpstr>
      <vt:lpstr>pPemberian nama bayi</vt:lpstr>
      <vt:lpstr>PowerPoint Presentation</vt:lpstr>
      <vt:lpstr>BATASAN MASA NIFAS</vt:lpstr>
      <vt:lpstr>PowerPoint Presentation</vt:lpstr>
      <vt:lpstr>AQIQAH</vt:lpstr>
      <vt:lpstr>Hukum AQIQAH</vt:lpstr>
      <vt:lpstr>DALIL AQIQAH</vt:lpstr>
      <vt:lpstr>HEWAN AQIQAH</vt:lpstr>
      <vt:lpstr>SYARAT HEWAN AQIQAH</vt:lpstr>
      <vt:lpstr>WAKTU AQIQAH</vt:lpstr>
      <vt:lpstr>Hikmah aqiqah</vt:lpstr>
      <vt:lpstr>PowerPoint Presentation</vt:lpstr>
      <vt:lpstr>MANDI BESAR</vt:lpstr>
      <vt:lpstr>TATA CARA MANDI BESAR NIFAS</vt:lpstr>
      <vt:lpstr>Slide Tite</vt:lpstr>
    </vt:vector>
  </TitlesOfParts>
  <LinksUpToDate>0</LinksUpToDate>
  <SharedDoc>0</SharedDoc>
  <HyperlinksChanged>0</HyperlinksChanged>
  <Application>Aspose.Slides for .NET</Application>
  <AppVersion>22.0500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Spiritual  masa nifas</dc:title>
  <dc:creator>janti ikawati</dc:creator>
  <cp:lastModifiedBy>janti ikawati</cp:lastModifiedBy>
  <cp:revision>4</cp:revision>
  <dcterms:created xsi:type="dcterms:W3CDTF">2022-07-22T05:01:13Z</dcterms:created>
  <dcterms:modified xsi:type="dcterms:W3CDTF">2022-07-22T12:14:20Z</dcterms:modified>
</cp:coreProperties>
</file>