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0" r:id="rId3"/>
  </p:sldMasterIdLst>
  <p:notesMasterIdLst>
    <p:notesMasterId r:id="rId5"/>
  </p:notesMasterIdLst>
  <p:handoutMasterIdLst>
    <p:handoutMasterId r:id="rId18"/>
  </p:handoutMasterIdLst>
  <p:sldIdLst>
    <p:sldId id="256" r:id="rId4"/>
    <p:sldId id="257" r:id="rId6"/>
    <p:sldId id="259" r:id="rId7"/>
    <p:sldId id="258" r:id="rId8"/>
    <p:sldId id="260" r:id="rId9"/>
    <p:sldId id="262" r:id="rId10"/>
    <p:sldId id="265" r:id="rId11"/>
    <p:sldId id="266" r:id="rId12"/>
    <p:sldId id="267" r:id="rId13"/>
    <p:sldId id="269" r:id="rId14"/>
    <p:sldId id="270" r:id="rId15"/>
    <p:sldId id="264" r:id="rId16"/>
    <p:sldId id="268" r:id="rId17"/>
  </p:sldIdLst>
  <p:sldSz cx="12192000" cy="6858000"/>
  <p:notesSz cx="6858000" cy="9144000"/>
  <p:defaultTextStyle>
    <a:defPPr rtl="0">
      <a:defRPr lang="id-ID"/>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93" d="100"/>
          <a:sy n="93" d="100"/>
        </p:scale>
        <p:origin x="984" y="78"/>
      </p:cViewPr>
      <p:guideLst/>
    </p:cSldViewPr>
  </p:slideViewPr>
  <p:notesTextViewPr>
    <p:cViewPr>
      <p:scale>
        <a:sx n="1" d="1"/>
        <a:sy n="1" d="1"/>
      </p:scale>
      <p:origin x="0" y="0"/>
    </p:cViewPr>
  </p:notesTextViewPr>
  <p:notesViewPr>
    <p:cSldViewPr snapToGrid="0">
      <p:cViewPr varScale="1">
        <p:scale>
          <a:sx n="71" d="100"/>
          <a:sy n="71" d="100"/>
        </p:scale>
        <p:origin x="4182"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Tampungan Tanggal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09F2F2F-268F-4A65-A210-76D11D6D9727}" type="datetimeFigureOut">
              <a:rPr lang="id-ID" smtClean="0"/>
            </a:fld>
            <a:endParaRPr lang="id-ID"/>
          </a:p>
        </p:txBody>
      </p:sp>
      <p:sp>
        <p:nvSpPr>
          <p:cNvPr id="4" name="Tampungan Ka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Tampungan Nomor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E2BFFA-431E-4190-9619-0CF4AEDF113C}" type="slidenum">
              <a:rPr lang="id-ID" smtClean="0"/>
            </a:fld>
            <a:endParaRPr lang="id-ID"/>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ampungan Hea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noProof="0"/>
          </a:p>
        </p:txBody>
      </p:sp>
      <p:sp>
        <p:nvSpPr>
          <p:cNvPr id="3" name="Tampungan Tanggal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970C3A-CD04-42F4-B568-D932DB5F6C7A}" type="datetimeFigureOut">
              <a:rPr lang="id-ID" noProof="0" smtClean="0"/>
            </a:fld>
            <a:endParaRPr lang="id-ID" noProof="0"/>
          </a:p>
        </p:txBody>
      </p:sp>
      <p:sp>
        <p:nvSpPr>
          <p:cNvPr id="4" name="Tampungan Gambar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d-ID" noProof="0"/>
          </a:p>
        </p:txBody>
      </p:sp>
      <p:sp>
        <p:nvSpPr>
          <p:cNvPr id="5" name="Tampungan Catatan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d-ID" noProof="0"/>
              <a:t>Klik untuk mengedit gaya teks Master</a:t>
            </a:r>
            <a:endParaRPr lang="id-ID" noProof="0"/>
          </a:p>
          <a:p>
            <a:pPr lvl="1"/>
            <a:r>
              <a:rPr lang="id-ID" noProof="0"/>
              <a:t>Tingkat kedua</a:t>
            </a:r>
            <a:endParaRPr lang="id-ID" noProof="0"/>
          </a:p>
          <a:p>
            <a:pPr lvl="2"/>
            <a:r>
              <a:rPr lang="id-ID" noProof="0"/>
              <a:t>Tingkat ketiga</a:t>
            </a:r>
            <a:endParaRPr lang="id-ID" noProof="0"/>
          </a:p>
          <a:p>
            <a:pPr lvl="3"/>
            <a:r>
              <a:rPr lang="id-ID" noProof="0"/>
              <a:t>Tingkat keempat</a:t>
            </a:r>
            <a:endParaRPr lang="id-ID" noProof="0"/>
          </a:p>
          <a:p>
            <a:pPr lvl="4"/>
            <a:r>
              <a:rPr lang="id-ID" noProof="0"/>
              <a:t>Tingkat kelima</a:t>
            </a:r>
            <a:endParaRPr lang="id-ID" noProof="0"/>
          </a:p>
        </p:txBody>
      </p:sp>
      <p:sp>
        <p:nvSpPr>
          <p:cNvPr id="6" name="Tampungan Ka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noProof="0"/>
          </a:p>
        </p:txBody>
      </p:sp>
      <p:sp>
        <p:nvSpPr>
          <p:cNvPr id="7" name="Tampungan Nomor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F5E909-CCA6-4AFC-ACEB-906744991E05}" type="slidenum">
              <a:rPr lang="id-ID" noProof="0" smtClean="0"/>
            </a:fld>
            <a:endParaRPr lang="id-ID" noProof="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ampungan Gambar Slide 1"/>
          <p:cNvSpPr>
            <a:spLocks noGrp="1" noRot="1" noChangeAspect="1"/>
          </p:cNvSpPr>
          <p:nvPr>
            <p:ph type="sldImg"/>
          </p:nvPr>
        </p:nvSpPr>
        <p:spPr/>
      </p:sp>
      <p:sp>
        <p:nvSpPr>
          <p:cNvPr id="3" name="Tampungan Catatan 2"/>
          <p:cNvSpPr>
            <a:spLocks noGrp="1"/>
          </p:cNvSpPr>
          <p:nvPr>
            <p:ph type="body" idx="1"/>
          </p:nvPr>
        </p:nvSpPr>
        <p:spPr/>
        <p:txBody>
          <a:bodyPr/>
          <a:lstStyle/>
          <a:p>
            <a:endParaRPr lang="id-ID"/>
          </a:p>
        </p:txBody>
      </p:sp>
      <p:sp>
        <p:nvSpPr>
          <p:cNvPr id="4" name="Tampungan Nomor Slide 3"/>
          <p:cNvSpPr>
            <a:spLocks noGrp="1"/>
          </p:cNvSpPr>
          <p:nvPr>
            <p:ph type="sldNum" sz="quarter" idx="5"/>
          </p:nvPr>
        </p:nvSpPr>
        <p:spPr/>
        <p:txBody>
          <a:bodyPr/>
          <a:lstStyle/>
          <a:p>
            <a:fld id="{51F5E909-CCA6-4AFC-ACEB-906744991E05}" type="slidenum">
              <a:rPr lang="id-ID" smtClean="0"/>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fld>
            <a:endParaRPr lang="en-US"/>
          </a:p>
        </p:txBody>
      </p:sp>
      <p:cxnSp>
        <p:nvCxnSpPr>
          <p:cNvPr id="7" name="Straight Connector 6"/>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rot="2700000">
            <a:off x="10127693" y="4178240"/>
            <a:ext cx="633413" cy="1862138"/>
            <a:chOff x="5959192" y="333389"/>
            <a:chExt cx="633413" cy="1862138"/>
          </a:xfrm>
        </p:grpSpPr>
        <p:grpSp>
          <p:nvGrpSpPr>
            <p:cNvPr id="9" name="Group 8"/>
            <p:cNvGrpSpPr/>
            <p:nvPr/>
          </p:nvGrpSpPr>
          <p:grpSpPr>
            <a:xfrm>
              <a:off x="5959192" y="333389"/>
              <a:ext cx="633413" cy="1419225"/>
              <a:chOff x="5959192" y="333389"/>
              <a:chExt cx="633413" cy="1419225"/>
            </a:xfrm>
          </p:grpSpPr>
          <p:sp>
            <p:nvSpPr>
              <p:cNvPr id="11" name="Freeform 68"/>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2" name="Freeform 69"/>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grpSp>
        <p:sp>
          <p:nvSpPr>
            <p:cNvPr id="10" name="Line 70"/>
            <p:cNvSpPr>
              <a:spLocks noChangeShapeType="1"/>
            </p:cNvSpPr>
            <p:nvPr/>
          </p:nvSpPr>
          <p:spPr bwMode="auto">
            <a:xfrm flipV="1">
              <a:off x="6278280" y="333389"/>
              <a:ext cx="0" cy="1862138"/>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EC743F4-8769-40B4-85DF-6CB8DE9F66A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4EC743F4-8769-40B4-85DF-6CB8DE9F66A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p:cNvSpPr>
            <a:spLocks noGrp="1"/>
          </p:cNvSpPr>
          <p:nvPr>
            <p:ph type="ctrTitle"/>
          </p:nvPr>
        </p:nvSpPr>
        <p:spPr>
          <a:xfrm>
            <a:off x="1508760" y="1591056"/>
            <a:ext cx="5705856" cy="3264408"/>
          </a:xfrm>
        </p:spPr>
        <p:txBody>
          <a:bodyPr anchor="b"/>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p:cNvSpPr>
            <a:spLocks noGrp="1"/>
          </p:cNvSpPr>
          <p:nvPr>
            <p:ph idx="1"/>
          </p:nvPr>
        </p:nvSpPr>
        <p:spPr>
          <a:xfrm>
            <a:off x="838200" y="2011680"/>
            <a:ext cx="10515600" cy="416052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3C04E684-10F4-4CC3-A0B9-F03AA7BE37CF}"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3C04E684-10F4-4CC3-A0B9-F03AA7BE37CF}"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p:cNvSpPr>
            <a:spLocks noGrp="1"/>
          </p:cNvSpPr>
          <p:nvPr>
            <p:ph sz="half" idx="1"/>
          </p:nvPr>
        </p:nvSpPr>
        <p:spPr>
          <a:xfrm>
            <a:off x="838200" y="2011680"/>
            <a:ext cx="4937760" cy="416052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419088" y="2011680"/>
            <a:ext cx="4937760" cy="416052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3C04E684-10F4-4CC3-A0B9-F03AA7BE37CF}"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3127248"/>
            <a:ext cx="4937760" cy="306324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419088" y="3127248"/>
            <a:ext cx="4937760" cy="3063240"/>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3C04E684-10F4-4CC3-A0B9-F03AA7BE37CF}"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04E684-10F4-4CC3-A0B9-F03AA7BE37CF}"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04E684-10F4-4CC3-A0B9-F03AA7BE37CF}"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p:cNvSpPr>
            <a:spLocks noGrp="1"/>
          </p:cNvSpPr>
          <p:nvPr>
            <p:ph type="dt" sz="half" idx="10"/>
          </p:nvPr>
        </p:nvSpPr>
        <p:spPr/>
        <p:txBody>
          <a:bodyPr/>
          <a:lstStyle/>
          <a:p>
            <a:fld id="{3C04E684-10F4-4CC3-A0B9-F03AA7BE37CF}"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4EC743F4-8769-40B4-85DF-6CB8DE9F66AA}"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3C04E684-10F4-4CC3-A0B9-F03AA7BE37CF}" type="datetimeFigureOut">
              <a:rPr lang="en-US" smtClean="0"/>
            </a:fld>
            <a:endParaRPr lang="en-US"/>
          </a:p>
        </p:txBody>
      </p:sp>
      <p:sp>
        <p:nvSpPr>
          <p:cNvPr id="6" name="Footer Placeholder 5"/>
          <p:cNvSpPr>
            <a:spLocks noGrp="1"/>
          </p:cNvSpPr>
          <p:nvPr>
            <p:ph type="ftr" sz="quarter" idx="11"/>
          </p:nvPr>
        </p:nvSpPr>
        <p:spPr/>
        <p:txBody>
          <a:bodyPr/>
          <a:lstStyle>
            <a:lvl1pPr algn="l">
              <a:defRPr/>
            </a:lvl1p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a:p>
        </p:txBody>
      </p:sp>
      <p:sp>
        <p:nvSpPr>
          <p:cNvPr id="4" name="Text Placeholder 3"/>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3C04E684-10F4-4CC3-A0B9-F03AA7BE37CF}"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3C04E684-10F4-4CC3-A0B9-F03AA7BE37CF}"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p:txBody>
          <a:bodyPr/>
          <a:lstStyle/>
          <a:p>
            <a:fld id="{3C04E684-10F4-4CC3-A0B9-F03AA7BE37CF}"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45F5A-061D-4825-9AE9-D7794091C6CF}"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4EC743F4-8769-40B4-85DF-6CB8DE9F66AA}"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BD96E-3838-45D2-9031-D3AF67C920A5}" type="slidenum">
              <a:rPr lang="en-US" smtClean="0"/>
            </a:fld>
            <a:endParaRPr lang="en-US"/>
          </a:p>
        </p:txBody>
      </p:sp>
      <p:sp>
        <p:nvSpPr>
          <p:cNvPr id="7" name="Oval 6"/>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pPr lvl="0"/>
            <a:endParaRPr lang="en-US">
              <a:solidFill>
                <a:schemeClr val="tx1"/>
              </a:solidFill>
            </a:endParaRPr>
          </a:p>
        </p:txBody>
      </p:sp>
      <p:grpSp>
        <p:nvGrpSpPr>
          <p:cNvPr id="8" name="Group 7"/>
          <p:cNvGrpSpPr/>
          <p:nvPr/>
        </p:nvGrpSpPr>
        <p:grpSpPr>
          <a:xfrm rot="10800000">
            <a:off x="1079500" y="952167"/>
            <a:ext cx="641184" cy="1069728"/>
            <a:chOff x="6484111" y="2967038"/>
            <a:chExt cx="641184" cy="1069728"/>
          </a:xfrm>
        </p:grpSpPr>
        <p:grpSp>
          <p:nvGrpSpPr>
            <p:cNvPr id="9" name="Group 8"/>
            <p:cNvGrpSpPr/>
            <p:nvPr/>
          </p:nvGrpSpPr>
          <p:grpSpPr>
            <a:xfrm>
              <a:off x="6808136" y="2967038"/>
              <a:ext cx="317159" cy="932400"/>
              <a:chOff x="6808136" y="2967038"/>
              <a:chExt cx="317159" cy="932400"/>
            </a:xfrm>
          </p:grpSpPr>
          <p:sp>
            <p:nvSpPr>
              <p:cNvPr id="14"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5"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16"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10" name="Group 9"/>
            <p:cNvGrpSpPr/>
            <p:nvPr/>
          </p:nvGrpSpPr>
          <p:grpSpPr>
            <a:xfrm rot="18900000" flipH="1">
              <a:off x="6484111" y="3104366"/>
              <a:ext cx="317159" cy="932400"/>
              <a:chOff x="6808136" y="2967038"/>
              <a:chExt cx="317159" cy="932400"/>
            </a:xfrm>
          </p:grpSpPr>
          <p:sp>
            <p:nvSpPr>
              <p:cNvPr id="11"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2"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13"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cxnSp>
        <p:nvCxnSpPr>
          <p:cNvPr id="17" name="Straight Connector 16"/>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89400" y="1685925"/>
            <a:ext cx="4928400" cy="40925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6274202" y="1685925"/>
            <a:ext cx="4928400" cy="4092575"/>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4EC743F4-8769-40B4-85DF-6CB8DE9F66A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989400" y="2431256"/>
            <a:ext cx="4928400" cy="334724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6274200" y="2431257"/>
            <a:ext cx="4928400" cy="3347244"/>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4EC743F4-8769-40B4-85DF-6CB8DE9F66AA}"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4EC743F4-8769-40B4-85DF-6CB8DE9F66AA}"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C743F4-8769-40B4-85DF-6CB8DE9F66AA}"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BD96E-3838-45D2-9031-D3AF67C920A5}"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EC743F4-8769-40B4-85DF-6CB8DE9F66A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fld>
            <a:endParaRPr lang="en-US"/>
          </a:p>
        </p:txBody>
      </p:sp>
      <p:cxnSp>
        <p:nvCxnSpPr>
          <p:cNvPr id="10" name="Straight Connector 9"/>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4EC743F4-8769-40B4-85DF-6CB8DE9F66AA}"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BD96E-3838-45D2-9031-D3AF67C920A5}" type="slidenum">
              <a:rPr lang="en-US" smtClean="0"/>
            </a:fld>
            <a:endParaRPr lang="en-US"/>
          </a:p>
        </p:txBody>
      </p:sp>
      <p:cxnSp>
        <p:nvCxnSpPr>
          <p:cNvPr id="9" name="Straight Connector 8"/>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fld>
            <a:endParaRPr lang="en-US" dirty="0"/>
          </a:p>
        </p:txBody>
      </p:sp>
      <p:sp>
        <p:nvSpPr>
          <p:cNvPr id="5" name="Footer Placeholder 4"/>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45" indent="-360045"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45"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135" indent="-360045"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135"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225" indent="-360045"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lIns="109728" tIns="109728" rIns="109728" bIns="91440" anchor="ct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lIns="109728" tIns="109728" rIns="109728" bIns="9144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lIns="109728" tIns="109728" rIns="109728" bIns="91440" anchor="ctr"/>
          <a:lstStyle>
            <a:lvl1pPr algn="l">
              <a:defRPr sz="1200" spc="50">
                <a:solidFill>
                  <a:schemeClr val="tx1">
                    <a:tint val="75000"/>
                  </a:schemeClr>
                </a:solidFill>
              </a:defRPr>
            </a:lvl1pPr>
          </a:lstStyle>
          <a:p>
            <a:fld id="{3C04E684-10F4-4CC3-A0B9-F03AA7BE37CF}"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lIns="109728" tIns="109728" rIns="109728" bIns="91440" anchor="ctr"/>
          <a:lstStyle>
            <a:lvl1pPr algn="ctr">
              <a:defRPr sz="1200" spc="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lIns="109728" tIns="109728" rIns="109728" bIns="91440" anchor="ctr"/>
          <a:lstStyle>
            <a:lvl1pPr algn="r">
              <a:defRPr sz="1200" spc="50">
                <a:solidFill>
                  <a:schemeClr val="tx1">
                    <a:tint val="75000"/>
                  </a:schemeClr>
                </a:solidFill>
              </a:defRPr>
            </a:lvl1pPr>
          </a:lstStyle>
          <a:p>
            <a:fld id="{51845F5A-061D-4825-9AE9-D7794091C6CF}"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b="1" i="1" kern="1200" spc="15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spc="9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spc="9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spc="9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spc="9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spc="9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hyperlink" Target="https://dalamislam.com/akhlaq/larangan/larangan-saat-haid" TargetMode="Externa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https://aqiqahalkautsar.com/kelahiran/aqiqah-sepekan-yang-bersejarah-bagian-2/" TargetMode="External"/><Relationship Id="rId2" Type="http://schemas.openxmlformats.org/officeDocument/2006/relationships/hyperlink" Target="https://aqiqahalkautsar.com/parenting-alkautsar/hanya-ada-satu-jalan-lurus-nak/" TargetMode="External"/><Relationship Id="rId1" Type="http://schemas.openxmlformats.org/officeDocument/2006/relationships/hyperlink" Target="https://aqiqahalkautsar.com/sunnah-aqiqah/hukum-aqiqah-sanggahan-mazhab-hanafi-terhadap-dalil-mayoritas-ulam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07" name="Rectangle 306"/>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Judul 1"/>
          <p:cNvSpPr>
            <a:spLocks noGrp="1"/>
          </p:cNvSpPr>
          <p:nvPr>
            <p:ph type="ctrTitle"/>
          </p:nvPr>
        </p:nvSpPr>
        <p:spPr>
          <a:xfrm>
            <a:off x="3777600" y="1079500"/>
            <a:ext cx="4636800" cy="2138400"/>
          </a:xfrm>
        </p:spPr>
        <p:txBody>
          <a:bodyPr rtlCol="0">
            <a:normAutofit/>
          </a:bodyPr>
          <a:lstStyle/>
          <a:p>
            <a:r>
              <a:rPr lang="id-ID" sz="5400" b="1" dirty="0" err="1">
                <a:latin typeface="Times New Roman" panose="02020603050405020304"/>
                <a:cs typeface="Times New Roman" panose="02020603050405020304"/>
              </a:rPr>
              <a:t>Kie</a:t>
            </a:r>
            <a:r>
              <a:rPr lang="id-ID" sz="5400" b="1" dirty="0">
                <a:latin typeface="Times New Roman" panose="02020603050405020304"/>
                <a:cs typeface="Times New Roman" panose="02020603050405020304"/>
              </a:rPr>
              <a:t> Ibu Nifas (Spiritual)</a:t>
            </a:r>
            <a:endParaRPr lang="id-ID" sz="5400" b="1" dirty="0">
              <a:latin typeface="Times New Roman" panose="02020603050405020304"/>
              <a:cs typeface="Times New Roman" panose="02020603050405020304"/>
            </a:endParaRPr>
          </a:p>
        </p:txBody>
      </p:sp>
      <p:sp>
        <p:nvSpPr>
          <p:cNvPr id="3" name="Subjudul 2"/>
          <p:cNvSpPr>
            <a:spLocks noGrp="1"/>
          </p:cNvSpPr>
          <p:nvPr>
            <p:ph type="subTitle" idx="1"/>
          </p:nvPr>
        </p:nvSpPr>
        <p:spPr>
          <a:xfrm>
            <a:off x="3777600" y="4113213"/>
            <a:ext cx="4636800" cy="1655762"/>
          </a:xfrm>
        </p:spPr>
        <p:txBody>
          <a:bodyPr vert="horz" lIns="91440" tIns="45720" rIns="91440" bIns="45720" rtlCol="0" anchor="t">
            <a:normAutofit/>
          </a:bodyPr>
          <a:lstStyle/>
          <a:p>
            <a:r>
              <a:rPr lang="id-ID" b="1" dirty="0">
                <a:latin typeface="Times New Roman" panose="02020603050405020304"/>
                <a:cs typeface="Times New Roman" panose="02020603050405020304"/>
              </a:rPr>
              <a:t>Rinanda eka </a:t>
            </a:r>
            <a:r>
              <a:rPr lang="id-ID" b="1" dirty="0" err="1">
                <a:latin typeface="Times New Roman" panose="02020603050405020304"/>
                <a:cs typeface="Times New Roman" panose="02020603050405020304"/>
              </a:rPr>
              <a:t>pramita</a:t>
            </a:r>
            <a:r>
              <a:rPr lang="id-ID" b="1" dirty="0">
                <a:latin typeface="Times New Roman" panose="02020603050405020304"/>
                <a:cs typeface="Times New Roman" panose="02020603050405020304"/>
              </a:rPr>
              <a:t> (1910106079)</a:t>
            </a:r>
            <a:endParaRPr lang="id-ID" b="1">
              <a:solidFill>
                <a:srgbClr val="000000">
                  <a:alpha val="60000"/>
                </a:srgbClr>
              </a:solidFill>
              <a:latin typeface="Times New Roman" panose="02020603050405020304"/>
              <a:cs typeface="Times New Roman" panose="02020603050405020304"/>
            </a:endParaRPr>
          </a:p>
          <a:p>
            <a:r>
              <a:rPr lang="id-ID" b="1" dirty="0">
                <a:latin typeface="Times New Roman" panose="02020603050405020304"/>
                <a:cs typeface="Times New Roman" panose="02020603050405020304"/>
              </a:rPr>
              <a:t>Tri </a:t>
            </a:r>
            <a:r>
              <a:rPr lang="id-ID" b="1" dirty="0" err="1">
                <a:latin typeface="Times New Roman" panose="02020603050405020304"/>
                <a:cs typeface="Times New Roman" panose="02020603050405020304"/>
              </a:rPr>
              <a:t>wahyuni</a:t>
            </a:r>
            <a:r>
              <a:rPr lang="id-ID" b="1" dirty="0">
                <a:latin typeface="Times New Roman" panose="02020603050405020304"/>
                <a:cs typeface="Times New Roman" panose="02020603050405020304"/>
              </a:rPr>
              <a:t> (1910106080)</a:t>
            </a:r>
            <a:endParaRPr lang="id-ID" b="1">
              <a:solidFill>
                <a:srgbClr val="000000">
                  <a:alpha val="60000"/>
                </a:srgbClr>
              </a:solidFill>
              <a:latin typeface="Times New Roman" panose="02020603050405020304"/>
              <a:cs typeface="Times New Roman" panose="02020603050405020304"/>
            </a:endParaRPr>
          </a:p>
        </p:txBody>
      </p:sp>
      <p:grpSp>
        <p:nvGrpSpPr>
          <p:cNvPr id="309" name="Group 308"/>
          <p:cNvGrpSpPr>
            <a:grpSpLocks noGrp="1" noRot="1" noChangeAspect="1" noMove="1" noResize="1" noUngrp="1"/>
          </p:cNvGrpSpPr>
          <p:nvPr/>
        </p:nvGrpSpPr>
        <p:grpSpPr>
          <a:xfrm>
            <a:off x="199766" y="716800"/>
            <a:ext cx="3838575" cy="5583025"/>
            <a:chOff x="199766" y="716800"/>
            <a:chExt cx="3838575" cy="5583025"/>
          </a:xfrm>
        </p:grpSpPr>
        <p:grpSp>
          <p:nvGrpSpPr>
            <p:cNvPr id="310" name="Group 309"/>
            <p:cNvGrpSpPr/>
            <p:nvPr/>
          </p:nvGrpSpPr>
          <p:grpSpPr>
            <a:xfrm rot="2700000">
              <a:off x="890329" y="26237"/>
              <a:ext cx="2457450" cy="3838575"/>
              <a:chOff x="587376" y="280988"/>
              <a:chExt cx="2457450" cy="3838575"/>
            </a:xfrm>
          </p:grpSpPr>
          <p:sp>
            <p:nvSpPr>
              <p:cNvPr id="329" name="Freeform 64"/>
              <p:cNvSpPr/>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30" name="Freeform 81"/>
              <p:cNvSpPr/>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31" name="Freeform 61"/>
              <p:cNvSpPr/>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32" name="Freeform 78"/>
              <p:cNvSpPr/>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33" name="Freeform 84"/>
              <p:cNvSpPr/>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34" name="Freeform 87"/>
              <p:cNvSpPr/>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35" name="Freeform 60"/>
              <p:cNvSpPr/>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336" name="Freeform 59"/>
              <p:cNvSpPr/>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337" name="Freeform 62"/>
              <p:cNvSpPr/>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dirty="0"/>
              </a:p>
            </p:txBody>
          </p:sp>
          <p:sp>
            <p:nvSpPr>
              <p:cNvPr id="338" name="Freeform 65"/>
              <p:cNvSpPr/>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339" name="Freeform 79"/>
              <p:cNvSpPr/>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340" name="Freeform 82"/>
              <p:cNvSpPr/>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341" name="Freeform 85"/>
              <p:cNvSpPr/>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342" name="Freeform 88"/>
              <p:cNvSpPr/>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grpSp>
            <p:nvGrpSpPr>
              <p:cNvPr id="343" name="Group 342"/>
              <p:cNvGrpSpPr/>
              <p:nvPr/>
            </p:nvGrpSpPr>
            <p:grpSpPr>
              <a:xfrm>
                <a:off x="587376" y="280988"/>
                <a:ext cx="2457450" cy="3838575"/>
                <a:chOff x="587376" y="280988"/>
                <a:chExt cx="2457450" cy="3838575"/>
              </a:xfrm>
            </p:grpSpPr>
            <p:sp>
              <p:nvSpPr>
                <p:cNvPr id="344" name="Line 63"/>
                <p:cNvSpPr>
                  <a:spLocks noChangeShapeType="1"/>
                </p:cNvSpPr>
                <p:nvPr/>
              </p:nvSpPr>
              <p:spPr bwMode="auto">
                <a:xfrm>
                  <a:off x="587376"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45" name="Line 66"/>
                <p:cNvSpPr>
                  <a:spLocks noChangeShapeType="1"/>
                </p:cNvSpPr>
                <p:nvPr/>
              </p:nvSpPr>
              <p:spPr bwMode="auto">
                <a:xfrm flipV="1">
                  <a:off x="1816101"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46" name="Line 67"/>
                <p:cNvSpPr>
                  <a:spLocks noChangeShapeType="1"/>
                </p:cNvSpPr>
                <p:nvPr/>
              </p:nvSpPr>
              <p:spPr bwMode="auto">
                <a:xfrm flipV="1">
                  <a:off x="1816101" y="280988"/>
                  <a:ext cx="0" cy="3838575"/>
                </a:xfrm>
                <a:prstGeom prst="line">
                  <a:avLst/>
                </a:prstGeom>
                <a:noFill/>
                <a:ln w="12700" cap="flat">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47" name="Line 80"/>
                <p:cNvSpPr>
                  <a:spLocks noChangeShapeType="1"/>
                </p:cNvSpPr>
                <p:nvPr/>
              </p:nvSpPr>
              <p:spPr bwMode="auto">
                <a:xfrm>
                  <a:off x="587376"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48" name="Line 83"/>
                <p:cNvSpPr>
                  <a:spLocks noChangeShapeType="1"/>
                </p:cNvSpPr>
                <p:nvPr/>
              </p:nvSpPr>
              <p:spPr bwMode="auto">
                <a:xfrm flipV="1">
                  <a:off x="1816101"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49" name="Line 86"/>
                <p:cNvSpPr>
                  <a:spLocks noChangeShapeType="1"/>
                </p:cNvSpPr>
                <p:nvPr/>
              </p:nvSpPr>
              <p:spPr bwMode="auto">
                <a:xfrm>
                  <a:off x="587376"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50" name="Line 89"/>
                <p:cNvSpPr>
                  <a:spLocks noChangeShapeType="1"/>
                </p:cNvSpPr>
                <p:nvPr/>
              </p:nvSpPr>
              <p:spPr bwMode="auto">
                <a:xfrm flipV="1">
                  <a:off x="1816101"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grpSp>
        <p:grpSp>
          <p:nvGrpSpPr>
            <p:cNvPr id="311" name="Group 310"/>
            <p:cNvGrpSpPr/>
            <p:nvPr/>
          </p:nvGrpSpPr>
          <p:grpSpPr>
            <a:xfrm rot="13500000">
              <a:off x="480743" y="3311698"/>
              <a:ext cx="1785984" cy="2211229"/>
              <a:chOff x="3125006" y="3171595"/>
              <a:chExt cx="1785984" cy="2211229"/>
            </a:xfrm>
          </p:grpSpPr>
          <p:grpSp>
            <p:nvGrpSpPr>
              <p:cNvPr id="321" name="Group 320"/>
              <p:cNvGrpSpPr/>
              <p:nvPr/>
            </p:nvGrpSpPr>
            <p:grpSpPr>
              <a:xfrm>
                <a:off x="3136819" y="3174345"/>
                <a:ext cx="1760933" cy="2208479"/>
                <a:chOff x="4749017" y="2998646"/>
                <a:chExt cx="1760933" cy="2208479"/>
              </a:xfrm>
            </p:grpSpPr>
            <p:cxnSp>
              <p:nvCxnSpPr>
                <p:cNvPr id="325" name="Straight Connector 324"/>
                <p:cNvCxnSpPr/>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p:cNvCxnSpPr/>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27" name="Rectangle 30"/>
                <p:cNvSpPr/>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8" name="Rectangle 30"/>
                <p:cNvSpPr/>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2" name="Group 321"/>
              <p:cNvGrpSpPr/>
              <p:nvPr/>
            </p:nvGrpSpPr>
            <p:grpSpPr>
              <a:xfrm>
                <a:off x="3125006" y="3171595"/>
                <a:ext cx="1785984" cy="1799739"/>
                <a:chOff x="6879836" y="3516901"/>
                <a:chExt cx="1785984" cy="1799739"/>
              </a:xfrm>
            </p:grpSpPr>
            <p:sp>
              <p:nvSpPr>
                <p:cNvPr id="323" name="Freeform: Shape 322"/>
                <p:cNvSpPr/>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324" name="Freeform: Shape 323"/>
                <p:cNvSpPr/>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grpSp>
          <p:nvGrpSpPr>
            <p:cNvPr id="312" name="Group 311"/>
            <p:cNvGrpSpPr/>
            <p:nvPr/>
          </p:nvGrpSpPr>
          <p:grpSpPr>
            <a:xfrm rot="10800000">
              <a:off x="555957" y="5230097"/>
              <a:ext cx="641183" cy="1069728"/>
              <a:chOff x="6484112" y="2967038"/>
              <a:chExt cx="641183" cy="1069728"/>
            </a:xfrm>
          </p:grpSpPr>
          <p:grpSp>
            <p:nvGrpSpPr>
              <p:cNvPr id="313" name="Group 312"/>
              <p:cNvGrpSpPr/>
              <p:nvPr/>
            </p:nvGrpSpPr>
            <p:grpSpPr>
              <a:xfrm>
                <a:off x="6808136" y="2967038"/>
                <a:ext cx="317159" cy="932400"/>
                <a:chOff x="6808136" y="2967038"/>
                <a:chExt cx="317159" cy="932400"/>
              </a:xfrm>
            </p:grpSpPr>
            <p:sp>
              <p:nvSpPr>
                <p:cNvPr id="318"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319"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320"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314" name="Group 313"/>
              <p:cNvGrpSpPr/>
              <p:nvPr/>
            </p:nvGrpSpPr>
            <p:grpSpPr>
              <a:xfrm rot="18900000" flipH="1">
                <a:off x="6484112" y="3104366"/>
                <a:ext cx="317159" cy="932400"/>
                <a:chOff x="6808136" y="2967038"/>
                <a:chExt cx="317159" cy="932400"/>
              </a:xfrm>
            </p:grpSpPr>
            <p:sp>
              <p:nvSpPr>
                <p:cNvPr id="315"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316"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317"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grpSp>
      <p:cxnSp>
        <p:nvCxnSpPr>
          <p:cNvPr id="352" name="Straight Connector 351"/>
          <p:cNvCxnSpPr>
            <a:cxnSpLocks noGrp="1" noRot="1" noChangeAspect="1" noMove="1" noResize="1" noEditPoints="1" noAdjustHandles="1" noChangeArrowheads="1" noChangeShapeType="1"/>
          </p:cNvCxnSpPr>
          <p:nvPr/>
        </p:nvCxnSpPr>
        <p:spPr>
          <a:xfrm>
            <a:off x="58260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354" name="Group 353"/>
          <p:cNvGrpSpPr>
            <a:grpSpLocks noGrp="1" noRot="1" noChangeAspect="1" noMove="1" noResize="1" noUngrp="1"/>
          </p:cNvGrpSpPr>
          <p:nvPr/>
        </p:nvGrpSpPr>
        <p:grpSpPr>
          <a:xfrm flipH="1">
            <a:off x="8153659" y="716800"/>
            <a:ext cx="3838575" cy="5583025"/>
            <a:chOff x="199766" y="716800"/>
            <a:chExt cx="3838575" cy="5583025"/>
          </a:xfrm>
        </p:grpSpPr>
        <p:grpSp>
          <p:nvGrpSpPr>
            <p:cNvPr id="355" name="Group 354"/>
            <p:cNvGrpSpPr/>
            <p:nvPr/>
          </p:nvGrpSpPr>
          <p:grpSpPr>
            <a:xfrm rot="2700000">
              <a:off x="890329" y="26237"/>
              <a:ext cx="2457450" cy="3838575"/>
              <a:chOff x="587376" y="280988"/>
              <a:chExt cx="2457450" cy="3838575"/>
            </a:xfrm>
          </p:grpSpPr>
          <p:sp>
            <p:nvSpPr>
              <p:cNvPr id="374" name="Freeform 64"/>
              <p:cNvSpPr/>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75" name="Freeform 81"/>
              <p:cNvSpPr/>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76" name="Freeform 61"/>
              <p:cNvSpPr/>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77" name="Freeform 78"/>
              <p:cNvSpPr/>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78" name="Freeform 84"/>
              <p:cNvSpPr/>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79" name="Freeform 87"/>
              <p:cNvSpPr/>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80" name="Freeform 60"/>
              <p:cNvSpPr/>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381" name="Freeform 59"/>
              <p:cNvSpPr/>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382" name="Freeform 62"/>
              <p:cNvSpPr/>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dirty="0"/>
              </a:p>
            </p:txBody>
          </p:sp>
          <p:sp>
            <p:nvSpPr>
              <p:cNvPr id="383" name="Freeform 65"/>
              <p:cNvSpPr/>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384" name="Freeform 79"/>
              <p:cNvSpPr/>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385" name="Freeform 82"/>
              <p:cNvSpPr/>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386" name="Freeform 85"/>
              <p:cNvSpPr/>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387" name="Freeform 88"/>
              <p:cNvSpPr/>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grpSp>
            <p:nvGrpSpPr>
              <p:cNvPr id="388" name="Group 387"/>
              <p:cNvGrpSpPr/>
              <p:nvPr/>
            </p:nvGrpSpPr>
            <p:grpSpPr>
              <a:xfrm>
                <a:off x="587376" y="280988"/>
                <a:ext cx="2457450" cy="3838575"/>
                <a:chOff x="587376" y="280988"/>
                <a:chExt cx="2457450" cy="3838575"/>
              </a:xfrm>
            </p:grpSpPr>
            <p:sp>
              <p:nvSpPr>
                <p:cNvPr id="389" name="Line 63"/>
                <p:cNvSpPr>
                  <a:spLocks noChangeShapeType="1"/>
                </p:cNvSpPr>
                <p:nvPr/>
              </p:nvSpPr>
              <p:spPr bwMode="auto">
                <a:xfrm>
                  <a:off x="587376"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90" name="Line 66"/>
                <p:cNvSpPr>
                  <a:spLocks noChangeShapeType="1"/>
                </p:cNvSpPr>
                <p:nvPr/>
              </p:nvSpPr>
              <p:spPr bwMode="auto">
                <a:xfrm flipV="1">
                  <a:off x="1816101"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91" name="Line 67"/>
                <p:cNvSpPr>
                  <a:spLocks noChangeShapeType="1"/>
                </p:cNvSpPr>
                <p:nvPr/>
              </p:nvSpPr>
              <p:spPr bwMode="auto">
                <a:xfrm flipV="1">
                  <a:off x="1816101" y="280988"/>
                  <a:ext cx="0" cy="3838575"/>
                </a:xfrm>
                <a:prstGeom prst="line">
                  <a:avLst/>
                </a:prstGeom>
                <a:noFill/>
                <a:ln w="12700" cap="flat">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92" name="Line 80"/>
                <p:cNvSpPr>
                  <a:spLocks noChangeShapeType="1"/>
                </p:cNvSpPr>
                <p:nvPr/>
              </p:nvSpPr>
              <p:spPr bwMode="auto">
                <a:xfrm>
                  <a:off x="587376"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93" name="Line 83"/>
                <p:cNvSpPr>
                  <a:spLocks noChangeShapeType="1"/>
                </p:cNvSpPr>
                <p:nvPr/>
              </p:nvSpPr>
              <p:spPr bwMode="auto">
                <a:xfrm flipV="1">
                  <a:off x="1816101"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94" name="Line 86"/>
                <p:cNvSpPr>
                  <a:spLocks noChangeShapeType="1"/>
                </p:cNvSpPr>
                <p:nvPr/>
              </p:nvSpPr>
              <p:spPr bwMode="auto">
                <a:xfrm>
                  <a:off x="587376"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395" name="Line 89"/>
                <p:cNvSpPr>
                  <a:spLocks noChangeShapeType="1"/>
                </p:cNvSpPr>
                <p:nvPr/>
              </p:nvSpPr>
              <p:spPr bwMode="auto">
                <a:xfrm flipV="1">
                  <a:off x="1816101"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grpSp>
        <p:grpSp>
          <p:nvGrpSpPr>
            <p:cNvPr id="356" name="Group 355"/>
            <p:cNvGrpSpPr/>
            <p:nvPr/>
          </p:nvGrpSpPr>
          <p:grpSpPr>
            <a:xfrm rot="13500000">
              <a:off x="480743" y="3311698"/>
              <a:ext cx="1785984" cy="2211229"/>
              <a:chOff x="3125006" y="3171595"/>
              <a:chExt cx="1785984" cy="2211229"/>
            </a:xfrm>
          </p:grpSpPr>
          <p:grpSp>
            <p:nvGrpSpPr>
              <p:cNvPr id="366" name="Group 365"/>
              <p:cNvGrpSpPr/>
              <p:nvPr/>
            </p:nvGrpSpPr>
            <p:grpSpPr>
              <a:xfrm>
                <a:off x="3136819" y="3174345"/>
                <a:ext cx="1760933" cy="2208479"/>
                <a:chOff x="4749017" y="2998646"/>
                <a:chExt cx="1760933" cy="2208479"/>
              </a:xfrm>
            </p:grpSpPr>
            <p:cxnSp>
              <p:nvCxnSpPr>
                <p:cNvPr id="370" name="Straight Connector 369"/>
                <p:cNvCxnSpPr/>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371" name="Straight Connector 370"/>
                <p:cNvCxnSpPr/>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72" name="Rectangle 30"/>
                <p:cNvSpPr/>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3" name="Rectangle 30"/>
                <p:cNvSpPr/>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7" name="Group 366"/>
              <p:cNvGrpSpPr/>
              <p:nvPr/>
            </p:nvGrpSpPr>
            <p:grpSpPr>
              <a:xfrm>
                <a:off x="3125006" y="3171595"/>
                <a:ext cx="1785984" cy="1799739"/>
                <a:chOff x="6879836" y="3516901"/>
                <a:chExt cx="1785984" cy="1799739"/>
              </a:xfrm>
            </p:grpSpPr>
            <p:sp>
              <p:nvSpPr>
                <p:cNvPr id="368" name="Freeform: Shape 367"/>
                <p:cNvSpPr/>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369" name="Freeform: Shape 368"/>
                <p:cNvSpPr/>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grpSp>
          <p:nvGrpSpPr>
            <p:cNvPr id="357" name="Group 356"/>
            <p:cNvGrpSpPr/>
            <p:nvPr/>
          </p:nvGrpSpPr>
          <p:grpSpPr>
            <a:xfrm rot="10800000">
              <a:off x="555957" y="5230097"/>
              <a:ext cx="641183" cy="1069728"/>
              <a:chOff x="6484112" y="2967038"/>
              <a:chExt cx="641183" cy="1069728"/>
            </a:xfrm>
          </p:grpSpPr>
          <p:grpSp>
            <p:nvGrpSpPr>
              <p:cNvPr id="358" name="Group 357"/>
              <p:cNvGrpSpPr/>
              <p:nvPr/>
            </p:nvGrpSpPr>
            <p:grpSpPr>
              <a:xfrm>
                <a:off x="6808136" y="2967038"/>
                <a:ext cx="317159" cy="932400"/>
                <a:chOff x="6808136" y="2967038"/>
                <a:chExt cx="317159" cy="932400"/>
              </a:xfrm>
            </p:grpSpPr>
            <p:sp>
              <p:nvSpPr>
                <p:cNvPr id="363"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364"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365"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359" name="Group 358"/>
              <p:cNvGrpSpPr/>
              <p:nvPr/>
            </p:nvGrpSpPr>
            <p:grpSpPr>
              <a:xfrm rot="18900000" flipH="1">
                <a:off x="6484112" y="3104366"/>
                <a:ext cx="317159" cy="932400"/>
                <a:chOff x="6808136" y="2967038"/>
                <a:chExt cx="317159" cy="932400"/>
              </a:xfrm>
            </p:grpSpPr>
            <p:sp>
              <p:nvSpPr>
                <p:cNvPr id="360"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361"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362"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687476" y="-79164"/>
            <a:ext cx="10213200" cy="1112836"/>
          </a:xfrm>
        </p:spPr>
        <p:txBody>
          <a:bodyPr/>
          <a:lstStyle/>
          <a:p>
            <a:r>
              <a:rPr lang="id-ID" dirty="0"/>
              <a:t>Lanjutan.....</a:t>
            </a:r>
            <a:endParaRPr lang="id-ID" dirty="0"/>
          </a:p>
        </p:txBody>
      </p:sp>
      <p:sp>
        <p:nvSpPr>
          <p:cNvPr id="3" name="Tampungan Konten 2"/>
          <p:cNvSpPr>
            <a:spLocks noGrp="1"/>
          </p:cNvSpPr>
          <p:nvPr>
            <p:ph idx="1"/>
          </p:nvPr>
        </p:nvSpPr>
        <p:spPr>
          <a:xfrm>
            <a:off x="227400" y="1038943"/>
            <a:ext cx="11737199" cy="5521059"/>
          </a:xfrm>
        </p:spPr>
        <p:txBody>
          <a:bodyPr vert="horz" lIns="91440" tIns="45720" rIns="91440" bIns="45720" rtlCol="0" anchor="t">
            <a:noAutofit/>
          </a:bodyPr>
          <a:lstStyle/>
          <a:p>
            <a:pPr marL="359410" indent="-359410">
              <a:lnSpc>
                <a:spcPct val="140000"/>
              </a:lnSpc>
            </a:pPr>
            <a:r>
              <a:rPr lang="id-ID" sz="1800" dirty="0">
                <a:solidFill>
                  <a:schemeClr val="tx1">
                    <a:lumMod val="95000"/>
                    <a:lumOff val="5000"/>
                  </a:schemeClr>
                </a:solidFill>
                <a:latin typeface="Times New Roman" panose="02020603050405020304"/>
                <a:cs typeface="Times New Roman" panose="02020603050405020304"/>
              </a:rPr>
              <a:t>Muslim juga dilarang menamai anak-anak mereka dengan </a:t>
            </a:r>
            <a:r>
              <a:rPr lang="id-ID" sz="1800" dirty="0" err="1">
                <a:solidFill>
                  <a:schemeClr val="tx1">
                    <a:lumMod val="95000"/>
                    <a:lumOff val="5000"/>
                  </a:schemeClr>
                </a:solidFill>
                <a:latin typeface="Times New Roman" panose="02020603050405020304"/>
                <a:cs typeface="Times New Roman" panose="02020603050405020304"/>
              </a:rPr>
              <a:t>Nama-Nama</a:t>
            </a:r>
            <a:r>
              <a:rPr lang="id-ID" sz="1800" dirty="0">
                <a:solidFill>
                  <a:schemeClr val="tx1">
                    <a:lumMod val="95000"/>
                    <a:lumOff val="5000"/>
                  </a:schemeClr>
                </a:solidFill>
                <a:latin typeface="Times New Roman" panose="02020603050405020304"/>
                <a:cs typeface="Times New Roman" panose="02020603050405020304"/>
              </a:rPr>
              <a:t> Allah yang Terbaik, seperti Al-Khaliq (Sang Pencipta) dan sejenisnya. Dianjurkan pula untuk memberikan nama pada anak dengan nama para sahabat setelah Nabi dan orang-orang saleh. Ini untuk mengingat mereka, dan mengikuti jejak mereka.</a:t>
            </a:r>
            <a:endParaRPr lang="id-ID" sz="1800">
              <a:solidFill>
                <a:schemeClr val="tx1">
                  <a:lumMod val="95000"/>
                  <a:lumOff val="5000"/>
                </a:schemeClr>
              </a:solidFill>
              <a:ea typeface="+mn-lt"/>
              <a:cs typeface="+mn-lt"/>
            </a:endParaRPr>
          </a:p>
          <a:p>
            <a:pPr marL="359410" indent="-359410">
              <a:lnSpc>
                <a:spcPct val="140000"/>
              </a:lnSpc>
            </a:pPr>
            <a:r>
              <a:rPr lang="id-ID" sz="1800" dirty="0">
                <a:solidFill>
                  <a:schemeClr val="tx1">
                    <a:lumMod val="95000"/>
                    <a:lumOff val="5000"/>
                  </a:schemeClr>
                </a:solidFill>
                <a:latin typeface="Times New Roman" panose="02020603050405020304"/>
                <a:cs typeface="Times New Roman" panose="02020603050405020304"/>
              </a:rPr>
              <a:t>Jika seorang anak perempuan dinamai Khadijah, maka jangan lupa untuk mengajarinya ketakwaan, pengetahuan, amal, dan kebijaksanaan. Bila menamainya Maryam, maka ajari putri untuk mengikuti langkahnya dalam kesusilaan, ketakwaan, dan kesabaran karena Allah.</a:t>
            </a:r>
            <a:endParaRPr lang="id-ID" sz="1800">
              <a:solidFill>
                <a:schemeClr val="tx1">
                  <a:lumMod val="95000"/>
                  <a:lumOff val="5000"/>
                </a:schemeClr>
              </a:solidFill>
              <a:ea typeface="+mn-lt"/>
              <a:cs typeface="+mn-lt"/>
            </a:endParaRPr>
          </a:p>
          <a:p>
            <a:pPr marL="359410" indent="-359410">
              <a:lnSpc>
                <a:spcPct val="140000"/>
              </a:lnSpc>
            </a:pPr>
            <a:r>
              <a:rPr lang="id-ID" sz="1800" dirty="0">
                <a:solidFill>
                  <a:schemeClr val="tx1">
                    <a:lumMod val="95000"/>
                    <a:lumOff val="5000"/>
                  </a:schemeClr>
                </a:solidFill>
                <a:latin typeface="Times New Roman" panose="02020603050405020304"/>
                <a:cs typeface="Times New Roman" panose="02020603050405020304"/>
              </a:rPr>
              <a:t>Nabi SAW menamai putranya dengan nama Ibrahim, dan dia bersabda, "Saya telah memanggilnya dengan nama ayah saya". Dia juga bersabda, </a:t>
            </a:r>
            <a:r>
              <a:rPr lang="id-ID" sz="1800" i="1" dirty="0">
                <a:solidFill>
                  <a:schemeClr val="tx1">
                    <a:lumMod val="95000"/>
                    <a:lumOff val="5000"/>
                  </a:schemeClr>
                </a:solidFill>
                <a:latin typeface="Times New Roman" panose="02020603050405020304"/>
                <a:cs typeface="Times New Roman" panose="02020603050405020304"/>
              </a:rPr>
              <a:t>"Namai dirimu dengan namaku, tetapi jangan beri nama dirimu dengan </a:t>
            </a:r>
            <a:r>
              <a:rPr lang="id-ID" sz="1800" i="1" dirty="0" err="1">
                <a:solidFill>
                  <a:schemeClr val="tx1">
                    <a:lumMod val="95000"/>
                    <a:lumOff val="5000"/>
                  </a:schemeClr>
                </a:solidFill>
                <a:latin typeface="Times New Roman" panose="02020603050405020304"/>
                <a:cs typeface="Times New Roman" panose="02020603050405020304"/>
              </a:rPr>
              <a:t>kunya</a:t>
            </a:r>
            <a:r>
              <a:rPr lang="id-ID" sz="1800" i="1" dirty="0">
                <a:solidFill>
                  <a:schemeClr val="tx1">
                    <a:lumMod val="95000"/>
                    <a:lumOff val="5000"/>
                  </a:schemeClr>
                </a:solidFill>
                <a:latin typeface="Times New Roman" panose="02020603050405020304"/>
                <a:cs typeface="Times New Roman" panose="02020603050405020304"/>
              </a:rPr>
              <a:t> (Abul Qasim)."</a:t>
            </a:r>
            <a:r>
              <a:rPr lang="id-ID" sz="1800" dirty="0">
                <a:solidFill>
                  <a:schemeClr val="tx1">
                    <a:lumMod val="95000"/>
                    <a:lumOff val="5000"/>
                  </a:schemeClr>
                </a:solidFill>
                <a:latin typeface="Times New Roman" panose="02020603050405020304"/>
                <a:cs typeface="Times New Roman" panose="02020603050405020304"/>
              </a:rPr>
              <a:t> (HR Bukhari)</a:t>
            </a:r>
            <a:endParaRPr lang="id-ID" sz="1800">
              <a:solidFill>
                <a:schemeClr val="tx1">
                  <a:lumMod val="95000"/>
                  <a:lumOff val="5000"/>
                </a:schemeClr>
              </a:solidFill>
              <a:ea typeface="+mn-lt"/>
              <a:cs typeface="+mn-lt"/>
            </a:endParaRPr>
          </a:p>
          <a:p>
            <a:pPr marL="359410" indent="-359410">
              <a:lnSpc>
                <a:spcPct val="140000"/>
              </a:lnSpc>
            </a:pPr>
            <a:r>
              <a:rPr lang="id-ID" sz="1800" dirty="0">
                <a:solidFill>
                  <a:schemeClr val="tx1">
                    <a:lumMod val="95000"/>
                    <a:lumOff val="5000"/>
                  </a:schemeClr>
                </a:solidFill>
                <a:latin typeface="Times New Roman" panose="02020603050405020304"/>
                <a:cs typeface="Times New Roman" panose="02020603050405020304"/>
              </a:rPr>
              <a:t>Juga dianjurkan memberi nama yang menunjukkan kerendahan hati dan pengabdian kepada Allah. Nabi bersabda, </a:t>
            </a:r>
            <a:r>
              <a:rPr lang="id-ID" sz="1800" i="1" dirty="0">
                <a:solidFill>
                  <a:schemeClr val="tx1">
                    <a:lumMod val="95000"/>
                    <a:lumOff val="5000"/>
                  </a:schemeClr>
                </a:solidFill>
                <a:latin typeface="Times New Roman" panose="02020603050405020304"/>
                <a:cs typeface="Times New Roman" panose="02020603050405020304"/>
              </a:rPr>
              <a:t>"Nama-nama terbaik di sisi Allah adalah 'Abdullah dan 'Abdur-Rahman."</a:t>
            </a:r>
            <a:r>
              <a:rPr lang="id-ID" sz="1800" dirty="0">
                <a:solidFill>
                  <a:schemeClr val="tx1">
                    <a:lumMod val="95000"/>
                    <a:lumOff val="5000"/>
                  </a:schemeClr>
                </a:solidFill>
                <a:latin typeface="Times New Roman" panose="02020603050405020304"/>
                <a:cs typeface="Times New Roman" panose="02020603050405020304"/>
              </a:rPr>
              <a:t> (Muslim)</a:t>
            </a:r>
            <a:endParaRPr lang="id-ID" sz="1800">
              <a:solidFill>
                <a:schemeClr val="tx1">
                  <a:lumMod val="95000"/>
                  <a:lumOff val="5000"/>
                </a:schemeClr>
              </a:solidFill>
              <a:ea typeface="+mn-lt"/>
              <a:cs typeface="+mn-lt"/>
            </a:endParaRPr>
          </a:p>
          <a:p>
            <a:pPr marL="359410" indent="-359410">
              <a:lnSpc>
                <a:spcPct val="140000"/>
              </a:lnSpc>
            </a:pPr>
            <a:r>
              <a:rPr lang="id-ID" sz="1800" dirty="0">
                <a:solidFill>
                  <a:schemeClr val="tx1">
                    <a:lumMod val="95000"/>
                    <a:lumOff val="5000"/>
                  </a:schemeClr>
                </a:solidFill>
                <a:latin typeface="Times New Roman" panose="02020603050405020304"/>
                <a:cs typeface="Times New Roman" panose="02020603050405020304"/>
              </a:rPr>
              <a:t>"Dengan mengingat aturan-aturan ini, kita umat Islam dapat memilih nama apa pun yang tidak membahayakan identitas Islam kita," kata Salama.</a:t>
            </a:r>
            <a:endParaRPr lang="id-ID" sz="1800">
              <a:solidFill>
                <a:schemeClr val="tx1">
                  <a:lumMod val="95000"/>
                  <a:lumOff val="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240665"/>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Judul 1"/>
          <p:cNvSpPr>
            <a:spLocks noGrp="1"/>
          </p:cNvSpPr>
          <p:nvPr>
            <p:ph type="title"/>
          </p:nvPr>
        </p:nvSpPr>
        <p:spPr>
          <a:xfrm>
            <a:off x="271145" y="290195"/>
            <a:ext cx="2650490" cy="2765425"/>
          </a:xfrm>
        </p:spPr>
        <p:txBody>
          <a:bodyPr anchor="ctr">
            <a:normAutofit fontScale="90000"/>
          </a:bodyPr>
          <a:lstStyle/>
          <a:p>
            <a:pPr algn="ctr"/>
            <a:r>
              <a:rPr lang="id-ID" sz="3600" b="1" dirty="0">
                <a:latin typeface="Times New Roman" panose="02020603050405020304"/>
                <a:cs typeface="Times New Roman" panose="02020603050405020304"/>
              </a:rPr>
              <a:t>Hukum Mandi Besar Setelah Nifas</a:t>
            </a:r>
            <a:endParaRPr lang="id-ID" sz="3600" b="1" dirty="0">
              <a:latin typeface="Times New Roman" panose="02020603050405020304"/>
              <a:cs typeface="Times New Roman" panose="02020603050405020304"/>
            </a:endParaRPr>
          </a:p>
        </p:txBody>
      </p:sp>
      <p:grpSp>
        <p:nvGrpSpPr>
          <p:cNvPr id="10" name="Group 9"/>
          <p:cNvGrpSpPr>
            <a:grpSpLocks noGrp="1" noRot="1" noChangeAspect="1" noMove="1" noResize="1" noUngrp="1"/>
          </p:cNvGrpSpPr>
          <p:nvPr/>
        </p:nvGrpSpPr>
        <p:grpSpPr>
          <a:xfrm rot="8100000" flipH="1">
            <a:off x="554357" y="402322"/>
            <a:ext cx="641183" cy="1069728"/>
            <a:chOff x="6484112" y="2967038"/>
            <a:chExt cx="641183" cy="1069728"/>
          </a:xfrm>
        </p:grpSpPr>
        <p:grpSp>
          <p:nvGrpSpPr>
            <p:cNvPr id="11" name="Group 10"/>
            <p:cNvGrpSpPr/>
            <p:nvPr/>
          </p:nvGrpSpPr>
          <p:grpSpPr>
            <a:xfrm>
              <a:off x="6808136" y="2967038"/>
              <a:ext cx="317159" cy="932400"/>
              <a:chOff x="6808136" y="2967038"/>
              <a:chExt cx="317159" cy="932400"/>
            </a:xfrm>
          </p:grpSpPr>
          <p:sp>
            <p:nvSpPr>
              <p:cNvPr id="16"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7"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18"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12" name="Group 11"/>
            <p:cNvGrpSpPr/>
            <p:nvPr/>
          </p:nvGrpSpPr>
          <p:grpSpPr>
            <a:xfrm rot="18900000" flipH="1">
              <a:off x="6484112" y="3104366"/>
              <a:ext cx="317159" cy="932400"/>
              <a:chOff x="6808136" y="2967038"/>
              <a:chExt cx="317159" cy="932400"/>
            </a:xfrm>
          </p:grpSpPr>
          <p:sp>
            <p:nvSpPr>
              <p:cNvPr id="13"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4"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15"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cxnSp>
        <p:nvCxnSpPr>
          <p:cNvPr id="20" name="Straight Connector 19"/>
          <p:cNvCxnSpPr>
            <a:cxnSpLocks noGrp="1" noRot="1" noChangeAspect="1" noMove="1" noResize="1" noEditPoints="1" noAdjustHandles="1" noChangeArrowheads="1" noChangeShapeType="1"/>
          </p:cNvCxnSpPr>
          <p:nvPr/>
        </p:nvCxnSpPr>
        <p:spPr>
          <a:xfrm>
            <a:off x="6096000" y="3159000"/>
            <a:ext cx="0" cy="54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22" name="Group 21"/>
          <p:cNvGrpSpPr>
            <a:grpSpLocks noGrp="1" noRot="1" noChangeAspect="1" noMove="1" noResize="1" noUngrp="1"/>
          </p:cNvGrpSpPr>
          <p:nvPr/>
        </p:nvGrpSpPr>
        <p:grpSpPr>
          <a:xfrm rot="18900000" flipH="1">
            <a:off x="4900460" y="5368081"/>
            <a:ext cx="641183" cy="1069728"/>
            <a:chOff x="6484112" y="2967038"/>
            <a:chExt cx="641183" cy="1069728"/>
          </a:xfrm>
        </p:grpSpPr>
        <p:grpSp>
          <p:nvGrpSpPr>
            <p:cNvPr id="23" name="Group 22"/>
            <p:cNvGrpSpPr/>
            <p:nvPr/>
          </p:nvGrpSpPr>
          <p:grpSpPr>
            <a:xfrm>
              <a:off x="6808136" y="2967038"/>
              <a:ext cx="317159" cy="932400"/>
              <a:chOff x="6808136" y="2967038"/>
              <a:chExt cx="317159" cy="932400"/>
            </a:xfrm>
          </p:grpSpPr>
          <p:sp>
            <p:nvSpPr>
              <p:cNvPr id="28"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29"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30"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24" name="Group 23"/>
            <p:cNvGrpSpPr/>
            <p:nvPr/>
          </p:nvGrpSpPr>
          <p:grpSpPr>
            <a:xfrm rot="18900000" flipH="1">
              <a:off x="6484112" y="3104366"/>
              <a:ext cx="317159" cy="932400"/>
              <a:chOff x="6808136" y="2967038"/>
              <a:chExt cx="317159" cy="932400"/>
            </a:xfrm>
          </p:grpSpPr>
          <p:sp>
            <p:nvSpPr>
              <p:cNvPr id="25"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26"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27"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sp>
        <p:nvSpPr>
          <p:cNvPr id="4" name="Content Placeholder 3"/>
          <p:cNvSpPr/>
          <p:nvPr>
            <p:ph idx="1"/>
          </p:nvPr>
        </p:nvSpPr>
        <p:spPr>
          <a:xfrm>
            <a:off x="2921635" y="758825"/>
            <a:ext cx="8281035" cy="4967605"/>
          </a:xfrm>
        </p:spPr>
        <p:txBody>
          <a:bodyPr>
            <a:noAutofit/>
          </a:bodyPr>
          <a:p>
            <a:pPr marL="0" indent="0" algn="just">
              <a:buNone/>
            </a:pPr>
            <a:r>
              <a:rPr lang="en-US" sz="1600">
                <a:latin typeface="Times New Roman" panose="02020603050405020304" charset="0"/>
                <a:cs typeface="Times New Roman" panose="02020603050405020304" charset="0"/>
              </a:rPr>
              <a:t>Saat memasuki masa nifas, perempuan tidak diperbolehkan menjalankan ibadah salat, puasa, membaca Al-Qur'an, dan ibadah-ibadah lainnya. Untuk itu, perempuan harus melakukan mandi wajib setelah melahirkan agar bisa kembali menjalankan ibadah. Mandi ini bisa dilakukan setelah masa nifas selesai.</a:t>
            </a:r>
            <a:endParaRPr lang="en-US" sz="1600">
              <a:latin typeface="Times New Roman" panose="02020603050405020304" charset="0"/>
              <a:cs typeface="Times New Roman" panose="02020603050405020304" charset="0"/>
            </a:endParaRPr>
          </a:p>
          <a:p>
            <a:pPr marL="0" indent="0" algn="just">
              <a:buNone/>
            </a:pPr>
            <a:r>
              <a:rPr lang="en-US" sz="1600">
                <a:latin typeface="Times New Roman" panose="02020603050405020304" charset="0"/>
                <a:cs typeface="Times New Roman" panose="02020603050405020304" charset="0"/>
              </a:rPr>
              <a:t>Pada dasarnya, tata cara mandi junub setelah masa nifas sama seperti mandi-mandi besar lainnya. Berikut langkah-langkah yang bisa dilakukan:</a:t>
            </a:r>
            <a:endParaRPr lang="en-US" sz="1600">
              <a:latin typeface="Times New Roman" panose="02020603050405020304" charset="0"/>
              <a:cs typeface="Times New Roman" panose="02020603050405020304" charset="0"/>
            </a:endParaRPr>
          </a:p>
          <a:p>
            <a:pPr marL="0" indent="0" algn="just">
              <a:buNone/>
            </a:pPr>
            <a:r>
              <a:rPr lang="en-US" sz="1600">
                <a:latin typeface="Times New Roman" panose="02020603050405020304" charset="0"/>
                <a:cs typeface="Times New Roman" panose="02020603050405020304" charset="0"/>
              </a:rPr>
              <a:t>Tata Cara Mandi Besar</a:t>
            </a:r>
            <a:endParaRPr lang="en-US" sz="1600">
              <a:latin typeface="Times New Roman" panose="02020603050405020304" charset="0"/>
              <a:cs typeface="Times New Roman" panose="02020603050405020304" charset="0"/>
            </a:endParaRPr>
          </a:p>
          <a:p>
            <a:pPr marL="0" indent="0" algn="just">
              <a:buNone/>
            </a:pPr>
            <a:r>
              <a:rPr lang="en-US" sz="1600">
                <a:latin typeface="Times New Roman" panose="02020603050405020304" charset="0"/>
                <a:cs typeface="Times New Roman" panose="02020603050405020304" charset="0"/>
              </a:rPr>
              <a:t>1. Membasuh kedua tangan tiga kali;</a:t>
            </a:r>
            <a:endParaRPr lang="en-US" sz="1600">
              <a:latin typeface="Times New Roman" panose="02020603050405020304" charset="0"/>
              <a:cs typeface="Times New Roman" panose="02020603050405020304" charset="0"/>
            </a:endParaRPr>
          </a:p>
          <a:p>
            <a:pPr marL="0" indent="0" algn="just">
              <a:buNone/>
            </a:pPr>
            <a:r>
              <a:rPr lang="en-US" sz="1600">
                <a:latin typeface="Times New Roman" panose="02020603050405020304" charset="0"/>
                <a:cs typeface="Times New Roman" panose="02020603050405020304" charset="0"/>
              </a:rPr>
              <a:t>2. Membersihkan bagian tubuh di sekitar kemaluan;</a:t>
            </a:r>
            <a:endParaRPr lang="en-US" sz="1600">
              <a:latin typeface="Times New Roman" panose="02020603050405020304" charset="0"/>
              <a:cs typeface="Times New Roman" panose="02020603050405020304" charset="0"/>
            </a:endParaRPr>
          </a:p>
          <a:p>
            <a:pPr marL="0" indent="0" algn="just">
              <a:buNone/>
            </a:pPr>
            <a:r>
              <a:rPr lang="en-US" sz="1600">
                <a:latin typeface="Times New Roman" panose="02020603050405020304" charset="0"/>
                <a:cs typeface="Times New Roman" panose="02020603050405020304" charset="0"/>
              </a:rPr>
              <a:t>3. Cuci tangan dengan sabun;</a:t>
            </a:r>
            <a:endParaRPr lang="en-US" sz="1600">
              <a:latin typeface="Times New Roman" panose="02020603050405020304" charset="0"/>
              <a:cs typeface="Times New Roman" panose="02020603050405020304" charset="0"/>
            </a:endParaRPr>
          </a:p>
          <a:p>
            <a:pPr marL="0" indent="0" algn="just">
              <a:buNone/>
            </a:pPr>
            <a:r>
              <a:rPr lang="en-US" sz="1600">
                <a:latin typeface="Times New Roman" panose="02020603050405020304" charset="0"/>
                <a:cs typeface="Times New Roman" panose="02020603050405020304" charset="0"/>
              </a:rPr>
              <a:t>4. Wudhu;</a:t>
            </a:r>
            <a:endParaRPr lang="en-US" sz="1600">
              <a:latin typeface="Times New Roman" panose="02020603050405020304" charset="0"/>
              <a:cs typeface="Times New Roman" panose="02020603050405020304" charset="0"/>
            </a:endParaRPr>
          </a:p>
          <a:p>
            <a:pPr marL="0" indent="0" algn="just">
              <a:buNone/>
            </a:pPr>
            <a:r>
              <a:rPr lang="en-US" sz="1600">
                <a:latin typeface="Times New Roman" panose="02020603050405020304" charset="0"/>
                <a:cs typeface="Times New Roman" panose="02020603050405020304" charset="0"/>
              </a:rPr>
              <a:t>5. Mulai mandi besar dengan mengguyur seluruh badan dari kepala hingga kaki;</a:t>
            </a:r>
            <a:endParaRPr lang="en-US" sz="1600">
              <a:latin typeface="Times New Roman" panose="02020603050405020304" charset="0"/>
              <a:cs typeface="Times New Roman" panose="02020603050405020304" charset="0"/>
            </a:endParaRPr>
          </a:p>
          <a:p>
            <a:pPr marL="0" indent="0" algn="just">
              <a:buNone/>
            </a:pPr>
            <a:r>
              <a:rPr lang="en-US" sz="1600">
                <a:latin typeface="Times New Roman" panose="02020603050405020304" charset="0"/>
                <a:cs typeface="Times New Roman" panose="02020603050405020304" charset="0"/>
              </a:rPr>
              <a:t>6. Guyur bagian bada sebelah kanan tiga kali, sebelah kiri tiga kali. Jangan lupa menggosok-gosok tubuh, depan maupun belakang sebanyak tiga kali.</a:t>
            </a:r>
            <a:endParaRPr lang="en-US" sz="1600">
              <a:latin typeface="Times New Roman" panose="02020603050405020304" charset="0"/>
              <a:cs typeface="Times New Roman" panose="02020603050405020304" charset="0"/>
            </a:endParaRPr>
          </a:p>
          <a:p>
            <a:pPr marL="0" indent="0">
              <a:buNone/>
            </a:pPr>
            <a:endParaRPr lang="en-US" sz="1600">
              <a:latin typeface="Times New Roman" panose="02020603050405020304" charset="0"/>
              <a:cs typeface="Times New Roman" panose="02020603050405020304" charset="0"/>
            </a:endParaRPr>
          </a:p>
          <a:p>
            <a:pPr marL="0" indent="0">
              <a:buNone/>
            </a:pPr>
            <a:endParaRPr lang="en-US" sz="1400">
              <a:latin typeface="Times New Roman" panose="02020603050405020304" charset="0"/>
              <a:cs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p:txBody>
          <a:bodyPr/>
          <a:lstStyle/>
          <a:p>
            <a:r>
              <a:rPr lang="id-ID" dirty="0"/>
              <a:t>DAFTAR PUSTAKA</a:t>
            </a:r>
            <a:endParaRPr lang="id-ID" dirty="0"/>
          </a:p>
        </p:txBody>
      </p:sp>
      <p:sp>
        <p:nvSpPr>
          <p:cNvPr id="3" name="Tampungan Konten 2"/>
          <p:cNvSpPr>
            <a:spLocks noGrp="1"/>
          </p:cNvSpPr>
          <p:nvPr>
            <p:ph idx="1"/>
          </p:nvPr>
        </p:nvSpPr>
        <p:spPr/>
        <p:txBody>
          <a:bodyPr vert="horz" lIns="91440" tIns="45720" rIns="91440" bIns="45720" rtlCol="0" anchor="t">
            <a:normAutofit/>
          </a:bodyPr>
          <a:lstStyle/>
          <a:p>
            <a:pPr marL="0" indent="0">
              <a:buNone/>
            </a:pPr>
            <a:r>
              <a:rPr lang="id-ID" dirty="0">
                <a:solidFill>
                  <a:schemeClr val="tx1">
                    <a:lumMod val="95000"/>
                    <a:lumOff val="5000"/>
                  </a:schemeClr>
                </a:solidFill>
                <a:latin typeface="Times New Roman" panose="02020603050405020304"/>
                <a:ea typeface="+mn-lt"/>
                <a:cs typeface="+mn-lt"/>
              </a:rPr>
              <a:t>Masa Nifas Menurut Agama Islam Yang Wajib Diketahui Kaum Hawa - DalamIslam.com</a:t>
            </a:r>
            <a:endParaRPr lang="id-ID" dirty="0">
              <a:solidFill>
                <a:schemeClr val="tx1">
                  <a:lumMod val="95000"/>
                  <a:lumOff val="5000"/>
                </a:schemeClr>
              </a:solidFill>
              <a:latin typeface="Times New Roman" panose="02020603050405020304"/>
              <a:ea typeface="+mn-lt"/>
              <a:cs typeface="+mn-lt"/>
            </a:endParaRPr>
          </a:p>
          <a:p>
            <a:pPr marL="0" indent="0">
              <a:buNone/>
            </a:pPr>
            <a:r>
              <a:rPr lang="id-ID" dirty="0">
                <a:solidFill>
                  <a:schemeClr val="tx1">
                    <a:lumMod val="95000"/>
                    <a:lumOff val="5000"/>
                  </a:schemeClr>
                </a:solidFill>
                <a:latin typeface="Times New Roman" panose="02020603050405020304"/>
                <a:ea typeface="+mn-lt"/>
                <a:cs typeface="+mn-lt"/>
              </a:rPr>
              <a:t>Hukum </a:t>
            </a:r>
            <a:r>
              <a:rPr lang="id-ID" dirty="0" err="1">
                <a:solidFill>
                  <a:schemeClr val="tx1">
                    <a:lumMod val="95000"/>
                    <a:lumOff val="5000"/>
                  </a:schemeClr>
                </a:solidFill>
                <a:latin typeface="Times New Roman" panose="02020603050405020304"/>
                <a:ea typeface="+mn-lt"/>
                <a:cs typeface="+mn-lt"/>
              </a:rPr>
              <a:t>Aqiqah</a:t>
            </a:r>
            <a:r>
              <a:rPr lang="id-ID" dirty="0">
                <a:solidFill>
                  <a:schemeClr val="tx1">
                    <a:lumMod val="95000"/>
                    <a:lumOff val="5000"/>
                  </a:schemeClr>
                </a:solidFill>
                <a:latin typeface="Times New Roman" panose="02020603050405020304"/>
                <a:ea typeface="+mn-lt"/>
                <a:cs typeface="+mn-lt"/>
              </a:rPr>
              <a:t> Dalam Pandangan Agama Islam (aqiqahalkautsar.com)</a:t>
            </a:r>
            <a:endParaRPr lang="id-ID">
              <a:solidFill>
                <a:schemeClr val="tx1">
                  <a:lumMod val="95000"/>
                  <a:lumOff val="5000"/>
                </a:schemeClr>
              </a:solidFill>
              <a:latin typeface="Times New Roman" panose="02020603050405020304"/>
              <a:cs typeface="Times New Roman" panose="02020603050405020304"/>
            </a:endParaRPr>
          </a:p>
          <a:p>
            <a:pPr marL="0" indent="0">
              <a:buNone/>
            </a:pPr>
            <a:r>
              <a:rPr lang="id-ID" dirty="0">
                <a:solidFill>
                  <a:schemeClr val="tx1">
                    <a:lumMod val="95000"/>
                    <a:lumOff val="5000"/>
                  </a:schemeClr>
                </a:solidFill>
                <a:latin typeface="Times New Roman" panose="02020603050405020304"/>
                <a:ea typeface="+mn-lt"/>
                <a:cs typeface="+mn-lt"/>
              </a:rPr>
              <a:t>Anjuran Islam dalam Memberi Nama Anak | </a:t>
            </a:r>
            <a:r>
              <a:rPr lang="id-ID" dirty="0" err="1">
                <a:solidFill>
                  <a:schemeClr val="tx1">
                    <a:lumMod val="95000"/>
                    <a:lumOff val="5000"/>
                  </a:schemeClr>
                </a:solidFill>
                <a:latin typeface="Times New Roman" panose="02020603050405020304"/>
                <a:ea typeface="+mn-lt"/>
                <a:cs typeface="+mn-lt"/>
              </a:rPr>
              <a:t>Republika</a:t>
            </a:r>
            <a:r>
              <a:rPr lang="id-ID" dirty="0">
                <a:solidFill>
                  <a:schemeClr val="tx1">
                    <a:lumMod val="95000"/>
                    <a:lumOff val="5000"/>
                  </a:schemeClr>
                </a:solidFill>
                <a:latin typeface="Times New Roman" panose="02020603050405020304"/>
                <a:ea typeface="+mn-lt"/>
                <a:cs typeface="+mn-lt"/>
              </a:rPr>
              <a:t> Online</a:t>
            </a:r>
            <a:endParaRPr lang="id-ID">
              <a:solidFill>
                <a:schemeClr val="tx1">
                  <a:lumMod val="95000"/>
                  <a:lumOff val="5000"/>
                </a:schemeClr>
              </a:solidFill>
              <a:latin typeface="Times New Roman" panose="02020603050405020304"/>
              <a:cs typeface="Times New Roman" panose="02020603050405020304"/>
            </a:endParaRPr>
          </a:p>
          <a:p>
            <a:pPr marL="0" indent="0">
              <a:buNone/>
            </a:pPr>
            <a:r>
              <a:rPr lang="id-ID" dirty="0">
                <a:solidFill>
                  <a:schemeClr val="tx1">
                    <a:lumMod val="95000"/>
                    <a:lumOff val="5000"/>
                  </a:schemeClr>
                </a:solidFill>
                <a:latin typeface="Times New Roman" panose="02020603050405020304"/>
                <a:ea typeface="+mn-lt"/>
                <a:cs typeface="+mn-lt"/>
              </a:rPr>
              <a:t>Hukum Mandi Wajib setelah Nifas dan Haid - Chanelmuslim.com</a:t>
            </a:r>
            <a:endParaRPr lang="id-ID" dirty="0">
              <a:solidFill>
                <a:schemeClr val="tx1">
                  <a:lumMod val="95000"/>
                  <a:lumOff val="5000"/>
                </a:schemeClr>
              </a:solidFill>
              <a:latin typeface="Times New Roman" panose="02020603050405020304"/>
            </a:endParaRPr>
          </a:p>
          <a:p>
            <a:pPr marL="0" indent="0">
              <a:buNone/>
            </a:pPr>
            <a:endParaRPr lang="id-ID" dirty="0">
              <a:solidFill>
                <a:srgbClr val="000000">
                  <a:alpha val="60000"/>
                </a:srgbClr>
              </a:solidFill>
              <a:ea typeface="+mn-lt"/>
              <a:cs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cxnSp>
        <p:nvCxnSpPr>
          <p:cNvPr id="8" name="Straight Connector 7"/>
          <p:cNvCxnSpPr>
            <a:cxnSpLocks noGrp="1" noRot="1" noChangeAspect="1" noMove="1" noResize="1" noEditPoints="1" noAdjustHandles="1" noChangeArrowheads="1" noChangeShapeType="1"/>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10" name="Group 9"/>
          <p:cNvGrpSpPr>
            <a:grpSpLocks noGrp="1" noRot="1" noChangeAspect="1" noMove="1" noResize="1" noUngrp="1"/>
          </p:cNvGrpSpPr>
          <p:nvPr/>
        </p:nvGrpSpPr>
        <p:grpSpPr>
          <a:xfrm rot="2700000">
            <a:off x="10127693" y="4178240"/>
            <a:ext cx="633413" cy="1862138"/>
            <a:chOff x="5959192" y="333389"/>
            <a:chExt cx="633413" cy="1862138"/>
          </a:xfrm>
        </p:grpSpPr>
        <p:grpSp>
          <p:nvGrpSpPr>
            <p:cNvPr id="11" name="Group 10"/>
            <p:cNvGrpSpPr/>
            <p:nvPr/>
          </p:nvGrpSpPr>
          <p:grpSpPr>
            <a:xfrm>
              <a:off x="5959192" y="333389"/>
              <a:ext cx="633413" cy="1419225"/>
              <a:chOff x="5959192" y="333389"/>
              <a:chExt cx="633413" cy="1419225"/>
            </a:xfrm>
          </p:grpSpPr>
          <p:sp>
            <p:nvSpPr>
              <p:cNvPr id="13" name="Freeform 68"/>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4" name="Freeform 69"/>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grpSp>
        <p:sp>
          <p:nvSpPr>
            <p:cNvPr id="12" name="Line 70"/>
            <p:cNvSpPr>
              <a:spLocks noChangeShapeType="1"/>
            </p:cNvSpPr>
            <p:nvPr/>
          </p:nvSpPr>
          <p:spPr bwMode="auto">
            <a:xfrm flipV="1">
              <a:off x="6278280" y="333389"/>
              <a:ext cx="0" cy="1862138"/>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sp useBgFill="1">
        <p:nvSpPr>
          <p:cNvPr id="16" name="Rectangle 15"/>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Judul 1"/>
          <p:cNvSpPr>
            <a:spLocks noGrp="1"/>
          </p:cNvSpPr>
          <p:nvPr>
            <p:ph type="title"/>
          </p:nvPr>
        </p:nvSpPr>
        <p:spPr>
          <a:xfrm>
            <a:off x="3114040" y="1079500"/>
            <a:ext cx="5300345" cy="2138680"/>
          </a:xfrm>
        </p:spPr>
        <p:txBody>
          <a:bodyPr vert="horz" lIns="91440" tIns="45720" rIns="91440" bIns="45720" rtlCol="0" anchor="b" anchorCtr="0">
            <a:normAutofit/>
          </a:bodyPr>
          <a:lstStyle/>
          <a:p>
            <a:pPr algn="ctr"/>
            <a:r>
              <a:rPr lang="en-US" sz="4800" dirty="0"/>
              <a:t>TERIMAKASIH</a:t>
            </a:r>
            <a:endParaRPr lang="en-US" sz="4800" dirty="0"/>
          </a:p>
        </p:txBody>
      </p:sp>
      <p:grpSp>
        <p:nvGrpSpPr>
          <p:cNvPr id="18" name="Group 17"/>
          <p:cNvGrpSpPr>
            <a:grpSpLocks noGrp="1" noRot="1" noChangeAspect="1" noMove="1" noResize="1" noUngrp="1"/>
          </p:cNvGrpSpPr>
          <p:nvPr/>
        </p:nvGrpSpPr>
        <p:grpSpPr>
          <a:xfrm>
            <a:off x="403168" y="602681"/>
            <a:ext cx="3615648" cy="5932335"/>
            <a:chOff x="402434" y="602681"/>
            <a:chExt cx="3615648" cy="5932335"/>
          </a:xfrm>
        </p:grpSpPr>
        <p:grpSp>
          <p:nvGrpSpPr>
            <p:cNvPr id="19" name="Group 18"/>
            <p:cNvGrpSpPr>
              <a:grpSpLocks noChangeAspect="1"/>
            </p:cNvGrpSpPr>
            <p:nvPr/>
          </p:nvGrpSpPr>
          <p:grpSpPr>
            <a:xfrm rot="2700000">
              <a:off x="710054" y="399231"/>
              <a:ext cx="317159" cy="932400"/>
              <a:chOff x="6376988" y="280988"/>
              <a:chExt cx="633413" cy="1862138"/>
            </a:xfrm>
          </p:grpSpPr>
          <p:sp>
            <p:nvSpPr>
              <p:cNvPr id="76" name="Freeform 68"/>
              <p:cNvSpPr/>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77" name="Freeform 69"/>
              <p:cNvSpPr/>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78" name="Line 70"/>
              <p:cNvSpPr>
                <a:spLocks noChangeShapeType="1"/>
              </p:cNvSpPr>
              <p:nvPr/>
            </p:nvSpPr>
            <p:spPr bwMode="auto">
              <a:xfrm flipV="1">
                <a:off x="6696076" y="280988"/>
                <a:ext cx="0" cy="1862138"/>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sp>
          <p:nvSpPr>
            <p:cNvPr id="20" name="Oval 19"/>
            <p:cNvSpPr/>
            <p:nvPr/>
          </p:nvSpPr>
          <p:spPr>
            <a:xfrm rot="10800000">
              <a:off x="1333586" y="839438"/>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dirty="0">
                <a:solidFill>
                  <a:schemeClr val="tx1"/>
                </a:solidFill>
              </a:endParaRPr>
            </a:p>
          </p:txBody>
        </p:sp>
        <p:grpSp>
          <p:nvGrpSpPr>
            <p:cNvPr id="21" name="Group 20"/>
            <p:cNvGrpSpPr/>
            <p:nvPr/>
          </p:nvGrpSpPr>
          <p:grpSpPr>
            <a:xfrm rot="13500000">
              <a:off x="1732866" y="390058"/>
              <a:ext cx="1785984" cy="2211229"/>
              <a:chOff x="3125006" y="3171595"/>
              <a:chExt cx="1785984" cy="2211229"/>
            </a:xfrm>
          </p:grpSpPr>
          <p:grpSp>
            <p:nvGrpSpPr>
              <p:cNvPr id="68" name="Group 67"/>
              <p:cNvGrpSpPr/>
              <p:nvPr/>
            </p:nvGrpSpPr>
            <p:grpSpPr>
              <a:xfrm>
                <a:off x="3136819" y="3174345"/>
                <a:ext cx="1760933" cy="2208479"/>
                <a:chOff x="4749017" y="2998646"/>
                <a:chExt cx="1760933" cy="2208479"/>
              </a:xfrm>
            </p:grpSpPr>
            <p:cxnSp>
              <p:nvCxnSpPr>
                <p:cNvPr id="72" name="Straight Connector 71"/>
                <p:cNvCxnSpPr/>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74" name="Rectangle 30"/>
                <p:cNvSpPr/>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30"/>
                <p:cNvSpPr/>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9" name="Group 68"/>
              <p:cNvGrpSpPr/>
              <p:nvPr/>
            </p:nvGrpSpPr>
            <p:grpSpPr>
              <a:xfrm>
                <a:off x="3125006" y="3171595"/>
                <a:ext cx="1785984" cy="1799739"/>
                <a:chOff x="6879836" y="3516901"/>
                <a:chExt cx="1785984" cy="1799739"/>
              </a:xfrm>
            </p:grpSpPr>
            <p:sp>
              <p:nvSpPr>
                <p:cNvPr id="70" name="Freeform: Shape 69"/>
                <p:cNvSpPr/>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71" name="Freeform: Shape 70"/>
                <p:cNvSpPr/>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grpSp>
          <p:nvGrpSpPr>
            <p:cNvPr id="22" name="Group 21"/>
            <p:cNvGrpSpPr/>
            <p:nvPr/>
          </p:nvGrpSpPr>
          <p:grpSpPr>
            <a:xfrm>
              <a:off x="540000" y="2480400"/>
              <a:ext cx="2457450" cy="3838575"/>
              <a:chOff x="587376" y="280988"/>
              <a:chExt cx="2457450" cy="3838575"/>
            </a:xfrm>
          </p:grpSpPr>
          <p:sp>
            <p:nvSpPr>
              <p:cNvPr id="46" name="Freeform 64"/>
              <p:cNvSpPr/>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47" name="Freeform 81"/>
              <p:cNvSpPr/>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48" name="Freeform 61"/>
              <p:cNvSpPr/>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49" name="Freeform 78"/>
              <p:cNvSpPr/>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50" name="Freeform 84"/>
              <p:cNvSpPr/>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51" name="Freeform 87"/>
              <p:cNvSpPr/>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52" name="Freeform 60"/>
              <p:cNvSpPr/>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53" name="Freeform 59"/>
              <p:cNvSpPr/>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54" name="Freeform 62"/>
              <p:cNvSpPr/>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dirty="0"/>
              </a:p>
            </p:txBody>
          </p:sp>
          <p:sp>
            <p:nvSpPr>
              <p:cNvPr id="55" name="Freeform 65"/>
              <p:cNvSpPr/>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56" name="Freeform 79"/>
              <p:cNvSpPr/>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57" name="Freeform 82"/>
              <p:cNvSpPr/>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58" name="Freeform 85"/>
              <p:cNvSpPr/>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59" name="Freeform 88"/>
              <p:cNvSpPr/>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grpSp>
            <p:nvGrpSpPr>
              <p:cNvPr id="60" name="Group 59"/>
              <p:cNvGrpSpPr/>
              <p:nvPr/>
            </p:nvGrpSpPr>
            <p:grpSpPr>
              <a:xfrm>
                <a:off x="587376" y="280988"/>
                <a:ext cx="2457450" cy="3838575"/>
                <a:chOff x="587376" y="280988"/>
                <a:chExt cx="2457450" cy="3838575"/>
              </a:xfrm>
            </p:grpSpPr>
            <p:sp>
              <p:nvSpPr>
                <p:cNvPr id="61" name="Line 63"/>
                <p:cNvSpPr>
                  <a:spLocks noChangeShapeType="1"/>
                </p:cNvSpPr>
                <p:nvPr/>
              </p:nvSpPr>
              <p:spPr bwMode="auto">
                <a:xfrm>
                  <a:off x="587376"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62" name="Line 66"/>
                <p:cNvSpPr>
                  <a:spLocks noChangeShapeType="1"/>
                </p:cNvSpPr>
                <p:nvPr/>
              </p:nvSpPr>
              <p:spPr bwMode="auto">
                <a:xfrm flipV="1">
                  <a:off x="1816101"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63" name="Line 67"/>
                <p:cNvSpPr>
                  <a:spLocks noChangeShapeType="1"/>
                </p:cNvSpPr>
                <p:nvPr/>
              </p:nvSpPr>
              <p:spPr bwMode="auto">
                <a:xfrm flipV="1">
                  <a:off x="1816101" y="280988"/>
                  <a:ext cx="0" cy="3838575"/>
                </a:xfrm>
                <a:prstGeom prst="line">
                  <a:avLst/>
                </a:prstGeom>
                <a:noFill/>
                <a:ln w="12700" cap="flat">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64" name="Line 80"/>
                <p:cNvSpPr>
                  <a:spLocks noChangeShapeType="1"/>
                </p:cNvSpPr>
                <p:nvPr/>
              </p:nvSpPr>
              <p:spPr bwMode="auto">
                <a:xfrm>
                  <a:off x="587376"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65" name="Line 83"/>
                <p:cNvSpPr>
                  <a:spLocks noChangeShapeType="1"/>
                </p:cNvSpPr>
                <p:nvPr/>
              </p:nvSpPr>
              <p:spPr bwMode="auto">
                <a:xfrm flipV="1">
                  <a:off x="1816101"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66" name="Line 86"/>
                <p:cNvSpPr>
                  <a:spLocks noChangeShapeType="1"/>
                </p:cNvSpPr>
                <p:nvPr/>
              </p:nvSpPr>
              <p:spPr bwMode="auto">
                <a:xfrm>
                  <a:off x="587376"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67" name="Line 89"/>
                <p:cNvSpPr>
                  <a:spLocks noChangeShapeType="1"/>
                </p:cNvSpPr>
                <p:nvPr/>
              </p:nvSpPr>
              <p:spPr bwMode="auto">
                <a:xfrm flipV="1">
                  <a:off x="1816101"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grpSp>
        <p:sp>
          <p:nvSpPr>
            <p:cNvPr id="23" name="Oval 22"/>
            <p:cNvSpPr/>
            <p:nvPr/>
          </p:nvSpPr>
          <p:spPr>
            <a:xfrm rot="10800000">
              <a:off x="2742320" y="5778888"/>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dirty="0">
                <a:solidFill>
                  <a:schemeClr val="tx1"/>
                </a:solidFill>
              </a:endParaRPr>
            </a:p>
          </p:txBody>
        </p:sp>
        <p:grpSp>
          <p:nvGrpSpPr>
            <p:cNvPr id="24" name="Group 23"/>
            <p:cNvGrpSpPr/>
            <p:nvPr/>
          </p:nvGrpSpPr>
          <p:grpSpPr>
            <a:xfrm rot="10800000">
              <a:off x="2305927" y="2362458"/>
              <a:ext cx="641183" cy="1069728"/>
              <a:chOff x="6484112" y="2967038"/>
              <a:chExt cx="641183" cy="1069728"/>
            </a:xfrm>
          </p:grpSpPr>
          <p:grpSp>
            <p:nvGrpSpPr>
              <p:cNvPr id="38" name="Group 37"/>
              <p:cNvGrpSpPr/>
              <p:nvPr/>
            </p:nvGrpSpPr>
            <p:grpSpPr>
              <a:xfrm>
                <a:off x="6808136" y="2967038"/>
                <a:ext cx="317159" cy="932400"/>
                <a:chOff x="6808136" y="2967038"/>
                <a:chExt cx="317159" cy="932400"/>
              </a:xfrm>
            </p:grpSpPr>
            <p:sp>
              <p:nvSpPr>
                <p:cNvPr id="43"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44"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45"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39" name="Group 38"/>
              <p:cNvGrpSpPr/>
              <p:nvPr/>
            </p:nvGrpSpPr>
            <p:grpSpPr>
              <a:xfrm rot="18900000" flipH="1">
                <a:off x="6484112" y="3104366"/>
                <a:ext cx="317159" cy="932400"/>
                <a:chOff x="6808136" y="2967038"/>
                <a:chExt cx="317159" cy="932400"/>
              </a:xfrm>
            </p:grpSpPr>
            <p:sp>
              <p:nvSpPr>
                <p:cNvPr id="40"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41"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42"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grpSp>
          <p:nvGrpSpPr>
            <p:cNvPr id="25" name="Group 24"/>
            <p:cNvGrpSpPr/>
            <p:nvPr/>
          </p:nvGrpSpPr>
          <p:grpSpPr>
            <a:xfrm>
              <a:off x="3384669" y="4915016"/>
              <a:ext cx="633413" cy="1620000"/>
              <a:chOff x="3384669" y="4915016"/>
              <a:chExt cx="633413" cy="1620000"/>
            </a:xfrm>
          </p:grpSpPr>
          <p:grpSp>
            <p:nvGrpSpPr>
              <p:cNvPr id="34" name="Group 33"/>
              <p:cNvGrpSpPr/>
              <p:nvPr/>
            </p:nvGrpSpPr>
            <p:grpSpPr>
              <a:xfrm rot="18900000">
                <a:off x="3384669" y="4946104"/>
                <a:ext cx="633413" cy="1419225"/>
                <a:chOff x="5959192" y="333389"/>
                <a:chExt cx="633413" cy="1419225"/>
              </a:xfrm>
            </p:grpSpPr>
            <p:sp>
              <p:nvSpPr>
                <p:cNvPr id="36" name="Freeform 68"/>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37" name="Freeform 69"/>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grpSp>
          <p:sp>
            <p:nvSpPr>
              <p:cNvPr id="35" name="Line 70"/>
              <p:cNvSpPr>
                <a:spLocks noChangeShapeType="1"/>
              </p:cNvSpPr>
              <p:nvPr/>
            </p:nvSpPr>
            <p:spPr bwMode="auto">
              <a:xfrm rot="18900000" flipV="1">
                <a:off x="3774042" y="4915016"/>
                <a:ext cx="0" cy="16200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26" name="Group 25"/>
            <p:cNvGrpSpPr/>
            <p:nvPr/>
          </p:nvGrpSpPr>
          <p:grpSpPr>
            <a:xfrm rot="10800000">
              <a:off x="540013" y="1046180"/>
              <a:ext cx="903599" cy="2160000"/>
              <a:chOff x="9057947" y="3423463"/>
              <a:chExt cx="903599" cy="2160000"/>
            </a:xfrm>
          </p:grpSpPr>
          <p:grpSp>
            <p:nvGrpSpPr>
              <p:cNvPr id="27" name="Group 26"/>
              <p:cNvGrpSpPr>
                <a:grpSpLocks noChangeAspect="1"/>
              </p:cNvGrpSpPr>
              <p:nvPr/>
            </p:nvGrpSpPr>
            <p:grpSpPr>
              <a:xfrm>
                <a:off x="9057947" y="3432856"/>
                <a:ext cx="903599" cy="1872461"/>
                <a:chOff x="10538626" y="3165838"/>
                <a:chExt cx="936000" cy="1939601"/>
              </a:xfrm>
            </p:grpSpPr>
            <p:sp>
              <p:nvSpPr>
                <p:cNvPr id="32" name="Freeform: Shape 31"/>
                <p:cNvSpPr/>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33" name="Freeform: Shape 32"/>
                <p:cNvSpPr/>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nvGrpSpPr>
              <p:cNvPr id="28" name="Group 27"/>
              <p:cNvGrpSpPr/>
              <p:nvPr/>
            </p:nvGrpSpPr>
            <p:grpSpPr>
              <a:xfrm>
                <a:off x="9210264" y="3423463"/>
                <a:ext cx="597126" cy="2160000"/>
                <a:chOff x="9210264" y="3423463"/>
                <a:chExt cx="597126" cy="2160000"/>
              </a:xfrm>
            </p:grpSpPr>
            <p:cxnSp>
              <p:nvCxnSpPr>
                <p:cNvPr id="29" name="Straight Connector 28"/>
                <p:cNvCxnSpPr/>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0" name="Rectangle 5"/>
                <p:cNvSpPr/>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1" fmla="*/ 0 w 1239398"/>
                    <a:gd name="connsiteY0-2" fmla="*/ 0 h 1239398"/>
                    <a:gd name="connsiteX1-3" fmla="*/ 1239398 w 1239398"/>
                    <a:gd name="connsiteY1-4" fmla="*/ 0 h 1239398"/>
                    <a:gd name="connsiteX2-5" fmla="*/ 1239398 w 1239398"/>
                    <a:gd name="connsiteY2-6" fmla="*/ 1239398 h 1239398"/>
                    <a:gd name="connsiteX3-7" fmla="*/ 0 w 1239398"/>
                    <a:gd name="connsiteY3-8" fmla="*/ 1239398 h 1239398"/>
                    <a:gd name="connsiteX4-9" fmla="*/ 91440 w 1239398"/>
                    <a:gd name="connsiteY4-10" fmla="*/ 91440 h 1239398"/>
                    <a:gd name="connsiteX0-11" fmla="*/ 1239398 w 1239398"/>
                    <a:gd name="connsiteY0-12" fmla="*/ 0 h 1239398"/>
                    <a:gd name="connsiteX1-13" fmla="*/ 1239398 w 1239398"/>
                    <a:gd name="connsiteY1-14" fmla="*/ 1239398 h 1239398"/>
                    <a:gd name="connsiteX2-15" fmla="*/ 0 w 1239398"/>
                    <a:gd name="connsiteY2-16" fmla="*/ 1239398 h 1239398"/>
                    <a:gd name="connsiteX3-17" fmla="*/ 91440 w 1239398"/>
                    <a:gd name="connsiteY3-18" fmla="*/ 91440 h 1239398"/>
                    <a:gd name="connsiteX0-19" fmla="*/ 1239398 w 1239398"/>
                    <a:gd name="connsiteY0-20" fmla="*/ 0 h 1239398"/>
                    <a:gd name="connsiteX1-21" fmla="*/ 1239398 w 1239398"/>
                    <a:gd name="connsiteY1-22" fmla="*/ 1239398 h 1239398"/>
                    <a:gd name="connsiteX2-23" fmla="*/ 0 w 1239398"/>
                    <a:gd name="connsiteY2-24" fmla="*/ 1239398 h 1239398"/>
                  </a:gdLst>
                  <a:ahLst/>
                  <a:cxnLst>
                    <a:cxn ang="0">
                      <a:pos x="connsiteX0-1" y="connsiteY0-2"/>
                    </a:cxn>
                    <a:cxn ang="0">
                      <a:pos x="connsiteX1-3" y="connsiteY1-4"/>
                    </a:cxn>
                    <a:cxn ang="0">
                      <a:pos x="connsiteX2-5" y="connsiteY2-6"/>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
                <p:cNvSpPr/>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1" fmla="*/ 0 w 1239398"/>
                    <a:gd name="connsiteY0-2" fmla="*/ 0 h 1239398"/>
                    <a:gd name="connsiteX1-3" fmla="*/ 1239398 w 1239398"/>
                    <a:gd name="connsiteY1-4" fmla="*/ 0 h 1239398"/>
                    <a:gd name="connsiteX2-5" fmla="*/ 1239398 w 1239398"/>
                    <a:gd name="connsiteY2-6" fmla="*/ 1239398 h 1239398"/>
                    <a:gd name="connsiteX3-7" fmla="*/ 0 w 1239398"/>
                    <a:gd name="connsiteY3-8" fmla="*/ 1239398 h 1239398"/>
                    <a:gd name="connsiteX4-9" fmla="*/ 91440 w 1239398"/>
                    <a:gd name="connsiteY4-10" fmla="*/ 91440 h 1239398"/>
                    <a:gd name="connsiteX0-11" fmla="*/ 1239398 w 1239398"/>
                    <a:gd name="connsiteY0-12" fmla="*/ 0 h 1239398"/>
                    <a:gd name="connsiteX1-13" fmla="*/ 1239398 w 1239398"/>
                    <a:gd name="connsiteY1-14" fmla="*/ 1239398 h 1239398"/>
                    <a:gd name="connsiteX2-15" fmla="*/ 0 w 1239398"/>
                    <a:gd name="connsiteY2-16" fmla="*/ 1239398 h 1239398"/>
                    <a:gd name="connsiteX3-17" fmla="*/ 91440 w 1239398"/>
                    <a:gd name="connsiteY3-18" fmla="*/ 91440 h 1239398"/>
                    <a:gd name="connsiteX0-19" fmla="*/ 1239398 w 1239398"/>
                    <a:gd name="connsiteY0-20" fmla="*/ 0 h 1239398"/>
                    <a:gd name="connsiteX1-21" fmla="*/ 1239398 w 1239398"/>
                    <a:gd name="connsiteY1-22" fmla="*/ 1239398 h 1239398"/>
                    <a:gd name="connsiteX2-23" fmla="*/ 0 w 1239398"/>
                    <a:gd name="connsiteY2-24" fmla="*/ 1239398 h 1239398"/>
                  </a:gdLst>
                  <a:ahLst/>
                  <a:cxnLst>
                    <a:cxn ang="0">
                      <a:pos x="connsiteX0-1" y="connsiteY0-2"/>
                    </a:cxn>
                    <a:cxn ang="0">
                      <a:pos x="connsiteX1-3" y="connsiteY1-4"/>
                    </a:cxn>
                    <a:cxn ang="0">
                      <a:pos x="connsiteX2-5" y="connsiteY2-6"/>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cxnSp>
        <p:nvCxnSpPr>
          <p:cNvPr id="80" name="Straight Connector 79"/>
          <p:cNvCxnSpPr>
            <a:cxnSpLocks noGrp="1" noRot="1" noChangeAspect="1" noMove="1" noResize="1" noEditPoints="1" noAdjustHandles="1" noChangeArrowheads="1" noChangeShapeType="1"/>
          </p:cNvCxnSpPr>
          <p:nvPr/>
        </p:nvCxnSpPr>
        <p:spPr>
          <a:xfrm>
            <a:off x="58260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2" name="Group 81"/>
          <p:cNvGrpSpPr>
            <a:grpSpLocks noGrp="1" noRot="1" noChangeAspect="1" noMove="1" noResize="1" noUngrp="1"/>
          </p:cNvGrpSpPr>
          <p:nvPr/>
        </p:nvGrpSpPr>
        <p:grpSpPr>
          <a:xfrm flipH="1">
            <a:off x="8173184" y="602681"/>
            <a:ext cx="3615648" cy="5932335"/>
            <a:chOff x="402434" y="602681"/>
            <a:chExt cx="3615648" cy="5932335"/>
          </a:xfrm>
        </p:grpSpPr>
        <p:grpSp>
          <p:nvGrpSpPr>
            <p:cNvPr id="83" name="Group 82"/>
            <p:cNvGrpSpPr>
              <a:grpSpLocks noChangeAspect="1"/>
            </p:cNvGrpSpPr>
            <p:nvPr/>
          </p:nvGrpSpPr>
          <p:grpSpPr>
            <a:xfrm rot="2700000">
              <a:off x="710054" y="399231"/>
              <a:ext cx="317159" cy="932400"/>
              <a:chOff x="6376988" y="280988"/>
              <a:chExt cx="633413" cy="1862138"/>
            </a:xfrm>
          </p:grpSpPr>
          <p:sp>
            <p:nvSpPr>
              <p:cNvPr id="140" name="Freeform 68"/>
              <p:cNvSpPr/>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41" name="Freeform 69"/>
              <p:cNvSpPr/>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142" name="Line 70"/>
              <p:cNvSpPr>
                <a:spLocks noChangeShapeType="1"/>
              </p:cNvSpPr>
              <p:nvPr/>
            </p:nvSpPr>
            <p:spPr bwMode="auto">
              <a:xfrm flipV="1">
                <a:off x="6696076" y="280988"/>
                <a:ext cx="0" cy="1862138"/>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sp>
          <p:nvSpPr>
            <p:cNvPr id="84" name="Oval 83"/>
            <p:cNvSpPr/>
            <p:nvPr/>
          </p:nvSpPr>
          <p:spPr>
            <a:xfrm rot="10800000">
              <a:off x="1333586" y="839438"/>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dirty="0">
                <a:solidFill>
                  <a:schemeClr val="tx1"/>
                </a:solidFill>
              </a:endParaRPr>
            </a:p>
          </p:txBody>
        </p:sp>
        <p:grpSp>
          <p:nvGrpSpPr>
            <p:cNvPr id="85" name="Group 84"/>
            <p:cNvGrpSpPr/>
            <p:nvPr/>
          </p:nvGrpSpPr>
          <p:grpSpPr>
            <a:xfrm rot="13500000">
              <a:off x="1732866" y="390058"/>
              <a:ext cx="1785984" cy="2211229"/>
              <a:chOff x="3125006" y="3171595"/>
              <a:chExt cx="1785984" cy="2211229"/>
            </a:xfrm>
          </p:grpSpPr>
          <p:grpSp>
            <p:nvGrpSpPr>
              <p:cNvPr id="132" name="Group 131"/>
              <p:cNvGrpSpPr/>
              <p:nvPr/>
            </p:nvGrpSpPr>
            <p:grpSpPr>
              <a:xfrm>
                <a:off x="3136819" y="3174345"/>
                <a:ext cx="1760933" cy="2208479"/>
                <a:chOff x="4749017" y="2998646"/>
                <a:chExt cx="1760933" cy="2208479"/>
              </a:xfrm>
            </p:grpSpPr>
            <p:cxnSp>
              <p:nvCxnSpPr>
                <p:cNvPr id="136" name="Straight Connector 135"/>
                <p:cNvCxnSpPr/>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38" name="Rectangle 30"/>
                <p:cNvSpPr/>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30"/>
                <p:cNvSpPr/>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3" name="Group 132"/>
              <p:cNvGrpSpPr/>
              <p:nvPr/>
            </p:nvGrpSpPr>
            <p:grpSpPr>
              <a:xfrm>
                <a:off x="3125006" y="3171595"/>
                <a:ext cx="1785984" cy="1799739"/>
                <a:chOff x="6879836" y="3516901"/>
                <a:chExt cx="1785984" cy="1799739"/>
              </a:xfrm>
            </p:grpSpPr>
            <p:sp>
              <p:nvSpPr>
                <p:cNvPr id="134" name="Freeform: Shape 133"/>
                <p:cNvSpPr/>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135" name="Freeform: Shape 134"/>
                <p:cNvSpPr/>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grpSp>
          <p:nvGrpSpPr>
            <p:cNvPr id="86" name="Group 85"/>
            <p:cNvGrpSpPr/>
            <p:nvPr/>
          </p:nvGrpSpPr>
          <p:grpSpPr>
            <a:xfrm>
              <a:off x="540000" y="2480400"/>
              <a:ext cx="2457450" cy="3838575"/>
              <a:chOff x="587376" y="280988"/>
              <a:chExt cx="2457450" cy="3838575"/>
            </a:xfrm>
          </p:grpSpPr>
          <p:sp>
            <p:nvSpPr>
              <p:cNvPr id="110" name="Freeform 64"/>
              <p:cNvSpPr/>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111" name="Freeform 81"/>
              <p:cNvSpPr/>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112" name="Freeform 61"/>
              <p:cNvSpPr/>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113" name="Freeform 78"/>
              <p:cNvSpPr/>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114" name="Freeform 84"/>
              <p:cNvSpPr/>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115" name="Freeform 87"/>
              <p:cNvSpPr/>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116" name="Freeform 60"/>
              <p:cNvSpPr/>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117" name="Freeform 59"/>
              <p:cNvSpPr/>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18" name="Freeform 62"/>
              <p:cNvSpPr/>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dirty="0"/>
              </a:p>
            </p:txBody>
          </p:sp>
          <p:sp>
            <p:nvSpPr>
              <p:cNvPr id="119" name="Freeform 65"/>
              <p:cNvSpPr/>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120" name="Freeform 79"/>
              <p:cNvSpPr/>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121" name="Freeform 82"/>
              <p:cNvSpPr/>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122" name="Freeform 85"/>
              <p:cNvSpPr/>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123" name="Freeform 88"/>
              <p:cNvSpPr/>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grpSp>
            <p:nvGrpSpPr>
              <p:cNvPr id="124" name="Group 123"/>
              <p:cNvGrpSpPr/>
              <p:nvPr/>
            </p:nvGrpSpPr>
            <p:grpSpPr>
              <a:xfrm>
                <a:off x="587376" y="280988"/>
                <a:ext cx="2457450" cy="3838575"/>
                <a:chOff x="587376" y="280988"/>
                <a:chExt cx="2457450" cy="3838575"/>
              </a:xfrm>
            </p:grpSpPr>
            <p:sp>
              <p:nvSpPr>
                <p:cNvPr id="125" name="Line 63"/>
                <p:cNvSpPr>
                  <a:spLocks noChangeShapeType="1"/>
                </p:cNvSpPr>
                <p:nvPr/>
              </p:nvSpPr>
              <p:spPr bwMode="auto">
                <a:xfrm>
                  <a:off x="587376"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126" name="Line 66"/>
                <p:cNvSpPr>
                  <a:spLocks noChangeShapeType="1"/>
                </p:cNvSpPr>
                <p:nvPr/>
              </p:nvSpPr>
              <p:spPr bwMode="auto">
                <a:xfrm flipV="1">
                  <a:off x="1816101"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127" name="Line 67"/>
                <p:cNvSpPr>
                  <a:spLocks noChangeShapeType="1"/>
                </p:cNvSpPr>
                <p:nvPr/>
              </p:nvSpPr>
              <p:spPr bwMode="auto">
                <a:xfrm flipV="1">
                  <a:off x="1816101" y="280988"/>
                  <a:ext cx="0" cy="3838575"/>
                </a:xfrm>
                <a:prstGeom prst="line">
                  <a:avLst/>
                </a:prstGeom>
                <a:noFill/>
                <a:ln w="12700" cap="flat">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128" name="Line 80"/>
                <p:cNvSpPr>
                  <a:spLocks noChangeShapeType="1"/>
                </p:cNvSpPr>
                <p:nvPr/>
              </p:nvSpPr>
              <p:spPr bwMode="auto">
                <a:xfrm>
                  <a:off x="587376"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129" name="Line 83"/>
                <p:cNvSpPr>
                  <a:spLocks noChangeShapeType="1"/>
                </p:cNvSpPr>
                <p:nvPr/>
              </p:nvSpPr>
              <p:spPr bwMode="auto">
                <a:xfrm flipV="1">
                  <a:off x="1816101"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130" name="Line 86"/>
                <p:cNvSpPr>
                  <a:spLocks noChangeShapeType="1"/>
                </p:cNvSpPr>
                <p:nvPr/>
              </p:nvSpPr>
              <p:spPr bwMode="auto">
                <a:xfrm>
                  <a:off x="587376"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131" name="Line 89"/>
                <p:cNvSpPr>
                  <a:spLocks noChangeShapeType="1"/>
                </p:cNvSpPr>
                <p:nvPr/>
              </p:nvSpPr>
              <p:spPr bwMode="auto">
                <a:xfrm flipV="1">
                  <a:off x="1816101"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grpSp>
        <p:sp>
          <p:nvSpPr>
            <p:cNvPr id="87" name="Oval 86"/>
            <p:cNvSpPr/>
            <p:nvPr/>
          </p:nvSpPr>
          <p:spPr>
            <a:xfrm rot="10800000">
              <a:off x="2742320" y="5778888"/>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dirty="0">
                <a:solidFill>
                  <a:schemeClr val="tx1"/>
                </a:solidFill>
              </a:endParaRPr>
            </a:p>
          </p:txBody>
        </p:sp>
        <p:grpSp>
          <p:nvGrpSpPr>
            <p:cNvPr id="88" name="Group 87"/>
            <p:cNvGrpSpPr/>
            <p:nvPr/>
          </p:nvGrpSpPr>
          <p:grpSpPr>
            <a:xfrm rot="10800000">
              <a:off x="2305927" y="2362458"/>
              <a:ext cx="641183" cy="1069728"/>
              <a:chOff x="6484112" y="2967038"/>
              <a:chExt cx="641183" cy="1069728"/>
            </a:xfrm>
          </p:grpSpPr>
          <p:grpSp>
            <p:nvGrpSpPr>
              <p:cNvPr id="102" name="Group 101"/>
              <p:cNvGrpSpPr/>
              <p:nvPr/>
            </p:nvGrpSpPr>
            <p:grpSpPr>
              <a:xfrm>
                <a:off x="6808136" y="2967038"/>
                <a:ext cx="317159" cy="932400"/>
                <a:chOff x="6808136" y="2967038"/>
                <a:chExt cx="317159" cy="932400"/>
              </a:xfrm>
            </p:grpSpPr>
            <p:sp>
              <p:nvSpPr>
                <p:cNvPr id="107"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08"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109"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103" name="Group 102"/>
              <p:cNvGrpSpPr/>
              <p:nvPr/>
            </p:nvGrpSpPr>
            <p:grpSpPr>
              <a:xfrm rot="18900000" flipH="1">
                <a:off x="6484112" y="3104366"/>
                <a:ext cx="317159" cy="932400"/>
                <a:chOff x="6808136" y="2967038"/>
                <a:chExt cx="317159" cy="932400"/>
              </a:xfrm>
            </p:grpSpPr>
            <p:sp>
              <p:nvSpPr>
                <p:cNvPr id="104"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05"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106"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grpSp>
          <p:nvGrpSpPr>
            <p:cNvPr id="89" name="Group 88"/>
            <p:cNvGrpSpPr/>
            <p:nvPr/>
          </p:nvGrpSpPr>
          <p:grpSpPr>
            <a:xfrm>
              <a:off x="3384669" y="4915016"/>
              <a:ext cx="633413" cy="1620000"/>
              <a:chOff x="3384669" y="4915016"/>
              <a:chExt cx="633413" cy="1620000"/>
            </a:xfrm>
          </p:grpSpPr>
          <p:grpSp>
            <p:nvGrpSpPr>
              <p:cNvPr id="98" name="Group 97"/>
              <p:cNvGrpSpPr/>
              <p:nvPr/>
            </p:nvGrpSpPr>
            <p:grpSpPr>
              <a:xfrm rot="18900000">
                <a:off x="3384669" y="4946104"/>
                <a:ext cx="633413" cy="1419225"/>
                <a:chOff x="5959192" y="333389"/>
                <a:chExt cx="633413" cy="1419225"/>
              </a:xfrm>
            </p:grpSpPr>
            <p:sp>
              <p:nvSpPr>
                <p:cNvPr id="100" name="Freeform 68"/>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01" name="Freeform 69"/>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grpSp>
          <p:sp>
            <p:nvSpPr>
              <p:cNvPr id="99" name="Line 70"/>
              <p:cNvSpPr>
                <a:spLocks noChangeShapeType="1"/>
              </p:cNvSpPr>
              <p:nvPr/>
            </p:nvSpPr>
            <p:spPr bwMode="auto">
              <a:xfrm rot="18900000" flipV="1">
                <a:off x="3774042" y="4915016"/>
                <a:ext cx="0" cy="16200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90" name="Group 89"/>
            <p:cNvGrpSpPr/>
            <p:nvPr/>
          </p:nvGrpSpPr>
          <p:grpSpPr>
            <a:xfrm rot="10800000">
              <a:off x="540013" y="1046180"/>
              <a:ext cx="903599" cy="2160000"/>
              <a:chOff x="9057947" y="3423463"/>
              <a:chExt cx="903599" cy="2160000"/>
            </a:xfrm>
          </p:grpSpPr>
          <p:grpSp>
            <p:nvGrpSpPr>
              <p:cNvPr id="91" name="Group 90"/>
              <p:cNvGrpSpPr>
                <a:grpSpLocks noChangeAspect="1"/>
              </p:cNvGrpSpPr>
              <p:nvPr/>
            </p:nvGrpSpPr>
            <p:grpSpPr>
              <a:xfrm>
                <a:off x="9057947" y="3432856"/>
                <a:ext cx="903599" cy="1872461"/>
                <a:chOff x="10538626" y="3165838"/>
                <a:chExt cx="936000" cy="1939601"/>
              </a:xfrm>
            </p:grpSpPr>
            <p:sp>
              <p:nvSpPr>
                <p:cNvPr id="96" name="Freeform: Shape 95"/>
                <p:cNvSpPr/>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97" name="Freeform: Shape 96"/>
                <p:cNvSpPr/>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nvGrpSpPr>
              <p:cNvPr id="92" name="Group 91"/>
              <p:cNvGrpSpPr/>
              <p:nvPr/>
            </p:nvGrpSpPr>
            <p:grpSpPr>
              <a:xfrm>
                <a:off x="9210264" y="3423463"/>
                <a:ext cx="597126" cy="2160000"/>
                <a:chOff x="9210264" y="3423463"/>
                <a:chExt cx="597126" cy="2160000"/>
              </a:xfrm>
            </p:grpSpPr>
            <p:cxnSp>
              <p:nvCxnSpPr>
                <p:cNvPr id="93" name="Straight Connector 92"/>
                <p:cNvCxnSpPr/>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94" name="Rectangle 5"/>
                <p:cNvSpPr/>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1" fmla="*/ 0 w 1239398"/>
                    <a:gd name="connsiteY0-2" fmla="*/ 0 h 1239398"/>
                    <a:gd name="connsiteX1-3" fmla="*/ 1239398 w 1239398"/>
                    <a:gd name="connsiteY1-4" fmla="*/ 0 h 1239398"/>
                    <a:gd name="connsiteX2-5" fmla="*/ 1239398 w 1239398"/>
                    <a:gd name="connsiteY2-6" fmla="*/ 1239398 h 1239398"/>
                    <a:gd name="connsiteX3-7" fmla="*/ 0 w 1239398"/>
                    <a:gd name="connsiteY3-8" fmla="*/ 1239398 h 1239398"/>
                    <a:gd name="connsiteX4-9" fmla="*/ 91440 w 1239398"/>
                    <a:gd name="connsiteY4-10" fmla="*/ 91440 h 1239398"/>
                    <a:gd name="connsiteX0-11" fmla="*/ 1239398 w 1239398"/>
                    <a:gd name="connsiteY0-12" fmla="*/ 0 h 1239398"/>
                    <a:gd name="connsiteX1-13" fmla="*/ 1239398 w 1239398"/>
                    <a:gd name="connsiteY1-14" fmla="*/ 1239398 h 1239398"/>
                    <a:gd name="connsiteX2-15" fmla="*/ 0 w 1239398"/>
                    <a:gd name="connsiteY2-16" fmla="*/ 1239398 h 1239398"/>
                    <a:gd name="connsiteX3-17" fmla="*/ 91440 w 1239398"/>
                    <a:gd name="connsiteY3-18" fmla="*/ 91440 h 1239398"/>
                    <a:gd name="connsiteX0-19" fmla="*/ 1239398 w 1239398"/>
                    <a:gd name="connsiteY0-20" fmla="*/ 0 h 1239398"/>
                    <a:gd name="connsiteX1-21" fmla="*/ 1239398 w 1239398"/>
                    <a:gd name="connsiteY1-22" fmla="*/ 1239398 h 1239398"/>
                    <a:gd name="connsiteX2-23" fmla="*/ 0 w 1239398"/>
                    <a:gd name="connsiteY2-24" fmla="*/ 1239398 h 1239398"/>
                  </a:gdLst>
                  <a:ahLst/>
                  <a:cxnLst>
                    <a:cxn ang="0">
                      <a:pos x="connsiteX0-1" y="connsiteY0-2"/>
                    </a:cxn>
                    <a:cxn ang="0">
                      <a:pos x="connsiteX1-3" y="connsiteY1-4"/>
                    </a:cxn>
                    <a:cxn ang="0">
                      <a:pos x="connsiteX2-5" y="connsiteY2-6"/>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5"/>
                <p:cNvSpPr/>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1" fmla="*/ 0 w 1239398"/>
                    <a:gd name="connsiteY0-2" fmla="*/ 0 h 1239398"/>
                    <a:gd name="connsiteX1-3" fmla="*/ 1239398 w 1239398"/>
                    <a:gd name="connsiteY1-4" fmla="*/ 0 h 1239398"/>
                    <a:gd name="connsiteX2-5" fmla="*/ 1239398 w 1239398"/>
                    <a:gd name="connsiteY2-6" fmla="*/ 1239398 h 1239398"/>
                    <a:gd name="connsiteX3-7" fmla="*/ 0 w 1239398"/>
                    <a:gd name="connsiteY3-8" fmla="*/ 1239398 h 1239398"/>
                    <a:gd name="connsiteX4-9" fmla="*/ 91440 w 1239398"/>
                    <a:gd name="connsiteY4-10" fmla="*/ 91440 h 1239398"/>
                    <a:gd name="connsiteX0-11" fmla="*/ 1239398 w 1239398"/>
                    <a:gd name="connsiteY0-12" fmla="*/ 0 h 1239398"/>
                    <a:gd name="connsiteX1-13" fmla="*/ 1239398 w 1239398"/>
                    <a:gd name="connsiteY1-14" fmla="*/ 1239398 h 1239398"/>
                    <a:gd name="connsiteX2-15" fmla="*/ 0 w 1239398"/>
                    <a:gd name="connsiteY2-16" fmla="*/ 1239398 h 1239398"/>
                    <a:gd name="connsiteX3-17" fmla="*/ 91440 w 1239398"/>
                    <a:gd name="connsiteY3-18" fmla="*/ 91440 h 1239398"/>
                    <a:gd name="connsiteX0-19" fmla="*/ 1239398 w 1239398"/>
                    <a:gd name="connsiteY0-20" fmla="*/ 0 h 1239398"/>
                    <a:gd name="connsiteX1-21" fmla="*/ 1239398 w 1239398"/>
                    <a:gd name="connsiteY1-22" fmla="*/ 1239398 h 1239398"/>
                    <a:gd name="connsiteX2-23" fmla="*/ 0 w 1239398"/>
                    <a:gd name="connsiteY2-24" fmla="*/ 1239398 h 1239398"/>
                  </a:gdLst>
                  <a:ahLst/>
                  <a:cxnLst>
                    <a:cxn ang="0">
                      <a:pos x="connsiteX0-1" y="connsiteY0-2"/>
                    </a:cxn>
                    <a:cxn ang="0">
                      <a:pos x="connsiteX1-3" y="connsiteY1-4"/>
                    </a:cxn>
                    <a:cxn ang="0">
                      <a:pos x="connsiteX2-5" y="connsiteY2-6"/>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Judul 1"/>
          <p:cNvSpPr>
            <a:spLocks noGrp="1"/>
          </p:cNvSpPr>
          <p:nvPr>
            <p:ph type="title"/>
          </p:nvPr>
        </p:nvSpPr>
        <p:spPr>
          <a:xfrm>
            <a:off x="256755" y="945926"/>
            <a:ext cx="3531600" cy="2483074"/>
          </a:xfrm>
        </p:spPr>
        <p:txBody>
          <a:bodyPr anchor="t">
            <a:normAutofit/>
          </a:bodyPr>
          <a:lstStyle/>
          <a:p>
            <a:r>
              <a:rPr lang="id-ID" sz="4000" b="1" dirty="0">
                <a:latin typeface="Times New Roman" panose="02020603050405020304"/>
                <a:cs typeface="Times New Roman" panose="02020603050405020304"/>
              </a:rPr>
              <a:t>1. Pengertian Spiritual</a:t>
            </a:r>
            <a:endParaRPr lang="id-ID" sz="4000" b="1" dirty="0">
              <a:latin typeface="Times New Roman" panose="02020603050405020304"/>
              <a:cs typeface="Times New Roman" panose="02020603050405020304"/>
            </a:endParaRPr>
          </a:p>
        </p:txBody>
      </p:sp>
      <p:sp>
        <p:nvSpPr>
          <p:cNvPr id="3" name="Tampungan Konten 2"/>
          <p:cNvSpPr>
            <a:spLocks noGrp="1"/>
          </p:cNvSpPr>
          <p:nvPr>
            <p:ph idx="1"/>
          </p:nvPr>
        </p:nvSpPr>
        <p:spPr>
          <a:xfrm>
            <a:off x="3358439" y="1079772"/>
            <a:ext cx="8400542" cy="4689202"/>
          </a:xfrm>
        </p:spPr>
        <p:txBody>
          <a:bodyPr vert="horz" lIns="91440" tIns="45720" rIns="91440" bIns="45720" rtlCol="0" anchor="t">
            <a:noAutofit/>
          </a:bodyPr>
          <a:lstStyle/>
          <a:p>
            <a:pPr marL="0" indent="0">
              <a:lnSpc>
                <a:spcPct val="140000"/>
              </a:lnSpc>
              <a:buNone/>
            </a:pPr>
            <a:r>
              <a:rPr lang="id-ID" sz="1800" dirty="0">
                <a:solidFill>
                  <a:schemeClr val="tx1">
                    <a:lumMod val="95000"/>
                    <a:lumOff val="5000"/>
                  </a:schemeClr>
                </a:solidFill>
                <a:latin typeface="Times New Roman" panose="02020603050405020304"/>
                <a:ea typeface="+mn-lt"/>
                <a:cs typeface="+mn-lt"/>
              </a:rPr>
              <a:t>Menurut Kamus Besar Bahasa Indonesia</a:t>
            </a:r>
            <a:r>
              <a:rPr lang="en-US" altLang="id-ID" sz="1800" dirty="0">
                <a:solidFill>
                  <a:schemeClr val="tx1">
                    <a:lumMod val="95000"/>
                    <a:lumOff val="5000"/>
                  </a:schemeClr>
                </a:solidFill>
                <a:latin typeface="Times New Roman" panose="02020603050405020304"/>
                <a:ea typeface="+mn-lt"/>
                <a:cs typeface="+mn-lt"/>
              </a:rPr>
              <a:t> </a:t>
            </a:r>
            <a:r>
              <a:rPr lang="id-ID" sz="1800" dirty="0">
                <a:solidFill>
                  <a:schemeClr val="tx1">
                    <a:lumMod val="95000"/>
                    <a:lumOff val="5000"/>
                  </a:schemeClr>
                </a:solidFill>
                <a:latin typeface="Times New Roman" panose="02020603050405020304"/>
                <a:ea typeface="+mn-lt"/>
                <a:cs typeface="+mn-lt"/>
              </a:rPr>
              <a:t>, spiritual artinya adalah yang berhubungan dengan sifat kejiwaan (rohani dan batin). Spiritual merupakan kebangkitan atau pencerahan dalam diri untuk mencapai tujuan dan makna dalam hidup serta bagian paling pokok dari masalah kesehatan dan kesejahteraan seseorang (Hasan</a:t>
            </a:r>
            <a:r>
              <a:rPr lang="en-US" altLang="id-ID" sz="1800" dirty="0">
                <a:solidFill>
                  <a:schemeClr val="tx1">
                    <a:lumMod val="95000"/>
                    <a:lumOff val="5000"/>
                  </a:schemeClr>
                </a:solidFill>
                <a:latin typeface="Times New Roman" panose="02020603050405020304"/>
                <a:ea typeface="+mn-lt"/>
                <a:cs typeface="+mn-lt"/>
              </a:rPr>
              <a:t> </a:t>
            </a:r>
            <a:r>
              <a:rPr lang="id-ID" sz="1800" dirty="0" err="1">
                <a:solidFill>
                  <a:schemeClr val="tx1">
                    <a:lumMod val="95000"/>
                    <a:lumOff val="5000"/>
                  </a:schemeClr>
                </a:solidFill>
                <a:latin typeface="Times New Roman" panose="02020603050405020304"/>
                <a:ea typeface="+mn-lt"/>
                <a:cs typeface="+mn-lt"/>
              </a:rPr>
              <a:t>Pustakasari</a:t>
            </a:r>
            <a:r>
              <a:rPr lang="id-ID" sz="1800" dirty="0">
                <a:solidFill>
                  <a:schemeClr val="tx1">
                    <a:lumMod val="95000"/>
                    <a:lumOff val="5000"/>
                  </a:schemeClr>
                </a:solidFill>
                <a:latin typeface="Times New Roman" panose="02020603050405020304"/>
                <a:ea typeface="+mn-lt"/>
                <a:cs typeface="+mn-lt"/>
              </a:rPr>
              <a:t>, 2014).</a:t>
            </a:r>
            <a:endParaRPr lang="id-ID" sz="1800">
              <a:solidFill>
                <a:schemeClr val="tx1">
                  <a:lumMod val="95000"/>
                  <a:lumOff val="5000"/>
                </a:schemeClr>
              </a:solidFill>
              <a:latin typeface="Times New Roman" panose="02020603050405020304"/>
              <a:ea typeface="+mn-lt"/>
              <a:cs typeface="Times New Roman" panose="02020603050405020304"/>
            </a:endParaRPr>
          </a:p>
          <a:p>
            <a:pPr marL="0" indent="0">
              <a:lnSpc>
                <a:spcPct val="140000"/>
              </a:lnSpc>
              <a:buNone/>
            </a:pPr>
            <a:r>
              <a:rPr lang="id-ID" sz="1800" dirty="0">
                <a:solidFill>
                  <a:schemeClr val="tx1">
                    <a:lumMod val="95000"/>
                    <a:lumOff val="5000"/>
                  </a:schemeClr>
                </a:solidFill>
                <a:latin typeface="Times New Roman" panose="02020603050405020304"/>
                <a:ea typeface="+mn-lt"/>
                <a:cs typeface="+mn-lt"/>
              </a:rPr>
              <a:t>Spiritual adalah kebutuhan dasar dan pencapaian tertinggi seorang manusia dalam kehidupannya tanpa memandang suku atau asal-usul. Kebutuhan dasar tersebut meliputi: kebutuhan fisiologis, keamanan dan keselamatan, cinta kasih, dihargai dan </a:t>
            </a:r>
            <a:r>
              <a:rPr lang="id-ID" sz="1800" dirty="0" err="1">
                <a:solidFill>
                  <a:schemeClr val="tx1">
                    <a:lumMod val="95000"/>
                    <a:lumOff val="5000"/>
                  </a:schemeClr>
                </a:solidFill>
                <a:latin typeface="Times New Roman" panose="02020603050405020304"/>
                <a:ea typeface="+mn-lt"/>
                <a:cs typeface="+mn-lt"/>
              </a:rPr>
              <a:t>aktualitas</a:t>
            </a:r>
            <a:r>
              <a:rPr lang="id-ID" sz="1800" dirty="0">
                <a:solidFill>
                  <a:schemeClr val="tx1">
                    <a:lumMod val="95000"/>
                    <a:lumOff val="5000"/>
                  </a:schemeClr>
                </a:solidFill>
                <a:latin typeface="Times New Roman" panose="02020603050405020304"/>
                <a:ea typeface="+mn-lt"/>
                <a:cs typeface="+mn-lt"/>
              </a:rPr>
              <a:t> diri. </a:t>
            </a:r>
            <a:r>
              <a:rPr lang="id-ID" sz="1800" dirty="0" err="1">
                <a:solidFill>
                  <a:schemeClr val="tx1">
                    <a:lumMod val="95000"/>
                    <a:lumOff val="5000"/>
                  </a:schemeClr>
                </a:solidFill>
                <a:latin typeface="Times New Roman" panose="02020603050405020304"/>
                <a:ea typeface="+mn-lt"/>
                <a:cs typeface="+mn-lt"/>
              </a:rPr>
              <a:t>Aktualitas</a:t>
            </a:r>
            <a:r>
              <a:rPr lang="id-ID" sz="1800" dirty="0">
                <a:solidFill>
                  <a:schemeClr val="tx1">
                    <a:lumMod val="95000"/>
                    <a:lumOff val="5000"/>
                  </a:schemeClr>
                </a:solidFill>
                <a:latin typeface="Times New Roman" panose="02020603050405020304"/>
                <a:ea typeface="+mn-lt"/>
                <a:cs typeface="+mn-lt"/>
              </a:rPr>
              <a:t> diri merupakan sebuah tahapan spiritual seseorang, </a:t>
            </a:r>
            <a:r>
              <a:rPr lang="id-ID" sz="1800" dirty="0" err="1">
                <a:solidFill>
                  <a:schemeClr val="tx1">
                    <a:lumMod val="95000"/>
                    <a:lumOff val="5000"/>
                  </a:schemeClr>
                </a:solidFill>
                <a:latin typeface="Times New Roman" panose="02020603050405020304"/>
                <a:ea typeface="+mn-lt"/>
                <a:cs typeface="+mn-lt"/>
              </a:rPr>
              <a:t>dimana</a:t>
            </a:r>
            <a:r>
              <a:rPr lang="id-ID" sz="1800" dirty="0">
                <a:solidFill>
                  <a:schemeClr val="tx1">
                    <a:lumMod val="95000"/>
                    <a:lumOff val="5000"/>
                  </a:schemeClr>
                </a:solidFill>
                <a:latin typeface="Times New Roman" panose="02020603050405020304"/>
                <a:ea typeface="+mn-lt"/>
                <a:cs typeface="+mn-lt"/>
              </a:rPr>
              <a:t> berlimpah dengan kreativitas, intuisi, keceriaan, sukacita, kasih sayang, kedamaian, toleransi, </a:t>
            </a:r>
            <a:r>
              <a:rPr lang="id-ID" sz="1800" dirty="0" err="1">
                <a:solidFill>
                  <a:schemeClr val="tx1">
                    <a:lumMod val="95000"/>
                    <a:lumOff val="5000"/>
                  </a:schemeClr>
                </a:solidFill>
                <a:latin typeface="Times New Roman" panose="02020603050405020304"/>
                <a:ea typeface="+mn-lt"/>
                <a:cs typeface="+mn-lt"/>
              </a:rPr>
              <a:t>kerendahatian</a:t>
            </a:r>
            <a:r>
              <a:rPr lang="id-ID" sz="1800" dirty="0">
                <a:solidFill>
                  <a:schemeClr val="tx1">
                    <a:lumMod val="95000"/>
                    <a:lumOff val="5000"/>
                  </a:schemeClr>
                </a:solidFill>
                <a:latin typeface="Times New Roman" panose="02020603050405020304"/>
                <a:ea typeface="+mn-lt"/>
                <a:cs typeface="+mn-lt"/>
              </a:rPr>
              <a:t> serta memiliki tujuan hidup yang jelas (</a:t>
            </a:r>
            <a:r>
              <a:rPr lang="id-ID" sz="1800" dirty="0" err="1">
                <a:solidFill>
                  <a:schemeClr val="tx1">
                    <a:lumMod val="95000"/>
                    <a:lumOff val="5000"/>
                  </a:schemeClr>
                </a:solidFill>
                <a:latin typeface="Times New Roman" panose="02020603050405020304"/>
                <a:ea typeface="+mn-lt"/>
                <a:cs typeface="+mn-lt"/>
              </a:rPr>
              <a:t>Prijosaksono</a:t>
            </a:r>
            <a:r>
              <a:rPr lang="id-ID" sz="1800" dirty="0">
                <a:solidFill>
                  <a:schemeClr val="tx1">
                    <a:lumMod val="95000"/>
                    <a:lumOff val="5000"/>
                  </a:schemeClr>
                </a:solidFill>
                <a:latin typeface="Times New Roman" panose="02020603050405020304"/>
                <a:ea typeface="+mn-lt"/>
                <a:cs typeface="+mn-lt"/>
              </a:rPr>
              <a:t>, 2010).</a:t>
            </a:r>
            <a:endParaRPr lang="id-ID" sz="1800">
              <a:solidFill>
                <a:schemeClr val="tx1">
                  <a:lumMod val="95000"/>
                  <a:lumOff val="5000"/>
                </a:schemeClr>
              </a:solidFill>
              <a:latin typeface="Times New Roman" panose="02020603050405020304"/>
              <a:cs typeface="Times New Roman" panose="02020603050405020304"/>
            </a:endParaRPr>
          </a:p>
        </p:txBody>
      </p:sp>
      <p:grpSp>
        <p:nvGrpSpPr>
          <p:cNvPr id="25" name="Group 24"/>
          <p:cNvGrpSpPr>
            <a:grpSpLocks noGrp="1" noRot="1" noChangeAspect="1" noMove="1" noResize="1" noUngrp="1"/>
          </p:cNvGrpSpPr>
          <p:nvPr/>
        </p:nvGrpSpPr>
        <p:grpSpPr>
          <a:xfrm rot="8100000" flipH="1">
            <a:off x="1119768" y="3861832"/>
            <a:ext cx="1785984" cy="2211229"/>
            <a:chOff x="3125006" y="3171595"/>
            <a:chExt cx="1785984" cy="2211229"/>
          </a:xfrm>
        </p:grpSpPr>
        <p:grpSp>
          <p:nvGrpSpPr>
            <p:cNvPr id="26" name="Group 25"/>
            <p:cNvGrpSpPr/>
            <p:nvPr/>
          </p:nvGrpSpPr>
          <p:grpSpPr>
            <a:xfrm>
              <a:off x="3136819" y="3174345"/>
              <a:ext cx="1760933" cy="2208479"/>
              <a:chOff x="4749017" y="2998646"/>
              <a:chExt cx="1760933" cy="2208479"/>
            </a:xfrm>
          </p:grpSpPr>
          <p:cxnSp>
            <p:nvCxnSpPr>
              <p:cNvPr id="30" name="Straight Connector 29"/>
              <p:cNvCxnSpPr/>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2" name="Rectangle 30"/>
              <p:cNvSpPr/>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0"/>
              <p:cNvSpPr/>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p:cNvGrpSpPr/>
            <p:nvPr/>
          </p:nvGrpSpPr>
          <p:grpSpPr>
            <a:xfrm>
              <a:off x="3125006" y="3171595"/>
              <a:ext cx="1785984" cy="1799739"/>
              <a:chOff x="6879836" y="3516901"/>
              <a:chExt cx="1785984" cy="1799739"/>
            </a:xfrm>
          </p:grpSpPr>
          <p:sp>
            <p:nvSpPr>
              <p:cNvPr id="28" name="Freeform: Shape 27"/>
              <p:cNvSpPr/>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29" name="Freeform: Shape 28"/>
              <p:cNvSpPr/>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500570" y="-323579"/>
            <a:ext cx="10213200" cy="1112836"/>
          </a:xfrm>
        </p:spPr>
        <p:txBody>
          <a:bodyPr/>
          <a:lstStyle/>
          <a:p>
            <a:r>
              <a:rPr lang="id-ID" sz="4000" b="1" dirty="0">
                <a:latin typeface="Times New Roman" panose="02020603050405020304"/>
                <a:cs typeface="Times New Roman" panose="02020603050405020304"/>
              </a:rPr>
              <a:t>Lanjutan</a:t>
            </a:r>
            <a:r>
              <a:rPr lang="id-ID" b="1" dirty="0"/>
              <a:t>.....</a:t>
            </a:r>
            <a:endParaRPr lang="id-ID" b="1" dirty="0"/>
          </a:p>
        </p:txBody>
      </p:sp>
      <p:sp>
        <p:nvSpPr>
          <p:cNvPr id="3" name="Tampungan Konten 2"/>
          <p:cNvSpPr>
            <a:spLocks noGrp="1"/>
          </p:cNvSpPr>
          <p:nvPr>
            <p:ph idx="1"/>
          </p:nvPr>
        </p:nvSpPr>
        <p:spPr>
          <a:xfrm>
            <a:off x="543702" y="866415"/>
            <a:ext cx="11377765" cy="4830946"/>
          </a:xfrm>
        </p:spPr>
        <p:txBody>
          <a:bodyPr vert="horz" lIns="91440" tIns="45720" rIns="91440" bIns="45720" rtlCol="0" anchor="t">
            <a:noAutofit/>
          </a:bodyPr>
          <a:lstStyle/>
          <a:p>
            <a:pPr marL="0" indent="0" algn="just">
              <a:buNone/>
            </a:pPr>
            <a:r>
              <a:rPr lang="id-ID" dirty="0">
                <a:latin typeface="Times New Roman" panose="02020603050405020304"/>
                <a:ea typeface="+mn-lt"/>
                <a:cs typeface="+mn-lt"/>
              </a:rPr>
              <a:t>Menurut </a:t>
            </a:r>
            <a:r>
              <a:rPr lang="id-ID" dirty="0" err="1">
                <a:latin typeface="Times New Roman" panose="02020603050405020304"/>
                <a:ea typeface="+mn-lt"/>
                <a:cs typeface="+mn-lt"/>
              </a:rPr>
              <a:t>Meckley</a:t>
            </a:r>
            <a:r>
              <a:rPr lang="id-ID" dirty="0">
                <a:latin typeface="Times New Roman" panose="02020603050405020304"/>
                <a:ea typeface="+mn-lt"/>
                <a:cs typeface="+mn-lt"/>
              </a:rPr>
              <a:t>,</a:t>
            </a:r>
            <a:r>
              <a:rPr lang="en-US" altLang="id-ID" dirty="0">
                <a:latin typeface="Times New Roman" panose="02020603050405020304"/>
                <a:ea typeface="+mn-lt"/>
                <a:cs typeface="+mn-lt"/>
              </a:rPr>
              <a:t> </a:t>
            </a:r>
            <a:r>
              <a:rPr lang="id-ID" dirty="0">
                <a:latin typeface="Times New Roman" panose="02020603050405020304"/>
                <a:ea typeface="+mn-lt"/>
                <a:cs typeface="+mn-lt"/>
              </a:rPr>
              <a:t>spiritual suatu </a:t>
            </a:r>
            <a:r>
              <a:rPr lang="id-ID" dirty="0" err="1">
                <a:latin typeface="Times New Roman" panose="02020603050405020304"/>
                <a:ea typeface="+mn-lt"/>
                <a:cs typeface="+mn-lt"/>
              </a:rPr>
              <a:t>multi</a:t>
            </a:r>
            <a:r>
              <a:rPr lang="id-ID" dirty="0">
                <a:latin typeface="Times New Roman" panose="02020603050405020304"/>
                <a:ea typeface="+mn-lt"/>
                <a:cs typeface="+mn-lt"/>
              </a:rPr>
              <a:t> dimensi yaitu dimensi </a:t>
            </a:r>
            <a:r>
              <a:rPr lang="id-ID" dirty="0" err="1">
                <a:latin typeface="Times New Roman" panose="02020603050405020304"/>
                <a:ea typeface="+mn-lt"/>
                <a:cs typeface="+mn-lt"/>
              </a:rPr>
              <a:t>eksitensi</a:t>
            </a:r>
            <a:r>
              <a:rPr lang="id-ID" dirty="0">
                <a:latin typeface="Times New Roman" panose="02020603050405020304"/>
                <a:ea typeface="+mn-lt"/>
                <a:cs typeface="+mn-lt"/>
              </a:rPr>
              <a:t> dan </a:t>
            </a:r>
            <a:r>
              <a:rPr lang="id-ID" dirty="0" err="1">
                <a:latin typeface="Times New Roman" panose="02020603050405020304"/>
                <a:ea typeface="+mn-lt"/>
                <a:cs typeface="+mn-lt"/>
              </a:rPr>
              <a:t>deminsi</a:t>
            </a:r>
            <a:r>
              <a:rPr lang="id-ID" dirty="0">
                <a:latin typeface="Times New Roman" panose="02020603050405020304"/>
                <a:ea typeface="+mn-lt"/>
                <a:cs typeface="+mn-lt"/>
              </a:rPr>
              <a:t> agama. Dimensi </a:t>
            </a:r>
            <a:r>
              <a:rPr lang="id-ID" dirty="0" err="1">
                <a:latin typeface="Times New Roman" panose="02020603050405020304"/>
                <a:ea typeface="+mn-lt"/>
                <a:cs typeface="+mn-lt"/>
              </a:rPr>
              <a:t>eksitensi</a:t>
            </a:r>
            <a:r>
              <a:rPr lang="id-ID" dirty="0">
                <a:latin typeface="Times New Roman" panose="02020603050405020304"/>
                <a:ea typeface="+mn-lt"/>
                <a:cs typeface="+mn-lt"/>
              </a:rPr>
              <a:t> yaitu fokus dalam tujuan dan arti kehidupan, sedangkan dimensi agama yaitu dominan fokus pada hubungan seseorang dengan </a:t>
            </a:r>
            <a:r>
              <a:rPr lang="id-ID" dirty="0" err="1">
                <a:latin typeface="Times New Roman" panose="02020603050405020304"/>
                <a:ea typeface="+mn-lt"/>
                <a:cs typeface="+mn-lt"/>
              </a:rPr>
              <a:t>TuhanNya</a:t>
            </a:r>
            <a:r>
              <a:rPr lang="id-ID" dirty="0">
                <a:latin typeface="Times New Roman" panose="02020603050405020304"/>
                <a:ea typeface="+mn-lt"/>
                <a:cs typeface="+mn-lt"/>
              </a:rPr>
              <a:t>. Spiritual sebagai konsep dua dimensi yaitu dimensi </a:t>
            </a:r>
            <a:r>
              <a:rPr lang="id-ID" dirty="0" err="1">
                <a:latin typeface="Times New Roman" panose="02020603050405020304"/>
                <a:ea typeface="+mn-lt"/>
                <a:cs typeface="+mn-lt"/>
              </a:rPr>
              <a:t>vertical</a:t>
            </a:r>
            <a:r>
              <a:rPr lang="id-ID" dirty="0">
                <a:latin typeface="Times New Roman" panose="02020603050405020304"/>
                <a:ea typeface="+mn-lt"/>
                <a:cs typeface="+mn-lt"/>
              </a:rPr>
              <a:t> dan dimensi horizontal. Dimensi vertikal berperan sebagai hubungan dengan Tuhan yang menuntun kehidupan seseorang, sedangkan dimensi horizontal berperan dalam hubungan diri sendiri dengan orang lain</a:t>
            </a:r>
            <a:r>
              <a:rPr lang="en-US" altLang="id-ID" dirty="0">
                <a:latin typeface="Times New Roman" panose="02020603050405020304"/>
                <a:ea typeface="+mn-lt"/>
                <a:cs typeface="+mn-lt"/>
              </a:rPr>
              <a:t>.</a:t>
            </a:r>
            <a:endParaRPr lang="en-US" altLang="id-ID" dirty="0">
              <a:solidFill>
                <a:srgbClr val="000000">
                  <a:alpha val="60000"/>
                </a:srgbClr>
              </a:solidFill>
              <a:latin typeface="Times New Roman" panose="02020603050405020304"/>
              <a:ea typeface="+mn-lt"/>
              <a:cs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762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Judul 1"/>
          <p:cNvSpPr>
            <a:spLocks noGrp="1"/>
          </p:cNvSpPr>
          <p:nvPr>
            <p:ph type="title"/>
          </p:nvPr>
        </p:nvSpPr>
        <p:spPr>
          <a:xfrm>
            <a:off x="74965" y="121061"/>
            <a:ext cx="3531600" cy="2483074"/>
          </a:xfrm>
        </p:spPr>
        <p:txBody>
          <a:bodyPr anchor="t">
            <a:normAutofit/>
          </a:bodyPr>
          <a:lstStyle/>
          <a:p>
            <a:r>
              <a:rPr lang="id-ID" sz="4000" b="1" dirty="0">
                <a:latin typeface="Times New Roman" panose="02020603050405020304"/>
                <a:cs typeface="Times New Roman" panose="02020603050405020304"/>
              </a:rPr>
              <a:t>2. Dimensi Spiritual</a:t>
            </a:r>
            <a:endParaRPr lang="id-ID" sz="4000" b="1" dirty="0">
              <a:latin typeface="Times New Roman" panose="02020603050405020304"/>
              <a:cs typeface="Times New Roman" panose="02020603050405020304"/>
            </a:endParaRPr>
          </a:p>
        </p:txBody>
      </p:sp>
      <p:sp>
        <p:nvSpPr>
          <p:cNvPr id="3" name="Tampungan Konten 2"/>
          <p:cNvSpPr>
            <a:spLocks noGrp="1"/>
          </p:cNvSpPr>
          <p:nvPr>
            <p:ph idx="1"/>
          </p:nvPr>
        </p:nvSpPr>
        <p:spPr>
          <a:xfrm>
            <a:off x="2713854" y="541436"/>
            <a:ext cx="8184881" cy="5609352"/>
          </a:xfrm>
        </p:spPr>
        <p:txBody>
          <a:bodyPr vert="horz" lIns="91440" tIns="45720" rIns="91440" bIns="45720" rtlCol="0" anchor="t">
            <a:noAutofit/>
          </a:bodyPr>
          <a:lstStyle/>
          <a:p>
            <a:pPr marL="0" indent="0" algn="just">
              <a:lnSpc>
                <a:spcPct val="140000"/>
              </a:lnSpc>
              <a:buNone/>
            </a:pPr>
            <a:r>
              <a:rPr lang="id-ID" sz="1800" dirty="0">
                <a:solidFill>
                  <a:schemeClr val="tx1">
                    <a:lumMod val="95000"/>
                    <a:lumOff val="5000"/>
                  </a:schemeClr>
                </a:solidFill>
                <a:latin typeface="Times New Roman" panose="02020603050405020304"/>
                <a:ea typeface="+mn-lt"/>
                <a:cs typeface="+mn-lt"/>
              </a:rPr>
              <a:t>1. Tanggung jawab </a:t>
            </a:r>
            <a:endParaRPr lang="id-ID" sz="1800" dirty="0">
              <a:solidFill>
                <a:schemeClr val="tx1">
                  <a:lumMod val="95000"/>
                  <a:lumOff val="5000"/>
                </a:schemeClr>
              </a:solidFill>
              <a:latin typeface="Times New Roman" panose="02020603050405020304"/>
              <a:ea typeface="+mn-lt"/>
              <a:cs typeface="+mn-lt"/>
            </a:endParaRPr>
          </a:p>
          <a:p>
            <a:pPr marL="0" indent="0" algn="just">
              <a:lnSpc>
                <a:spcPct val="140000"/>
              </a:lnSpc>
              <a:buNone/>
            </a:pPr>
            <a:r>
              <a:rPr lang="id-ID" sz="1800" dirty="0">
                <a:solidFill>
                  <a:schemeClr val="tx1">
                    <a:lumMod val="95000"/>
                    <a:lumOff val="5000"/>
                  </a:schemeClr>
                </a:solidFill>
                <a:latin typeface="Times New Roman" panose="02020603050405020304"/>
                <a:ea typeface="+mn-lt"/>
                <a:cs typeface="+mn-lt"/>
              </a:rPr>
              <a:t>Tanggung jawab yaitu kemampuan dalam menyelesaikan semua tugas sebagai wujud ihsan kepada Al-Wakil. Sedangkan bertanggung adalah sikap dan kewajiban yang mana dilakukan terhadap diri sendiri, masyarakat, lingkungan, Negara dan Tuhan. </a:t>
            </a:r>
            <a:endParaRPr lang="id-ID" sz="1800">
              <a:solidFill>
                <a:schemeClr val="tx1">
                  <a:lumMod val="95000"/>
                  <a:lumOff val="5000"/>
                </a:schemeClr>
              </a:solidFill>
              <a:latin typeface="Times New Roman" panose="02020603050405020304"/>
              <a:ea typeface="+mn-lt"/>
              <a:cs typeface="+mn-lt"/>
            </a:endParaRPr>
          </a:p>
          <a:p>
            <a:pPr marL="0" indent="0" algn="just">
              <a:lnSpc>
                <a:spcPct val="140000"/>
              </a:lnSpc>
              <a:buNone/>
            </a:pPr>
            <a:r>
              <a:rPr lang="id-ID" sz="1800" dirty="0">
                <a:solidFill>
                  <a:schemeClr val="tx1">
                    <a:lumMod val="95000"/>
                    <a:lumOff val="5000"/>
                  </a:schemeClr>
                </a:solidFill>
                <a:latin typeface="Times New Roman" panose="02020603050405020304"/>
                <a:ea typeface="+mn-lt"/>
                <a:cs typeface="+mn-lt"/>
              </a:rPr>
              <a:t>2. Pemaaf </a:t>
            </a:r>
            <a:endParaRPr lang="id-ID" sz="1800" dirty="0">
              <a:solidFill>
                <a:schemeClr val="tx1">
                  <a:lumMod val="95000"/>
                  <a:lumOff val="5000"/>
                </a:schemeClr>
              </a:solidFill>
              <a:latin typeface="Times New Roman" panose="02020603050405020304"/>
              <a:ea typeface="+mn-lt"/>
              <a:cs typeface="+mn-lt"/>
            </a:endParaRPr>
          </a:p>
          <a:p>
            <a:pPr marL="0" indent="0" algn="just">
              <a:lnSpc>
                <a:spcPct val="140000"/>
              </a:lnSpc>
              <a:buNone/>
            </a:pPr>
            <a:r>
              <a:rPr lang="id-ID" sz="1800" dirty="0" err="1">
                <a:solidFill>
                  <a:schemeClr val="tx1">
                    <a:lumMod val="95000"/>
                    <a:lumOff val="5000"/>
                  </a:schemeClr>
                </a:solidFill>
                <a:latin typeface="Times New Roman" panose="02020603050405020304"/>
                <a:ea typeface="+mn-lt"/>
                <a:cs typeface="+mn-lt"/>
              </a:rPr>
              <a:t>Pemaaf</a:t>
            </a:r>
            <a:r>
              <a:rPr lang="id-ID" sz="1800" dirty="0">
                <a:solidFill>
                  <a:schemeClr val="tx1">
                    <a:lumMod val="95000"/>
                    <a:lumOff val="5000"/>
                  </a:schemeClr>
                </a:solidFill>
                <a:latin typeface="Times New Roman" panose="02020603050405020304"/>
                <a:ea typeface="+mn-lt"/>
                <a:cs typeface="+mn-lt"/>
              </a:rPr>
              <a:t> merupakan sikap menerima maaf dalam mengikhlaskan masalah sebagai wujud ihsan pada Al-Ghafar atau orang yang rela memberi maaf kepada orang lain tanpa sedikit ada rasa benci dan keinginan untuk membalas semua kesalahan-kesalahan yang pernah mereka perbuat.</a:t>
            </a:r>
            <a:endParaRPr lang="id-ID" sz="1800">
              <a:solidFill>
                <a:schemeClr val="tx1">
                  <a:lumMod val="95000"/>
                  <a:lumOff val="5000"/>
                </a:schemeClr>
              </a:solidFill>
              <a:latin typeface="Times New Roman" panose="02020603050405020304"/>
              <a:ea typeface="+mn-lt"/>
              <a:cs typeface="+mn-lt"/>
            </a:endParaRPr>
          </a:p>
          <a:p>
            <a:pPr marL="0" indent="0" algn="just">
              <a:lnSpc>
                <a:spcPct val="140000"/>
              </a:lnSpc>
              <a:buNone/>
            </a:pPr>
            <a:r>
              <a:rPr lang="id-ID" sz="1800" dirty="0">
                <a:solidFill>
                  <a:schemeClr val="tx1">
                    <a:lumMod val="95000"/>
                    <a:lumOff val="5000"/>
                  </a:schemeClr>
                </a:solidFill>
                <a:latin typeface="Times New Roman" panose="02020603050405020304"/>
                <a:ea typeface="+mn-lt"/>
                <a:cs typeface="+mn-lt"/>
              </a:rPr>
              <a:t>3. Pengasih </a:t>
            </a:r>
            <a:endParaRPr lang="id-ID" sz="1800" dirty="0">
              <a:solidFill>
                <a:schemeClr val="tx1">
                  <a:lumMod val="95000"/>
                  <a:lumOff val="5000"/>
                </a:schemeClr>
              </a:solidFill>
              <a:latin typeface="Times New Roman" panose="02020603050405020304"/>
              <a:ea typeface="+mn-lt"/>
              <a:cs typeface="+mn-lt"/>
            </a:endParaRPr>
          </a:p>
          <a:p>
            <a:pPr marL="0" indent="0" algn="just">
              <a:lnSpc>
                <a:spcPct val="140000"/>
              </a:lnSpc>
              <a:buNone/>
            </a:pPr>
            <a:r>
              <a:rPr lang="id-ID" sz="1800" dirty="0" err="1">
                <a:solidFill>
                  <a:schemeClr val="tx1">
                    <a:lumMod val="95000"/>
                    <a:lumOff val="5000"/>
                  </a:schemeClr>
                </a:solidFill>
                <a:latin typeface="Times New Roman" panose="02020603050405020304"/>
                <a:ea typeface="+mn-lt"/>
                <a:cs typeface="+mn-lt"/>
              </a:rPr>
              <a:t>Pengasih</a:t>
            </a:r>
            <a:r>
              <a:rPr lang="id-ID" sz="1800" dirty="0">
                <a:solidFill>
                  <a:schemeClr val="tx1">
                    <a:lumMod val="95000"/>
                    <a:lumOff val="5000"/>
                  </a:schemeClr>
                </a:solidFill>
                <a:latin typeface="Times New Roman" panose="02020603050405020304"/>
                <a:ea typeface="+mn-lt"/>
                <a:cs typeface="+mn-lt"/>
              </a:rPr>
              <a:t> merupakan unsur dorongan dalam menyayangi sesama manusia sebagai wujud ihsan pada Ar-Rahman atau sebagai perwujudan rasa kasih sayang yang diwujudkan dalam perlakuan dan sikap diri sendiri maupun ke sesama.</a:t>
            </a:r>
            <a:r>
              <a:rPr lang="id-ID" sz="1600" dirty="0">
                <a:latin typeface="Times New Roman" panose="02020603050405020304"/>
                <a:ea typeface="+mn-lt"/>
                <a:cs typeface="+mn-lt"/>
              </a:rPr>
              <a:t> </a:t>
            </a:r>
            <a:endParaRPr lang="id-ID" sz="1600" dirty="0">
              <a:solidFill>
                <a:srgbClr val="000000">
                  <a:alpha val="60000"/>
                </a:srgbClr>
              </a:solidFill>
              <a:latin typeface="Times New Roman" panose="02020603050405020304"/>
              <a:cs typeface="Times New Roman" panose="02020603050405020304"/>
            </a:endParaRPr>
          </a:p>
        </p:txBody>
      </p:sp>
      <p:grpSp>
        <p:nvGrpSpPr>
          <p:cNvPr id="10" name="Group 9"/>
          <p:cNvGrpSpPr>
            <a:grpSpLocks noGrp="1" noRot="1" noChangeAspect="1" noMove="1" noResize="1" noUngrp="1"/>
          </p:cNvGrpSpPr>
          <p:nvPr/>
        </p:nvGrpSpPr>
        <p:grpSpPr>
          <a:xfrm rot="8100000" flipH="1">
            <a:off x="1119768" y="3861832"/>
            <a:ext cx="1785984" cy="2211229"/>
            <a:chOff x="3125006" y="3171595"/>
            <a:chExt cx="1785984" cy="2211229"/>
          </a:xfrm>
        </p:grpSpPr>
        <p:grpSp>
          <p:nvGrpSpPr>
            <p:cNvPr id="11" name="Group 10"/>
            <p:cNvGrpSpPr/>
            <p:nvPr/>
          </p:nvGrpSpPr>
          <p:grpSpPr>
            <a:xfrm>
              <a:off x="3136819" y="3174345"/>
              <a:ext cx="1760933" cy="2208479"/>
              <a:chOff x="4749017" y="2998646"/>
              <a:chExt cx="1760933" cy="2208479"/>
            </a:xfrm>
          </p:grpSpPr>
          <p:cxnSp>
            <p:nvCxnSpPr>
              <p:cNvPr id="15" name="Straight Connector 14"/>
              <p:cNvCxnSpPr/>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 name="Rectangle 30"/>
              <p:cNvSpPr/>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30"/>
              <p:cNvSpPr/>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3125006" y="3171595"/>
              <a:ext cx="1785984" cy="1799739"/>
              <a:chOff x="6879836" y="3516901"/>
              <a:chExt cx="1785984" cy="1799739"/>
            </a:xfrm>
          </p:grpSpPr>
          <p:sp>
            <p:nvSpPr>
              <p:cNvPr id="13" name="Freeform: Shape 12"/>
              <p:cNvSpPr/>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14" name="Freeform: Shape 13"/>
              <p:cNvSpPr/>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3" name="Rectangle 7"/>
          <p:cNvSpPr>
            <a:spLocks noGrp="1" noRot="1" noChangeAspect="1" noMove="1" noResize="1" noEditPoints="1" noAdjustHandles="1" noChangeArrowheads="1" noChangeShapeType="1" noTextEdit="1"/>
          </p:cNvSpPr>
          <p:nvPr/>
        </p:nvSpPr>
        <p:spPr>
          <a:xfrm flipH="1">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Judul 1"/>
          <p:cNvSpPr>
            <a:spLocks noGrp="1"/>
          </p:cNvSpPr>
          <p:nvPr>
            <p:ph type="title"/>
          </p:nvPr>
        </p:nvSpPr>
        <p:spPr>
          <a:xfrm>
            <a:off x="6656264" y="4613"/>
            <a:ext cx="4636800" cy="1453003"/>
          </a:xfrm>
        </p:spPr>
        <p:txBody>
          <a:bodyPr wrap="square" anchor="b">
            <a:normAutofit/>
          </a:bodyPr>
          <a:lstStyle/>
          <a:p>
            <a:pPr algn="ctr"/>
            <a:r>
              <a:rPr lang="id-ID" sz="4000" b="1" dirty="0">
                <a:latin typeface="Times New Roman" panose="02020603050405020304"/>
                <a:cs typeface="Times New Roman" panose="02020603050405020304"/>
              </a:rPr>
              <a:t>3. Tingkat Spiritual</a:t>
            </a:r>
            <a:endParaRPr lang="id-ID" sz="4000" b="1" dirty="0">
              <a:latin typeface="Times New Roman" panose="02020603050405020304"/>
              <a:cs typeface="Times New Roman" panose="02020603050405020304"/>
            </a:endParaRPr>
          </a:p>
        </p:txBody>
      </p:sp>
      <p:sp>
        <p:nvSpPr>
          <p:cNvPr id="3" name="Tampungan Konten 2"/>
          <p:cNvSpPr>
            <a:spLocks noGrp="1"/>
          </p:cNvSpPr>
          <p:nvPr>
            <p:ph idx="1"/>
          </p:nvPr>
        </p:nvSpPr>
        <p:spPr>
          <a:xfrm>
            <a:off x="6728151" y="1712452"/>
            <a:ext cx="4636800" cy="3605972"/>
          </a:xfrm>
        </p:spPr>
        <p:txBody>
          <a:bodyPr vert="horz" lIns="91440" tIns="45720" rIns="91440" bIns="45720" rtlCol="0" anchor="t">
            <a:noAutofit/>
          </a:bodyPr>
          <a:lstStyle/>
          <a:p>
            <a:pPr marL="457200" indent="-457200">
              <a:buAutoNum type="arabicPeriod"/>
            </a:pPr>
            <a:r>
              <a:rPr lang="id-ID" sz="2200" dirty="0" err="1">
                <a:solidFill>
                  <a:schemeClr val="tx1">
                    <a:lumMod val="95000"/>
                    <a:lumOff val="5000"/>
                  </a:schemeClr>
                </a:solidFill>
                <a:latin typeface="Times New Roman" panose="02020603050405020304"/>
                <a:cs typeface="Times New Roman" panose="02020603050405020304"/>
              </a:rPr>
              <a:t>Nafs</a:t>
            </a:r>
            <a:r>
              <a:rPr lang="id-ID" sz="2200" dirty="0">
                <a:solidFill>
                  <a:schemeClr val="tx1">
                    <a:lumMod val="95000"/>
                    <a:lumOff val="5000"/>
                  </a:schemeClr>
                </a:solidFill>
                <a:latin typeface="Times New Roman" panose="02020603050405020304"/>
                <a:ea typeface="+mn-lt"/>
                <a:cs typeface="+mn-lt"/>
              </a:rPr>
              <a:t> </a:t>
            </a:r>
            <a:r>
              <a:rPr lang="id-ID" sz="2200" dirty="0" err="1">
                <a:solidFill>
                  <a:schemeClr val="tx1">
                    <a:lumMod val="95000"/>
                    <a:lumOff val="5000"/>
                  </a:schemeClr>
                </a:solidFill>
                <a:latin typeface="Times New Roman" panose="02020603050405020304"/>
                <a:ea typeface="+mn-lt"/>
                <a:cs typeface="+mn-lt"/>
              </a:rPr>
              <a:t>Ammarah</a:t>
            </a:r>
            <a:endParaRPr lang="id-ID" sz="2200" dirty="0" err="1">
              <a:solidFill>
                <a:schemeClr val="tx1">
                  <a:lumMod val="95000"/>
                  <a:lumOff val="5000"/>
                </a:schemeClr>
              </a:solidFill>
              <a:latin typeface="Times New Roman" panose="02020603050405020304"/>
              <a:ea typeface="+mn-lt"/>
              <a:cs typeface="+mn-lt"/>
            </a:endParaRPr>
          </a:p>
          <a:p>
            <a:pPr marL="457200" indent="-457200">
              <a:buAutoNum type="arabicPeriod"/>
            </a:pPr>
            <a:r>
              <a:rPr lang="id-ID" sz="2200" dirty="0" err="1">
                <a:solidFill>
                  <a:schemeClr val="tx1">
                    <a:lumMod val="95000"/>
                    <a:lumOff val="5000"/>
                  </a:schemeClr>
                </a:solidFill>
                <a:latin typeface="Times New Roman" panose="02020603050405020304"/>
                <a:ea typeface="+mn-lt"/>
                <a:cs typeface="+mn-lt"/>
              </a:rPr>
              <a:t>Nafs</a:t>
            </a:r>
            <a:r>
              <a:rPr lang="id-ID" sz="2200" dirty="0">
                <a:solidFill>
                  <a:schemeClr val="tx1">
                    <a:lumMod val="95000"/>
                    <a:lumOff val="5000"/>
                  </a:schemeClr>
                </a:solidFill>
                <a:latin typeface="Times New Roman" panose="02020603050405020304"/>
                <a:ea typeface="+mn-lt"/>
                <a:cs typeface="+mn-lt"/>
              </a:rPr>
              <a:t> </a:t>
            </a:r>
            <a:r>
              <a:rPr lang="id-ID" sz="2200" dirty="0" err="1">
                <a:solidFill>
                  <a:schemeClr val="tx1">
                    <a:lumMod val="95000"/>
                    <a:lumOff val="5000"/>
                  </a:schemeClr>
                </a:solidFill>
                <a:latin typeface="Times New Roman" panose="02020603050405020304"/>
                <a:ea typeface="+mn-lt"/>
                <a:cs typeface="+mn-lt"/>
              </a:rPr>
              <a:t>Lawwamah</a:t>
            </a:r>
            <a:endParaRPr lang="id-ID" sz="2200">
              <a:solidFill>
                <a:schemeClr val="tx1">
                  <a:lumMod val="95000"/>
                  <a:lumOff val="5000"/>
                </a:schemeClr>
              </a:solidFill>
              <a:latin typeface="Times New Roman" panose="02020603050405020304"/>
              <a:cs typeface="Times New Roman" panose="02020603050405020304"/>
            </a:endParaRPr>
          </a:p>
          <a:p>
            <a:pPr marL="457200" indent="-457200">
              <a:buAutoNum type="arabicPeriod"/>
            </a:pPr>
            <a:r>
              <a:rPr lang="id-ID" sz="2200" dirty="0" err="1">
                <a:solidFill>
                  <a:schemeClr val="tx1">
                    <a:lumMod val="95000"/>
                    <a:lumOff val="5000"/>
                  </a:schemeClr>
                </a:solidFill>
                <a:latin typeface="Times New Roman" panose="02020603050405020304"/>
                <a:ea typeface="+mn-lt"/>
                <a:cs typeface="+mn-lt"/>
              </a:rPr>
              <a:t>Nafs</a:t>
            </a:r>
            <a:r>
              <a:rPr lang="id-ID" sz="2200" dirty="0">
                <a:solidFill>
                  <a:schemeClr val="tx1">
                    <a:lumMod val="95000"/>
                    <a:lumOff val="5000"/>
                  </a:schemeClr>
                </a:solidFill>
                <a:latin typeface="Times New Roman" panose="02020603050405020304"/>
                <a:ea typeface="+mn-lt"/>
                <a:cs typeface="+mn-lt"/>
              </a:rPr>
              <a:t> </a:t>
            </a:r>
            <a:r>
              <a:rPr lang="id-ID" sz="2200" dirty="0" err="1">
                <a:solidFill>
                  <a:schemeClr val="tx1">
                    <a:lumMod val="95000"/>
                    <a:lumOff val="5000"/>
                  </a:schemeClr>
                </a:solidFill>
                <a:latin typeface="Times New Roman" panose="02020603050405020304"/>
                <a:ea typeface="+mn-lt"/>
                <a:cs typeface="+mn-lt"/>
              </a:rPr>
              <a:t>Mulhiman</a:t>
            </a:r>
            <a:r>
              <a:rPr lang="id-ID" sz="2200" dirty="0">
                <a:solidFill>
                  <a:schemeClr val="tx1">
                    <a:lumMod val="95000"/>
                    <a:lumOff val="5000"/>
                  </a:schemeClr>
                </a:solidFill>
                <a:latin typeface="Times New Roman" panose="02020603050405020304"/>
                <a:ea typeface="+mn-lt"/>
                <a:cs typeface="+mn-lt"/>
              </a:rPr>
              <a:t> (The </a:t>
            </a:r>
            <a:r>
              <a:rPr lang="id-ID" sz="2200" dirty="0" err="1">
                <a:solidFill>
                  <a:schemeClr val="tx1">
                    <a:lumMod val="95000"/>
                    <a:lumOff val="5000"/>
                  </a:schemeClr>
                </a:solidFill>
                <a:latin typeface="Times New Roman" panose="02020603050405020304"/>
                <a:ea typeface="+mn-lt"/>
                <a:cs typeface="+mn-lt"/>
              </a:rPr>
              <a:t>Inspireda</a:t>
            </a:r>
            <a:r>
              <a:rPr lang="id-ID" sz="2200" dirty="0">
                <a:solidFill>
                  <a:schemeClr val="tx1">
                    <a:lumMod val="95000"/>
                    <a:lumOff val="5000"/>
                  </a:schemeClr>
                </a:solidFill>
                <a:latin typeface="Times New Roman" panose="02020603050405020304"/>
                <a:ea typeface="+mn-lt"/>
                <a:cs typeface="+mn-lt"/>
              </a:rPr>
              <a:t> </a:t>
            </a:r>
            <a:r>
              <a:rPr lang="id-ID" sz="2200" dirty="0" err="1">
                <a:solidFill>
                  <a:schemeClr val="tx1">
                    <a:lumMod val="95000"/>
                    <a:lumOff val="5000"/>
                  </a:schemeClr>
                </a:solidFill>
                <a:latin typeface="Times New Roman" panose="02020603050405020304"/>
                <a:ea typeface="+mn-lt"/>
                <a:cs typeface="+mn-lt"/>
              </a:rPr>
              <a:t>Self</a:t>
            </a:r>
            <a:r>
              <a:rPr lang="id-ID" sz="2200" dirty="0">
                <a:solidFill>
                  <a:schemeClr val="tx1">
                    <a:lumMod val="95000"/>
                    <a:lumOff val="5000"/>
                  </a:schemeClr>
                </a:solidFill>
                <a:latin typeface="Times New Roman" panose="02020603050405020304"/>
                <a:ea typeface="+mn-lt"/>
                <a:cs typeface="+mn-lt"/>
              </a:rPr>
              <a:t>) </a:t>
            </a:r>
            <a:endParaRPr lang="id-ID" sz="2200" dirty="0">
              <a:solidFill>
                <a:schemeClr val="tx1">
                  <a:lumMod val="95000"/>
                  <a:lumOff val="5000"/>
                </a:schemeClr>
              </a:solidFill>
              <a:latin typeface="Times New Roman" panose="02020603050405020304"/>
              <a:ea typeface="+mn-lt"/>
              <a:cs typeface="+mn-lt"/>
            </a:endParaRPr>
          </a:p>
          <a:p>
            <a:pPr marL="457200" indent="-457200">
              <a:buAutoNum type="arabicPeriod"/>
            </a:pPr>
            <a:r>
              <a:rPr lang="id-ID" sz="2200" dirty="0" err="1">
                <a:solidFill>
                  <a:schemeClr val="tx1">
                    <a:lumMod val="95000"/>
                    <a:lumOff val="5000"/>
                  </a:schemeClr>
                </a:solidFill>
                <a:latin typeface="Times New Roman" panose="02020603050405020304"/>
                <a:ea typeface="+mn-lt"/>
                <a:cs typeface="+mn-lt"/>
              </a:rPr>
              <a:t>Nafs</a:t>
            </a:r>
            <a:r>
              <a:rPr lang="id-ID" sz="2200" dirty="0">
                <a:solidFill>
                  <a:schemeClr val="tx1">
                    <a:lumMod val="95000"/>
                    <a:lumOff val="5000"/>
                  </a:schemeClr>
                </a:solidFill>
                <a:latin typeface="Times New Roman" panose="02020603050405020304"/>
                <a:ea typeface="+mn-lt"/>
                <a:cs typeface="+mn-lt"/>
              </a:rPr>
              <a:t> </a:t>
            </a:r>
            <a:r>
              <a:rPr lang="id-ID" sz="2200" dirty="0" err="1">
                <a:solidFill>
                  <a:schemeClr val="tx1">
                    <a:lumMod val="95000"/>
                    <a:lumOff val="5000"/>
                  </a:schemeClr>
                </a:solidFill>
                <a:latin typeface="Times New Roman" panose="02020603050405020304"/>
                <a:ea typeface="+mn-lt"/>
                <a:cs typeface="+mn-lt"/>
              </a:rPr>
              <a:t>Muthma’innah</a:t>
            </a:r>
            <a:endParaRPr lang="id-ID" sz="2200">
              <a:solidFill>
                <a:schemeClr val="tx1">
                  <a:lumMod val="95000"/>
                  <a:lumOff val="5000"/>
                </a:schemeClr>
              </a:solidFill>
              <a:latin typeface="Times New Roman" panose="02020603050405020304"/>
              <a:cs typeface="Times New Roman" panose="02020603050405020304"/>
            </a:endParaRPr>
          </a:p>
          <a:p>
            <a:pPr marL="457200" indent="-457200">
              <a:buAutoNum type="arabicPeriod"/>
            </a:pPr>
            <a:r>
              <a:rPr lang="id-ID" sz="2200" dirty="0" err="1">
                <a:solidFill>
                  <a:schemeClr val="tx1">
                    <a:lumMod val="95000"/>
                    <a:lumOff val="5000"/>
                  </a:schemeClr>
                </a:solidFill>
                <a:latin typeface="Times New Roman" panose="02020603050405020304"/>
                <a:ea typeface="+mn-lt"/>
                <a:cs typeface="+mn-lt"/>
              </a:rPr>
              <a:t>Nafs</a:t>
            </a:r>
            <a:r>
              <a:rPr lang="id-ID" sz="2200" dirty="0">
                <a:solidFill>
                  <a:schemeClr val="tx1">
                    <a:lumMod val="95000"/>
                    <a:lumOff val="5000"/>
                  </a:schemeClr>
                </a:solidFill>
                <a:latin typeface="Times New Roman" panose="02020603050405020304"/>
                <a:ea typeface="+mn-lt"/>
                <a:cs typeface="+mn-lt"/>
              </a:rPr>
              <a:t> </a:t>
            </a:r>
            <a:r>
              <a:rPr lang="id-ID" sz="2200" dirty="0" err="1">
                <a:solidFill>
                  <a:schemeClr val="tx1">
                    <a:lumMod val="95000"/>
                    <a:lumOff val="5000"/>
                  </a:schemeClr>
                </a:solidFill>
                <a:latin typeface="Times New Roman" panose="02020603050405020304"/>
                <a:ea typeface="+mn-lt"/>
                <a:cs typeface="+mn-lt"/>
              </a:rPr>
              <a:t>Radhiyah</a:t>
            </a:r>
            <a:endParaRPr lang="id-ID" sz="2200">
              <a:solidFill>
                <a:schemeClr val="tx1">
                  <a:lumMod val="95000"/>
                  <a:lumOff val="5000"/>
                </a:schemeClr>
              </a:solidFill>
              <a:latin typeface="Times New Roman" panose="02020603050405020304"/>
              <a:cs typeface="Times New Roman" panose="02020603050405020304"/>
            </a:endParaRPr>
          </a:p>
          <a:p>
            <a:pPr marL="457200" indent="-457200">
              <a:buAutoNum type="arabicPeriod"/>
            </a:pPr>
            <a:r>
              <a:rPr lang="id-ID" sz="2200" dirty="0" err="1">
                <a:solidFill>
                  <a:schemeClr val="tx1">
                    <a:lumMod val="95000"/>
                    <a:lumOff val="5000"/>
                  </a:schemeClr>
                </a:solidFill>
                <a:latin typeface="Times New Roman" panose="02020603050405020304"/>
                <a:ea typeface="+mn-lt"/>
                <a:cs typeface="+mn-lt"/>
              </a:rPr>
              <a:t>Nafs</a:t>
            </a:r>
            <a:r>
              <a:rPr lang="id-ID" sz="2200" dirty="0">
                <a:solidFill>
                  <a:schemeClr val="tx1">
                    <a:lumMod val="95000"/>
                    <a:lumOff val="5000"/>
                  </a:schemeClr>
                </a:solidFill>
                <a:latin typeface="Times New Roman" panose="02020603050405020304"/>
                <a:ea typeface="+mn-lt"/>
                <a:cs typeface="+mn-lt"/>
              </a:rPr>
              <a:t> Mardhiyah </a:t>
            </a:r>
            <a:endParaRPr lang="id-ID" sz="2200">
              <a:solidFill>
                <a:schemeClr val="tx1">
                  <a:lumMod val="95000"/>
                  <a:lumOff val="5000"/>
                </a:schemeClr>
              </a:solidFill>
              <a:latin typeface="Times New Roman" panose="02020603050405020304"/>
              <a:cs typeface="Times New Roman" panose="02020603050405020304"/>
            </a:endParaRPr>
          </a:p>
          <a:p>
            <a:pPr marL="457200" indent="-457200">
              <a:buAutoNum type="arabicPeriod"/>
            </a:pPr>
            <a:r>
              <a:rPr lang="id-ID" sz="2200" dirty="0" err="1">
                <a:solidFill>
                  <a:schemeClr val="tx1">
                    <a:lumMod val="95000"/>
                    <a:lumOff val="5000"/>
                  </a:schemeClr>
                </a:solidFill>
                <a:latin typeface="Times New Roman" panose="02020603050405020304"/>
                <a:ea typeface="+mn-lt"/>
                <a:cs typeface="+mn-lt"/>
              </a:rPr>
              <a:t>Nafs</a:t>
            </a:r>
            <a:r>
              <a:rPr lang="id-ID" sz="2200" dirty="0">
                <a:solidFill>
                  <a:schemeClr val="tx1">
                    <a:lumMod val="95000"/>
                    <a:lumOff val="5000"/>
                  </a:schemeClr>
                </a:solidFill>
                <a:latin typeface="Times New Roman" panose="02020603050405020304"/>
                <a:ea typeface="+mn-lt"/>
                <a:cs typeface="+mn-lt"/>
              </a:rPr>
              <a:t> </a:t>
            </a:r>
            <a:r>
              <a:rPr lang="id-ID" sz="2200" dirty="0" err="1">
                <a:solidFill>
                  <a:schemeClr val="tx1">
                    <a:lumMod val="95000"/>
                    <a:lumOff val="5000"/>
                  </a:schemeClr>
                </a:solidFill>
                <a:latin typeface="Times New Roman" panose="02020603050405020304"/>
                <a:ea typeface="+mn-lt"/>
                <a:cs typeface="+mn-lt"/>
              </a:rPr>
              <a:t>Safiyah</a:t>
            </a:r>
            <a:r>
              <a:rPr lang="id-ID" sz="2200" dirty="0">
                <a:solidFill>
                  <a:schemeClr val="tx1">
                    <a:lumMod val="95000"/>
                    <a:lumOff val="5000"/>
                  </a:schemeClr>
                </a:solidFill>
                <a:latin typeface="Times New Roman" panose="02020603050405020304"/>
                <a:ea typeface="+mn-lt"/>
                <a:cs typeface="+mn-lt"/>
              </a:rPr>
              <a:t> </a:t>
            </a:r>
            <a:endParaRPr lang="id-ID" sz="2200">
              <a:solidFill>
                <a:schemeClr val="tx1">
                  <a:lumMod val="95000"/>
                  <a:lumOff val="5000"/>
                </a:schemeClr>
              </a:solidFill>
              <a:latin typeface="Times New Roman" panose="02020603050405020304"/>
              <a:cs typeface="Times New Roman" panose="02020603050405020304"/>
            </a:endParaRPr>
          </a:p>
          <a:p>
            <a:pPr marL="0" indent="0">
              <a:buNone/>
            </a:pPr>
            <a:endParaRPr lang="id-ID" dirty="0">
              <a:solidFill>
                <a:srgbClr val="000000">
                  <a:alpha val="60000"/>
                </a:srgbClr>
              </a:solidFill>
            </a:endParaRPr>
          </a:p>
        </p:txBody>
      </p:sp>
      <p:grpSp>
        <p:nvGrpSpPr>
          <p:cNvPr id="95" name="Group 9"/>
          <p:cNvGrpSpPr>
            <a:grpSpLocks noGrp="1" noRot="1" noChangeAspect="1" noMove="1" noResize="1" noUngrp="1"/>
          </p:cNvGrpSpPr>
          <p:nvPr/>
        </p:nvGrpSpPr>
        <p:grpSpPr>
          <a:xfrm>
            <a:off x="28958" y="453245"/>
            <a:ext cx="6009066" cy="5914582"/>
            <a:chOff x="28958" y="453245"/>
            <a:chExt cx="6009066" cy="5914582"/>
          </a:xfrm>
        </p:grpSpPr>
        <p:grpSp>
          <p:nvGrpSpPr>
            <p:cNvPr id="11" name="Group 10"/>
            <p:cNvGrpSpPr>
              <a:grpSpLocks noChangeAspect="1"/>
            </p:cNvGrpSpPr>
            <p:nvPr/>
          </p:nvGrpSpPr>
          <p:grpSpPr>
            <a:xfrm rot="18900000" flipH="1">
              <a:off x="2862220" y="2975283"/>
              <a:ext cx="317159" cy="932400"/>
              <a:chOff x="6376988" y="280988"/>
              <a:chExt cx="633413" cy="1862138"/>
            </a:xfrm>
          </p:grpSpPr>
          <p:sp>
            <p:nvSpPr>
              <p:cNvPr id="90" name="Freeform 68"/>
              <p:cNvSpPr/>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91" name="Freeform 69"/>
              <p:cNvSpPr/>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92" name="Line 70"/>
              <p:cNvSpPr>
                <a:spLocks noChangeShapeType="1"/>
              </p:cNvSpPr>
              <p:nvPr/>
            </p:nvSpPr>
            <p:spPr bwMode="auto">
              <a:xfrm flipV="1">
                <a:off x="6696076" y="280988"/>
                <a:ext cx="0" cy="1862138"/>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12" name="Group 11"/>
            <p:cNvGrpSpPr/>
            <p:nvPr/>
          </p:nvGrpSpPr>
          <p:grpSpPr>
            <a:xfrm flipH="1">
              <a:off x="28958" y="453245"/>
              <a:ext cx="3838576" cy="5838297"/>
              <a:chOff x="8324466" y="457964"/>
              <a:chExt cx="3838576" cy="5838297"/>
            </a:xfrm>
          </p:grpSpPr>
          <p:sp>
            <p:nvSpPr>
              <p:cNvPr id="52" name="Oval 51"/>
              <p:cNvSpPr/>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dirty="0">
                  <a:solidFill>
                    <a:schemeClr val="tx1"/>
                  </a:solidFill>
                </a:endParaRPr>
              </a:p>
            </p:txBody>
          </p:sp>
          <p:grpSp>
            <p:nvGrpSpPr>
              <p:cNvPr id="53" name="Group 52"/>
              <p:cNvGrpSpPr/>
              <p:nvPr/>
            </p:nvGrpSpPr>
            <p:grpSpPr>
              <a:xfrm rot="2700000">
                <a:off x="9015028" y="2840007"/>
                <a:ext cx="2457452" cy="3838576"/>
                <a:chOff x="587375" y="280987"/>
                <a:chExt cx="2457452" cy="3838576"/>
              </a:xfrm>
            </p:grpSpPr>
            <p:sp>
              <p:nvSpPr>
                <p:cNvPr id="68" name="Freeform 64"/>
                <p:cNvSpPr/>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69" name="Freeform 81"/>
                <p:cNvSpPr/>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70" name="Freeform 61"/>
                <p:cNvSpPr/>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71" name="Freeform 78"/>
                <p:cNvSpPr/>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72" name="Freeform 84"/>
                <p:cNvSpPr/>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73" name="Freeform 87"/>
                <p:cNvSpPr/>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74" name="Freeform 60"/>
                <p:cNvSpPr/>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75" name="Freeform 59"/>
                <p:cNvSpPr/>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76" name="Freeform 62"/>
                <p:cNvSpPr/>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dirty="0"/>
                </a:p>
              </p:txBody>
            </p:sp>
            <p:sp>
              <p:nvSpPr>
                <p:cNvPr id="77" name="Freeform 65"/>
                <p:cNvSpPr/>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78" name="Freeform 79"/>
                <p:cNvSpPr/>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79" name="Freeform 82"/>
                <p:cNvSpPr/>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80" name="Freeform 85"/>
                <p:cNvSpPr/>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81" name="Freeform 88"/>
                <p:cNvSpPr/>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grpSp>
              <p:nvGrpSpPr>
                <p:cNvPr id="82" name="Group 81"/>
                <p:cNvGrpSpPr/>
                <p:nvPr/>
              </p:nvGrpSpPr>
              <p:grpSpPr>
                <a:xfrm>
                  <a:off x="587376" y="280988"/>
                  <a:ext cx="2457450" cy="3838575"/>
                  <a:chOff x="587376" y="280988"/>
                  <a:chExt cx="2457450" cy="3838575"/>
                </a:xfrm>
              </p:grpSpPr>
              <p:sp>
                <p:nvSpPr>
                  <p:cNvPr id="83" name="Line 63"/>
                  <p:cNvSpPr>
                    <a:spLocks noChangeShapeType="1"/>
                  </p:cNvSpPr>
                  <p:nvPr/>
                </p:nvSpPr>
                <p:spPr bwMode="auto">
                  <a:xfrm>
                    <a:off x="587376"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84" name="Line 66"/>
                  <p:cNvSpPr>
                    <a:spLocks noChangeShapeType="1"/>
                  </p:cNvSpPr>
                  <p:nvPr/>
                </p:nvSpPr>
                <p:spPr bwMode="auto">
                  <a:xfrm flipV="1">
                    <a:off x="1816101"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85" name="Line 67"/>
                  <p:cNvSpPr>
                    <a:spLocks noChangeShapeType="1"/>
                  </p:cNvSpPr>
                  <p:nvPr/>
                </p:nvSpPr>
                <p:spPr bwMode="auto">
                  <a:xfrm flipV="1">
                    <a:off x="1816101" y="280988"/>
                    <a:ext cx="0" cy="3838575"/>
                  </a:xfrm>
                  <a:prstGeom prst="line">
                    <a:avLst/>
                  </a:prstGeom>
                  <a:noFill/>
                  <a:ln w="12700" cap="flat">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86" name="Line 80"/>
                  <p:cNvSpPr>
                    <a:spLocks noChangeShapeType="1"/>
                  </p:cNvSpPr>
                  <p:nvPr/>
                </p:nvSpPr>
                <p:spPr bwMode="auto">
                  <a:xfrm>
                    <a:off x="587376"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87" name="Line 83"/>
                  <p:cNvSpPr>
                    <a:spLocks noChangeShapeType="1"/>
                  </p:cNvSpPr>
                  <p:nvPr/>
                </p:nvSpPr>
                <p:spPr bwMode="auto">
                  <a:xfrm flipV="1">
                    <a:off x="1816101"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88" name="Line 86"/>
                  <p:cNvSpPr>
                    <a:spLocks noChangeShapeType="1"/>
                  </p:cNvSpPr>
                  <p:nvPr/>
                </p:nvSpPr>
                <p:spPr bwMode="auto">
                  <a:xfrm>
                    <a:off x="587376"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89" name="Line 89"/>
                  <p:cNvSpPr>
                    <a:spLocks noChangeShapeType="1"/>
                  </p:cNvSpPr>
                  <p:nvPr/>
                </p:nvSpPr>
                <p:spPr bwMode="auto">
                  <a:xfrm flipV="1">
                    <a:off x="1816101"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grpSp>
          <p:grpSp>
            <p:nvGrpSpPr>
              <p:cNvPr id="54" name="Group 53"/>
              <p:cNvGrpSpPr/>
              <p:nvPr/>
            </p:nvGrpSpPr>
            <p:grpSpPr>
              <a:xfrm rot="2700000">
                <a:off x="9940728" y="245341"/>
                <a:ext cx="1785984" cy="2211229"/>
                <a:chOff x="3125006" y="3171595"/>
                <a:chExt cx="1785984" cy="2211229"/>
              </a:xfrm>
            </p:grpSpPr>
            <p:grpSp>
              <p:nvGrpSpPr>
                <p:cNvPr id="60" name="Group 59"/>
                <p:cNvGrpSpPr/>
                <p:nvPr/>
              </p:nvGrpSpPr>
              <p:grpSpPr>
                <a:xfrm>
                  <a:off x="3136819" y="3174345"/>
                  <a:ext cx="1760933" cy="2208479"/>
                  <a:chOff x="4749017" y="2998646"/>
                  <a:chExt cx="1760933" cy="2208479"/>
                </a:xfrm>
              </p:grpSpPr>
              <p:cxnSp>
                <p:nvCxnSpPr>
                  <p:cNvPr id="64" name="Straight Connector 63"/>
                  <p:cNvCxnSpPr/>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6" name="Rectangle 30"/>
                  <p:cNvSpPr/>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30"/>
                  <p:cNvSpPr/>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p:cNvGrpSpPr/>
                <p:nvPr/>
              </p:nvGrpSpPr>
              <p:grpSpPr>
                <a:xfrm>
                  <a:off x="3125006" y="3171595"/>
                  <a:ext cx="1785984" cy="1799739"/>
                  <a:chOff x="6879836" y="3516901"/>
                  <a:chExt cx="1785984" cy="1799739"/>
                </a:xfrm>
              </p:grpSpPr>
              <p:sp>
                <p:nvSpPr>
                  <p:cNvPr id="62" name="Freeform: Shape 61"/>
                  <p:cNvSpPr/>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63" name="Freeform: Shape 62"/>
                  <p:cNvSpPr/>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grpSp>
            <p:nvGrpSpPr>
              <p:cNvPr id="55" name="Group 54"/>
              <p:cNvGrpSpPr/>
              <p:nvPr/>
            </p:nvGrpSpPr>
            <p:grpSpPr>
              <a:xfrm rot="5400000">
                <a:off x="10400268" y="1917602"/>
                <a:ext cx="633413" cy="1862138"/>
                <a:chOff x="5959192" y="333389"/>
                <a:chExt cx="633413" cy="1862138"/>
              </a:xfrm>
            </p:grpSpPr>
            <p:grpSp>
              <p:nvGrpSpPr>
                <p:cNvPr id="56" name="Group 55"/>
                <p:cNvGrpSpPr/>
                <p:nvPr/>
              </p:nvGrpSpPr>
              <p:grpSpPr>
                <a:xfrm>
                  <a:off x="5959192" y="333389"/>
                  <a:ext cx="633413" cy="1419225"/>
                  <a:chOff x="5959192" y="333389"/>
                  <a:chExt cx="633413" cy="1419225"/>
                </a:xfrm>
              </p:grpSpPr>
              <p:sp>
                <p:nvSpPr>
                  <p:cNvPr id="58" name="Freeform 68"/>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59" name="Freeform 69"/>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grpSp>
            <p:sp>
              <p:nvSpPr>
                <p:cNvPr id="57" name="Line 70"/>
                <p:cNvSpPr>
                  <a:spLocks noChangeShapeType="1"/>
                </p:cNvSpPr>
                <p:nvPr/>
              </p:nvSpPr>
              <p:spPr bwMode="auto">
                <a:xfrm flipV="1">
                  <a:off x="6278281" y="333389"/>
                  <a:ext cx="0" cy="1862138"/>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grpSp>
          <p:nvGrpSpPr>
            <p:cNvPr id="13" name="Group 12"/>
            <p:cNvGrpSpPr/>
            <p:nvPr/>
          </p:nvGrpSpPr>
          <p:grpSpPr>
            <a:xfrm rot="10800000" flipH="1">
              <a:off x="2199448" y="529530"/>
              <a:ext cx="3838576" cy="5838297"/>
              <a:chOff x="8324466" y="457964"/>
              <a:chExt cx="3838576" cy="5838297"/>
            </a:xfrm>
          </p:grpSpPr>
          <p:sp>
            <p:nvSpPr>
              <p:cNvPr id="14" name="Oval 13"/>
              <p:cNvSpPr/>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dirty="0">
                  <a:solidFill>
                    <a:schemeClr val="tx1"/>
                  </a:solidFill>
                </a:endParaRPr>
              </a:p>
            </p:txBody>
          </p:sp>
          <p:grpSp>
            <p:nvGrpSpPr>
              <p:cNvPr id="15" name="Group 14"/>
              <p:cNvGrpSpPr/>
              <p:nvPr/>
            </p:nvGrpSpPr>
            <p:grpSpPr>
              <a:xfrm rot="2700000">
                <a:off x="9015028" y="2840007"/>
                <a:ext cx="2457452" cy="3838576"/>
                <a:chOff x="587375" y="280987"/>
                <a:chExt cx="2457452" cy="3838576"/>
              </a:xfrm>
            </p:grpSpPr>
            <p:sp>
              <p:nvSpPr>
                <p:cNvPr id="30" name="Freeform 64"/>
                <p:cNvSpPr/>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1" name="Freeform 81"/>
                <p:cNvSpPr/>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2" name="Freeform 61"/>
                <p:cNvSpPr/>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3" name="Freeform 78"/>
                <p:cNvSpPr/>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4" name="Freeform 84"/>
                <p:cNvSpPr/>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5" name="Freeform 87"/>
                <p:cNvSpPr/>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lstStyle/>
                <a:p>
                  <a:endParaRPr lang="en-US"/>
                </a:p>
              </p:txBody>
            </p:sp>
            <p:sp>
              <p:nvSpPr>
                <p:cNvPr id="36" name="Freeform 60"/>
                <p:cNvSpPr/>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37" name="Freeform 59"/>
                <p:cNvSpPr/>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38" name="Freeform 62"/>
                <p:cNvSpPr/>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dirty="0"/>
                </a:p>
              </p:txBody>
            </p:sp>
            <p:sp>
              <p:nvSpPr>
                <p:cNvPr id="39" name="Freeform 65"/>
                <p:cNvSpPr/>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40" name="Freeform 79"/>
                <p:cNvSpPr/>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41" name="Freeform 82"/>
                <p:cNvSpPr/>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42" name="Freeform 85"/>
                <p:cNvSpPr/>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sp>
              <p:nvSpPr>
                <p:cNvPr id="43" name="Freeform 88"/>
                <p:cNvSpPr/>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lstStyle/>
                <a:p>
                  <a:endParaRPr lang="en-US"/>
                </a:p>
              </p:txBody>
            </p:sp>
            <p:grpSp>
              <p:nvGrpSpPr>
                <p:cNvPr id="44" name="Group 43"/>
                <p:cNvGrpSpPr/>
                <p:nvPr/>
              </p:nvGrpSpPr>
              <p:grpSpPr>
                <a:xfrm>
                  <a:off x="587376" y="280988"/>
                  <a:ext cx="2457450" cy="3838575"/>
                  <a:chOff x="587376" y="280988"/>
                  <a:chExt cx="2457450" cy="3838575"/>
                </a:xfrm>
              </p:grpSpPr>
              <p:sp>
                <p:nvSpPr>
                  <p:cNvPr id="45" name="Line 63"/>
                  <p:cNvSpPr>
                    <a:spLocks noChangeShapeType="1"/>
                  </p:cNvSpPr>
                  <p:nvPr/>
                </p:nvSpPr>
                <p:spPr bwMode="auto">
                  <a:xfrm>
                    <a:off x="587376"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46" name="Line 66"/>
                  <p:cNvSpPr>
                    <a:spLocks noChangeShapeType="1"/>
                  </p:cNvSpPr>
                  <p:nvPr/>
                </p:nvSpPr>
                <p:spPr bwMode="auto">
                  <a:xfrm flipV="1">
                    <a:off x="1816101" y="1443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47" name="Line 67"/>
                  <p:cNvSpPr>
                    <a:spLocks noChangeShapeType="1"/>
                  </p:cNvSpPr>
                  <p:nvPr/>
                </p:nvSpPr>
                <p:spPr bwMode="auto">
                  <a:xfrm flipV="1">
                    <a:off x="1816101" y="280988"/>
                    <a:ext cx="0" cy="3838575"/>
                  </a:xfrm>
                  <a:prstGeom prst="line">
                    <a:avLst/>
                  </a:prstGeom>
                  <a:noFill/>
                  <a:ln w="12700" cap="flat">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48" name="Line 80"/>
                  <p:cNvSpPr>
                    <a:spLocks noChangeShapeType="1"/>
                  </p:cNvSpPr>
                  <p:nvPr/>
                </p:nvSpPr>
                <p:spPr bwMode="auto">
                  <a:xfrm>
                    <a:off x="587376"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49" name="Line 83"/>
                  <p:cNvSpPr>
                    <a:spLocks noChangeShapeType="1"/>
                  </p:cNvSpPr>
                  <p:nvPr/>
                </p:nvSpPr>
                <p:spPr bwMode="auto">
                  <a:xfrm flipV="1">
                    <a:off x="1816101" y="2205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50" name="Line 86"/>
                  <p:cNvSpPr>
                    <a:spLocks noChangeShapeType="1"/>
                  </p:cNvSpPr>
                  <p:nvPr/>
                </p:nvSpPr>
                <p:spPr bwMode="auto">
                  <a:xfrm>
                    <a:off x="587376"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sp>
                <p:nvSpPr>
                  <p:cNvPr id="51" name="Line 89"/>
                  <p:cNvSpPr>
                    <a:spLocks noChangeShapeType="1"/>
                  </p:cNvSpPr>
                  <p:nvPr/>
                </p:nvSpPr>
                <p:spPr bwMode="auto">
                  <a:xfrm flipV="1">
                    <a:off x="1816101" y="2967038"/>
                    <a:ext cx="1228725" cy="709613"/>
                  </a:xfrm>
                  <a:prstGeom prst="line">
                    <a:avLst/>
                  </a:prstGeom>
                  <a:noFill/>
                  <a:ln w="12700" cap="rnd">
                    <a:solidFill>
                      <a:srgbClr val="FFFFFF"/>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en-US"/>
                  </a:p>
                </p:txBody>
              </p:sp>
            </p:grpSp>
          </p:grpSp>
          <p:grpSp>
            <p:nvGrpSpPr>
              <p:cNvPr id="16" name="Group 15"/>
              <p:cNvGrpSpPr/>
              <p:nvPr/>
            </p:nvGrpSpPr>
            <p:grpSpPr>
              <a:xfrm rot="2700000">
                <a:off x="9940728" y="245341"/>
                <a:ext cx="1785984" cy="2211229"/>
                <a:chOff x="3125006" y="3171595"/>
                <a:chExt cx="1785984" cy="2211229"/>
              </a:xfrm>
            </p:grpSpPr>
            <p:grpSp>
              <p:nvGrpSpPr>
                <p:cNvPr id="96" name="Group 21"/>
                <p:cNvGrpSpPr/>
                <p:nvPr/>
              </p:nvGrpSpPr>
              <p:grpSpPr>
                <a:xfrm>
                  <a:off x="3136819" y="3174345"/>
                  <a:ext cx="1760933" cy="2208479"/>
                  <a:chOff x="4749017" y="2998646"/>
                  <a:chExt cx="1760933" cy="2208479"/>
                </a:xfrm>
              </p:grpSpPr>
              <p:cxnSp>
                <p:nvCxnSpPr>
                  <p:cNvPr id="26" name="Straight Connector 25"/>
                  <p:cNvCxnSpPr/>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8" name="Rectangle 30"/>
                  <p:cNvSpPr/>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30"/>
                  <p:cNvSpPr/>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3125006" y="3171595"/>
                  <a:ext cx="1785984" cy="1799739"/>
                  <a:chOff x="6879836" y="3516901"/>
                  <a:chExt cx="1785984" cy="1799739"/>
                </a:xfrm>
              </p:grpSpPr>
              <p:sp>
                <p:nvSpPr>
                  <p:cNvPr id="24" name="Freeform: Shape 23"/>
                  <p:cNvSpPr/>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25" name="Freeform: Shape 24"/>
                  <p:cNvSpPr/>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grpSp>
            <p:nvGrpSpPr>
              <p:cNvPr id="17" name="Group 16"/>
              <p:cNvGrpSpPr/>
              <p:nvPr/>
            </p:nvGrpSpPr>
            <p:grpSpPr>
              <a:xfrm rot="5400000">
                <a:off x="10400268" y="1917602"/>
                <a:ext cx="633413" cy="1862138"/>
                <a:chOff x="5959192" y="333389"/>
                <a:chExt cx="633413" cy="1862138"/>
              </a:xfrm>
            </p:grpSpPr>
            <p:grpSp>
              <p:nvGrpSpPr>
                <p:cNvPr id="18" name="Group 17"/>
                <p:cNvGrpSpPr/>
                <p:nvPr/>
              </p:nvGrpSpPr>
              <p:grpSpPr>
                <a:xfrm>
                  <a:off x="5959192" y="333389"/>
                  <a:ext cx="633413" cy="1419225"/>
                  <a:chOff x="5959192" y="333389"/>
                  <a:chExt cx="633413" cy="1419225"/>
                </a:xfrm>
              </p:grpSpPr>
              <p:sp>
                <p:nvSpPr>
                  <p:cNvPr id="97" name="Freeform 68"/>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21" name="Freeform 69"/>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grpSp>
            <p:sp>
              <p:nvSpPr>
                <p:cNvPr id="19" name="Line 70"/>
                <p:cNvSpPr>
                  <a:spLocks noChangeShapeType="1"/>
                </p:cNvSpPr>
                <p:nvPr/>
              </p:nvSpPr>
              <p:spPr bwMode="auto">
                <a:xfrm flipV="1">
                  <a:off x="6278281" y="333389"/>
                  <a:ext cx="0" cy="1862138"/>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grpSp>
      <p:cxnSp>
        <p:nvCxnSpPr>
          <p:cNvPr id="94" name="Straight Connector 93"/>
          <p:cNvCxnSpPr>
            <a:cxnSpLocks noGrp="1" noRot="1" noChangeAspect="1" noMove="1" noResize="1" noEditPoints="1" noAdjustHandles="1" noChangeArrowheads="1" noChangeShapeType="1"/>
          </p:cNvCxnSpPr>
          <p:nvPr/>
        </p:nvCxnSpPr>
        <p:spPr>
          <a:xfrm>
            <a:off x="86184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47625" y="55245"/>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Judul 1"/>
          <p:cNvSpPr>
            <a:spLocks noGrp="1"/>
          </p:cNvSpPr>
          <p:nvPr>
            <p:ph type="title"/>
          </p:nvPr>
        </p:nvSpPr>
        <p:spPr>
          <a:xfrm>
            <a:off x="166870" y="198120"/>
            <a:ext cx="3899982" cy="3838576"/>
          </a:xfrm>
        </p:spPr>
        <p:txBody>
          <a:bodyPr anchor="ctr">
            <a:normAutofit/>
          </a:bodyPr>
          <a:lstStyle/>
          <a:p>
            <a:pPr algn="ctr"/>
            <a:r>
              <a:rPr lang="id-ID" sz="3600" b="1" dirty="0">
                <a:latin typeface="Times New Roman" panose="02020603050405020304"/>
                <a:cs typeface="Times New Roman" panose="02020603050405020304"/>
              </a:rPr>
              <a:t>4. Masa Nifas Menurut Agama Islam</a:t>
            </a:r>
            <a:endParaRPr lang="id-ID" sz="3600" b="1" dirty="0">
              <a:latin typeface="Times New Roman" panose="02020603050405020304"/>
              <a:cs typeface="Times New Roman" panose="02020603050405020304"/>
            </a:endParaRPr>
          </a:p>
        </p:txBody>
      </p:sp>
      <p:grpSp>
        <p:nvGrpSpPr>
          <p:cNvPr id="10" name="Group 9"/>
          <p:cNvGrpSpPr>
            <a:grpSpLocks noGrp="1" noRot="1" noChangeAspect="1" noMove="1" noResize="1" noUngrp="1"/>
          </p:cNvGrpSpPr>
          <p:nvPr/>
        </p:nvGrpSpPr>
        <p:grpSpPr>
          <a:xfrm>
            <a:off x="554357" y="198422"/>
            <a:ext cx="788808" cy="1273628"/>
            <a:chOff x="554357" y="198422"/>
            <a:chExt cx="788808" cy="1273628"/>
          </a:xfrm>
        </p:grpSpPr>
        <p:sp>
          <p:nvSpPr>
            <p:cNvPr id="11" name="Oval 10"/>
            <p:cNvSpPr/>
            <p:nvPr/>
          </p:nvSpPr>
          <p:spPr>
            <a:xfrm rot="10800000">
              <a:off x="1002750" y="198422"/>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dirty="0">
                <a:solidFill>
                  <a:schemeClr val="tx1"/>
                </a:solidFill>
              </a:endParaRPr>
            </a:p>
          </p:txBody>
        </p:sp>
        <p:grpSp>
          <p:nvGrpSpPr>
            <p:cNvPr id="12" name="Group 11"/>
            <p:cNvGrpSpPr/>
            <p:nvPr/>
          </p:nvGrpSpPr>
          <p:grpSpPr>
            <a:xfrm rot="8100000" flipH="1">
              <a:off x="554357" y="402322"/>
              <a:ext cx="641183" cy="1069728"/>
              <a:chOff x="6484112" y="2967038"/>
              <a:chExt cx="641183" cy="1069728"/>
            </a:xfrm>
          </p:grpSpPr>
          <p:grpSp>
            <p:nvGrpSpPr>
              <p:cNvPr id="13" name="Group 12"/>
              <p:cNvGrpSpPr/>
              <p:nvPr/>
            </p:nvGrpSpPr>
            <p:grpSpPr>
              <a:xfrm>
                <a:off x="6808136" y="2967038"/>
                <a:ext cx="317159" cy="932400"/>
                <a:chOff x="6808136" y="2967038"/>
                <a:chExt cx="317159" cy="932400"/>
              </a:xfrm>
            </p:grpSpPr>
            <p:sp>
              <p:nvSpPr>
                <p:cNvPr id="18"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9"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20"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nvGrpSpPr>
              <p:cNvPr id="14" name="Group 13"/>
              <p:cNvGrpSpPr/>
              <p:nvPr/>
            </p:nvGrpSpPr>
            <p:grpSpPr>
              <a:xfrm rot="18900000" flipH="1">
                <a:off x="6484112" y="3104366"/>
                <a:ext cx="317159" cy="932400"/>
                <a:chOff x="6808136" y="2967038"/>
                <a:chExt cx="317159" cy="932400"/>
              </a:xfrm>
            </p:grpSpPr>
            <p:sp>
              <p:nvSpPr>
                <p:cNvPr id="15" name="Freeform 68"/>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p>
              </p:txBody>
            </p:sp>
            <p:sp>
              <p:nvSpPr>
                <p:cNvPr id="16" name="Freeform 69"/>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p>
              </p:txBody>
            </p:sp>
            <p:sp>
              <p:nvSpPr>
                <p:cNvPr id="17" name="Line 70"/>
                <p:cNvSpPr>
                  <a:spLocks noChangeShapeType="1"/>
                </p:cNvSpPr>
                <p:nvPr/>
              </p:nvSpPr>
              <p:spPr bwMode="auto">
                <a:xfrm flipV="1">
                  <a:off x="6967908" y="2967038"/>
                  <a:ext cx="0" cy="932400"/>
                </a:xfrm>
                <a:prstGeom prst="line">
                  <a:avLst/>
                </a:prstGeom>
                <a:noFill/>
                <a:ln w="1270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en-US"/>
                </a:p>
              </p:txBody>
            </p:sp>
          </p:grpSp>
        </p:grpSp>
      </p:grpSp>
      <p:cxnSp>
        <p:nvCxnSpPr>
          <p:cNvPr id="22" name="Straight Connector 21"/>
          <p:cNvCxnSpPr>
            <a:cxnSpLocks noGrp="1" noRot="1" noChangeAspect="1" noMove="1" noResize="1" noEditPoints="1" noAdjustHandles="1" noChangeArrowheads="1" noChangeShapeType="1"/>
          </p:cNvCxnSpPr>
          <p:nvPr/>
        </p:nvCxnSpPr>
        <p:spPr>
          <a:xfrm>
            <a:off x="6096000" y="3159000"/>
            <a:ext cx="0" cy="54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Tampungan Konten 2"/>
          <p:cNvSpPr>
            <a:spLocks noGrp="1"/>
          </p:cNvSpPr>
          <p:nvPr>
            <p:ph idx="1"/>
          </p:nvPr>
        </p:nvSpPr>
        <p:spPr>
          <a:xfrm>
            <a:off x="3986136" y="1247774"/>
            <a:ext cx="7073878" cy="4574457"/>
          </a:xfrm>
        </p:spPr>
        <p:txBody>
          <a:bodyPr vert="horz" lIns="91440" tIns="45720" rIns="91440" bIns="45720" rtlCol="0" anchor="ctr">
            <a:normAutofit/>
          </a:bodyPr>
          <a:lstStyle/>
          <a:p>
            <a:pPr marL="359410" indent="-359410" algn="just">
              <a:lnSpc>
                <a:spcPct val="140000"/>
              </a:lnSpc>
              <a:buNone/>
            </a:pPr>
            <a:r>
              <a:rPr lang="en-US" altLang="id-ID" sz="1800" dirty="0">
                <a:solidFill>
                  <a:schemeClr val="tx1">
                    <a:lumMod val="95000"/>
                    <a:lumOff val="5000"/>
                  </a:schemeClr>
                </a:solidFill>
                <a:latin typeface="Times New Roman" panose="02020603050405020304"/>
                <a:ea typeface="+mn-lt"/>
                <a:cs typeface="+mn-lt"/>
              </a:rPr>
              <a:t>	</a:t>
            </a:r>
            <a:r>
              <a:rPr lang="id-ID" sz="1800" dirty="0">
                <a:solidFill>
                  <a:schemeClr val="tx1">
                    <a:lumMod val="95000"/>
                    <a:lumOff val="5000"/>
                  </a:schemeClr>
                </a:solidFill>
                <a:latin typeface="Times New Roman" panose="02020603050405020304"/>
                <a:ea typeface="+mn-lt"/>
                <a:cs typeface="+mn-lt"/>
              </a:rPr>
              <a:t>Masa nifas merupakan masa </a:t>
            </a:r>
            <a:r>
              <a:rPr lang="id-ID" sz="1800" err="1">
                <a:solidFill>
                  <a:schemeClr val="tx1">
                    <a:lumMod val="95000"/>
                    <a:lumOff val="5000"/>
                  </a:schemeClr>
                </a:solidFill>
                <a:latin typeface="Times New Roman" panose="02020603050405020304"/>
                <a:ea typeface="+mn-lt"/>
                <a:cs typeface="+mn-lt"/>
              </a:rPr>
              <a:t>dimana</a:t>
            </a:r>
            <a:r>
              <a:rPr lang="id-ID" sz="1800" dirty="0">
                <a:solidFill>
                  <a:schemeClr val="tx1">
                    <a:lumMod val="95000"/>
                    <a:lumOff val="5000"/>
                  </a:schemeClr>
                </a:solidFill>
                <a:latin typeface="Times New Roman" panose="02020603050405020304"/>
                <a:ea typeface="+mn-lt"/>
                <a:cs typeface="+mn-lt"/>
              </a:rPr>
              <a:t> wanita mengalami pendarahan rahim. Dalam </a:t>
            </a:r>
            <a:r>
              <a:rPr lang="id-ID" sz="1800" dirty="0" err="1">
                <a:solidFill>
                  <a:schemeClr val="tx1">
                    <a:lumMod val="95000"/>
                    <a:lumOff val="5000"/>
                  </a:schemeClr>
                </a:solidFill>
                <a:latin typeface="Times New Roman" panose="02020603050405020304"/>
                <a:ea typeface="+mn-lt"/>
                <a:cs typeface="+mn-lt"/>
              </a:rPr>
              <a:t>islam</a:t>
            </a:r>
            <a:r>
              <a:rPr lang="id-ID" sz="1800" dirty="0">
                <a:solidFill>
                  <a:schemeClr val="tx1">
                    <a:lumMod val="95000"/>
                    <a:lumOff val="5000"/>
                  </a:schemeClr>
                </a:solidFill>
                <a:latin typeface="Times New Roman" panose="02020603050405020304"/>
                <a:ea typeface="+mn-lt"/>
                <a:cs typeface="+mn-lt"/>
              </a:rPr>
              <a:t> masa nifas biasanya berlangsung selama 40 hari atau lebih. Selama masa tersebut seorang wanita dibebaskan dari kewajibannya seperti </a:t>
            </a:r>
            <a:r>
              <a:rPr lang="id-ID" sz="1800" dirty="0">
                <a:solidFill>
                  <a:schemeClr val="tx1">
                    <a:lumMod val="95000"/>
                    <a:lumOff val="5000"/>
                  </a:schemeClr>
                </a:solidFill>
                <a:latin typeface="Times New Roman" panose="02020603050405020304"/>
                <a:ea typeface="+mn-lt"/>
                <a:cs typeface="+mn-lt"/>
                <a:hlinkClick r:id="rId1"/>
              </a:rPr>
              <a:t>larangan saat haid</a:t>
            </a:r>
            <a:r>
              <a:rPr lang="id-ID" sz="1800" dirty="0">
                <a:solidFill>
                  <a:schemeClr val="tx1">
                    <a:lumMod val="95000"/>
                    <a:lumOff val="5000"/>
                  </a:schemeClr>
                </a:solidFill>
                <a:latin typeface="Times New Roman" panose="02020603050405020304"/>
                <a:ea typeface="+mn-lt"/>
                <a:cs typeface="+mn-lt"/>
              </a:rPr>
              <a:t> yaitu </a:t>
            </a:r>
            <a:r>
              <a:rPr lang="id-ID" sz="1800" dirty="0" err="1">
                <a:solidFill>
                  <a:schemeClr val="tx1">
                    <a:lumMod val="95000"/>
                    <a:lumOff val="5000"/>
                  </a:schemeClr>
                </a:solidFill>
                <a:latin typeface="Times New Roman" panose="02020603050405020304"/>
                <a:ea typeface="+mn-lt"/>
                <a:cs typeface="+mn-lt"/>
              </a:rPr>
              <a:t>shalat</a:t>
            </a:r>
            <a:r>
              <a:rPr lang="id-ID" sz="1800" dirty="0">
                <a:solidFill>
                  <a:schemeClr val="tx1">
                    <a:lumMod val="95000"/>
                    <a:lumOff val="5000"/>
                  </a:schemeClr>
                </a:solidFill>
                <a:latin typeface="Times New Roman" panose="02020603050405020304"/>
                <a:ea typeface="+mn-lt"/>
                <a:cs typeface="+mn-lt"/>
              </a:rPr>
              <a:t> lima waktu dan puasa wajib.  Dalam </a:t>
            </a:r>
            <a:r>
              <a:rPr lang="id-ID" sz="1800" dirty="0" err="1">
                <a:solidFill>
                  <a:schemeClr val="tx1">
                    <a:lumMod val="95000"/>
                    <a:lumOff val="5000"/>
                  </a:schemeClr>
                </a:solidFill>
                <a:latin typeface="Times New Roman" panose="02020603050405020304"/>
                <a:ea typeface="+mn-lt"/>
                <a:cs typeface="+mn-lt"/>
              </a:rPr>
              <a:t>hadist</a:t>
            </a:r>
            <a:r>
              <a:rPr lang="id-ID" sz="1800" dirty="0">
                <a:solidFill>
                  <a:schemeClr val="tx1">
                    <a:lumMod val="95000"/>
                    <a:lumOff val="5000"/>
                  </a:schemeClr>
                </a:solidFill>
                <a:latin typeface="Times New Roman" panose="02020603050405020304"/>
                <a:ea typeface="+mn-lt"/>
                <a:cs typeface="+mn-lt"/>
              </a:rPr>
              <a:t> riwayat </a:t>
            </a:r>
            <a:r>
              <a:rPr lang="id-ID" sz="1800" dirty="0" err="1">
                <a:solidFill>
                  <a:schemeClr val="tx1">
                    <a:lumMod val="95000"/>
                    <a:lumOff val="5000"/>
                  </a:schemeClr>
                </a:solidFill>
                <a:latin typeface="Times New Roman" panose="02020603050405020304"/>
                <a:ea typeface="+mn-lt"/>
                <a:cs typeface="+mn-lt"/>
              </a:rPr>
              <a:t>Tirmidzi</a:t>
            </a:r>
            <a:r>
              <a:rPr lang="id-ID" sz="1800" dirty="0">
                <a:solidFill>
                  <a:schemeClr val="tx1">
                    <a:lumMod val="95000"/>
                    <a:lumOff val="5000"/>
                  </a:schemeClr>
                </a:solidFill>
                <a:latin typeface="Times New Roman" panose="02020603050405020304"/>
                <a:ea typeface="+mn-lt"/>
                <a:cs typeface="+mn-lt"/>
              </a:rPr>
              <a:t> berkata:</a:t>
            </a:r>
            <a:endParaRPr lang="id-ID" sz="1800">
              <a:solidFill>
                <a:schemeClr val="tx1">
                  <a:lumMod val="95000"/>
                  <a:lumOff val="5000"/>
                </a:schemeClr>
              </a:solidFill>
              <a:latin typeface="Times New Roman" panose="02020603050405020304"/>
              <a:cs typeface="Times New Roman" panose="02020603050405020304"/>
            </a:endParaRPr>
          </a:p>
          <a:p>
            <a:pPr marL="359410" indent="-359410" algn="just">
              <a:lnSpc>
                <a:spcPct val="140000"/>
              </a:lnSpc>
              <a:buNone/>
            </a:pPr>
            <a:r>
              <a:rPr lang="en-US" altLang="id-ID" sz="1800" dirty="0">
                <a:solidFill>
                  <a:schemeClr val="tx1">
                    <a:lumMod val="95000"/>
                    <a:lumOff val="5000"/>
                  </a:schemeClr>
                </a:solidFill>
                <a:latin typeface="Times New Roman" panose="02020603050405020304"/>
                <a:ea typeface="+mn-lt"/>
                <a:cs typeface="+mn-lt"/>
              </a:rPr>
              <a:t>	</a:t>
            </a:r>
            <a:r>
              <a:rPr lang="id-ID" sz="1800" dirty="0">
                <a:solidFill>
                  <a:schemeClr val="tx1">
                    <a:lumMod val="95000"/>
                    <a:lumOff val="5000"/>
                  </a:schemeClr>
                </a:solidFill>
                <a:latin typeface="Times New Roman" panose="02020603050405020304"/>
                <a:ea typeface="+mn-lt"/>
                <a:cs typeface="+mn-lt"/>
              </a:rPr>
              <a:t>“</a:t>
            </a:r>
            <a:r>
              <a:rPr lang="id-ID" sz="1800" i="1" dirty="0">
                <a:solidFill>
                  <a:schemeClr val="tx1">
                    <a:lumMod val="95000"/>
                    <a:lumOff val="5000"/>
                  </a:schemeClr>
                </a:solidFill>
                <a:latin typeface="Times New Roman" panose="02020603050405020304"/>
                <a:ea typeface="+mn-lt"/>
                <a:cs typeface="+mn-lt"/>
              </a:rPr>
              <a:t>Ahli ilmu dari kalangan sahabat Nabi Saw., </a:t>
            </a:r>
            <a:r>
              <a:rPr lang="id-ID" sz="1800" i="1" dirty="0" err="1">
                <a:solidFill>
                  <a:schemeClr val="tx1">
                    <a:lumMod val="95000"/>
                    <a:lumOff val="5000"/>
                  </a:schemeClr>
                </a:solidFill>
                <a:latin typeface="Times New Roman" panose="02020603050405020304"/>
                <a:ea typeface="+mn-lt"/>
                <a:cs typeface="+mn-lt"/>
              </a:rPr>
              <a:t>tabi’in</a:t>
            </a:r>
            <a:r>
              <a:rPr lang="id-ID" sz="1800" i="1" dirty="0">
                <a:solidFill>
                  <a:schemeClr val="tx1">
                    <a:lumMod val="95000"/>
                    <a:lumOff val="5000"/>
                  </a:schemeClr>
                </a:solidFill>
                <a:latin typeface="Times New Roman" panose="02020603050405020304"/>
                <a:ea typeface="+mn-lt"/>
                <a:cs typeface="+mn-lt"/>
              </a:rPr>
              <a:t> dan orang-orang setelah mereka bersepakat, bahwa wanita nifas itu meninggalkan </a:t>
            </a:r>
            <a:r>
              <a:rPr lang="id-ID" sz="1800" i="1" dirty="0" err="1">
                <a:solidFill>
                  <a:schemeClr val="tx1">
                    <a:lumMod val="95000"/>
                    <a:lumOff val="5000"/>
                  </a:schemeClr>
                </a:solidFill>
                <a:latin typeface="Times New Roman" panose="02020603050405020304"/>
                <a:ea typeface="+mn-lt"/>
                <a:cs typeface="+mn-lt"/>
              </a:rPr>
              <a:t>shalat</a:t>
            </a:r>
            <a:r>
              <a:rPr lang="id-ID" sz="1800" i="1" dirty="0">
                <a:solidFill>
                  <a:schemeClr val="tx1">
                    <a:lumMod val="95000"/>
                    <a:lumOff val="5000"/>
                  </a:schemeClr>
                </a:solidFill>
                <a:latin typeface="Times New Roman" panose="02020603050405020304"/>
                <a:ea typeface="+mn-lt"/>
                <a:cs typeface="+mn-lt"/>
              </a:rPr>
              <a:t> selama empat puluh hari, kecuali jika dia sudah suci bersih sebelum genap empat puluh hari, maka pada saat itu dia harus mandi dan </a:t>
            </a:r>
            <a:r>
              <a:rPr lang="id-ID" sz="1800" i="1" dirty="0" err="1">
                <a:solidFill>
                  <a:schemeClr val="tx1">
                    <a:lumMod val="95000"/>
                    <a:lumOff val="5000"/>
                  </a:schemeClr>
                </a:solidFill>
                <a:latin typeface="Times New Roman" panose="02020603050405020304"/>
                <a:ea typeface="+mn-lt"/>
                <a:cs typeface="+mn-lt"/>
              </a:rPr>
              <a:t>shalat</a:t>
            </a:r>
            <a:r>
              <a:rPr lang="id-ID" sz="1800" i="1" dirty="0">
                <a:solidFill>
                  <a:schemeClr val="tx1">
                    <a:lumMod val="95000"/>
                    <a:lumOff val="5000"/>
                  </a:schemeClr>
                </a:solidFill>
                <a:latin typeface="Times New Roman" panose="02020603050405020304"/>
                <a:ea typeface="+mn-lt"/>
                <a:cs typeface="+mn-lt"/>
              </a:rPr>
              <a:t>.”</a:t>
            </a:r>
            <a:endParaRPr lang="id-ID" sz="1800" dirty="0">
              <a:solidFill>
                <a:schemeClr val="tx1">
                  <a:lumMod val="95000"/>
                  <a:lumOff val="5000"/>
                </a:schemeClr>
              </a:solidFill>
              <a:latin typeface="Times New Roman" panose="02020603050405020304"/>
            </a:endParaRPr>
          </a:p>
          <a:p>
            <a:pPr marL="0" indent="0">
              <a:lnSpc>
                <a:spcPct val="140000"/>
              </a:lnSpc>
              <a:buNone/>
            </a:pPr>
            <a:endParaRPr lang="id-ID"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8" name="Rectangle 7"/>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Judul 1"/>
          <p:cNvSpPr>
            <a:spLocks noGrp="1"/>
          </p:cNvSpPr>
          <p:nvPr>
            <p:ph type="title"/>
          </p:nvPr>
        </p:nvSpPr>
        <p:spPr>
          <a:xfrm>
            <a:off x="-2038" y="-2980"/>
            <a:ext cx="3531600" cy="2483074"/>
          </a:xfrm>
        </p:spPr>
        <p:txBody>
          <a:bodyPr anchor="t">
            <a:normAutofit/>
          </a:bodyPr>
          <a:lstStyle/>
          <a:p>
            <a:r>
              <a:rPr lang="id-ID" b="1">
                <a:latin typeface="Times New Roman" panose="02020603050405020304"/>
                <a:cs typeface="Times New Roman" panose="02020603050405020304"/>
              </a:rPr>
              <a:t>5. Hukum </a:t>
            </a:r>
            <a:r>
              <a:rPr lang="id-ID" b="1" err="1">
                <a:latin typeface="Times New Roman" panose="02020603050405020304"/>
                <a:cs typeface="Times New Roman" panose="02020603050405020304"/>
              </a:rPr>
              <a:t>Aqiqah</a:t>
            </a:r>
            <a:r>
              <a:rPr lang="id-ID" b="1">
                <a:latin typeface="Times New Roman" panose="02020603050405020304"/>
                <a:cs typeface="Times New Roman" panose="02020603050405020304"/>
              </a:rPr>
              <a:t> Dalam Pandangan Islam</a:t>
            </a:r>
            <a:endParaRPr lang="id-ID" b="1">
              <a:latin typeface="Times New Roman" panose="02020603050405020304"/>
              <a:cs typeface="Times New Roman" panose="02020603050405020304"/>
            </a:endParaRPr>
          </a:p>
        </p:txBody>
      </p:sp>
      <p:sp>
        <p:nvSpPr>
          <p:cNvPr id="3" name="Tampungan Konten 2"/>
          <p:cNvSpPr>
            <a:spLocks noGrp="1"/>
          </p:cNvSpPr>
          <p:nvPr>
            <p:ph idx="1"/>
          </p:nvPr>
        </p:nvSpPr>
        <p:spPr>
          <a:xfrm>
            <a:off x="3214665" y="73357"/>
            <a:ext cx="8874994" cy="5825013"/>
          </a:xfrm>
        </p:spPr>
        <p:txBody>
          <a:bodyPr vert="horz" lIns="91440" tIns="45720" rIns="91440" bIns="45720" rtlCol="0" anchor="t">
            <a:noAutofit/>
          </a:bodyPr>
          <a:lstStyle/>
          <a:p>
            <a:pPr marL="359410" indent="-359410" algn="just">
              <a:lnSpc>
                <a:spcPct val="140000"/>
              </a:lnSpc>
            </a:pPr>
            <a:r>
              <a:rPr lang="id-ID" sz="1600" b="1" dirty="0">
                <a:solidFill>
                  <a:schemeClr val="tx1">
                    <a:lumMod val="95000"/>
                    <a:lumOff val="5000"/>
                  </a:schemeClr>
                </a:solidFill>
                <a:latin typeface="Times New Roman" panose="02020603050405020304"/>
                <a:ea typeface="+mn-lt"/>
                <a:cs typeface="+mn-lt"/>
                <a:hlinkClick r:id="rId1"/>
              </a:rPr>
              <a:t>Hukum Aqiqah</a:t>
            </a:r>
            <a:r>
              <a:rPr lang="id-ID" sz="1600" dirty="0">
                <a:solidFill>
                  <a:schemeClr val="tx1">
                    <a:lumMod val="95000"/>
                    <a:lumOff val="5000"/>
                  </a:schemeClr>
                </a:solidFill>
                <a:latin typeface="Times New Roman" panose="02020603050405020304"/>
                <a:ea typeface="+mn-lt"/>
                <a:cs typeface="+mn-lt"/>
              </a:rPr>
              <a:t> memang telah diatur dalam agama </a:t>
            </a:r>
            <a:r>
              <a:rPr lang="id-ID" sz="1600" dirty="0">
                <a:solidFill>
                  <a:schemeClr val="tx1">
                    <a:lumMod val="95000"/>
                    <a:lumOff val="5000"/>
                  </a:schemeClr>
                </a:solidFill>
                <a:latin typeface="Times New Roman" panose="02020603050405020304"/>
                <a:ea typeface="+mn-lt"/>
                <a:cs typeface="+mn-lt"/>
                <a:hlinkClick r:id="rId2"/>
              </a:rPr>
              <a:t>islam</a:t>
            </a:r>
            <a:r>
              <a:rPr lang="id-ID" sz="1600" dirty="0">
                <a:solidFill>
                  <a:schemeClr val="tx1">
                    <a:lumMod val="95000"/>
                    <a:lumOff val="5000"/>
                  </a:schemeClr>
                </a:solidFill>
                <a:latin typeface="Times New Roman" panose="02020603050405020304"/>
                <a:ea typeface="+mn-lt"/>
                <a:cs typeface="+mn-lt"/>
              </a:rPr>
              <a:t> dengan bermacam-macam ketentuan yang sudah tertulis. Namun sebelum membahas beberapa bagian penting ada baiknya untuk mengetahui pengertian dari </a:t>
            </a:r>
            <a:r>
              <a:rPr lang="id-ID" sz="1600" dirty="0">
                <a:solidFill>
                  <a:schemeClr val="tx1">
                    <a:lumMod val="95000"/>
                    <a:lumOff val="5000"/>
                  </a:schemeClr>
                </a:solidFill>
                <a:latin typeface="Times New Roman" panose="02020603050405020304"/>
                <a:ea typeface="+mn-lt"/>
                <a:cs typeface="+mn-lt"/>
                <a:hlinkClick r:id="rId3"/>
              </a:rPr>
              <a:t>aqiqah</a:t>
            </a:r>
            <a:r>
              <a:rPr lang="id-ID" sz="1600" dirty="0">
                <a:solidFill>
                  <a:schemeClr val="tx1">
                    <a:lumMod val="95000"/>
                    <a:lumOff val="5000"/>
                  </a:schemeClr>
                </a:solidFill>
                <a:latin typeface="Times New Roman" panose="02020603050405020304"/>
                <a:ea typeface="+mn-lt"/>
                <a:cs typeface="+mn-lt"/>
              </a:rPr>
              <a:t> tersebut. </a:t>
            </a:r>
            <a:endParaRPr lang="id-ID" sz="1600" dirty="0">
              <a:solidFill>
                <a:schemeClr val="tx1">
                  <a:lumMod val="95000"/>
                  <a:lumOff val="5000"/>
                </a:schemeClr>
              </a:solidFill>
              <a:latin typeface="Times New Roman" panose="02020603050405020304"/>
              <a:ea typeface="+mn-lt"/>
              <a:cs typeface="+mn-lt"/>
            </a:endParaRPr>
          </a:p>
          <a:p>
            <a:pPr marL="359410" indent="-359410" algn="just">
              <a:lnSpc>
                <a:spcPct val="140000"/>
              </a:lnSpc>
            </a:pPr>
            <a:r>
              <a:rPr lang="id-ID" sz="1600" dirty="0">
                <a:solidFill>
                  <a:schemeClr val="tx1">
                    <a:lumMod val="95000"/>
                    <a:lumOff val="5000"/>
                  </a:schemeClr>
                </a:solidFill>
                <a:latin typeface="Times New Roman" panose="02020603050405020304"/>
                <a:ea typeface="+mn-lt"/>
                <a:cs typeface="+mn-lt"/>
              </a:rPr>
              <a:t>Kewajiban </a:t>
            </a:r>
            <a:r>
              <a:rPr lang="id-ID" sz="1600" err="1">
                <a:solidFill>
                  <a:schemeClr val="tx1">
                    <a:lumMod val="95000"/>
                    <a:lumOff val="5000"/>
                  </a:schemeClr>
                </a:solidFill>
                <a:latin typeface="Times New Roman" panose="02020603050405020304"/>
                <a:ea typeface="+mn-lt"/>
                <a:cs typeface="+mn-lt"/>
              </a:rPr>
              <a:t>aqiqah</a:t>
            </a:r>
            <a:r>
              <a:rPr lang="id-ID" sz="1600" dirty="0">
                <a:solidFill>
                  <a:schemeClr val="tx1">
                    <a:lumMod val="95000"/>
                    <a:lumOff val="5000"/>
                  </a:schemeClr>
                </a:solidFill>
                <a:latin typeface="Times New Roman" panose="02020603050405020304"/>
                <a:ea typeface="+mn-lt"/>
                <a:cs typeface="+mn-lt"/>
              </a:rPr>
              <a:t> dalam </a:t>
            </a:r>
            <a:r>
              <a:rPr lang="id-ID" sz="1600" b="1" dirty="0">
                <a:solidFill>
                  <a:schemeClr val="tx1">
                    <a:lumMod val="95000"/>
                    <a:lumOff val="5000"/>
                  </a:schemeClr>
                </a:solidFill>
                <a:latin typeface="Times New Roman" panose="02020603050405020304"/>
                <a:ea typeface="+mn-lt"/>
                <a:cs typeface="+mn-lt"/>
              </a:rPr>
              <a:t>hukum akikah</a:t>
            </a:r>
            <a:r>
              <a:rPr lang="id-ID" sz="1600" dirty="0">
                <a:solidFill>
                  <a:schemeClr val="tx1">
                    <a:lumMod val="95000"/>
                    <a:lumOff val="5000"/>
                  </a:schemeClr>
                </a:solidFill>
                <a:latin typeface="Times New Roman" panose="02020603050405020304"/>
                <a:ea typeface="+mn-lt"/>
                <a:cs typeface="+mn-lt"/>
              </a:rPr>
              <a:t> adalah kewajiban yang dibebankan kepada orang tua anak, namun bila orang tua belum mampu </a:t>
            </a:r>
            <a:r>
              <a:rPr lang="id-ID" sz="1600" err="1">
                <a:solidFill>
                  <a:schemeClr val="tx1">
                    <a:lumMod val="95000"/>
                    <a:lumOff val="5000"/>
                  </a:schemeClr>
                </a:solidFill>
                <a:latin typeface="Times New Roman" panose="02020603050405020304"/>
                <a:ea typeface="+mn-lt"/>
                <a:cs typeface="+mn-lt"/>
              </a:rPr>
              <a:t>menyembelihkan</a:t>
            </a:r>
            <a:r>
              <a:rPr lang="id-ID" sz="1600" dirty="0">
                <a:solidFill>
                  <a:schemeClr val="tx1">
                    <a:lumMod val="95000"/>
                    <a:lumOff val="5000"/>
                  </a:schemeClr>
                </a:solidFill>
                <a:latin typeface="Times New Roman" panose="02020603050405020304"/>
                <a:ea typeface="+mn-lt"/>
                <a:cs typeface="+mn-lt"/>
              </a:rPr>
              <a:t> </a:t>
            </a:r>
            <a:r>
              <a:rPr lang="id-ID" sz="1600" err="1">
                <a:solidFill>
                  <a:schemeClr val="tx1">
                    <a:lumMod val="95000"/>
                    <a:lumOff val="5000"/>
                  </a:schemeClr>
                </a:solidFill>
                <a:latin typeface="Times New Roman" panose="02020603050405020304"/>
                <a:ea typeface="+mn-lt"/>
                <a:cs typeface="+mn-lt"/>
              </a:rPr>
              <a:t>aqiqah</a:t>
            </a:r>
            <a:r>
              <a:rPr lang="id-ID" sz="1600" dirty="0">
                <a:solidFill>
                  <a:schemeClr val="tx1">
                    <a:lumMod val="95000"/>
                    <a:lumOff val="5000"/>
                  </a:schemeClr>
                </a:solidFill>
                <a:latin typeface="Times New Roman" panose="02020603050405020304"/>
                <a:ea typeface="+mn-lt"/>
                <a:cs typeface="+mn-lt"/>
              </a:rPr>
              <a:t> untuknya hingga dia dewasa, maka bisa memotong hewan </a:t>
            </a:r>
            <a:r>
              <a:rPr lang="id-ID" sz="1600" err="1">
                <a:solidFill>
                  <a:schemeClr val="tx1">
                    <a:lumMod val="95000"/>
                    <a:lumOff val="5000"/>
                  </a:schemeClr>
                </a:solidFill>
                <a:latin typeface="Times New Roman" panose="02020603050405020304"/>
                <a:ea typeface="+mn-lt"/>
                <a:cs typeface="+mn-lt"/>
              </a:rPr>
              <a:t>aqiqah</a:t>
            </a:r>
            <a:r>
              <a:rPr lang="id-ID" sz="1600" dirty="0">
                <a:solidFill>
                  <a:schemeClr val="tx1">
                    <a:lumMod val="95000"/>
                    <a:lumOff val="5000"/>
                  </a:schemeClr>
                </a:solidFill>
                <a:latin typeface="Times New Roman" panose="02020603050405020304"/>
                <a:ea typeface="+mn-lt"/>
                <a:cs typeface="+mn-lt"/>
              </a:rPr>
              <a:t> untuk dirinya sendiri. </a:t>
            </a:r>
            <a:r>
              <a:rPr lang="id-ID" sz="1600" err="1">
                <a:solidFill>
                  <a:schemeClr val="tx1">
                    <a:lumMod val="95000"/>
                    <a:lumOff val="5000"/>
                  </a:schemeClr>
                </a:solidFill>
                <a:latin typeface="Times New Roman" panose="02020603050405020304"/>
                <a:ea typeface="+mn-lt"/>
                <a:cs typeface="+mn-lt"/>
              </a:rPr>
              <a:t>Syaikh</a:t>
            </a:r>
            <a:r>
              <a:rPr lang="id-ID" sz="1600" dirty="0">
                <a:solidFill>
                  <a:schemeClr val="tx1">
                    <a:lumMod val="95000"/>
                    <a:lumOff val="5000"/>
                  </a:schemeClr>
                </a:solidFill>
                <a:latin typeface="Times New Roman" panose="02020603050405020304"/>
                <a:ea typeface="+mn-lt"/>
                <a:cs typeface="+mn-lt"/>
              </a:rPr>
              <a:t> Shalih </a:t>
            </a:r>
            <a:r>
              <a:rPr lang="id-ID" sz="1600" err="1">
                <a:solidFill>
                  <a:schemeClr val="tx1">
                    <a:lumMod val="95000"/>
                    <a:lumOff val="5000"/>
                  </a:schemeClr>
                </a:solidFill>
                <a:latin typeface="Times New Roman" panose="02020603050405020304"/>
                <a:ea typeface="+mn-lt"/>
                <a:cs typeface="+mn-lt"/>
              </a:rPr>
              <a:t>Al-Fauzan</a:t>
            </a:r>
            <a:r>
              <a:rPr lang="id-ID" sz="1600" dirty="0">
                <a:solidFill>
                  <a:schemeClr val="tx1">
                    <a:lumMod val="95000"/>
                    <a:lumOff val="5000"/>
                  </a:schemeClr>
                </a:solidFill>
                <a:latin typeface="Times New Roman" panose="02020603050405020304"/>
                <a:ea typeface="+mn-lt"/>
                <a:cs typeface="+mn-lt"/>
              </a:rPr>
              <a:t> berkata “Dan ia tidak </a:t>
            </a:r>
            <a:r>
              <a:rPr lang="id-ID" sz="1600" err="1">
                <a:solidFill>
                  <a:schemeClr val="tx1">
                    <a:lumMod val="95000"/>
                    <a:lumOff val="5000"/>
                  </a:schemeClr>
                </a:solidFill>
                <a:latin typeface="Times New Roman" panose="02020603050405020304"/>
                <a:ea typeface="+mn-lt"/>
                <a:cs typeface="+mn-lt"/>
              </a:rPr>
              <a:t>diaqiqahi</a:t>
            </a:r>
            <a:r>
              <a:rPr lang="id-ID" sz="1600" dirty="0">
                <a:solidFill>
                  <a:schemeClr val="tx1">
                    <a:lumMod val="95000"/>
                    <a:lumOff val="5000"/>
                  </a:schemeClr>
                </a:solidFill>
                <a:latin typeface="Times New Roman" panose="02020603050405020304"/>
                <a:ea typeface="+mn-lt"/>
                <a:cs typeface="+mn-lt"/>
              </a:rPr>
              <a:t> oleh ayahnya, lalu kemudian dia </a:t>
            </a:r>
            <a:r>
              <a:rPr lang="id-ID" sz="1600" err="1">
                <a:solidFill>
                  <a:schemeClr val="tx1">
                    <a:lumMod val="95000"/>
                    <a:lumOff val="5000"/>
                  </a:schemeClr>
                </a:solidFill>
                <a:latin typeface="Times New Roman" panose="02020603050405020304"/>
                <a:ea typeface="+mn-lt"/>
                <a:cs typeface="+mn-lt"/>
              </a:rPr>
              <a:t>mengaqiqahi</a:t>
            </a:r>
            <a:r>
              <a:rPr lang="id-ID" sz="1600" dirty="0">
                <a:solidFill>
                  <a:schemeClr val="tx1">
                    <a:lumMod val="95000"/>
                    <a:lumOff val="5000"/>
                  </a:schemeClr>
                </a:solidFill>
                <a:latin typeface="Times New Roman" panose="02020603050405020304"/>
                <a:ea typeface="+mn-lt"/>
                <a:cs typeface="+mn-lt"/>
              </a:rPr>
              <a:t> dirinya sendiri, maka hal tersebut tidak menjadi masalah menurut saya, </a:t>
            </a:r>
            <a:r>
              <a:rPr lang="id-ID" sz="1600" dirty="0" err="1">
                <a:solidFill>
                  <a:schemeClr val="tx1">
                    <a:lumMod val="95000"/>
                    <a:lumOff val="5000"/>
                  </a:schemeClr>
                </a:solidFill>
                <a:latin typeface="Times New Roman" panose="02020603050405020304"/>
                <a:ea typeface="+mn-lt"/>
                <a:cs typeface="+mn-lt"/>
              </a:rPr>
              <a:t>wallahu</a:t>
            </a:r>
            <a:r>
              <a:rPr lang="id-ID" sz="1600" dirty="0">
                <a:solidFill>
                  <a:schemeClr val="tx1">
                    <a:lumMod val="95000"/>
                    <a:lumOff val="5000"/>
                  </a:schemeClr>
                </a:solidFill>
                <a:latin typeface="Times New Roman" panose="02020603050405020304"/>
                <a:ea typeface="+mn-lt"/>
                <a:cs typeface="+mn-lt"/>
              </a:rPr>
              <a:t> </a:t>
            </a:r>
            <a:r>
              <a:rPr lang="id-ID" sz="1600" dirty="0" err="1">
                <a:solidFill>
                  <a:schemeClr val="tx1">
                    <a:lumMod val="95000"/>
                    <a:lumOff val="5000"/>
                  </a:schemeClr>
                </a:solidFill>
                <a:latin typeface="Times New Roman" panose="02020603050405020304"/>
                <a:ea typeface="+mn-lt"/>
                <a:cs typeface="+mn-lt"/>
              </a:rPr>
              <a:t>a’lam</a:t>
            </a:r>
            <a:r>
              <a:rPr lang="id-ID" sz="1600" dirty="0">
                <a:solidFill>
                  <a:schemeClr val="tx1">
                    <a:lumMod val="95000"/>
                    <a:lumOff val="5000"/>
                  </a:schemeClr>
                </a:solidFill>
                <a:latin typeface="Times New Roman" panose="02020603050405020304"/>
                <a:ea typeface="+mn-lt"/>
                <a:cs typeface="+mn-lt"/>
              </a:rPr>
              <a:t>”. Selanjutnya, untuk hewan yang dapat disembelih dalam </a:t>
            </a:r>
            <a:r>
              <a:rPr lang="id-ID" sz="1600" b="1" dirty="0">
                <a:solidFill>
                  <a:schemeClr val="tx1">
                    <a:lumMod val="95000"/>
                    <a:lumOff val="5000"/>
                  </a:schemeClr>
                </a:solidFill>
                <a:latin typeface="Times New Roman" panose="02020603050405020304"/>
                <a:ea typeface="+mn-lt"/>
                <a:cs typeface="+mn-lt"/>
              </a:rPr>
              <a:t>hukum </a:t>
            </a:r>
            <a:r>
              <a:rPr lang="id-ID" sz="1600" b="1" dirty="0" err="1">
                <a:solidFill>
                  <a:schemeClr val="tx1">
                    <a:lumMod val="95000"/>
                    <a:lumOff val="5000"/>
                  </a:schemeClr>
                </a:solidFill>
                <a:latin typeface="Times New Roman" panose="02020603050405020304"/>
                <a:ea typeface="+mn-lt"/>
                <a:cs typeface="+mn-lt"/>
              </a:rPr>
              <a:t>aqiqah</a:t>
            </a:r>
            <a:r>
              <a:rPr lang="id-ID" sz="1600" dirty="0">
                <a:solidFill>
                  <a:schemeClr val="tx1">
                    <a:lumMod val="95000"/>
                    <a:lumOff val="5000"/>
                  </a:schemeClr>
                </a:solidFill>
                <a:latin typeface="Times New Roman" panose="02020603050405020304"/>
                <a:ea typeface="+mn-lt"/>
                <a:cs typeface="+mn-lt"/>
              </a:rPr>
              <a:t> juga telah ditentukan. Syaratnya sama dengan hewan yang akan disembelih untuk </a:t>
            </a:r>
            <a:r>
              <a:rPr lang="id-ID" sz="1600" dirty="0" err="1">
                <a:solidFill>
                  <a:schemeClr val="tx1">
                    <a:lumMod val="95000"/>
                    <a:lumOff val="5000"/>
                  </a:schemeClr>
                </a:solidFill>
                <a:latin typeface="Times New Roman" panose="02020603050405020304"/>
                <a:ea typeface="+mn-lt"/>
                <a:cs typeface="+mn-lt"/>
              </a:rPr>
              <a:t>qurban</a:t>
            </a:r>
            <a:r>
              <a:rPr lang="id-ID" sz="1600" dirty="0">
                <a:solidFill>
                  <a:schemeClr val="tx1">
                    <a:lumMod val="95000"/>
                    <a:lumOff val="5000"/>
                  </a:schemeClr>
                </a:solidFill>
                <a:latin typeface="Times New Roman" panose="02020603050405020304"/>
                <a:ea typeface="+mn-lt"/>
                <a:cs typeface="+mn-lt"/>
              </a:rPr>
              <a:t>, dilihat dari segi usia dan kriterianya. Imam Malik berkata “</a:t>
            </a:r>
            <a:r>
              <a:rPr lang="id-ID" sz="1600" dirty="0" err="1">
                <a:solidFill>
                  <a:schemeClr val="tx1">
                    <a:lumMod val="95000"/>
                    <a:lumOff val="5000"/>
                  </a:schemeClr>
                </a:solidFill>
                <a:latin typeface="Times New Roman" panose="02020603050405020304"/>
                <a:ea typeface="+mn-lt"/>
                <a:cs typeface="+mn-lt"/>
              </a:rPr>
              <a:t>Aqiqah</a:t>
            </a:r>
            <a:r>
              <a:rPr lang="id-ID" sz="1600" dirty="0">
                <a:solidFill>
                  <a:schemeClr val="tx1">
                    <a:lumMod val="95000"/>
                    <a:lumOff val="5000"/>
                  </a:schemeClr>
                </a:solidFill>
                <a:latin typeface="Times New Roman" panose="02020603050405020304"/>
                <a:ea typeface="+mn-lt"/>
                <a:cs typeface="+mn-lt"/>
              </a:rPr>
              <a:t> itu seperti layaknya </a:t>
            </a:r>
            <a:r>
              <a:rPr lang="id-ID" sz="1600" dirty="0" err="1">
                <a:solidFill>
                  <a:schemeClr val="tx1">
                    <a:lumMod val="95000"/>
                    <a:lumOff val="5000"/>
                  </a:schemeClr>
                </a:solidFill>
                <a:latin typeface="Times New Roman" panose="02020603050405020304"/>
                <a:ea typeface="+mn-lt"/>
                <a:cs typeface="+mn-lt"/>
              </a:rPr>
              <a:t>nusuk</a:t>
            </a:r>
            <a:r>
              <a:rPr lang="id-ID" sz="1600" dirty="0">
                <a:solidFill>
                  <a:schemeClr val="tx1">
                    <a:lumMod val="95000"/>
                    <a:lumOff val="5000"/>
                  </a:schemeClr>
                </a:solidFill>
                <a:latin typeface="Times New Roman" panose="02020603050405020304"/>
                <a:ea typeface="+mn-lt"/>
                <a:cs typeface="+mn-lt"/>
              </a:rPr>
              <a:t> (sembelihan denda larangan haji) dan </a:t>
            </a:r>
            <a:r>
              <a:rPr lang="id-ID" sz="1600" dirty="0" err="1">
                <a:solidFill>
                  <a:schemeClr val="tx1">
                    <a:lumMod val="95000"/>
                    <a:lumOff val="5000"/>
                  </a:schemeClr>
                </a:solidFill>
                <a:latin typeface="Times New Roman" panose="02020603050405020304"/>
                <a:ea typeface="+mn-lt"/>
                <a:cs typeface="+mn-lt"/>
              </a:rPr>
              <a:t>udhhiyah</a:t>
            </a:r>
            <a:r>
              <a:rPr lang="id-ID" sz="1600" dirty="0">
                <a:solidFill>
                  <a:schemeClr val="tx1">
                    <a:lumMod val="95000"/>
                    <a:lumOff val="5000"/>
                  </a:schemeClr>
                </a:solidFill>
                <a:latin typeface="Times New Roman" panose="02020603050405020304"/>
                <a:ea typeface="+mn-lt"/>
                <a:cs typeface="+mn-lt"/>
              </a:rPr>
              <a:t> (</a:t>
            </a:r>
            <a:r>
              <a:rPr lang="id-ID" sz="1600" dirty="0" err="1">
                <a:solidFill>
                  <a:schemeClr val="tx1">
                    <a:lumMod val="95000"/>
                    <a:lumOff val="5000"/>
                  </a:schemeClr>
                </a:solidFill>
                <a:latin typeface="Times New Roman" panose="02020603050405020304"/>
                <a:ea typeface="+mn-lt"/>
                <a:cs typeface="+mn-lt"/>
              </a:rPr>
              <a:t>qurban</a:t>
            </a:r>
            <a:r>
              <a:rPr lang="id-ID" sz="1600" dirty="0">
                <a:solidFill>
                  <a:schemeClr val="tx1">
                    <a:lumMod val="95000"/>
                    <a:lumOff val="5000"/>
                  </a:schemeClr>
                </a:solidFill>
                <a:latin typeface="Times New Roman" panose="02020603050405020304"/>
                <a:ea typeface="+mn-lt"/>
                <a:cs typeface="+mn-lt"/>
              </a:rPr>
              <a:t>), tidak diperbolehkan dalam hal ini hewan yang sakit, kurus, </a:t>
            </a:r>
            <a:r>
              <a:rPr lang="id-ID" sz="1600" dirty="0" err="1">
                <a:solidFill>
                  <a:schemeClr val="tx1">
                    <a:lumMod val="95000"/>
                    <a:lumOff val="5000"/>
                  </a:schemeClr>
                </a:solidFill>
                <a:latin typeface="Times New Roman" panose="02020603050405020304"/>
                <a:ea typeface="+mn-lt"/>
                <a:cs typeface="+mn-lt"/>
              </a:rPr>
              <a:t>picak</a:t>
            </a:r>
            <a:r>
              <a:rPr lang="id-ID" sz="1600" dirty="0">
                <a:solidFill>
                  <a:schemeClr val="tx1">
                    <a:lumMod val="95000"/>
                    <a:lumOff val="5000"/>
                  </a:schemeClr>
                </a:solidFill>
                <a:latin typeface="Times New Roman" panose="02020603050405020304"/>
                <a:ea typeface="+mn-lt"/>
                <a:cs typeface="+mn-lt"/>
              </a:rPr>
              <a:t> dan patah tulang”. </a:t>
            </a:r>
            <a:endParaRPr lang="id-ID" sz="1600" dirty="0">
              <a:solidFill>
                <a:schemeClr val="tx1">
                  <a:lumMod val="95000"/>
                  <a:lumOff val="5000"/>
                </a:schemeClr>
              </a:solidFill>
              <a:latin typeface="Times New Roman" panose="02020603050405020304"/>
              <a:cs typeface="Times New Roman" panose="02020603050405020304"/>
            </a:endParaRPr>
          </a:p>
        </p:txBody>
      </p:sp>
      <p:grpSp>
        <p:nvGrpSpPr>
          <p:cNvPr id="99" name="Group 9"/>
          <p:cNvGrpSpPr>
            <a:grpSpLocks noGrp="1" noRot="1" noChangeAspect="1" noMove="1" noResize="1" noUngrp="1"/>
          </p:cNvGrpSpPr>
          <p:nvPr/>
        </p:nvGrpSpPr>
        <p:grpSpPr>
          <a:xfrm rot="8100000" flipH="1">
            <a:off x="1119768" y="3861832"/>
            <a:ext cx="1785984" cy="2211229"/>
            <a:chOff x="3125006" y="3171595"/>
            <a:chExt cx="1785984" cy="2211229"/>
          </a:xfrm>
        </p:grpSpPr>
        <p:grpSp>
          <p:nvGrpSpPr>
            <p:cNvPr id="11" name="Group 10"/>
            <p:cNvGrpSpPr/>
            <p:nvPr/>
          </p:nvGrpSpPr>
          <p:grpSpPr>
            <a:xfrm>
              <a:off x="3136819" y="3174345"/>
              <a:ext cx="1760933" cy="2208479"/>
              <a:chOff x="4749017" y="2998646"/>
              <a:chExt cx="1760933" cy="2208479"/>
            </a:xfrm>
          </p:grpSpPr>
          <p:cxnSp>
            <p:nvCxnSpPr>
              <p:cNvPr id="15" name="Straight Connector 14"/>
              <p:cNvCxnSpPr/>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 name="Rectangle 30"/>
              <p:cNvSpPr/>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30"/>
              <p:cNvSpPr/>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3125006" y="3171595"/>
              <a:ext cx="1785984" cy="1799739"/>
              <a:chOff x="6879836" y="3516901"/>
              <a:chExt cx="1785984" cy="1799739"/>
            </a:xfrm>
          </p:grpSpPr>
          <p:sp>
            <p:nvSpPr>
              <p:cNvPr id="13" name="Freeform: Shape 12"/>
              <p:cNvSpPr/>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14" name="Freeform: Shape 13"/>
              <p:cNvSpPr/>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p:cNvSpPr>
            <a:spLocks noGrp="1"/>
          </p:cNvSpPr>
          <p:nvPr>
            <p:ph type="title"/>
          </p:nvPr>
        </p:nvSpPr>
        <p:spPr>
          <a:xfrm>
            <a:off x="1075664" y="-337956"/>
            <a:ext cx="10213200" cy="1112836"/>
          </a:xfrm>
        </p:spPr>
        <p:txBody>
          <a:bodyPr/>
          <a:lstStyle/>
          <a:p>
            <a:r>
              <a:rPr lang="id-ID" dirty="0"/>
              <a:t>Lanjutan....</a:t>
            </a:r>
            <a:endParaRPr lang="id-ID" dirty="0"/>
          </a:p>
        </p:txBody>
      </p:sp>
      <p:sp>
        <p:nvSpPr>
          <p:cNvPr id="3" name="Tampungan Konten 2"/>
          <p:cNvSpPr>
            <a:spLocks noGrp="1"/>
          </p:cNvSpPr>
          <p:nvPr>
            <p:ph idx="1"/>
          </p:nvPr>
        </p:nvSpPr>
        <p:spPr>
          <a:xfrm>
            <a:off x="989400" y="794529"/>
            <a:ext cx="10946445" cy="5276643"/>
          </a:xfrm>
        </p:spPr>
        <p:txBody>
          <a:bodyPr vert="horz" lIns="91440" tIns="45720" rIns="91440" bIns="45720" rtlCol="0" anchor="t">
            <a:noAutofit/>
          </a:bodyPr>
          <a:lstStyle/>
          <a:p>
            <a:pPr marL="359410" indent="-359410" algn="just">
              <a:buNone/>
            </a:pPr>
            <a:r>
              <a:rPr lang="id-ID" sz="1800" dirty="0">
                <a:solidFill>
                  <a:schemeClr val="tx1">
                    <a:lumMod val="95000"/>
                    <a:lumOff val="5000"/>
                  </a:schemeClr>
                </a:solidFill>
                <a:latin typeface="Times New Roman" panose="02020603050405020304"/>
                <a:cs typeface="Times New Roman" panose="02020603050405020304"/>
              </a:rPr>
              <a:t>Jumlah Kambing </a:t>
            </a:r>
            <a:r>
              <a:rPr lang="id-ID" sz="1800" dirty="0" err="1">
                <a:solidFill>
                  <a:schemeClr val="tx1">
                    <a:lumMod val="95000"/>
                    <a:lumOff val="5000"/>
                  </a:schemeClr>
                </a:solidFill>
                <a:latin typeface="Times New Roman" panose="02020603050405020304"/>
                <a:cs typeface="Times New Roman" panose="02020603050405020304"/>
              </a:rPr>
              <a:t>Aqiqah</a:t>
            </a:r>
            <a:endParaRPr lang="id-ID" sz="1800">
              <a:solidFill>
                <a:schemeClr val="tx1">
                  <a:lumMod val="95000"/>
                  <a:lumOff val="5000"/>
                </a:schemeClr>
              </a:solidFill>
              <a:latin typeface="Times New Roman" panose="02020603050405020304"/>
              <a:cs typeface="Times New Roman" panose="02020603050405020304"/>
            </a:endParaRPr>
          </a:p>
          <a:p>
            <a:pPr marL="0" indent="0" algn="just">
              <a:buNone/>
            </a:pPr>
            <a:r>
              <a:rPr lang="id-ID" sz="1800" dirty="0">
                <a:solidFill>
                  <a:schemeClr val="tx1">
                    <a:lumMod val="95000"/>
                    <a:lumOff val="5000"/>
                  </a:schemeClr>
                </a:solidFill>
                <a:latin typeface="Times New Roman" panose="02020603050405020304"/>
                <a:ea typeface="+mn-lt"/>
                <a:cs typeface="+mn-lt"/>
              </a:rPr>
              <a:t>Pada </a:t>
            </a:r>
            <a:r>
              <a:rPr lang="id-ID" sz="1800" dirty="0" err="1">
                <a:solidFill>
                  <a:schemeClr val="tx1">
                    <a:lumMod val="95000"/>
                    <a:lumOff val="5000"/>
                  </a:schemeClr>
                </a:solidFill>
                <a:latin typeface="Times New Roman" panose="02020603050405020304"/>
                <a:ea typeface="+mn-lt"/>
                <a:cs typeface="+mn-lt"/>
              </a:rPr>
              <a:t>aqiqah</a:t>
            </a:r>
            <a:r>
              <a:rPr lang="id-ID" sz="1800" dirty="0">
                <a:solidFill>
                  <a:schemeClr val="tx1">
                    <a:lumMod val="95000"/>
                    <a:lumOff val="5000"/>
                  </a:schemeClr>
                </a:solidFill>
                <a:latin typeface="Times New Roman" panose="02020603050405020304"/>
                <a:ea typeface="+mn-lt"/>
                <a:cs typeface="+mn-lt"/>
              </a:rPr>
              <a:t> anak laki-laki dianjurkan atau </a:t>
            </a:r>
            <a:r>
              <a:rPr lang="id-ID" sz="1800" dirty="0" err="1">
                <a:solidFill>
                  <a:schemeClr val="tx1">
                    <a:lumMod val="95000"/>
                    <a:lumOff val="5000"/>
                  </a:schemeClr>
                </a:solidFill>
                <a:latin typeface="Times New Roman" panose="02020603050405020304"/>
                <a:ea typeface="+mn-lt"/>
                <a:cs typeface="+mn-lt"/>
              </a:rPr>
              <a:t>disunnahkan</a:t>
            </a:r>
            <a:r>
              <a:rPr lang="id-ID" sz="1800" dirty="0">
                <a:solidFill>
                  <a:schemeClr val="tx1">
                    <a:lumMod val="95000"/>
                    <a:lumOff val="5000"/>
                  </a:schemeClr>
                </a:solidFill>
                <a:latin typeface="Times New Roman" panose="02020603050405020304"/>
                <a:ea typeface="+mn-lt"/>
                <a:cs typeface="+mn-lt"/>
              </a:rPr>
              <a:t> dengan dua ekor kambing. Namun jika tidak mampu boleh cukup dengan satu ekor saja dan itu sudah ditafsir sah. Kemudian untuk anak perempuan, maka </a:t>
            </a:r>
            <a:r>
              <a:rPr lang="id-ID" sz="1800" dirty="0" err="1">
                <a:solidFill>
                  <a:schemeClr val="tx1">
                    <a:lumMod val="95000"/>
                    <a:lumOff val="5000"/>
                  </a:schemeClr>
                </a:solidFill>
                <a:latin typeface="Times New Roman" panose="02020603050405020304"/>
                <a:ea typeface="+mn-lt"/>
                <a:cs typeface="+mn-lt"/>
              </a:rPr>
              <a:t>aqiqahnya</a:t>
            </a:r>
            <a:r>
              <a:rPr lang="id-ID" sz="1800" dirty="0">
                <a:solidFill>
                  <a:schemeClr val="tx1">
                    <a:lumMod val="95000"/>
                    <a:lumOff val="5000"/>
                  </a:schemeClr>
                </a:solidFill>
                <a:latin typeface="Times New Roman" panose="02020603050405020304"/>
                <a:ea typeface="+mn-lt"/>
                <a:cs typeface="+mn-lt"/>
              </a:rPr>
              <a:t> hanya dengan satu ekor kambing atau domba yang sudah memenuhi syarat sebagai hewan </a:t>
            </a:r>
            <a:r>
              <a:rPr lang="id-ID" sz="1800" dirty="0" err="1">
                <a:solidFill>
                  <a:schemeClr val="tx1">
                    <a:lumMod val="95000"/>
                    <a:lumOff val="5000"/>
                  </a:schemeClr>
                </a:solidFill>
                <a:latin typeface="Times New Roman" panose="02020603050405020304"/>
                <a:ea typeface="+mn-lt"/>
                <a:cs typeface="+mn-lt"/>
              </a:rPr>
              <a:t>aqiqah</a:t>
            </a:r>
            <a:r>
              <a:rPr lang="id-ID" sz="1800" dirty="0">
                <a:solidFill>
                  <a:schemeClr val="tx1">
                    <a:lumMod val="95000"/>
                    <a:lumOff val="5000"/>
                  </a:schemeClr>
                </a:solidFill>
                <a:latin typeface="Times New Roman" panose="02020603050405020304"/>
                <a:ea typeface="+mn-lt"/>
                <a:cs typeface="+mn-lt"/>
              </a:rPr>
              <a:t>.</a:t>
            </a:r>
            <a:endParaRPr lang="id-ID" sz="1800">
              <a:solidFill>
                <a:schemeClr val="tx1">
                  <a:lumMod val="95000"/>
                  <a:lumOff val="5000"/>
                </a:schemeClr>
              </a:solidFill>
              <a:latin typeface="Times New Roman" panose="02020603050405020304"/>
              <a:ea typeface="+mn-lt"/>
              <a:cs typeface="+mn-lt"/>
            </a:endParaRPr>
          </a:p>
          <a:p>
            <a:pPr marL="0" indent="0" algn="just">
              <a:buNone/>
            </a:pPr>
            <a:r>
              <a:rPr lang="id-ID" sz="1800" dirty="0">
                <a:solidFill>
                  <a:schemeClr val="tx1">
                    <a:lumMod val="95000"/>
                    <a:lumOff val="5000"/>
                  </a:schemeClr>
                </a:solidFill>
                <a:latin typeface="Times New Roman" panose="02020603050405020304"/>
                <a:ea typeface="+mn-lt"/>
                <a:cs typeface="+mn-lt"/>
              </a:rPr>
              <a:t>Berkaitan daging hewan </a:t>
            </a:r>
            <a:r>
              <a:rPr lang="id-ID" sz="1800" err="1">
                <a:solidFill>
                  <a:schemeClr val="tx1">
                    <a:lumMod val="95000"/>
                    <a:lumOff val="5000"/>
                  </a:schemeClr>
                </a:solidFill>
                <a:latin typeface="Times New Roman" panose="02020603050405020304"/>
                <a:ea typeface="+mn-lt"/>
                <a:cs typeface="+mn-lt"/>
              </a:rPr>
              <a:t>aqiqah</a:t>
            </a:r>
            <a:r>
              <a:rPr lang="id-ID" sz="1800" dirty="0">
                <a:solidFill>
                  <a:schemeClr val="tx1">
                    <a:lumMod val="95000"/>
                    <a:lumOff val="5000"/>
                  </a:schemeClr>
                </a:solidFill>
                <a:latin typeface="Times New Roman" panose="02020603050405020304"/>
                <a:ea typeface="+mn-lt"/>
                <a:cs typeface="+mn-lt"/>
              </a:rPr>
              <a:t>, banyak </a:t>
            </a:r>
            <a:r>
              <a:rPr lang="id-ID" sz="1800" err="1">
                <a:solidFill>
                  <a:schemeClr val="tx1">
                    <a:lumMod val="95000"/>
                    <a:lumOff val="5000"/>
                  </a:schemeClr>
                </a:solidFill>
                <a:latin typeface="Times New Roman" panose="02020603050405020304"/>
                <a:ea typeface="+mn-lt"/>
                <a:cs typeface="+mn-lt"/>
              </a:rPr>
              <a:t>ustad</a:t>
            </a:r>
            <a:r>
              <a:rPr lang="id-ID" sz="1800" dirty="0">
                <a:solidFill>
                  <a:schemeClr val="tx1">
                    <a:lumMod val="95000"/>
                    <a:lumOff val="5000"/>
                  </a:schemeClr>
                </a:solidFill>
                <a:latin typeface="Times New Roman" panose="02020603050405020304"/>
                <a:ea typeface="+mn-lt"/>
                <a:cs typeface="+mn-lt"/>
              </a:rPr>
              <a:t> yang menyampaikan jika pembagiannya mirip dengan pembagian daging </a:t>
            </a:r>
            <a:r>
              <a:rPr lang="id-ID" sz="1800" err="1">
                <a:solidFill>
                  <a:schemeClr val="tx1">
                    <a:lumMod val="95000"/>
                    <a:lumOff val="5000"/>
                  </a:schemeClr>
                </a:solidFill>
                <a:latin typeface="Times New Roman" panose="02020603050405020304"/>
                <a:ea typeface="+mn-lt"/>
                <a:cs typeface="+mn-lt"/>
              </a:rPr>
              <a:t>qurban</a:t>
            </a:r>
            <a:r>
              <a:rPr lang="id-ID" sz="1800" dirty="0">
                <a:solidFill>
                  <a:schemeClr val="tx1">
                    <a:lumMod val="95000"/>
                    <a:lumOff val="5000"/>
                  </a:schemeClr>
                </a:solidFill>
                <a:latin typeface="Times New Roman" panose="02020603050405020304"/>
                <a:ea typeface="+mn-lt"/>
                <a:cs typeface="+mn-lt"/>
              </a:rPr>
              <a:t>, sebagiannya diperkenankan disantap oleh keluarga yang </a:t>
            </a:r>
            <a:r>
              <a:rPr lang="id-ID" sz="1800" err="1">
                <a:solidFill>
                  <a:schemeClr val="tx1">
                    <a:lumMod val="95000"/>
                    <a:lumOff val="5000"/>
                  </a:schemeClr>
                </a:solidFill>
                <a:latin typeface="Times New Roman" panose="02020603050405020304"/>
                <a:ea typeface="+mn-lt"/>
                <a:cs typeface="+mn-lt"/>
              </a:rPr>
              <a:t>diaqiqahkan</a:t>
            </a:r>
            <a:r>
              <a:rPr lang="id-ID" sz="1800" dirty="0">
                <a:solidFill>
                  <a:schemeClr val="tx1">
                    <a:lumMod val="95000"/>
                    <a:lumOff val="5000"/>
                  </a:schemeClr>
                </a:solidFill>
                <a:latin typeface="Times New Roman" panose="02020603050405020304"/>
                <a:ea typeface="+mn-lt"/>
                <a:cs typeface="+mn-lt"/>
              </a:rPr>
              <a:t> dan yang lainnya boleh dibagikan pada fakir miskin maupun tetangga. Lain halnya jika ada keluarga dari yang </a:t>
            </a:r>
            <a:r>
              <a:rPr lang="id-ID" sz="1800" err="1">
                <a:solidFill>
                  <a:schemeClr val="tx1">
                    <a:lumMod val="95000"/>
                    <a:lumOff val="5000"/>
                  </a:schemeClr>
                </a:solidFill>
                <a:latin typeface="Times New Roman" panose="02020603050405020304"/>
                <a:ea typeface="+mn-lt"/>
                <a:cs typeface="+mn-lt"/>
              </a:rPr>
              <a:t>diaqiqahkan</a:t>
            </a:r>
            <a:r>
              <a:rPr lang="id-ID" sz="1800" dirty="0">
                <a:solidFill>
                  <a:schemeClr val="tx1">
                    <a:lumMod val="95000"/>
                    <a:lumOff val="5000"/>
                  </a:schemeClr>
                </a:solidFill>
                <a:latin typeface="Times New Roman" panose="02020603050405020304"/>
                <a:ea typeface="+mn-lt"/>
                <a:cs typeface="+mn-lt"/>
              </a:rPr>
              <a:t> tidak menyantap dan memberikan seluruhnya kepada fakir miskin, tentu saja diperkenankan dan tidak ada halangan untuk itu. Menurut </a:t>
            </a:r>
            <a:r>
              <a:rPr lang="id-ID" sz="1800" err="1">
                <a:solidFill>
                  <a:schemeClr val="tx1">
                    <a:lumMod val="95000"/>
                    <a:lumOff val="5000"/>
                  </a:schemeClr>
                </a:solidFill>
                <a:latin typeface="Times New Roman" panose="02020603050405020304"/>
                <a:ea typeface="+mn-lt"/>
                <a:cs typeface="+mn-lt"/>
              </a:rPr>
              <a:t>Syaikh</a:t>
            </a:r>
            <a:r>
              <a:rPr lang="id-ID" sz="1800" dirty="0">
                <a:solidFill>
                  <a:schemeClr val="tx1">
                    <a:lumMod val="95000"/>
                    <a:lumOff val="5000"/>
                  </a:schemeClr>
                </a:solidFill>
                <a:latin typeface="Times New Roman" panose="02020603050405020304"/>
                <a:ea typeface="+mn-lt"/>
                <a:cs typeface="+mn-lt"/>
              </a:rPr>
              <a:t> </a:t>
            </a:r>
            <a:r>
              <a:rPr lang="id-ID" sz="1800" err="1">
                <a:solidFill>
                  <a:schemeClr val="tx1">
                    <a:lumMod val="95000"/>
                    <a:lumOff val="5000"/>
                  </a:schemeClr>
                </a:solidFill>
                <a:latin typeface="Times New Roman" panose="02020603050405020304"/>
                <a:ea typeface="+mn-lt"/>
                <a:cs typeface="+mn-lt"/>
              </a:rPr>
              <a:t>Utsaimin</a:t>
            </a:r>
            <a:r>
              <a:rPr lang="id-ID" sz="1800" dirty="0">
                <a:solidFill>
                  <a:schemeClr val="tx1">
                    <a:lumMod val="95000"/>
                    <a:lumOff val="5000"/>
                  </a:schemeClr>
                </a:solidFill>
                <a:latin typeface="Times New Roman" panose="02020603050405020304"/>
                <a:ea typeface="+mn-lt"/>
                <a:cs typeface="+mn-lt"/>
              </a:rPr>
              <a:t> berkata “Dan tidak apa-apa dia </a:t>
            </a:r>
            <a:r>
              <a:rPr lang="id-ID" sz="1800" dirty="0" err="1">
                <a:solidFill>
                  <a:schemeClr val="tx1">
                    <a:lumMod val="95000"/>
                    <a:lumOff val="5000"/>
                  </a:schemeClr>
                </a:solidFill>
                <a:latin typeface="Times New Roman" panose="02020603050405020304"/>
                <a:ea typeface="+mn-lt"/>
                <a:cs typeface="+mn-lt"/>
              </a:rPr>
              <a:t>mensedeqahkan</a:t>
            </a:r>
            <a:r>
              <a:rPr lang="id-ID" sz="1800" dirty="0">
                <a:solidFill>
                  <a:schemeClr val="tx1">
                    <a:lumMod val="95000"/>
                    <a:lumOff val="5000"/>
                  </a:schemeClr>
                </a:solidFill>
                <a:latin typeface="Times New Roman" panose="02020603050405020304"/>
                <a:ea typeface="+mn-lt"/>
                <a:cs typeface="+mn-lt"/>
              </a:rPr>
              <a:t> darinya dan mengumpulkan kerabat dan tetangganya untuk menyantap daging </a:t>
            </a:r>
            <a:r>
              <a:rPr lang="id-ID" sz="1800" dirty="0" err="1">
                <a:solidFill>
                  <a:schemeClr val="tx1">
                    <a:lumMod val="95000"/>
                    <a:lumOff val="5000"/>
                  </a:schemeClr>
                </a:solidFill>
                <a:latin typeface="Times New Roman" panose="02020603050405020304"/>
                <a:ea typeface="+mn-lt"/>
                <a:cs typeface="+mn-lt"/>
              </a:rPr>
              <a:t>aqiqah</a:t>
            </a:r>
            <a:r>
              <a:rPr lang="id-ID" sz="1800" dirty="0">
                <a:solidFill>
                  <a:schemeClr val="tx1">
                    <a:lumMod val="95000"/>
                    <a:lumOff val="5000"/>
                  </a:schemeClr>
                </a:solidFill>
                <a:latin typeface="Times New Roman" panose="02020603050405020304"/>
                <a:ea typeface="+mn-lt"/>
                <a:cs typeface="+mn-lt"/>
              </a:rPr>
              <a:t> yang sudah matang”. Lain halnya dengan </a:t>
            </a:r>
            <a:r>
              <a:rPr lang="id-ID" sz="1800" dirty="0" err="1">
                <a:solidFill>
                  <a:schemeClr val="tx1">
                    <a:lumMod val="95000"/>
                    <a:lumOff val="5000"/>
                  </a:schemeClr>
                </a:solidFill>
                <a:latin typeface="Times New Roman" panose="02020603050405020304"/>
                <a:ea typeface="+mn-lt"/>
                <a:cs typeface="+mn-lt"/>
              </a:rPr>
              <a:t>Syaikh</a:t>
            </a:r>
            <a:r>
              <a:rPr lang="id-ID" sz="1800" dirty="0">
                <a:solidFill>
                  <a:schemeClr val="tx1">
                    <a:lumMod val="95000"/>
                    <a:lumOff val="5000"/>
                  </a:schemeClr>
                </a:solidFill>
                <a:latin typeface="Times New Roman" panose="02020603050405020304"/>
                <a:ea typeface="+mn-lt"/>
                <a:cs typeface="+mn-lt"/>
              </a:rPr>
              <a:t> bin </a:t>
            </a:r>
            <a:r>
              <a:rPr lang="id-ID" sz="1800" dirty="0" err="1">
                <a:solidFill>
                  <a:schemeClr val="tx1">
                    <a:lumMod val="95000"/>
                    <a:lumOff val="5000"/>
                  </a:schemeClr>
                </a:solidFill>
                <a:latin typeface="Times New Roman" panose="02020603050405020304"/>
                <a:ea typeface="+mn-lt"/>
                <a:cs typeface="+mn-lt"/>
              </a:rPr>
              <a:t>Baz</a:t>
            </a:r>
            <a:r>
              <a:rPr lang="id-ID" sz="1800" dirty="0">
                <a:solidFill>
                  <a:schemeClr val="tx1">
                    <a:lumMod val="95000"/>
                    <a:lumOff val="5000"/>
                  </a:schemeClr>
                </a:solidFill>
                <a:latin typeface="Times New Roman" panose="02020603050405020304"/>
                <a:ea typeface="+mn-lt"/>
                <a:cs typeface="+mn-lt"/>
              </a:rPr>
              <a:t>, beliau memberikan hak antara </a:t>
            </a:r>
            <a:r>
              <a:rPr lang="id-ID" sz="1800" dirty="0" err="1">
                <a:solidFill>
                  <a:schemeClr val="tx1">
                    <a:lumMod val="95000"/>
                    <a:lumOff val="5000"/>
                  </a:schemeClr>
                </a:solidFill>
                <a:latin typeface="Times New Roman" panose="02020603050405020304"/>
                <a:ea typeface="+mn-lt"/>
                <a:cs typeface="+mn-lt"/>
              </a:rPr>
              <a:t>mensedekahkan</a:t>
            </a:r>
            <a:r>
              <a:rPr lang="id-ID" sz="1800" dirty="0">
                <a:solidFill>
                  <a:schemeClr val="tx1">
                    <a:lumMod val="95000"/>
                    <a:lumOff val="5000"/>
                  </a:schemeClr>
                </a:solidFill>
                <a:latin typeface="Times New Roman" panose="02020603050405020304"/>
                <a:ea typeface="+mn-lt"/>
                <a:cs typeface="+mn-lt"/>
              </a:rPr>
              <a:t> seluruhnya atau </a:t>
            </a:r>
            <a:r>
              <a:rPr lang="id-ID" sz="1800" dirty="0" err="1">
                <a:solidFill>
                  <a:schemeClr val="tx1">
                    <a:lumMod val="95000"/>
                    <a:lumOff val="5000"/>
                  </a:schemeClr>
                </a:solidFill>
                <a:latin typeface="Times New Roman" panose="02020603050405020304"/>
                <a:ea typeface="+mn-lt"/>
                <a:cs typeface="+mn-lt"/>
              </a:rPr>
              <a:t>mensedekahkan</a:t>
            </a:r>
            <a:r>
              <a:rPr lang="id-ID" sz="1800" dirty="0">
                <a:solidFill>
                  <a:schemeClr val="tx1">
                    <a:lumMod val="95000"/>
                    <a:lumOff val="5000"/>
                  </a:schemeClr>
                </a:solidFill>
                <a:latin typeface="Times New Roman" panose="02020603050405020304"/>
                <a:ea typeface="+mn-lt"/>
                <a:cs typeface="+mn-lt"/>
              </a:rPr>
              <a:t> sebagian dan memasaknya, selanjutnya mengundang saudara, teman, tetangga dan kaum muslimin yang lain untuk memakannya.</a:t>
            </a:r>
            <a:endParaRPr lang="id-ID" sz="1800" dirty="0">
              <a:solidFill>
                <a:schemeClr val="tx1">
                  <a:lumMod val="95000"/>
                  <a:lumOff val="5000"/>
                </a:schemeClr>
              </a:solidFill>
              <a:latin typeface="Times New Roman" panose="02020603050405020304"/>
              <a:cs typeface="Times New Roman" panose="0202060305040502030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Judul 1"/>
          <p:cNvSpPr>
            <a:spLocks noGrp="1"/>
          </p:cNvSpPr>
          <p:nvPr>
            <p:ph type="title"/>
          </p:nvPr>
        </p:nvSpPr>
        <p:spPr>
          <a:xfrm>
            <a:off x="55472" y="730266"/>
            <a:ext cx="3531600" cy="1117225"/>
          </a:xfrm>
        </p:spPr>
        <p:txBody>
          <a:bodyPr anchor="t">
            <a:normAutofit/>
          </a:bodyPr>
          <a:lstStyle/>
          <a:p>
            <a:r>
              <a:rPr lang="id-ID" dirty="0"/>
              <a:t>Pemberian Nama Bayi</a:t>
            </a:r>
            <a:endParaRPr lang="id-ID" dirty="0"/>
          </a:p>
        </p:txBody>
      </p:sp>
      <p:sp>
        <p:nvSpPr>
          <p:cNvPr id="3" name="Tampungan Konten 2"/>
          <p:cNvSpPr>
            <a:spLocks noGrp="1"/>
          </p:cNvSpPr>
          <p:nvPr>
            <p:ph idx="1"/>
          </p:nvPr>
        </p:nvSpPr>
        <p:spPr>
          <a:xfrm>
            <a:off x="2463928" y="271334"/>
            <a:ext cx="9148164" cy="6587012"/>
          </a:xfrm>
        </p:spPr>
        <p:txBody>
          <a:bodyPr vert="horz" lIns="91440" tIns="45720" rIns="91440" bIns="45720" rtlCol="0" anchor="t">
            <a:noAutofit/>
          </a:bodyPr>
          <a:lstStyle/>
          <a:p>
            <a:pPr marL="359410" indent="-359410">
              <a:lnSpc>
                <a:spcPct val="140000"/>
              </a:lnSpc>
              <a:buNone/>
            </a:pPr>
            <a:r>
              <a:rPr lang="en-US" altLang="id-ID" sz="1800" dirty="0">
                <a:solidFill>
                  <a:schemeClr val="tx1">
                    <a:lumMod val="95000"/>
                    <a:lumOff val="5000"/>
                  </a:schemeClr>
                </a:solidFill>
                <a:latin typeface="Times New Roman" panose="02020603050405020304"/>
                <a:ea typeface="+mn-lt"/>
                <a:cs typeface="+mn-lt"/>
              </a:rPr>
              <a:t>	</a:t>
            </a:r>
            <a:r>
              <a:rPr lang="id-ID" sz="1800" dirty="0">
                <a:solidFill>
                  <a:schemeClr val="tx1">
                    <a:lumMod val="95000"/>
                    <a:lumOff val="5000"/>
                  </a:schemeClr>
                </a:solidFill>
                <a:latin typeface="Times New Roman" panose="02020603050405020304"/>
                <a:ea typeface="+mn-lt"/>
                <a:cs typeface="+mn-lt"/>
              </a:rPr>
              <a:t>Untuk memiliki nama yang baik, aturan-aturan tertentu harus dipenuhi. Di antaranya, tidak boleh menunjukkan jejak syirik atau asosiasi yang menyekutukan Allah, misalnya 'Abd </a:t>
            </a:r>
            <a:r>
              <a:rPr lang="id-ID" sz="1800" dirty="0" err="1">
                <a:solidFill>
                  <a:schemeClr val="tx1">
                    <a:lumMod val="95000"/>
                    <a:lumOff val="5000"/>
                  </a:schemeClr>
                </a:solidFill>
                <a:latin typeface="Times New Roman" panose="02020603050405020304"/>
                <a:ea typeface="+mn-lt"/>
                <a:cs typeface="+mn-lt"/>
              </a:rPr>
              <a:t>al-Ka'bah</a:t>
            </a:r>
            <a:r>
              <a:rPr lang="id-ID" sz="1800" dirty="0">
                <a:solidFill>
                  <a:schemeClr val="tx1">
                    <a:lumMod val="95000"/>
                    <a:lumOff val="5000"/>
                  </a:schemeClr>
                </a:solidFill>
                <a:latin typeface="Times New Roman" panose="02020603050405020304"/>
                <a:ea typeface="+mn-lt"/>
                <a:cs typeface="+mn-lt"/>
              </a:rPr>
              <a:t>, 'Abd </a:t>
            </a:r>
            <a:r>
              <a:rPr lang="id-ID" sz="1800" dirty="0" err="1">
                <a:solidFill>
                  <a:schemeClr val="tx1">
                    <a:lumMod val="95000"/>
                    <a:lumOff val="5000"/>
                  </a:schemeClr>
                </a:solidFill>
                <a:latin typeface="Times New Roman" panose="02020603050405020304"/>
                <a:ea typeface="+mn-lt"/>
                <a:cs typeface="+mn-lt"/>
              </a:rPr>
              <a:t>al</a:t>
            </a:r>
            <a:r>
              <a:rPr lang="id-ID" sz="1800" dirty="0">
                <a:solidFill>
                  <a:schemeClr val="tx1">
                    <a:lumMod val="95000"/>
                    <a:lumOff val="5000"/>
                  </a:schemeClr>
                </a:solidFill>
                <a:latin typeface="Times New Roman" panose="02020603050405020304"/>
                <a:ea typeface="+mn-lt"/>
                <a:cs typeface="+mn-lt"/>
              </a:rPr>
              <a:t>-Nabi, atau 'Abdul-Husain (hamba </a:t>
            </a:r>
            <a:r>
              <a:rPr lang="id-ID" sz="1800" dirty="0" err="1">
                <a:solidFill>
                  <a:schemeClr val="tx1">
                    <a:lumMod val="95000"/>
                    <a:lumOff val="5000"/>
                  </a:schemeClr>
                </a:solidFill>
                <a:latin typeface="Times New Roman" panose="02020603050405020304"/>
                <a:ea typeface="+mn-lt"/>
                <a:cs typeface="+mn-lt"/>
              </a:rPr>
              <a:t>Ka'bah</a:t>
            </a:r>
            <a:r>
              <a:rPr lang="id-ID" sz="1800" dirty="0">
                <a:solidFill>
                  <a:schemeClr val="tx1">
                    <a:lumMod val="95000"/>
                    <a:lumOff val="5000"/>
                  </a:schemeClr>
                </a:solidFill>
                <a:latin typeface="Times New Roman" panose="02020603050405020304"/>
                <a:ea typeface="+mn-lt"/>
                <a:cs typeface="+mn-lt"/>
              </a:rPr>
              <a:t> atau hamba Nabi, atau hamba Al Husain) karena kita semua adalah hamba Allah saja.</a:t>
            </a:r>
            <a:endParaRPr lang="id-ID" sz="1800">
              <a:solidFill>
                <a:schemeClr val="tx1">
                  <a:lumMod val="95000"/>
                  <a:lumOff val="5000"/>
                </a:schemeClr>
              </a:solidFill>
              <a:latin typeface="Times New Roman" panose="02020603050405020304"/>
              <a:cs typeface="Times New Roman" panose="02020603050405020304"/>
            </a:endParaRPr>
          </a:p>
          <a:p>
            <a:pPr marL="359410" indent="-359410">
              <a:lnSpc>
                <a:spcPct val="140000"/>
              </a:lnSpc>
              <a:buNone/>
            </a:pPr>
            <a:r>
              <a:rPr lang="en-US" altLang="id-ID" sz="1800" dirty="0">
                <a:solidFill>
                  <a:schemeClr val="tx1">
                    <a:lumMod val="95000"/>
                    <a:lumOff val="5000"/>
                  </a:schemeClr>
                </a:solidFill>
                <a:latin typeface="Times New Roman" panose="02020603050405020304"/>
                <a:ea typeface="+mn-lt"/>
                <a:cs typeface="+mn-lt"/>
              </a:rPr>
              <a:t>	</a:t>
            </a:r>
            <a:r>
              <a:rPr lang="id-ID" sz="1800" dirty="0">
                <a:solidFill>
                  <a:schemeClr val="tx1">
                    <a:lumMod val="95000"/>
                    <a:lumOff val="5000"/>
                  </a:schemeClr>
                </a:solidFill>
                <a:latin typeface="Times New Roman" panose="02020603050405020304"/>
                <a:ea typeface="+mn-lt"/>
                <a:cs typeface="+mn-lt"/>
              </a:rPr>
              <a:t>Hal itu supaya tidak dibenci atau memalukan bagi anak dan orang-orang di sekitarnya, seperti mereka yang menunjukkan ejekan, kejahatan, penindasan, atau </a:t>
            </a:r>
            <a:r>
              <a:rPr lang="id-ID" sz="1800" dirty="0" err="1">
                <a:solidFill>
                  <a:schemeClr val="tx1">
                    <a:lumMod val="95000"/>
                    <a:lumOff val="5000"/>
                  </a:schemeClr>
                </a:solidFill>
                <a:latin typeface="Times New Roman" panose="02020603050405020304"/>
                <a:ea typeface="+mn-lt"/>
                <a:cs typeface="+mn-lt"/>
              </a:rPr>
              <a:t>ketidakberhargaan</a:t>
            </a:r>
            <a:r>
              <a:rPr lang="id-ID" sz="1800" dirty="0">
                <a:solidFill>
                  <a:schemeClr val="tx1">
                    <a:lumMod val="95000"/>
                    <a:lumOff val="5000"/>
                  </a:schemeClr>
                </a:solidFill>
                <a:latin typeface="Times New Roman" panose="02020603050405020304"/>
                <a:ea typeface="+mn-lt"/>
                <a:cs typeface="+mn-lt"/>
              </a:rPr>
              <a:t> diri. Dalam hal ini, Nabi SAW mengubah nama yang buruk beberapa sahabat menjadi baik.</a:t>
            </a:r>
            <a:endParaRPr lang="id-ID" sz="1800">
              <a:solidFill>
                <a:schemeClr val="tx1">
                  <a:lumMod val="95000"/>
                  <a:lumOff val="5000"/>
                </a:schemeClr>
              </a:solidFill>
              <a:latin typeface="Times New Roman" panose="02020603050405020304"/>
              <a:cs typeface="Times New Roman" panose="02020603050405020304"/>
            </a:endParaRPr>
          </a:p>
          <a:p>
            <a:pPr marL="359410" indent="-359410">
              <a:lnSpc>
                <a:spcPct val="140000"/>
              </a:lnSpc>
              <a:buNone/>
            </a:pPr>
            <a:r>
              <a:rPr lang="en-US" altLang="id-ID" sz="1800" dirty="0">
                <a:solidFill>
                  <a:schemeClr val="tx1">
                    <a:lumMod val="95000"/>
                    <a:lumOff val="5000"/>
                  </a:schemeClr>
                </a:solidFill>
                <a:latin typeface="Times New Roman" panose="02020603050405020304"/>
                <a:ea typeface="+mn-lt"/>
                <a:cs typeface="+mn-lt"/>
              </a:rPr>
              <a:t>	</a:t>
            </a:r>
            <a:r>
              <a:rPr lang="id-ID" sz="1800" dirty="0">
                <a:solidFill>
                  <a:schemeClr val="tx1">
                    <a:lumMod val="95000"/>
                    <a:lumOff val="5000"/>
                  </a:schemeClr>
                </a:solidFill>
                <a:latin typeface="Times New Roman" panose="02020603050405020304"/>
                <a:ea typeface="+mn-lt"/>
                <a:cs typeface="+mn-lt"/>
              </a:rPr>
              <a:t>Misalnya, dia mengubah nama seorang wanita dari </a:t>
            </a:r>
            <a:r>
              <a:rPr lang="id-ID" sz="1800" dirty="0" err="1">
                <a:solidFill>
                  <a:schemeClr val="tx1">
                    <a:lumMod val="95000"/>
                    <a:lumOff val="5000"/>
                  </a:schemeClr>
                </a:solidFill>
                <a:latin typeface="Times New Roman" panose="02020603050405020304"/>
                <a:ea typeface="+mn-lt"/>
                <a:cs typeface="+mn-lt"/>
              </a:rPr>
              <a:t>Qalilah</a:t>
            </a:r>
            <a:r>
              <a:rPr lang="id-ID" sz="1800" dirty="0">
                <a:solidFill>
                  <a:schemeClr val="tx1">
                    <a:lumMod val="95000"/>
                    <a:lumOff val="5000"/>
                  </a:schemeClr>
                </a:solidFill>
                <a:latin typeface="Times New Roman" panose="02020603050405020304"/>
                <a:ea typeface="+mn-lt"/>
                <a:cs typeface="+mn-lt"/>
              </a:rPr>
              <a:t> (sedikit) menjadi </a:t>
            </a:r>
            <a:r>
              <a:rPr lang="id-ID" sz="1800" dirty="0" err="1">
                <a:solidFill>
                  <a:schemeClr val="tx1">
                    <a:lumMod val="95000"/>
                    <a:lumOff val="5000"/>
                  </a:schemeClr>
                </a:solidFill>
                <a:latin typeface="Times New Roman" panose="02020603050405020304"/>
                <a:ea typeface="+mn-lt"/>
                <a:cs typeface="+mn-lt"/>
              </a:rPr>
              <a:t>Kathirah</a:t>
            </a:r>
            <a:r>
              <a:rPr lang="id-ID" sz="1800" dirty="0">
                <a:solidFill>
                  <a:schemeClr val="tx1">
                    <a:lumMod val="95000"/>
                    <a:lumOff val="5000"/>
                  </a:schemeClr>
                </a:solidFill>
                <a:latin typeface="Times New Roman" panose="02020603050405020304"/>
                <a:ea typeface="+mn-lt"/>
                <a:cs typeface="+mn-lt"/>
              </a:rPr>
              <a:t> (banyak), dan nama lain dari '</a:t>
            </a:r>
            <a:r>
              <a:rPr lang="id-ID" sz="1800" dirty="0" err="1">
                <a:solidFill>
                  <a:schemeClr val="tx1">
                    <a:lumMod val="95000"/>
                    <a:lumOff val="5000"/>
                  </a:schemeClr>
                </a:solidFill>
                <a:latin typeface="Times New Roman" panose="02020603050405020304"/>
                <a:ea typeface="+mn-lt"/>
                <a:cs typeface="+mn-lt"/>
              </a:rPr>
              <a:t>Aasiyah</a:t>
            </a:r>
            <a:r>
              <a:rPr lang="id-ID" sz="1800" dirty="0">
                <a:solidFill>
                  <a:schemeClr val="tx1">
                    <a:lumMod val="95000"/>
                    <a:lumOff val="5000"/>
                  </a:schemeClr>
                </a:solidFill>
                <a:latin typeface="Times New Roman" panose="02020603050405020304"/>
                <a:ea typeface="+mn-lt"/>
                <a:cs typeface="+mn-lt"/>
              </a:rPr>
              <a:t> (pendosa) menjadi Jamilah (cantik), </a:t>
            </a:r>
            <a:r>
              <a:rPr lang="id-ID" sz="1800" dirty="0" err="1">
                <a:solidFill>
                  <a:schemeClr val="tx1">
                    <a:lumMod val="95000"/>
                    <a:lumOff val="5000"/>
                  </a:schemeClr>
                </a:solidFill>
                <a:latin typeface="Times New Roman" panose="02020603050405020304"/>
                <a:ea typeface="+mn-lt"/>
                <a:cs typeface="+mn-lt"/>
              </a:rPr>
              <a:t>Harb</a:t>
            </a:r>
            <a:r>
              <a:rPr lang="id-ID" sz="1800" dirty="0">
                <a:solidFill>
                  <a:schemeClr val="tx1">
                    <a:lumMod val="95000"/>
                    <a:lumOff val="5000"/>
                  </a:schemeClr>
                </a:solidFill>
                <a:latin typeface="Times New Roman" panose="02020603050405020304"/>
                <a:ea typeface="+mn-lt"/>
                <a:cs typeface="+mn-lt"/>
              </a:rPr>
              <a:t> (perang) dengan Salam (damai), </a:t>
            </a:r>
            <a:r>
              <a:rPr lang="id-ID" sz="1800" dirty="0" err="1">
                <a:solidFill>
                  <a:schemeClr val="tx1">
                    <a:lumMod val="95000"/>
                    <a:lumOff val="5000"/>
                  </a:schemeClr>
                </a:solidFill>
                <a:latin typeface="Times New Roman" panose="02020603050405020304"/>
                <a:ea typeface="+mn-lt"/>
                <a:cs typeface="+mn-lt"/>
              </a:rPr>
              <a:t>Sa'b</a:t>
            </a:r>
            <a:r>
              <a:rPr lang="id-ID" sz="1800" dirty="0">
                <a:solidFill>
                  <a:schemeClr val="tx1">
                    <a:lumMod val="95000"/>
                    <a:lumOff val="5000"/>
                  </a:schemeClr>
                </a:solidFill>
                <a:latin typeface="Times New Roman" panose="02020603050405020304"/>
                <a:ea typeface="+mn-lt"/>
                <a:cs typeface="+mn-lt"/>
              </a:rPr>
              <a:t> (sulit) dengan </a:t>
            </a:r>
            <a:r>
              <a:rPr lang="id-ID" sz="1800" dirty="0" err="1">
                <a:solidFill>
                  <a:schemeClr val="tx1">
                    <a:lumMod val="95000"/>
                    <a:lumOff val="5000"/>
                  </a:schemeClr>
                </a:solidFill>
                <a:latin typeface="Times New Roman" panose="02020603050405020304"/>
                <a:ea typeface="+mn-lt"/>
                <a:cs typeface="+mn-lt"/>
              </a:rPr>
              <a:t>Sahl</a:t>
            </a:r>
            <a:r>
              <a:rPr lang="id-ID" sz="1800" dirty="0">
                <a:solidFill>
                  <a:schemeClr val="tx1">
                    <a:lumMod val="95000"/>
                    <a:lumOff val="5000"/>
                  </a:schemeClr>
                </a:solidFill>
                <a:latin typeface="Times New Roman" panose="02020603050405020304"/>
                <a:ea typeface="+mn-lt"/>
                <a:cs typeface="+mn-lt"/>
              </a:rPr>
              <a:t> (mudah ditangani) dan seterusnya. Seorang Muslim harus menghindari nama yang menunjukkan keangkuhan dan kesombongan.</a:t>
            </a:r>
            <a:endParaRPr lang="id-ID" sz="1800">
              <a:solidFill>
                <a:schemeClr val="tx1">
                  <a:lumMod val="95000"/>
                  <a:lumOff val="5000"/>
                </a:schemeClr>
              </a:solidFill>
              <a:latin typeface="Times New Roman" panose="02020603050405020304"/>
              <a:cs typeface="Times New Roman" panose="02020603050405020304"/>
            </a:endParaRPr>
          </a:p>
          <a:p>
            <a:pPr marL="359410" indent="-359410">
              <a:lnSpc>
                <a:spcPct val="140000"/>
              </a:lnSpc>
              <a:buNone/>
            </a:pPr>
            <a:r>
              <a:rPr lang="en-US" altLang="id-ID" sz="1800" dirty="0">
                <a:solidFill>
                  <a:schemeClr val="tx1">
                    <a:lumMod val="95000"/>
                    <a:lumOff val="5000"/>
                  </a:schemeClr>
                </a:solidFill>
                <a:latin typeface="Times New Roman" panose="02020603050405020304"/>
                <a:ea typeface="+mn-lt"/>
                <a:cs typeface="+mn-lt"/>
              </a:rPr>
              <a:t>	</a:t>
            </a:r>
            <a:r>
              <a:rPr lang="id-ID" sz="1800" dirty="0">
                <a:solidFill>
                  <a:schemeClr val="tx1">
                    <a:lumMod val="95000"/>
                    <a:lumOff val="5000"/>
                  </a:schemeClr>
                </a:solidFill>
                <a:latin typeface="Times New Roman" panose="02020603050405020304"/>
                <a:ea typeface="+mn-lt"/>
                <a:cs typeface="+mn-lt"/>
              </a:rPr>
              <a:t>Nabi Muhammad bersabda, "Nama yang paling menjijikkan bagi Allah di akhirat adalah nama orang yang menyebut dirinya "Raja di atas segala Raja", karena Allah adalah Tuhan di atas segala raja." (HR Muslim)</a:t>
            </a:r>
            <a:endParaRPr lang="id-ID" sz="1800">
              <a:solidFill>
                <a:schemeClr val="tx1">
                  <a:lumMod val="95000"/>
                  <a:lumOff val="5000"/>
                </a:schemeClr>
              </a:solidFill>
              <a:latin typeface="Times New Roman" panose="02020603050405020304"/>
              <a:cs typeface="Times New Roman" panose="02020603050405020304"/>
            </a:endParaRPr>
          </a:p>
          <a:p>
            <a:pPr marL="359410" indent="-359410">
              <a:lnSpc>
                <a:spcPct val="140000"/>
              </a:lnSpc>
              <a:buNone/>
            </a:pPr>
            <a:endParaRPr lang="id-ID" sz="1100" dirty="0">
              <a:solidFill>
                <a:schemeClr val="tx1">
                  <a:lumMod val="95000"/>
                  <a:lumOff val="5000"/>
                </a:schemeClr>
              </a:solidFill>
              <a:latin typeface="Times New Roman" panose="02020603050405020304"/>
              <a:cs typeface="Times New Roman" panose="02020603050405020304"/>
            </a:endParaRPr>
          </a:p>
          <a:p>
            <a:pPr marL="0" indent="0">
              <a:lnSpc>
                <a:spcPct val="140000"/>
              </a:lnSpc>
              <a:buNone/>
            </a:pPr>
            <a:endParaRPr lang="id-ID" sz="1100" dirty="0">
              <a:solidFill>
                <a:schemeClr val="tx1">
                  <a:lumMod val="95000"/>
                  <a:lumOff val="5000"/>
                </a:schemeClr>
              </a:solidFill>
              <a:latin typeface="Times New Roman" panose="02020603050405020304"/>
              <a:cs typeface="Times New Roman" panose="02020603050405020304"/>
            </a:endParaRPr>
          </a:p>
        </p:txBody>
      </p:sp>
      <p:grpSp>
        <p:nvGrpSpPr>
          <p:cNvPr id="10" name="Group 9"/>
          <p:cNvGrpSpPr>
            <a:grpSpLocks noGrp="1" noRot="1" noChangeAspect="1" noMove="1" noResize="1" noUngrp="1"/>
          </p:cNvGrpSpPr>
          <p:nvPr/>
        </p:nvGrpSpPr>
        <p:grpSpPr>
          <a:xfrm rot="8100000" flipH="1">
            <a:off x="1119768" y="3861832"/>
            <a:ext cx="1785984" cy="2211229"/>
            <a:chOff x="3125006" y="3171595"/>
            <a:chExt cx="1785984" cy="2211229"/>
          </a:xfrm>
        </p:grpSpPr>
        <p:grpSp>
          <p:nvGrpSpPr>
            <p:cNvPr id="11" name="Group 10"/>
            <p:cNvGrpSpPr/>
            <p:nvPr/>
          </p:nvGrpSpPr>
          <p:grpSpPr>
            <a:xfrm>
              <a:off x="3136819" y="3174345"/>
              <a:ext cx="1760933" cy="2208479"/>
              <a:chOff x="4749017" y="2998646"/>
              <a:chExt cx="1760933" cy="2208479"/>
            </a:xfrm>
          </p:grpSpPr>
          <p:cxnSp>
            <p:nvCxnSpPr>
              <p:cNvPr id="15" name="Straight Connector 14"/>
              <p:cNvCxnSpPr/>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 name="Rectangle 30"/>
              <p:cNvSpPr/>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30"/>
              <p:cNvSpPr/>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1" fmla="*/ 1302493 w 1393933"/>
                  <a:gd name="connsiteY0-2" fmla="*/ 1302493 h 1393933"/>
                  <a:gd name="connsiteX1-3" fmla="*/ 0 w 1393933"/>
                  <a:gd name="connsiteY1-4" fmla="*/ 1302493 h 1393933"/>
                  <a:gd name="connsiteX2-5" fmla="*/ 0 w 1393933"/>
                  <a:gd name="connsiteY2-6" fmla="*/ 0 h 1393933"/>
                  <a:gd name="connsiteX3-7" fmla="*/ 1302493 w 1393933"/>
                  <a:gd name="connsiteY3-8" fmla="*/ 0 h 1393933"/>
                  <a:gd name="connsiteX4-9" fmla="*/ 1393933 w 1393933"/>
                  <a:gd name="connsiteY4-10" fmla="*/ 1393933 h 1393933"/>
                  <a:gd name="connsiteX0-11" fmla="*/ 0 w 1393933"/>
                  <a:gd name="connsiteY0-12" fmla="*/ 1302493 h 1393933"/>
                  <a:gd name="connsiteX1-13" fmla="*/ 0 w 1393933"/>
                  <a:gd name="connsiteY1-14" fmla="*/ 0 h 1393933"/>
                  <a:gd name="connsiteX2-15" fmla="*/ 1302493 w 1393933"/>
                  <a:gd name="connsiteY2-16" fmla="*/ 0 h 1393933"/>
                  <a:gd name="connsiteX3-17" fmla="*/ 1393933 w 1393933"/>
                  <a:gd name="connsiteY3-18" fmla="*/ 1393933 h 1393933"/>
                  <a:gd name="connsiteX0-19" fmla="*/ 0 w 1302493"/>
                  <a:gd name="connsiteY0-20" fmla="*/ 1302493 h 1302493"/>
                  <a:gd name="connsiteX1-21" fmla="*/ 0 w 1302493"/>
                  <a:gd name="connsiteY1-22" fmla="*/ 0 h 1302493"/>
                  <a:gd name="connsiteX2-23" fmla="*/ 1302493 w 1302493"/>
                  <a:gd name="connsiteY2-24" fmla="*/ 0 h 1302493"/>
                </a:gdLst>
                <a:ahLst/>
                <a:cxnLst>
                  <a:cxn ang="0">
                    <a:pos x="connsiteX0-1" y="connsiteY0-2"/>
                  </a:cxn>
                  <a:cxn ang="0">
                    <a:pos x="connsiteX1-3" y="connsiteY1-4"/>
                  </a:cxn>
                  <a:cxn ang="0">
                    <a:pos x="connsiteX2-5" y="connsiteY2-6"/>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3125006" y="3171595"/>
              <a:ext cx="1785984" cy="1799739"/>
              <a:chOff x="6879836" y="3516901"/>
              <a:chExt cx="1785984" cy="1799739"/>
            </a:xfrm>
          </p:grpSpPr>
          <p:sp>
            <p:nvSpPr>
              <p:cNvPr id="13" name="Freeform: Shape 12"/>
              <p:cNvSpPr/>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lstStyle/>
              <a:p>
                <a:endParaRPr lang="en-US">
                  <a:solidFill>
                    <a:schemeClr val="tx1"/>
                  </a:solidFill>
                </a:endParaRPr>
              </a:p>
            </p:txBody>
          </p:sp>
          <p:sp>
            <p:nvSpPr>
              <p:cNvPr id="14" name="Freeform: Shape 13"/>
              <p:cNvSpPr/>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lstStyle/>
              <a:p>
                <a:endParaRPr lang="en-US">
                  <a:solidFill>
                    <a:schemeClr val="tx1"/>
                  </a:solidFill>
                </a:endParaRPr>
              </a:p>
            </p:txBody>
          </p:sp>
        </p:grpSp>
      </p:grpSp>
    </p:spTree>
  </p:cSld>
  <p:clrMapOvr>
    <a:masterClrMapping/>
  </p:clrMapOvr>
</p:sld>
</file>

<file path=ppt/theme/theme1.xml><?xml version="1.0" encoding="utf-8"?>
<a:theme xmlns:a="http://schemas.openxmlformats.org/drawingml/2006/main" name="FrostyVTI">
  <a:themeElements>
    <a:clrScheme name="Frosty">
      <a:dk1>
        <a:sysClr val="windowText" lastClr="000000"/>
      </a:dk1>
      <a:lt1>
        <a:sysClr val="window" lastClr="FFFFFF"/>
      </a:lt1>
      <a:dk2>
        <a:srgbClr val="0B2827"/>
      </a:dk2>
      <a:lt2>
        <a:srgbClr val="DAE3E3"/>
      </a:lt2>
      <a:accent1>
        <a:srgbClr val="767E37"/>
      </a:accent1>
      <a:accent2>
        <a:srgbClr val="B495C2"/>
      </a:accent2>
      <a:accent3>
        <a:srgbClr val="8FA3A3"/>
      </a:accent3>
      <a:accent4>
        <a:srgbClr val="CE7F01"/>
      </a:accent4>
      <a:accent5>
        <a:srgbClr val="D15A29"/>
      </a:accent5>
      <a:accent6>
        <a:srgbClr val="B88470"/>
      </a:accent6>
      <a:hlink>
        <a:srgbClr val="B57001"/>
      </a:hlink>
      <a:folHlink>
        <a:srgbClr val="99620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rushVTI">
  <a:themeElements>
    <a:clrScheme name="Custom 17">
      <a:dk1>
        <a:sysClr val="windowText" lastClr="000000"/>
      </a:dk1>
      <a:lt1>
        <a:sysClr val="window" lastClr="FFFFFF"/>
      </a:lt1>
      <a:dk2>
        <a:srgbClr val="57495C"/>
      </a:dk2>
      <a:lt2>
        <a:srgbClr val="E7E6E6"/>
      </a:lt2>
      <a:accent1>
        <a:srgbClr val="F07C98"/>
      </a:accent1>
      <a:accent2>
        <a:srgbClr val="A6778D"/>
      </a:accent2>
      <a:accent3>
        <a:srgbClr val="768BA6"/>
      </a:accent3>
      <a:accent4>
        <a:srgbClr val="E8908B"/>
      </a:accent4>
      <a:accent5>
        <a:srgbClr val="C47A93"/>
      </a:accent5>
      <a:accent6>
        <a:srgbClr val="70A8DB"/>
      </a:accent6>
      <a:hlink>
        <a:srgbClr val="EB8067"/>
      </a:hlink>
      <a:folHlink>
        <a:srgbClr val="7BC7C0"/>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0</TotalTime>
  <Words>8537</Words>
  <Application>WPS Presentation</Application>
  <PresentationFormat>Layar Lebar</PresentationFormat>
  <Paragraphs>92</Paragraphs>
  <Slides>13</Slides>
  <Notes>1</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13</vt:i4>
      </vt:variant>
    </vt:vector>
  </HeadingPairs>
  <TitlesOfParts>
    <vt:vector size="27" baseType="lpstr">
      <vt:lpstr>Arial</vt:lpstr>
      <vt:lpstr>SimSun</vt:lpstr>
      <vt:lpstr>Wingdings</vt:lpstr>
      <vt:lpstr>Times New Roman</vt:lpstr>
      <vt:lpstr>Wingdings</vt:lpstr>
      <vt:lpstr>Times New Roman</vt:lpstr>
      <vt:lpstr>Avenir Next LT Pro</vt:lpstr>
      <vt:lpstr>Segoe Print</vt:lpstr>
      <vt:lpstr>Microsoft YaHei</vt:lpstr>
      <vt:lpstr>Arial Unicode MS</vt:lpstr>
      <vt:lpstr>Goudy Old Style</vt:lpstr>
      <vt:lpstr>Calibri</vt:lpstr>
      <vt:lpstr>FrostyVTI</vt:lpstr>
      <vt:lpstr>BrushVTI</vt:lpstr>
      <vt:lpstr>Kie Ibu Nifas (Spiritual)</vt:lpstr>
      <vt:lpstr>1. Pengertian Spiritual</vt:lpstr>
      <vt:lpstr>Lanjutan.....</vt:lpstr>
      <vt:lpstr>2. Dimensi Spiritual</vt:lpstr>
      <vt:lpstr>3. Tingkat Spiritual</vt:lpstr>
      <vt:lpstr>4. Masa Nifas Menurut Agama Islam</vt:lpstr>
      <vt:lpstr>5. Hukum Aqiqah Dalam Pandangan Islam</vt:lpstr>
      <vt:lpstr>Lanjutan....</vt:lpstr>
      <vt:lpstr>Pemberian Nama Bayi</vt:lpstr>
      <vt:lpstr>Lanjutan.....</vt:lpstr>
      <vt:lpstr>Hukum Mandi Besar Setelah Nifas</vt:lpstr>
      <vt:lpstr>DAFTAR PUSTAKA</vt:lpstr>
      <vt:lpstr>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Presentasi PowerPoint</dc:title>
  <dc:creator/>
  <cp:lastModifiedBy>admin</cp:lastModifiedBy>
  <cp:revision>210</cp:revision>
  <dcterms:created xsi:type="dcterms:W3CDTF">2022-07-21T06:50:00Z</dcterms:created>
  <dcterms:modified xsi:type="dcterms:W3CDTF">2022-07-22T10:35:20Z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DED0AD5EA6934916BB28963D8575670C</vt:lpwstr>
  </property>
  <property fmtid="{D5CDD505-2E9C-101B-9397-08002B2CF9AE}" pid="3" name="KSOProductBuildVer">
    <vt:lpwstr>1033-11.2.0.11191</vt:lpwstr>
  </property>
</Properties>
</file>