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2" r:id="rId1"/>
  </p:sldMasterIdLst>
  <p:notesMasterIdLst>
    <p:notesMasterId r:id="rId13"/>
  </p:notesMasterIdLst>
  <p:sldIdLst>
    <p:sldId id="257" r:id="rId2"/>
    <p:sldId id="258" r:id="rId3"/>
    <p:sldId id="260" r:id="rId4"/>
    <p:sldId id="272" r:id="rId5"/>
    <p:sldId id="262" r:id="rId6"/>
    <p:sldId id="269" r:id="rId7"/>
    <p:sldId id="271" r:id="rId8"/>
    <p:sldId id="273" r:id="rId9"/>
    <p:sldId id="274" r:id="rId10"/>
    <p:sldId id="267" r:id="rId11"/>
    <p:sldId id="268" r:id="rId12"/>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34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0" d="100"/>
          <a:sy n="40" d="100"/>
        </p:scale>
        <p:origin x="-1740" y="-4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4715950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844060" y="2057400"/>
            <a:ext cx="16459200" cy="2743200"/>
          </a:xfrm>
        </p:spPr>
        <p:txBody>
          <a:bodyPr vert="horz" lIns="81642" tIns="0" rIns="81642" bIns="0" anchor="b">
            <a:normAutofit/>
            <a:scene3d>
              <a:camera prst="orthographicFront"/>
              <a:lightRig rig="soft" dir="t">
                <a:rot lat="0" lon="0" rev="17220000"/>
              </a:lightRig>
            </a:scene3d>
            <a:sp3d prstMaterial="softEdge">
              <a:bevelT w="38100" h="38100"/>
            </a:sp3d>
          </a:bodyPr>
          <a:lstStyle>
            <a:lvl1pPr>
              <a:defRPr sz="86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t>7/16/2022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t>‹#›</a:t>
            </a:fld>
            <a:endParaRPr lang="en-US"/>
          </a:p>
        </p:txBody>
      </p:sp>
      <p:sp>
        <p:nvSpPr>
          <p:cNvPr id="9" name="Subtitle 8"/>
          <p:cNvSpPr>
            <a:spLocks noGrp="1"/>
          </p:cNvSpPr>
          <p:nvPr>
            <p:ph type="subTitle" idx="1"/>
          </p:nvPr>
        </p:nvSpPr>
        <p:spPr>
          <a:xfrm>
            <a:off x="2743200" y="4997547"/>
            <a:ext cx="12801600" cy="2628900"/>
          </a:xfrm>
        </p:spPr>
        <p:txBody>
          <a:bodyPr/>
          <a:lstStyle>
            <a:lvl1pPr marL="0" indent="0" algn="ctr">
              <a:buNone/>
              <a:defRPr>
                <a:solidFill>
                  <a:schemeClr val="tx1"/>
                </a:solidFill>
              </a:defRPr>
            </a:lvl1pPr>
            <a:lvl2pPr marL="816422" indent="0" algn="ctr">
              <a:buNone/>
            </a:lvl2pPr>
            <a:lvl3pPr marL="1632844" indent="0" algn="ctr">
              <a:buNone/>
            </a:lvl3pPr>
            <a:lvl4pPr marL="2449266" indent="0" algn="ctr">
              <a:buNone/>
            </a:lvl4pPr>
            <a:lvl5pPr marL="3265688" indent="0" algn="ctr">
              <a:buNone/>
            </a:lvl5pPr>
            <a:lvl6pPr marL="4082110" indent="0" algn="ctr">
              <a:buNone/>
            </a:lvl6pPr>
            <a:lvl7pPr marL="4898532" indent="0" algn="ctr">
              <a:buNone/>
            </a:lvl7pPr>
            <a:lvl8pPr marL="5714954" indent="0" algn="ctr">
              <a:buNone/>
            </a:lvl8pPr>
            <a:lvl9pPr marL="6531376"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411958"/>
            <a:ext cx="4114800" cy="8777288"/>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411958"/>
            <a:ext cx="12039600" cy="8777288"/>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914400"/>
            <a:ext cx="14173200" cy="27432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86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200400" y="3761679"/>
            <a:ext cx="14173200" cy="2264568"/>
          </a:xfrm>
        </p:spPr>
        <p:txBody>
          <a:bodyPr anchor="t"/>
          <a:lstStyle>
            <a:lvl1pPr marL="130628" indent="0" algn="l">
              <a:buNone/>
              <a:defRPr sz="3600">
                <a:solidFill>
                  <a:schemeClr val="tx1"/>
                </a:solidFill>
              </a:defRPr>
            </a:lvl1pPr>
            <a:lvl2pPr>
              <a:buNone/>
              <a:defRPr sz="3200">
                <a:solidFill>
                  <a:schemeClr val="tx1">
                    <a:tint val="75000"/>
                  </a:schemeClr>
                </a:solidFill>
              </a:defRPr>
            </a:lvl2pPr>
            <a:lvl3pPr>
              <a:buNone/>
              <a:defRPr sz="2900">
                <a:solidFill>
                  <a:schemeClr val="tx1">
                    <a:tint val="75000"/>
                  </a:schemeClr>
                </a:solidFill>
              </a:defRPr>
            </a:lvl3pPr>
            <a:lvl4pPr>
              <a:buNone/>
              <a:defRPr sz="2500">
                <a:solidFill>
                  <a:schemeClr val="tx1">
                    <a:tint val="75000"/>
                  </a:schemeClr>
                </a:solidFill>
              </a:defRPr>
            </a:lvl4pPr>
            <a:lvl5pPr>
              <a:buNone/>
              <a:defRPr sz="2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5849600" y="9625013"/>
            <a:ext cx="1524000" cy="547688"/>
          </a:xfrm>
        </p:spPr>
        <p:txBody>
          <a:bodyPr/>
          <a:lstStyle/>
          <a:p>
            <a:fld id="{B6F15528-21DE-4FAA-801E-634DDDAF4B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914400" y="2400301"/>
            <a:ext cx="8077200" cy="6788945"/>
          </a:xfrm>
        </p:spPr>
        <p:txBody>
          <a:bodyPr/>
          <a:lstStyle>
            <a:lvl1pPr>
              <a:defRPr sz="4600"/>
            </a:lvl1pPr>
            <a:lvl2pPr>
              <a:defRPr sz="4300"/>
            </a:lvl2pPr>
            <a:lvl3pPr>
              <a:defRPr sz="3600"/>
            </a:lvl3pPr>
            <a:lvl4pPr>
              <a:defRPr sz="3200"/>
            </a:lvl4pPr>
            <a:lvl5pPr>
              <a:defRPr sz="3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9296400" y="2400301"/>
            <a:ext cx="8077200" cy="6788945"/>
          </a:xfrm>
        </p:spPr>
        <p:txBody>
          <a:bodyPr/>
          <a:lstStyle>
            <a:lvl1pPr>
              <a:defRPr sz="4600"/>
            </a:lvl1pPr>
            <a:lvl2pPr>
              <a:defRPr sz="4300"/>
            </a:lvl2pPr>
            <a:lvl3pPr>
              <a:defRPr sz="3600"/>
            </a:lvl3pPr>
            <a:lvl4pPr>
              <a:defRPr sz="3200"/>
            </a:lvl4pPr>
            <a:lvl5pPr>
              <a:defRPr sz="3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409575"/>
            <a:ext cx="16459200" cy="17145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2302669"/>
            <a:ext cx="8080376" cy="1126331"/>
          </a:xfrm>
        </p:spPr>
        <p:txBody>
          <a:bodyPr anchor="ctr"/>
          <a:lstStyle>
            <a:lvl1pPr marL="0" indent="0">
              <a:buNone/>
              <a:defRPr sz="4300" b="0" cap="all" baseline="0">
                <a:solidFill>
                  <a:schemeClr val="tx1"/>
                </a:solidFill>
              </a:defRPr>
            </a:lvl1pPr>
            <a:lvl2pPr>
              <a:buNone/>
              <a:defRPr sz="3600" b="1"/>
            </a:lvl2pPr>
            <a:lvl3pPr>
              <a:buNone/>
              <a:defRPr sz="3200" b="1"/>
            </a:lvl3pPr>
            <a:lvl4pPr>
              <a:buNone/>
              <a:defRPr sz="2900" b="1"/>
            </a:lvl4pPr>
            <a:lvl5pPr>
              <a:buNone/>
              <a:defRPr sz="29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9290051" y="2302669"/>
            <a:ext cx="8083550" cy="1126331"/>
          </a:xfrm>
        </p:spPr>
        <p:txBody>
          <a:bodyPr anchor="ctr"/>
          <a:lstStyle>
            <a:lvl1pPr marL="0" indent="0">
              <a:buNone/>
              <a:defRPr sz="4300" b="0" cap="all" baseline="0">
                <a:solidFill>
                  <a:schemeClr val="tx1"/>
                </a:solidFill>
              </a:defRPr>
            </a:lvl1pPr>
            <a:lvl2pPr>
              <a:buNone/>
              <a:defRPr sz="3600" b="1"/>
            </a:lvl2pPr>
            <a:lvl3pPr>
              <a:buNone/>
              <a:defRPr sz="3200" b="1"/>
            </a:lvl3pPr>
            <a:lvl4pPr>
              <a:buNone/>
              <a:defRPr sz="2900" b="1"/>
            </a:lvl4pPr>
            <a:lvl5pPr>
              <a:buNone/>
              <a:defRPr sz="29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914400" y="3543301"/>
            <a:ext cx="8080376" cy="5645945"/>
          </a:xfrm>
        </p:spPr>
        <p:txBody>
          <a:bodyPr/>
          <a:lstStyle>
            <a:lvl1pPr>
              <a:defRPr sz="4300"/>
            </a:lvl1pPr>
            <a:lvl2pPr>
              <a:defRPr sz="3600"/>
            </a:lvl2pPr>
            <a:lvl3pPr>
              <a:defRPr sz="3200"/>
            </a:lvl3pPr>
            <a:lvl4pPr>
              <a:defRPr sz="2900"/>
            </a:lvl4pPr>
            <a:lvl5pPr>
              <a:defRPr sz="2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9290051" y="3543301"/>
            <a:ext cx="8083550" cy="5645945"/>
          </a:xfrm>
        </p:spPr>
        <p:txBody>
          <a:bodyPr/>
          <a:lstStyle>
            <a:lvl1pPr>
              <a:defRPr sz="4300"/>
            </a:lvl1pPr>
            <a:lvl2pPr>
              <a:defRPr sz="3600"/>
            </a:lvl2pPr>
            <a:lvl3pPr>
              <a:defRPr sz="3200"/>
            </a:lvl3pPr>
            <a:lvl4pPr>
              <a:defRPr sz="2900"/>
            </a:lvl4pPr>
            <a:lvl5pPr>
              <a:defRPr sz="2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t>7/16/2022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t>7/16/2022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7/16/2022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409575"/>
            <a:ext cx="6016626" cy="1743075"/>
          </a:xfrm>
        </p:spPr>
        <p:txBody>
          <a:bodyPr vert="horz" anchor="b">
            <a:normAutofit/>
            <a:sp3d prstMaterial="softEdge"/>
          </a:bodyPr>
          <a:lstStyle>
            <a:lvl1pPr algn="l">
              <a:buNone/>
              <a:defRPr sz="39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1" y="2286001"/>
            <a:ext cx="6016626" cy="6903245"/>
          </a:xfrm>
        </p:spPr>
        <p:txBody>
          <a:bodyPr/>
          <a:lstStyle>
            <a:lvl1pPr marL="0" indent="0">
              <a:buNone/>
              <a:defRPr sz="2500"/>
            </a:lvl1pPr>
            <a:lvl2pPr>
              <a:buNone/>
              <a:defRPr sz="2100"/>
            </a:lvl2pPr>
            <a:lvl3pPr>
              <a:buNone/>
              <a:defRPr sz="1800"/>
            </a:lvl3pPr>
            <a:lvl4pPr>
              <a:buNone/>
              <a:defRPr sz="1600"/>
            </a:lvl4pPr>
            <a:lvl5pPr>
              <a:buNone/>
              <a:defRPr sz="16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7150100" y="409576"/>
            <a:ext cx="10223500" cy="8779670"/>
          </a:xfrm>
        </p:spPr>
        <p:txBody>
          <a:bodyPr/>
          <a:lstStyle>
            <a:lvl1pPr>
              <a:defRPr sz="4600"/>
            </a:lvl1pPr>
            <a:lvl2pPr>
              <a:defRPr sz="4300"/>
            </a:lvl2pPr>
            <a:lvl3pPr>
              <a:defRPr sz="3900"/>
            </a:lvl3pPr>
            <a:lvl4pPr>
              <a:defRPr sz="3600"/>
            </a:lvl4pPr>
            <a:lvl5pPr>
              <a:defRPr sz="3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00" y="914400"/>
            <a:ext cx="10972800" cy="783432"/>
          </a:xfrm>
        </p:spPr>
        <p:txBody>
          <a:bodyPr lIns="81642" rIns="81642" bIns="0" anchor="b">
            <a:sp3d prstMaterial="softEdge"/>
          </a:bodyPr>
          <a:lstStyle>
            <a:lvl1pPr algn="ctr">
              <a:buNone/>
              <a:defRPr sz="36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57600" y="2747962"/>
            <a:ext cx="10972800" cy="59436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57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3657600" y="1750181"/>
            <a:ext cx="10972800" cy="795528"/>
          </a:xfrm>
        </p:spPr>
        <p:txBody>
          <a:bodyPr lIns="81642" tIns="81642" rIns="81642" anchor="t"/>
          <a:lstStyle>
            <a:lvl1pPr marL="0" indent="0" algn="ctr">
              <a:buNone/>
              <a:defRPr sz="2500"/>
            </a:lvl1pPr>
            <a:lvl2pPr>
              <a:defRPr sz="2100"/>
            </a:lvl2pPr>
            <a:lvl3pPr>
              <a:defRPr sz="1800"/>
            </a:lvl3pPr>
            <a:lvl4pPr>
              <a:defRPr sz="1600"/>
            </a:lvl4pPr>
            <a:lvl5pPr>
              <a:defRPr sz="16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14400" y="411957"/>
            <a:ext cx="16459200" cy="1714500"/>
          </a:xfrm>
          <a:prstGeom prst="rect">
            <a:avLst/>
          </a:prstGeom>
        </p:spPr>
        <p:txBody>
          <a:bodyPr vert="horz" lIns="163284" tIns="81642" rIns="163284" bIns="81642"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2400300"/>
            <a:ext cx="16459200" cy="7063740"/>
          </a:xfrm>
          <a:prstGeom prst="rect">
            <a:avLst/>
          </a:prstGeom>
        </p:spPr>
        <p:txBody>
          <a:bodyPr vert="horz" lIns="163284" tIns="81642" rIns="163284" bIns="81642">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914400" y="9625013"/>
            <a:ext cx="4267200" cy="547688"/>
          </a:xfrm>
          <a:prstGeom prst="rect">
            <a:avLst/>
          </a:prstGeom>
        </p:spPr>
        <p:txBody>
          <a:bodyPr vert="horz" lIns="163284" tIns="81642" rIns="163284" bIns="81642" anchor="b"/>
          <a:lstStyle>
            <a:lvl1pPr algn="l" eaLnBrk="1" latinLnBrk="0" hangingPunct="1">
              <a:defRPr kumimoji="0" sz="2100">
                <a:solidFill>
                  <a:schemeClr val="tx1">
                    <a:shade val="50000"/>
                  </a:schemeClr>
                </a:solidFill>
              </a:defRPr>
            </a:lvl1pPr>
          </a:lstStyle>
          <a:p>
            <a:fld id="{1D8BD707-D9CF-40AE-B4C6-C98DA3205C09}" type="datetimeFigureOut">
              <a:rPr lang="en-US" smtClean="0"/>
              <a:t>7/16/2022</a:t>
            </a:fld>
            <a:endParaRPr lang="en-US"/>
          </a:p>
        </p:txBody>
      </p:sp>
      <p:sp>
        <p:nvSpPr>
          <p:cNvPr id="3" name="Footer Placeholder 2"/>
          <p:cNvSpPr>
            <a:spLocks noGrp="1"/>
          </p:cNvSpPr>
          <p:nvPr>
            <p:ph type="ftr" sz="quarter" idx="3"/>
          </p:nvPr>
        </p:nvSpPr>
        <p:spPr>
          <a:xfrm>
            <a:off x="6248400" y="9625013"/>
            <a:ext cx="5791200" cy="547688"/>
          </a:xfrm>
          <a:prstGeom prst="rect">
            <a:avLst/>
          </a:prstGeom>
        </p:spPr>
        <p:txBody>
          <a:bodyPr vert="horz" lIns="163284" tIns="81642" rIns="163284" bIns="81642" anchor="b"/>
          <a:lstStyle>
            <a:lvl1pPr algn="ctr" eaLnBrk="1" latinLnBrk="0" hangingPunct="1">
              <a:defRPr kumimoji="0" sz="21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5849600" y="9625013"/>
            <a:ext cx="1524000" cy="547688"/>
          </a:xfrm>
          <a:prstGeom prst="rect">
            <a:avLst/>
          </a:prstGeom>
        </p:spPr>
        <p:txBody>
          <a:bodyPr vert="horz" lIns="0" tIns="81642" rIns="0" bIns="81642" anchor="b"/>
          <a:lstStyle>
            <a:lvl1pPr algn="r" eaLnBrk="1" latinLnBrk="0" hangingPunct="1">
              <a:defRPr kumimoji="0" sz="2100">
                <a:solidFill>
                  <a:schemeClr val="tx1">
                    <a:shade val="50000"/>
                  </a:schemeClr>
                </a:solidFill>
              </a:defRPr>
            </a:lvl1pPr>
          </a:lstStyle>
          <a:p>
            <a:fld id="{B6F15528-21DE-4FAA-801E-634DDDAF4B2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1" latinLnBrk="0" hangingPunct="1">
        <a:spcBef>
          <a:spcPct val="0"/>
        </a:spcBef>
        <a:buNone/>
        <a:defRPr kumimoji="0" sz="73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979706" indent="-734780" algn="l" rtl="0" eaLnBrk="1" latinLnBrk="0" hangingPunct="1">
        <a:spcBef>
          <a:spcPct val="20000"/>
        </a:spcBef>
        <a:buClr>
          <a:schemeClr val="tx1">
            <a:shade val="95000"/>
          </a:schemeClr>
        </a:buClr>
        <a:buSzPct val="65000"/>
        <a:buFont typeface="Wingdings 2"/>
        <a:buChar char=""/>
        <a:defRPr kumimoji="0" sz="5000" kern="1200">
          <a:solidFill>
            <a:schemeClr val="tx1"/>
          </a:solidFill>
          <a:latin typeface="+mn-lt"/>
          <a:ea typeface="+mn-ea"/>
          <a:cs typeface="+mn-cs"/>
        </a:defRPr>
      </a:lvl1pPr>
      <a:lvl2pPr marL="1551202" indent="-506182" algn="l" rtl="0" eaLnBrk="1" latinLnBrk="0" hangingPunct="1">
        <a:spcBef>
          <a:spcPct val="20000"/>
        </a:spcBef>
        <a:buClr>
          <a:schemeClr val="tx1"/>
        </a:buClr>
        <a:buSzPct val="80000"/>
        <a:buFont typeface="Wingdings 2"/>
        <a:buChar char=""/>
        <a:defRPr kumimoji="0" sz="4300" kern="1200">
          <a:solidFill>
            <a:schemeClr val="tx1"/>
          </a:solidFill>
          <a:latin typeface="+mn-lt"/>
          <a:ea typeface="+mn-ea"/>
          <a:cs typeface="+mn-cs"/>
        </a:defRPr>
      </a:lvl2pPr>
      <a:lvl3pPr marL="2024727" indent="-408211" algn="l" rtl="0" eaLnBrk="1" latinLnBrk="0" hangingPunct="1">
        <a:spcBef>
          <a:spcPct val="20000"/>
        </a:spcBef>
        <a:buClr>
          <a:schemeClr val="tx1"/>
        </a:buClr>
        <a:buSzPct val="95000"/>
        <a:buFont typeface="Wingdings"/>
        <a:buChar char=""/>
        <a:defRPr kumimoji="0" sz="3900" kern="1200">
          <a:solidFill>
            <a:schemeClr val="tx1"/>
          </a:solidFill>
          <a:latin typeface="+mn-lt"/>
          <a:ea typeface="+mn-ea"/>
          <a:cs typeface="+mn-cs"/>
        </a:defRPr>
      </a:lvl3pPr>
      <a:lvl4pPr marL="2416609" indent="-326569" algn="l" rtl="0" eaLnBrk="1" latinLnBrk="0" hangingPunct="1">
        <a:spcBef>
          <a:spcPct val="20000"/>
        </a:spcBef>
        <a:buClr>
          <a:schemeClr val="tx1"/>
        </a:buClr>
        <a:buSzPct val="100000"/>
        <a:buFont typeface="Wingdings 3"/>
        <a:buChar char=""/>
        <a:defRPr kumimoji="0" sz="3600" kern="1200">
          <a:solidFill>
            <a:schemeClr val="tx1"/>
          </a:solidFill>
          <a:latin typeface="+mn-lt"/>
          <a:ea typeface="+mn-ea"/>
          <a:cs typeface="+mn-cs"/>
        </a:defRPr>
      </a:lvl4pPr>
      <a:lvl5pPr marL="2759506" indent="-326569" algn="l" rtl="0" eaLnBrk="1" latinLnBrk="0" hangingPunct="1">
        <a:spcBef>
          <a:spcPct val="20000"/>
        </a:spcBef>
        <a:buClr>
          <a:schemeClr val="tx1"/>
        </a:buClr>
        <a:buFont typeface="Wingdings 2"/>
        <a:buChar char=""/>
        <a:defRPr kumimoji="0" sz="3600" kern="1200">
          <a:solidFill>
            <a:schemeClr val="tx1"/>
          </a:solidFill>
          <a:latin typeface="+mn-lt"/>
          <a:ea typeface="+mn-ea"/>
          <a:cs typeface="+mn-cs"/>
        </a:defRPr>
      </a:lvl5pPr>
      <a:lvl6pPr marL="3151389" indent="-326569" algn="l" rtl="0" eaLnBrk="1" latinLnBrk="0" hangingPunct="1">
        <a:spcBef>
          <a:spcPct val="20000"/>
        </a:spcBef>
        <a:buClr>
          <a:schemeClr val="tx1"/>
        </a:buClr>
        <a:buFont typeface="Wingdings 3"/>
        <a:buChar char=""/>
        <a:defRPr kumimoji="0" sz="3200" kern="1200">
          <a:solidFill>
            <a:schemeClr val="tx1"/>
          </a:solidFill>
          <a:latin typeface="+mn-lt"/>
          <a:ea typeface="+mn-ea"/>
          <a:cs typeface="+mn-cs"/>
        </a:defRPr>
      </a:lvl6pPr>
      <a:lvl7pPr marL="3510615" indent="-326569" algn="l" rtl="0" eaLnBrk="1" latinLnBrk="0" hangingPunct="1">
        <a:spcBef>
          <a:spcPct val="20000"/>
        </a:spcBef>
        <a:buClr>
          <a:schemeClr val="tx1"/>
        </a:buClr>
        <a:buFont typeface="Wingdings 2"/>
        <a:buChar char=""/>
        <a:defRPr kumimoji="0" sz="2900" kern="1200">
          <a:solidFill>
            <a:schemeClr val="tx1"/>
          </a:solidFill>
          <a:latin typeface="+mn-lt"/>
          <a:ea typeface="+mn-ea"/>
          <a:cs typeface="+mn-cs"/>
        </a:defRPr>
      </a:lvl7pPr>
      <a:lvl8pPr marL="3869840" indent="-326569" algn="l" rtl="0" eaLnBrk="1" latinLnBrk="0" hangingPunct="1">
        <a:spcBef>
          <a:spcPct val="20000"/>
        </a:spcBef>
        <a:buClr>
          <a:schemeClr val="tx1"/>
        </a:buClr>
        <a:buFont typeface="Wingdings 2"/>
        <a:buChar char=""/>
        <a:defRPr kumimoji="0" sz="2500" kern="1200">
          <a:solidFill>
            <a:schemeClr val="tx1"/>
          </a:solidFill>
          <a:latin typeface="+mn-lt"/>
          <a:ea typeface="+mn-ea"/>
          <a:cs typeface="+mn-cs"/>
        </a:defRPr>
      </a:lvl8pPr>
      <a:lvl9pPr marL="4229066" indent="-326569" algn="l" rtl="0" eaLnBrk="1" latinLnBrk="0" hangingPunct="1">
        <a:spcBef>
          <a:spcPct val="20000"/>
        </a:spcBef>
        <a:buClr>
          <a:schemeClr val="tx1"/>
        </a:buClr>
        <a:buFont typeface="Wingdings 2"/>
        <a:buChar char=""/>
        <a:defRPr kumimoji="0" sz="2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816422" algn="l" rtl="0" eaLnBrk="1" latinLnBrk="0" hangingPunct="1">
        <a:defRPr kumimoji="0" kern="1200">
          <a:solidFill>
            <a:schemeClr val="tx1"/>
          </a:solidFill>
          <a:latin typeface="+mn-lt"/>
          <a:ea typeface="+mn-ea"/>
          <a:cs typeface="+mn-cs"/>
        </a:defRPr>
      </a:lvl2pPr>
      <a:lvl3pPr marL="1632844" algn="l" rtl="0" eaLnBrk="1" latinLnBrk="0" hangingPunct="1">
        <a:defRPr kumimoji="0" kern="1200">
          <a:solidFill>
            <a:schemeClr val="tx1"/>
          </a:solidFill>
          <a:latin typeface="+mn-lt"/>
          <a:ea typeface="+mn-ea"/>
          <a:cs typeface="+mn-cs"/>
        </a:defRPr>
      </a:lvl3pPr>
      <a:lvl4pPr marL="2449266" algn="l" rtl="0" eaLnBrk="1" latinLnBrk="0" hangingPunct="1">
        <a:defRPr kumimoji="0" kern="1200">
          <a:solidFill>
            <a:schemeClr val="tx1"/>
          </a:solidFill>
          <a:latin typeface="+mn-lt"/>
          <a:ea typeface="+mn-ea"/>
          <a:cs typeface="+mn-cs"/>
        </a:defRPr>
      </a:lvl4pPr>
      <a:lvl5pPr marL="3265688" algn="l" rtl="0" eaLnBrk="1" latinLnBrk="0" hangingPunct="1">
        <a:defRPr kumimoji="0" kern="1200">
          <a:solidFill>
            <a:schemeClr val="tx1"/>
          </a:solidFill>
          <a:latin typeface="+mn-lt"/>
          <a:ea typeface="+mn-ea"/>
          <a:cs typeface="+mn-cs"/>
        </a:defRPr>
      </a:lvl5pPr>
      <a:lvl6pPr marL="4082110" algn="l" rtl="0" eaLnBrk="1" latinLnBrk="0" hangingPunct="1">
        <a:defRPr kumimoji="0" kern="1200">
          <a:solidFill>
            <a:schemeClr val="tx1"/>
          </a:solidFill>
          <a:latin typeface="+mn-lt"/>
          <a:ea typeface="+mn-ea"/>
          <a:cs typeface="+mn-cs"/>
        </a:defRPr>
      </a:lvl6pPr>
      <a:lvl7pPr marL="4898532" algn="l" rtl="0" eaLnBrk="1" latinLnBrk="0" hangingPunct="1">
        <a:defRPr kumimoji="0" kern="1200">
          <a:solidFill>
            <a:schemeClr val="tx1"/>
          </a:solidFill>
          <a:latin typeface="+mn-lt"/>
          <a:ea typeface="+mn-ea"/>
          <a:cs typeface="+mn-cs"/>
        </a:defRPr>
      </a:lvl7pPr>
      <a:lvl8pPr marL="5714954" algn="l" rtl="0" eaLnBrk="1" latinLnBrk="0" hangingPunct="1">
        <a:defRPr kumimoji="0" kern="1200">
          <a:solidFill>
            <a:schemeClr val="tx1"/>
          </a:solidFill>
          <a:latin typeface="+mn-lt"/>
          <a:ea typeface="+mn-ea"/>
          <a:cs typeface="+mn-cs"/>
        </a:defRPr>
      </a:lvl8pPr>
      <a:lvl9pPr marL="653137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object 4"/>
          <p:cNvSpPr txBox="1">
            <a:spLocks noGrp="1"/>
          </p:cNvSpPr>
          <p:nvPr>
            <p:ph type="title"/>
          </p:nvPr>
        </p:nvSpPr>
        <p:spPr>
          <a:xfrm>
            <a:off x="5305423" y="7149973"/>
            <a:ext cx="7677150" cy="1982594"/>
          </a:xfrm>
          <a:prstGeom prst="rect">
            <a:avLst/>
          </a:prstGeom>
        </p:spPr>
        <p:txBody>
          <a:bodyPr vert="horz" wrap="square" lIns="0" tIns="12700" rIns="0" bIns="0" rtlCol="0">
            <a:spAutoFit/>
          </a:bodyPr>
          <a:lstStyle/>
          <a:p>
            <a:pPr marL="0" indent="0">
              <a:lnSpc>
                <a:spcPct val="100000"/>
              </a:lnSpc>
              <a:spcBef>
                <a:spcPts val="100"/>
              </a:spcBef>
              <a:buNone/>
              <a:tabLst>
                <a:tab pos="1601470" algn="l"/>
                <a:tab pos="3926204" algn="l"/>
              </a:tabLst>
            </a:pPr>
            <a:r>
              <a:rPr lang="en-US" sz="3200" spc="-310" dirty="0" err="1">
                <a:solidFill>
                  <a:schemeClr val="accent1">
                    <a:lumMod val="60000"/>
                    <a:lumOff val="40000"/>
                  </a:schemeClr>
                </a:solidFill>
                <a:latin typeface="Tahoma"/>
                <a:cs typeface="Tahoma"/>
              </a:rPr>
              <a:t>Kelompok</a:t>
            </a:r>
            <a:r>
              <a:rPr lang="en-US" sz="3200" spc="-310" dirty="0">
                <a:solidFill>
                  <a:schemeClr val="accent1">
                    <a:lumMod val="60000"/>
                    <a:lumOff val="40000"/>
                  </a:schemeClr>
                </a:solidFill>
                <a:latin typeface="Tahoma"/>
                <a:cs typeface="Tahoma"/>
              </a:rPr>
              <a:t> </a:t>
            </a:r>
            <a:r>
              <a:rPr lang="en-US" sz="3200" spc="-310" dirty="0" smtClean="0">
                <a:solidFill>
                  <a:schemeClr val="accent1">
                    <a:lumMod val="60000"/>
                    <a:lumOff val="40000"/>
                  </a:schemeClr>
                </a:solidFill>
                <a:latin typeface="Tahoma"/>
                <a:cs typeface="Tahoma"/>
              </a:rPr>
              <a:t> 4 : </a:t>
            </a:r>
            <a:r>
              <a:rPr lang="en-US" sz="3200" spc="-310" dirty="0">
                <a:solidFill>
                  <a:schemeClr val="accent1">
                    <a:lumMod val="60000"/>
                    <a:lumOff val="40000"/>
                  </a:schemeClr>
                </a:solidFill>
                <a:latin typeface="Tahoma"/>
                <a:cs typeface="Tahoma"/>
              </a:rPr>
              <a:t/>
            </a:r>
            <a:br>
              <a:rPr lang="en-US" sz="3200" spc="-310" dirty="0">
                <a:solidFill>
                  <a:schemeClr val="accent1">
                    <a:lumMod val="60000"/>
                    <a:lumOff val="40000"/>
                  </a:schemeClr>
                </a:solidFill>
                <a:latin typeface="Tahoma"/>
                <a:cs typeface="Tahoma"/>
              </a:rPr>
            </a:br>
            <a:r>
              <a:rPr lang="en-US" sz="3200" spc="-310" dirty="0">
                <a:solidFill>
                  <a:schemeClr val="accent1">
                    <a:lumMod val="60000"/>
                    <a:lumOff val="40000"/>
                  </a:schemeClr>
                </a:solidFill>
                <a:latin typeface="Tahoma"/>
                <a:cs typeface="Tahoma"/>
              </a:rPr>
              <a:t/>
            </a:r>
            <a:br>
              <a:rPr lang="en-US" sz="3200" spc="-310" dirty="0">
                <a:solidFill>
                  <a:schemeClr val="accent1">
                    <a:lumMod val="60000"/>
                    <a:lumOff val="40000"/>
                  </a:schemeClr>
                </a:solidFill>
                <a:latin typeface="Tahoma"/>
                <a:cs typeface="Tahoma"/>
              </a:rPr>
            </a:br>
            <a:r>
              <a:rPr lang="en-US" sz="3200" spc="-310" dirty="0" err="1" smtClean="0">
                <a:solidFill>
                  <a:schemeClr val="accent1">
                    <a:lumMod val="60000"/>
                    <a:lumOff val="40000"/>
                  </a:schemeClr>
                </a:solidFill>
                <a:latin typeface="Tahoma"/>
                <a:cs typeface="Tahoma"/>
              </a:rPr>
              <a:t>Fakhrunisa</a:t>
            </a:r>
            <a:r>
              <a:rPr lang="en-US" sz="3200" spc="-310" dirty="0" smtClean="0">
                <a:solidFill>
                  <a:schemeClr val="accent1">
                    <a:lumMod val="60000"/>
                    <a:lumOff val="40000"/>
                  </a:schemeClr>
                </a:solidFill>
                <a:latin typeface="Tahoma"/>
                <a:cs typeface="Tahoma"/>
              </a:rPr>
              <a:t> </a:t>
            </a:r>
            <a:r>
              <a:rPr lang="en-US" sz="3200" spc="-310" dirty="0" err="1" smtClean="0">
                <a:solidFill>
                  <a:schemeClr val="accent1">
                    <a:lumMod val="60000"/>
                    <a:lumOff val="40000"/>
                  </a:schemeClr>
                </a:solidFill>
                <a:latin typeface="Tahoma"/>
                <a:cs typeface="Tahoma"/>
              </a:rPr>
              <a:t>Safira</a:t>
            </a:r>
            <a:r>
              <a:rPr lang="en-US" sz="3200" spc="-310" dirty="0" smtClean="0">
                <a:solidFill>
                  <a:schemeClr val="accent1">
                    <a:lumMod val="60000"/>
                    <a:lumOff val="40000"/>
                  </a:schemeClr>
                </a:solidFill>
                <a:latin typeface="Tahoma"/>
                <a:cs typeface="Tahoma"/>
              </a:rPr>
              <a:t> R 1910106043</a:t>
            </a:r>
            <a:r>
              <a:rPr lang="en-US" sz="3200" spc="-310" dirty="0">
                <a:solidFill>
                  <a:schemeClr val="accent1">
                    <a:lumMod val="60000"/>
                    <a:lumOff val="40000"/>
                  </a:schemeClr>
                </a:solidFill>
                <a:latin typeface="Tahoma"/>
                <a:cs typeface="Tahoma"/>
              </a:rPr>
              <a:t/>
            </a:r>
            <a:br>
              <a:rPr lang="en-US" sz="3200" spc="-310" dirty="0">
                <a:solidFill>
                  <a:schemeClr val="accent1">
                    <a:lumMod val="60000"/>
                    <a:lumOff val="40000"/>
                  </a:schemeClr>
                </a:solidFill>
                <a:latin typeface="Tahoma"/>
                <a:cs typeface="Tahoma"/>
              </a:rPr>
            </a:br>
            <a:r>
              <a:rPr lang="en-US" sz="3200" spc="-310" dirty="0" err="1" smtClean="0">
                <a:solidFill>
                  <a:schemeClr val="accent1">
                    <a:lumMod val="60000"/>
                    <a:lumOff val="40000"/>
                  </a:schemeClr>
                </a:solidFill>
                <a:latin typeface="Tahoma"/>
                <a:cs typeface="Tahoma"/>
              </a:rPr>
              <a:t>Arlista</a:t>
            </a:r>
            <a:r>
              <a:rPr lang="en-US" sz="3200" spc="-310" dirty="0" smtClean="0">
                <a:solidFill>
                  <a:schemeClr val="accent1">
                    <a:lumMod val="60000"/>
                    <a:lumOff val="40000"/>
                  </a:schemeClr>
                </a:solidFill>
                <a:latin typeface="Tahoma"/>
                <a:cs typeface="Tahoma"/>
              </a:rPr>
              <a:t> </a:t>
            </a:r>
            <a:r>
              <a:rPr lang="en-US" sz="3200" spc="-310" dirty="0" err="1" smtClean="0">
                <a:solidFill>
                  <a:schemeClr val="accent1">
                    <a:lumMod val="60000"/>
                    <a:lumOff val="40000"/>
                  </a:schemeClr>
                </a:solidFill>
                <a:latin typeface="Tahoma"/>
                <a:cs typeface="Tahoma"/>
              </a:rPr>
              <a:t>Fitra</a:t>
            </a:r>
            <a:r>
              <a:rPr lang="id-ID" sz="3200" spc="-310" dirty="0" smtClean="0">
                <a:solidFill>
                  <a:schemeClr val="accent1">
                    <a:lumMod val="60000"/>
                    <a:lumOff val="40000"/>
                  </a:schemeClr>
                </a:solidFill>
                <a:latin typeface="Tahoma"/>
                <a:cs typeface="Tahoma"/>
              </a:rPr>
              <a:t>h</a:t>
            </a:r>
            <a:r>
              <a:rPr lang="en-US" sz="3200" spc="-310" dirty="0" smtClean="0">
                <a:solidFill>
                  <a:schemeClr val="accent1">
                    <a:lumMod val="60000"/>
                    <a:lumOff val="40000"/>
                  </a:schemeClr>
                </a:solidFill>
                <a:latin typeface="Tahoma"/>
                <a:cs typeface="Tahoma"/>
              </a:rPr>
              <a:t> 1910106044</a:t>
            </a:r>
            <a:endParaRPr sz="3200" dirty="0">
              <a:solidFill>
                <a:schemeClr val="accent1">
                  <a:lumMod val="60000"/>
                  <a:lumOff val="40000"/>
                </a:schemeClr>
              </a:solidFill>
              <a:latin typeface="Tahoma"/>
              <a:cs typeface="Tahoma"/>
            </a:endParaRPr>
          </a:p>
        </p:txBody>
      </p:sp>
      <p:sp>
        <p:nvSpPr>
          <p:cNvPr id="1048597" name="object 5"/>
          <p:cNvSpPr txBox="1"/>
          <p:nvPr/>
        </p:nvSpPr>
        <p:spPr>
          <a:xfrm>
            <a:off x="4647034" y="564578"/>
            <a:ext cx="8891366" cy="5995542"/>
          </a:xfrm>
          <a:prstGeom prst="rect">
            <a:avLst/>
          </a:prstGeom>
        </p:spPr>
        <p:txBody>
          <a:bodyPr vert="horz" wrap="square" lIns="0" tIns="233679" rIns="0" bIns="0" rtlCol="0">
            <a:spAutoFit/>
          </a:bodyPr>
          <a:lstStyle/>
          <a:p>
            <a:pPr marL="12700" marR="5080" algn="ctr">
              <a:lnSpc>
                <a:spcPts val="12819"/>
              </a:lnSpc>
              <a:spcBef>
                <a:spcPts val="1839"/>
              </a:spcBef>
            </a:pPr>
            <a:r>
              <a:rPr lang="en-US" sz="12000" b="1" spc="-795" dirty="0">
                <a:solidFill>
                  <a:schemeClr val="accent1">
                    <a:lumMod val="60000"/>
                    <a:lumOff val="40000"/>
                  </a:schemeClr>
                </a:solidFill>
                <a:latin typeface="Georgia"/>
                <a:cs typeface="Georgia"/>
              </a:rPr>
              <a:t>SPRITUAL</a:t>
            </a:r>
            <a:endParaRPr sz="12000" dirty="0">
              <a:solidFill>
                <a:schemeClr val="accent1">
                  <a:lumMod val="60000"/>
                  <a:lumOff val="40000"/>
                </a:schemeClr>
              </a:solidFill>
              <a:latin typeface="Georgia"/>
              <a:cs typeface="Georgia"/>
            </a:endParaRPr>
          </a:p>
          <a:p>
            <a:pPr marL="12700" marR="5080" algn="ctr">
              <a:lnSpc>
                <a:spcPts val="12819"/>
              </a:lnSpc>
              <a:spcBef>
                <a:spcPts val="1839"/>
              </a:spcBef>
            </a:pPr>
            <a:r>
              <a:rPr lang="en-US" sz="12000" b="1" spc="-795" dirty="0">
                <a:solidFill>
                  <a:schemeClr val="accent1">
                    <a:lumMod val="60000"/>
                    <a:lumOff val="40000"/>
                  </a:schemeClr>
                </a:solidFill>
                <a:latin typeface="Georgia"/>
                <a:cs typeface="Georgia"/>
              </a:rPr>
              <a:t>MANDI BESAR</a:t>
            </a:r>
            <a:endParaRPr sz="12000" dirty="0">
              <a:solidFill>
                <a:schemeClr val="accent1">
                  <a:lumMod val="60000"/>
                  <a:lumOff val="40000"/>
                </a:schemeClr>
              </a:solidFill>
              <a:latin typeface="Georgia"/>
              <a:cs typeface="Georgia"/>
            </a:endParaRPr>
          </a:p>
          <a:p>
            <a:pPr algn="ctr">
              <a:lnSpc>
                <a:spcPct val="100000"/>
              </a:lnSpc>
              <a:spcBef>
                <a:spcPts val="1830"/>
              </a:spcBef>
            </a:pPr>
            <a:endParaRPr sz="2800" dirty="0">
              <a:latin typeface="Tahoma"/>
              <a:cs typeface="Tahoma"/>
            </a:endParaRPr>
          </a:p>
        </p:txBody>
      </p:sp>
      <p:pic>
        <p:nvPicPr>
          <p:cNvPr id="9" name="object 6"/>
          <p:cNvPicPr>
            <a:picLocks/>
          </p:cNvPicPr>
          <p:nvPr/>
        </p:nvPicPr>
        <p:blipFill>
          <a:blip r:embed="rId2" cstate="print"/>
          <a:stretch>
            <a:fillRect/>
          </a:stretch>
        </p:blipFill>
        <p:spPr>
          <a:xfrm>
            <a:off x="14035135" y="4933977"/>
            <a:ext cx="4252865" cy="5353022"/>
          </a:xfrm>
          <a:prstGeom prst="rect">
            <a:avLst/>
          </a:prstGeom>
        </p:spPr>
      </p:pic>
      <p:pic>
        <p:nvPicPr>
          <p:cNvPr id="12" name="object 6"/>
          <p:cNvPicPr>
            <a:picLocks/>
          </p:cNvPicPr>
          <p:nvPr/>
        </p:nvPicPr>
        <p:blipFill>
          <a:blip r:embed="rId2" cstate="print"/>
          <a:stretch>
            <a:fillRect/>
          </a:stretch>
        </p:blipFill>
        <p:spPr>
          <a:xfrm rot="10800000">
            <a:off x="-4011" y="7"/>
            <a:ext cx="4252865" cy="535302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object 6"/>
          <p:cNvSpPr txBox="1">
            <a:spLocks noGrp="1"/>
          </p:cNvSpPr>
          <p:nvPr>
            <p:ph type="title"/>
          </p:nvPr>
        </p:nvSpPr>
        <p:spPr>
          <a:xfrm>
            <a:off x="3200400" y="648253"/>
            <a:ext cx="12382302" cy="2798202"/>
          </a:xfrm>
          <a:prstGeom prst="rect">
            <a:avLst/>
          </a:prstGeom>
        </p:spPr>
        <p:txBody>
          <a:bodyPr vert="horz" wrap="square" lIns="0" tIns="12700" rIns="0" bIns="0" rtlCol="0">
            <a:spAutoFit/>
          </a:bodyPr>
          <a:lstStyle/>
          <a:p>
            <a:pPr marL="12700">
              <a:lnSpc>
                <a:spcPct val="100000"/>
              </a:lnSpc>
              <a:spcBef>
                <a:spcPts val="100"/>
              </a:spcBef>
            </a:pPr>
            <a:r>
              <a:rPr lang="en-US" sz="5400" spc="100" dirty="0">
                <a:solidFill>
                  <a:schemeClr val="accent1">
                    <a:lumMod val="60000"/>
                    <a:lumOff val="40000"/>
                  </a:schemeClr>
                </a:solidFill>
                <a:latin typeface="Tahoma"/>
                <a:cs typeface="Tahoma"/>
              </a:rPr>
              <a:t>T</a:t>
            </a:r>
            <a:r>
              <a:rPr sz="5400" spc="100" dirty="0">
                <a:solidFill>
                  <a:schemeClr val="accent1">
                    <a:lumMod val="60000"/>
                    <a:lumOff val="40000"/>
                  </a:schemeClr>
                </a:solidFill>
                <a:latin typeface="Tahoma"/>
                <a:cs typeface="Tahoma"/>
              </a:rPr>
              <a:t>ata cara mandi secara runtut menurut Rasulullah saw</a:t>
            </a:r>
            <a:r>
              <a:rPr lang="en-US" sz="5400" spc="100" dirty="0">
                <a:solidFill>
                  <a:schemeClr val="accent1">
                    <a:lumMod val="60000"/>
                    <a:lumOff val="40000"/>
                  </a:schemeClr>
                </a:solidFill>
                <a:latin typeface="Tahoma"/>
                <a:cs typeface="Tahoma"/>
              </a:rPr>
              <a:t> :</a:t>
            </a:r>
            <a:r>
              <a:rPr sz="2000" dirty="0">
                <a:solidFill>
                  <a:schemeClr val="accent1">
                    <a:lumMod val="60000"/>
                    <a:lumOff val="40000"/>
                  </a:schemeClr>
                </a:solidFill>
                <a:latin typeface="Tahoma"/>
                <a:cs typeface="Tahoma"/>
              </a:rPr>
              <a:t/>
            </a:r>
            <a:br>
              <a:rPr sz="2000" dirty="0">
                <a:solidFill>
                  <a:schemeClr val="accent1">
                    <a:lumMod val="60000"/>
                    <a:lumOff val="40000"/>
                  </a:schemeClr>
                </a:solidFill>
                <a:latin typeface="Tahoma"/>
                <a:cs typeface="Tahoma"/>
              </a:rPr>
            </a:br>
            <a:endParaRPr lang="zh-CN" altLang="en-US" dirty="0">
              <a:solidFill>
                <a:schemeClr val="accent1">
                  <a:lumMod val="60000"/>
                  <a:lumOff val="40000"/>
                </a:schemeClr>
              </a:solidFill>
            </a:endParaRPr>
          </a:p>
        </p:txBody>
      </p:sp>
      <p:sp>
        <p:nvSpPr>
          <p:cNvPr id="1048589" name="object 7"/>
          <p:cNvSpPr txBox="1"/>
          <p:nvPr/>
        </p:nvSpPr>
        <p:spPr>
          <a:xfrm>
            <a:off x="533400" y="2781300"/>
            <a:ext cx="17145000" cy="7094891"/>
          </a:xfrm>
          <a:prstGeom prst="rect">
            <a:avLst/>
          </a:prstGeom>
        </p:spPr>
        <p:txBody>
          <a:bodyPr vert="horz" wrap="square" lIns="0" tIns="86995" rIns="0" bIns="0" rtlCol="0">
            <a:spAutoFit/>
          </a:bodyPr>
          <a:lstStyle/>
          <a:p>
            <a:pPr marL="457200" indent="-457200" algn="just">
              <a:lnSpc>
                <a:spcPct val="100000"/>
              </a:lnSpc>
              <a:spcBef>
                <a:spcPts val="685"/>
              </a:spcBef>
              <a:buFont typeface="+mj-lt"/>
              <a:buAutoNum type="arabicParenR"/>
            </a:pPr>
            <a:r>
              <a:rPr sz="3600" spc="100" dirty="0" err="1" smtClean="0">
                <a:latin typeface="Tahoma"/>
                <a:cs typeface="Tahoma"/>
              </a:rPr>
              <a:t>Mencuci</a:t>
            </a:r>
            <a:r>
              <a:rPr sz="3600" spc="100" dirty="0" smtClean="0">
                <a:latin typeface="Tahoma"/>
                <a:cs typeface="Tahoma"/>
              </a:rPr>
              <a:t> </a:t>
            </a:r>
            <a:r>
              <a:rPr sz="3600" spc="100" dirty="0" err="1">
                <a:latin typeface="Tahoma"/>
                <a:cs typeface="Tahoma"/>
              </a:rPr>
              <a:t>kedua</a:t>
            </a:r>
            <a:r>
              <a:rPr sz="3600" spc="100" dirty="0">
                <a:latin typeface="Tahoma"/>
                <a:cs typeface="Tahoma"/>
              </a:rPr>
              <a:t> </a:t>
            </a:r>
            <a:r>
              <a:rPr sz="3600" spc="100" dirty="0" err="1" smtClean="0">
                <a:latin typeface="Tahoma"/>
                <a:cs typeface="Tahoma"/>
              </a:rPr>
              <a:t>tangan</a:t>
            </a:r>
            <a:r>
              <a:rPr sz="3600" spc="100" dirty="0" smtClean="0">
                <a:latin typeface="Tahoma"/>
                <a:cs typeface="Tahoma"/>
              </a:rPr>
              <a:t>.</a:t>
            </a:r>
            <a:endParaRPr sz="3600" dirty="0">
              <a:latin typeface="Tahoma"/>
              <a:cs typeface="Tahoma"/>
            </a:endParaRPr>
          </a:p>
          <a:p>
            <a:pPr marL="457200" indent="-457200" algn="just">
              <a:lnSpc>
                <a:spcPct val="100000"/>
              </a:lnSpc>
              <a:spcBef>
                <a:spcPts val="685"/>
              </a:spcBef>
              <a:buFont typeface="+mj-lt"/>
              <a:buAutoNum type="arabicParenR"/>
            </a:pPr>
            <a:r>
              <a:rPr sz="3600" spc="100" dirty="0" err="1" smtClean="0">
                <a:latin typeface="Tahoma"/>
                <a:cs typeface="Tahoma"/>
              </a:rPr>
              <a:t>Mencuci</a:t>
            </a:r>
            <a:r>
              <a:rPr sz="3600" spc="100" dirty="0" smtClean="0">
                <a:latin typeface="Tahoma"/>
                <a:cs typeface="Tahoma"/>
              </a:rPr>
              <a:t> </a:t>
            </a:r>
            <a:r>
              <a:rPr sz="3600" spc="100" dirty="0">
                <a:latin typeface="Tahoma"/>
                <a:cs typeface="Tahoma"/>
              </a:rPr>
              <a:t>farji (kemaluan) dengan tangan kiri. Setelah itu dituntunkan pula mencuci tangan kiri dengan tanah (HR. Al-Bukhâri) atau cukup digantikan dengan </a:t>
            </a:r>
            <a:r>
              <a:rPr sz="3600" spc="100" dirty="0" err="1">
                <a:latin typeface="Tahoma"/>
                <a:cs typeface="Tahoma"/>
              </a:rPr>
              <a:t>sabun</a:t>
            </a:r>
            <a:r>
              <a:rPr sz="3600" spc="100" dirty="0">
                <a:latin typeface="Tahoma"/>
                <a:cs typeface="Tahoma"/>
              </a:rPr>
              <a:t> </a:t>
            </a:r>
            <a:r>
              <a:rPr sz="3600" spc="100" dirty="0" err="1" smtClean="0">
                <a:latin typeface="Tahoma"/>
                <a:cs typeface="Tahoma"/>
              </a:rPr>
              <a:t>mandi</a:t>
            </a:r>
            <a:r>
              <a:rPr sz="3600" spc="100" dirty="0" smtClean="0">
                <a:latin typeface="Tahoma"/>
                <a:cs typeface="Tahoma"/>
              </a:rPr>
              <a:t>.</a:t>
            </a:r>
            <a:endParaRPr sz="3600" dirty="0">
              <a:latin typeface="Tahoma"/>
              <a:cs typeface="Tahoma"/>
            </a:endParaRPr>
          </a:p>
          <a:p>
            <a:pPr marL="457200" indent="-457200" algn="just">
              <a:lnSpc>
                <a:spcPct val="100000"/>
              </a:lnSpc>
              <a:spcBef>
                <a:spcPts val="685"/>
              </a:spcBef>
              <a:buFont typeface="+mj-lt"/>
              <a:buAutoNum type="arabicParenR"/>
            </a:pPr>
            <a:r>
              <a:rPr sz="3600" spc="100" dirty="0" err="1" smtClean="0">
                <a:latin typeface="Tahoma"/>
                <a:cs typeface="Tahoma"/>
              </a:rPr>
              <a:t>Berwudlu</a:t>
            </a:r>
            <a:r>
              <a:rPr sz="3600" spc="100" dirty="0" smtClean="0">
                <a:latin typeface="Tahoma"/>
                <a:cs typeface="Tahoma"/>
              </a:rPr>
              <a:t> </a:t>
            </a:r>
            <a:r>
              <a:rPr sz="3600" spc="100" dirty="0">
                <a:latin typeface="Tahoma"/>
                <a:cs typeface="Tahoma"/>
              </a:rPr>
              <a:t>seperti wudlu </a:t>
            </a:r>
            <a:r>
              <a:rPr sz="3600" spc="100" dirty="0" err="1">
                <a:latin typeface="Tahoma"/>
                <a:cs typeface="Tahoma"/>
              </a:rPr>
              <a:t>untuk</a:t>
            </a:r>
            <a:r>
              <a:rPr sz="3600" spc="100" dirty="0">
                <a:latin typeface="Tahoma"/>
                <a:cs typeface="Tahoma"/>
              </a:rPr>
              <a:t> </a:t>
            </a:r>
            <a:r>
              <a:rPr sz="3600" spc="100" dirty="0" err="1" smtClean="0">
                <a:latin typeface="Tahoma"/>
                <a:cs typeface="Tahoma"/>
              </a:rPr>
              <a:t>shalat</a:t>
            </a:r>
            <a:r>
              <a:rPr sz="3600" spc="100" dirty="0" smtClean="0">
                <a:latin typeface="Tahoma"/>
                <a:cs typeface="Tahoma"/>
              </a:rPr>
              <a:t>.</a:t>
            </a:r>
            <a:endParaRPr sz="3600" dirty="0">
              <a:latin typeface="Tahoma"/>
              <a:cs typeface="Tahoma"/>
            </a:endParaRPr>
          </a:p>
          <a:p>
            <a:pPr marL="457200" indent="-457200" algn="just">
              <a:lnSpc>
                <a:spcPct val="100000"/>
              </a:lnSpc>
              <a:spcBef>
                <a:spcPts val="685"/>
              </a:spcBef>
              <a:buFont typeface="+mj-lt"/>
              <a:buAutoNum type="arabicParenR"/>
            </a:pPr>
            <a:r>
              <a:rPr sz="3600" spc="100" dirty="0" err="1" smtClean="0">
                <a:latin typeface="Tahoma"/>
                <a:cs typeface="Tahoma"/>
              </a:rPr>
              <a:t>Menyiramkan</a:t>
            </a:r>
            <a:r>
              <a:rPr sz="3600" spc="100" dirty="0" smtClean="0">
                <a:latin typeface="Tahoma"/>
                <a:cs typeface="Tahoma"/>
              </a:rPr>
              <a:t> </a:t>
            </a:r>
            <a:r>
              <a:rPr sz="3600" spc="100" dirty="0">
                <a:latin typeface="Tahoma"/>
                <a:cs typeface="Tahoma"/>
              </a:rPr>
              <a:t>air ke kepala secara merata (keramas) sambil menguceknya sampai ke dasar kulit kepala. Bagi wanita yang berambut panjang, bila merasa kerepotan maka bisa menggelung rambutnya kemudian menyiramnya dengan air. (HR. Jama`ah, kecuali al-</a:t>
            </a:r>
            <a:r>
              <a:rPr sz="3600" spc="100" dirty="0" err="1">
                <a:latin typeface="Tahoma"/>
                <a:cs typeface="Tahoma"/>
              </a:rPr>
              <a:t>Bukhari</a:t>
            </a:r>
            <a:r>
              <a:rPr sz="3600" spc="100" dirty="0" smtClean="0">
                <a:latin typeface="Tahoma"/>
                <a:cs typeface="Tahoma"/>
              </a:rPr>
              <a:t>).</a:t>
            </a:r>
            <a:endParaRPr sz="3600" dirty="0">
              <a:latin typeface="Tahoma"/>
              <a:cs typeface="Tahoma"/>
            </a:endParaRPr>
          </a:p>
          <a:p>
            <a:pPr marL="457200" indent="-457200" algn="just">
              <a:lnSpc>
                <a:spcPct val="100000"/>
              </a:lnSpc>
              <a:spcBef>
                <a:spcPts val="685"/>
              </a:spcBef>
              <a:buFont typeface="+mj-lt"/>
              <a:buAutoNum type="arabicParenR"/>
            </a:pPr>
            <a:r>
              <a:rPr sz="3600" spc="100" dirty="0" err="1" smtClean="0">
                <a:latin typeface="Tahoma"/>
                <a:cs typeface="Tahoma"/>
              </a:rPr>
              <a:t>Menyiramkan</a:t>
            </a:r>
            <a:r>
              <a:rPr sz="3600" spc="100" dirty="0" smtClean="0">
                <a:latin typeface="Tahoma"/>
                <a:cs typeface="Tahoma"/>
              </a:rPr>
              <a:t> </a:t>
            </a:r>
            <a:r>
              <a:rPr sz="3600" spc="100" dirty="0">
                <a:latin typeface="Tahoma"/>
                <a:cs typeface="Tahoma"/>
              </a:rPr>
              <a:t>air ke seluruh badan (mandi) sampai rata yang dimulai dari kanan kemudian kiri. Rasulullah saw mengakhiri mandinya dengan mencuci kaki. (HR. al-Bukhâri-Muslim)</a:t>
            </a:r>
            <a:endParaRPr sz="3600" dirty="0">
              <a:latin typeface="Tahoma"/>
              <a:cs typeface="Tahom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object 7"/>
          <p:cNvSpPr txBox="1">
            <a:spLocks noGrp="1"/>
          </p:cNvSpPr>
          <p:nvPr>
            <p:ph type="title"/>
          </p:nvPr>
        </p:nvSpPr>
        <p:spPr>
          <a:xfrm>
            <a:off x="4248854" y="2476500"/>
            <a:ext cx="8709025" cy="939360"/>
          </a:xfrm>
          <a:prstGeom prst="rect">
            <a:avLst/>
          </a:prstGeom>
        </p:spPr>
        <p:txBody>
          <a:bodyPr vert="horz" wrap="square" lIns="0" tIns="15875" rIns="0" bIns="0" rtlCol="0">
            <a:spAutoFit/>
          </a:bodyPr>
          <a:lstStyle/>
          <a:p>
            <a:pPr marL="0" indent="0">
              <a:lnSpc>
                <a:spcPct val="100000"/>
              </a:lnSpc>
              <a:spcBef>
                <a:spcPts val="125"/>
              </a:spcBef>
              <a:buNone/>
            </a:pPr>
            <a:r>
              <a:rPr lang="en-US" sz="6000" spc="105" dirty="0">
                <a:solidFill>
                  <a:schemeClr val="accent1">
                    <a:lumMod val="60000"/>
                    <a:lumOff val="40000"/>
                  </a:schemeClr>
                </a:solidFill>
              </a:rPr>
              <a:t>SUMBER  </a:t>
            </a:r>
            <a:endParaRPr sz="3950" dirty="0">
              <a:solidFill>
                <a:schemeClr val="accent1">
                  <a:lumMod val="60000"/>
                  <a:lumOff val="40000"/>
                </a:schemeClr>
              </a:solidFill>
            </a:endParaRPr>
          </a:p>
        </p:txBody>
      </p:sp>
      <p:sp>
        <p:nvSpPr>
          <p:cNvPr id="1048648" name="TextBox 1048647"/>
          <p:cNvSpPr txBox="1"/>
          <p:nvPr/>
        </p:nvSpPr>
        <p:spPr>
          <a:xfrm>
            <a:off x="5181600" y="4480195"/>
            <a:ext cx="7573992" cy="2246769"/>
          </a:xfrm>
          <a:prstGeom prst="rect">
            <a:avLst/>
          </a:prstGeom>
        </p:spPr>
        <p:txBody>
          <a:bodyPr wrap="square" rtlCol="0">
            <a:spAutoFit/>
          </a:bodyPr>
          <a:lstStyle/>
          <a:p>
            <a:pPr algn="ctr"/>
            <a:r>
              <a:rPr lang="x-none" sz="2800"/>
              <a:t>https://</a:t>
            </a:r>
            <a:r>
              <a:rPr lang="x-none" sz="2800" smtClean="0"/>
              <a:t>muhammadiyah.or.id/thaharah/</a:t>
            </a:r>
            <a:endParaRPr lang="x-none" sz="2800"/>
          </a:p>
          <a:p>
            <a:pPr algn="ctr"/>
            <a:r>
              <a:rPr lang="x-none" sz="2800" smtClean="0"/>
              <a:t>http</a:t>
            </a:r>
            <a:r>
              <a:rPr lang="x-none" sz="2800"/>
              <a:t>://tuntunanislam.id</a:t>
            </a:r>
            <a:r>
              <a:rPr lang="x-none" sz="2800" smtClean="0"/>
              <a:t>/</a:t>
            </a:r>
            <a:endParaRPr lang="en-ID" sz="2800" dirty="0" smtClean="0"/>
          </a:p>
          <a:p>
            <a:pPr algn="ctr"/>
            <a:r>
              <a:rPr lang="en-US" sz="2800" dirty="0"/>
              <a:t>https://www.gramedia.com/literasi/cara-mandi-wajib/</a:t>
            </a:r>
            <a:endParaRPr lang="x-none" sz="2800"/>
          </a:p>
          <a:p>
            <a:pPr algn="ctr"/>
            <a:endParaRPr lang="x-none" sz="2800"/>
          </a:p>
        </p:txBody>
      </p:sp>
      <p:pic>
        <p:nvPicPr>
          <p:cNvPr id="10" name="object 6"/>
          <p:cNvPicPr>
            <a:picLocks/>
          </p:cNvPicPr>
          <p:nvPr/>
        </p:nvPicPr>
        <p:blipFill>
          <a:blip r:embed="rId2" cstate="print"/>
          <a:stretch>
            <a:fillRect/>
          </a:stretch>
        </p:blipFill>
        <p:spPr>
          <a:xfrm rot="10800000">
            <a:off x="-4011" y="7"/>
            <a:ext cx="4252865" cy="5353022"/>
          </a:xfrm>
          <a:prstGeom prst="rect">
            <a:avLst/>
          </a:prstGeom>
        </p:spPr>
      </p:pic>
      <p:pic>
        <p:nvPicPr>
          <p:cNvPr id="11" name="object 6"/>
          <p:cNvPicPr>
            <a:picLocks/>
          </p:cNvPicPr>
          <p:nvPr/>
        </p:nvPicPr>
        <p:blipFill>
          <a:blip r:embed="rId2" cstate="print"/>
          <a:stretch>
            <a:fillRect/>
          </a:stretch>
        </p:blipFill>
        <p:spPr>
          <a:xfrm>
            <a:off x="14027114" y="4933978"/>
            <a:ext cx="4252865" cy="53530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object 4"/>
          <p:cNvGrpSpPr/>
          <p:nvPr/>
        </p:nvGrpSpPr>
        <p:grpSpPr>
          <a:xfrm>
            <a:off x="5019674" y="4819655"/>
            <a:ext cx="8248650" cy="419100"/>
            <a:chOff x="5019674" y="4819655"/>
            <a:chExt cx="8248650" cy="419100"/>
          </a:xfrm>
        </p:grpSpPr>
        <p:sp>
          <p:nvSpPr>
            <p:cNvPr id="1048598" name="object 5"/>
            <p:cNvSpPr/>
            <p:nvPr/>
          </p:nvSpPr>
          <p:spPr>
            <a:xfrm>
              <a:off x="5314949" y="5000630"/>
              <a:ext cx="7600950" cy="57150"/>
            </a:xfrm>
            <a:custGeom>
              <a:avLst/>
              <a:gdLst/>
              <a:ahLst/>
              <a:cxnLst/>
              <a:rect l="l" t="t" r="r" b="b"/>
              <a:pathLst>
                <a:path w="7600950" h="57150">
                  <a:moveTo>
                    <a:pt x="7600949" y="57149"/>
                  </a:moveTo>
                  <a:lnTo>
                    <a:pt x="0" y="57149"/>
                  </a:lnTo>
                  <a:lnTo>
                    <a:pt x="0" y="0"/>
                  </a:lnTo>
                  <a:lnTo>
                    <a:pt x="7600949" y="0"/>
                  </a:lnTo>
                  <a:lnTo>
                    <a:pt x="7600949" y="57149"/>
                  </a:lnTo>
                  <a:close/>
                </a:path>
              </a:pathLst>
            </a:custGeom>
            <a:solidFill>
              <a:srgbClr val="ECA666"/>
            </a:solidFill>
            <a:ln>
              <a:solidFill>
                <a:schemeClr val="tx1"/>
              </a:solidFill>
            </a:ln>
          </p:spPr>
          <p:txBody>
            <a:bodyPr wrap="square" lIns="0" tIns="0" rIns="0" bIns="0" rtlCol="0"/>
            <a:lstStyle/>
            <a:p>
              <a:endParaRPr/>
            </a:p>
          </p:txBody>
        </p:sp>
        <p:sp>
          <p:nvSpPr>
            <p:cNvPr id="1048599" name="object 6"/>
            <p:cNvSpPr/>
            <p:nvPr/>
          </p:nvSpPr>
          <p:spPr>
            <a:xfrm>
              <a:off x="5019662" y="4819662"/>
              <a:ext cx="8248650" cy="419100"/>
            </a:xfrm>
            <a:custGeom>
              <a:avLst/>
              <a:gdLst/>
              <a:ahLst/>
              <a:cxnLst/>
              <a:rect l="l" t="t" r="r" b="b"/>
              <a:pathLst>
                <a:path w="8248650" h="419100">
                  <a:moveTo>
                    <a:pt x="419100" y="209550"/>
                  </a:moveTo>
                  <a:lnTo>
                    <a:pt x="413575" y="161505"/>
                  </a:lnTo>
                  <a:lnTo>
                    <a:pt x="397802" y="117398"/>
                  </a:lnTo>
                  <a:lnTo>
                    <a:pt x="373075" y="78486"/>
                  </a:lnTo>
                  <a:lnTo>
                    <a:pt x="340614" y="46037"/>
                  </a:lnTo>
                  <a:lnTo>
                    <a:pt x="301713" y="21297"/>
                  </a:lnTo>
                  <a:lnTo>
                    <a:pt x="257606" y="5537"/>
                  </a:lnTo>
                  <a:lnTo>
                    <a:pt x="209550" y="0"/>
                  </a:lnTo>
                  <a:lnTo>
                    <a:pt x="161505" y="5537"/>
                  </a:lnTo>
                  <a:lnTo>
                    <a:pt x="117398" y="21297"/>
                  </a:lnTo>
                  <a:lnTo>
                    <a:pt x="78498" y="46037"/>
                  </a:lnTo>
                  <a:lnTo>
                    <a:pt x="46037" y="78486"/>
                  </a:lnTo>
                  <a:lnTo>
                    <a:pt x="21310" y="117398"/>
                  </a:lnTo>
                  <a:lnTo>
                    <a:pt x="5537" y="161505"/>
                  </a:lnTo>
                  <a:lnTo>
                    <a:pt x="0" y="209550"/>
                  </a:lnTo>
                  <a:lnTo>
                    <a:pt x="5537" y="257594"/>
                  </a:lnTo>
                  <a:lnTo>
                    <a:pt x="21310" y="301701"/>
                  </a:lnTo>
                  <a:lnTo>
                    <a:pt x="46037" y="340614"/>
                  </a:lnTo>
                  <a:lnTo>
                    <a:pt x="78498" y="373062"/>
                  </a:lnTo>
                  <a:lnTo>
                    <a:pt x="117398" y="397802"/>
                  </a:lnTo>
                  <a:lnTo>
                    <a:pt x="161505" y="413562"/>
                  </a:lnTo>
                  <a:lnTo>
                    <a:pt x="209550" y="419100"/>
                  </a:lnTo>
                  <a:lnTo>
                    <a:pt x="257606" y="413562"/>
                  </a:lnTo>
                  <a:lnTo>
                    <a:pt x="301713" y="397802"/>
                  </a:lnTo>
                  <a:lnTo>
                    <a:pt x="340614" y="373062"/>
                  </a:lnTo>
                  <a:lnTo>
                    <a:pt x="373075" y="340614"/>
                  </a:lnTo>
                  <a:lnTo>
                    <a:pt x="397802" y="301701"/>
                  </a:lnTo>
                  <a:lnTo>
                    <a:pt x="413575" y="257594"/>
                  </a:lnTo>
                  <a:lnTo>
                    <a:pt x="419100" y="209550"/>
                  </a:lnTo>
                  <a:close/>
                </a:path>
                <a:path w="8248650" h="419100">
                  <a:moveTo>
                    <a:pt x="4305300" y="209550"/>
                  </a:moveTo>
                  <a:lnTo>
                    <a:pt x="4299775" y="161505"/>
                  </a:lnTo>
                  <a:lnTo>
                    <a:pt x="4284002" y="117398"/>
                  </a:lnTo>
                  <a:lnTo>
                    <a:pt x="4259275" y="78486"/>
                  </a:lnTo>
                  <a:lnTo>
                    <a:pt x="4226814" y="46037"/>
                  </a:lnTo>
                  <a:lnTo>
                    <a:pt x="4187914" y="21297"/>
                  </a:lnTo>
                  <a:lnTo>
                    <a:pt x="4143806" y="5537"/>
                  </a:lnTo>
                  <a:lnTo>
                    <a:pt x="4095750" y="0"/>
                  </a:lnTo>
                  <a:lnTo>
                    <a:pt x="4047706" y="5537"/>
                  </a:lnTo>
                  <a:lnTo>
                    <a:pt x="4003598" y="21297"/>
                  </a:lnTo>
                  <a:lnTo>
                    <a:pt x="3964698" y="46037"/>
                  </a:lnTo>
                  <a:lnTo>
                    <a:pt x="3932237" y="78486"/>
                  </a:lnTo>
                  <a:lnTo>
                    <a:pt x="3907510" y="117398"/>
                  </a:lnTo>
                  <a:lnTo>
                    <a:pt x="3891737" y="161505"/>
                  </a:lnTo>
                  <a:lnTo>
                    <a:pt x="3886200" y="209550"/>
                  </a:lnTo>
                  <a:lnTo>
                    <a:pt x="3891737" y="257594"/>
                  </a:lnTo>
                  <a:lnTo>
                    <a:pt x="3907510" y="301701"/>
                  </a:lnTo>
                  <a:lnTo>
                    <a:pt x="3932237" y="340614"/>
                  </a:lnTo>
                  <a:lnTo>
                    <a:pt x="3964698" y="373062"/>
                  </a:lnTo>
                  <a:lnTo>
                    <a:pt x="4003598" y="397802"/>
                  </a:lnTo>
                  <a:lnTo>
                    <a:pt x="4047706" y="413562"/>
                  </a:lnTo>
                  <a:lnTo>
                    <a:pt x="4095750" y="419100"/>
                  </a:lnTo>
                  <a:lnTo>
                    <a:pt x="4143806" y="413562"/>
                  </a:lnTo>
                  <a:lnTo>
                    <a:pt x="4187914" y="397802"/>
                  </a:lnTo>
                  <a:lnTo>
                    <a:pt x="4226814" y="373062"/>
                  </a:lnTo>
                  <a:lnTo>
                    <a:pt x="4259275" y="340614"/>
                  </a:lnTo>
                  <a:lnTo>
                    <a:pt x="4284002" y="301701"/>
                  </a:lnTo>
                  <a:lnTo>
                    <a:pt x="4299775" y="257594"/>
                  </a:lnTo>
                  <a:lnTo>
                    <a:pt x="4305300" y="209550"/>
                  </a:lnTo>
                  <a:close/>
                </a:path>
                <a:path w="8248650" h="419100">
                  <a:moveTo>
                    <a:pt x="8248650" y="209550"/>
                  </a:moveTo>
                  <a:lnTo>
                    <a:pt x="8243125" y="161505"/>
                  </a:lnTo>
                  <a:lnTo>
                    <a:pt x="8227352" y="117398"/>
                  </a:lnTo>
                  <a:lnTo>
                    <a:pt x="8202625" y="78486"/>
                  </a:lnTo>
                  <a:lnTo>
                    <a:pt x="8170164" y="46037"/>
                  </a:lnTo>
                  <a:lnTo>
                    <a:pt x="8131264" y="21297"/>
                  </a:lnTo>
                  <a:lnTo>
                    <a:pt x="8087157" y="5537"/>
                  </a:lnTo>
                  <a:lnTo>
                    <a:pt x="8039100" y="0"/>
                  </a:lnTo>
                  <a:lnTo>
                    <a:pt x="7991056" y="5537"/>
                  </a:lnTo>
                  <a:lnTo>
                    <a:pt x="7946949" y="21297"/>
                  </a:lnTo>
                  <a:lnTo>
                    <a:pt x="7908049" y="46037"/>
                  </a:lnTo>
                  <a:lnTo>
                    <a:pt x="7875587" y="78486"/>
                  </a:lnTo>
                  <a:lnTo>
                    <a:pt x="7850860" y="117398"/>
                  </a:lnTo>
                  <a:lnTo>
                    <a:pt x="7835087" y="161505"/>
                  </a:lnTo>
                  <a:lnTo>
                    <a:pt x="7829550" y="209550"/>
                  </a:lnTo>
                  <a:lnTo>
                    <a:pt x="7835087" y="257594"/>
                  </a:lnTo>
                  <a:lnTo>
                    <a:pt x="7850860" y="301701"/>
                  </a:lnTo>
                  <a:lnTo>
                    <a:pt x="7875587" y="340614"/>
                  </a:lnTo>
                  <a:lnTo>
                    <a:pt x="7908049" y="373062"/>
                  </a:lnTo>
                  <a:lnTo>
                    <a:pt x="7946949" y="397802"/>
                  </a:lnTo>
                  <a:lnTo>
                    <a:pt x="7991056" y="413562"/>
                  </a:lnTo>
                  <a:lnTo>
                    <a:pt x="8039100" y="419100"/>
                  </a:lnTo>
                  <a:lnTo>
                    <a:pt x="8087157" y="413562"/>
                  </a:lnTo>
                  <a:lnTo>
                    <a:pt x="8131264" y="397802"/>
                  </a:lnTo>
                  <a:lnTo>
                    <a:pt x="8170164" y="373062"/>
                  </a:lnTo>
                  <a:lnTo>
                    <a:pt x="8202625" y="340614"/>
                  </a:lnTo>
                  <a:lnTo>
                    <a:pt x="8227352" y="301701"/>
                  </a:lnTo>
                  <a:lnTo>
                    <a:pt x="8243125" y="257594"/>
                  </a:lnTo>
                  <a:lnTo>
                    <a:pt x="8248650" y="209550"/>
                  </a:lnTo>
                  <a:close/>
                </a:path>
              </a:pathLst>
            </a:custGeom>
            <a:solidFill>
              <a:srgbClr val="E49D81"/>
            </a:solidFill>
            <a:ln>
              <a:solidFill>
                <a:schemeClr val="accent1"/>
              </a:solidFill>
            </a:ln>
          </p:spPr>
          <p:txBody>
            <a:bodyPr wrap="square" lIns="0" tIns="0" rIns="0" bIns="0" rtlCol="0"/>
            <a:lstStyle/>
            <a:p>
              <a:endParaRPr>
                <a:solidFill>
                  <a:schemeClr val="accent1">
                    <a:lumMod val="60000"/>
                    <a:lumOff val="40000"/>
                  </a:schemeClr>
                </a:solidFill>
              </a:endParaRPr>
            </a:p>
          </p:txBody>
        </p:sp>
      </p:grpSp>
      <p:sp>
        <p:nvSpPr>
          <p:cNvPr id="1048600" name="object 7"/>
          <p:cNvSpPr txBox="1"/>
          <p:nvPr/>
        </p:nvSpPr>
        <p:spPr>
          <a:xfrm>
            <a:off x="7495368" y="5418422"/>
            <a:ext cx="3266440" cy="652102"/>
          </a:xfrm>
          <a:prstGeom prst="rect">
            <a:avLst/>
          </a:prstGeom>
        </p:spPr>
        <p:txBody>
          <a:bodyPr vert="horz" wrap="square" lIns="0" tIns="196215" rIns="0" bIns="0" rtlCol="0">
            <a:spAutoFit/>
          </a:bodyPr>
          <a:lstStyle/>
          <a:p>
            <a:pPr marR="18415" algn="ctr">
              <a:lnSpc>
                <a:spcPct val="100000"/>
              </a:lnSpc>
              <a:spcBef>
                <a:spcPts val="1545"/>
              </a:spcBef>
            </a:pPr>
            <a:r>
              <a:rPr lang="en-US" sz="2950" spc="90" dirty="0">
                <a:latin typeface="Tahoma"/>
                <a:cs typeface="Tahoma"/>
              </a:rPr>
              <a:t>MANDI </a:t>
            </a:r>
            <a:endParaRPr sz="2950" dirty="0">
              <a:latin typeface="Tahoma"/>
              <a:cs typeface="Tahoma"/>
            </a:endParaRPr>
          </a:p>
        </p:txBody>
      </p:sp>
      <p:sp>
        <p:nvSpPr>
          <p:cNvPr id="1048601" name="object 8"/>
          <p:cNvSpPr txBox="1"/>
          <p:nvPr/>
        </p:nvSpPr>
        <p:spPr>
          <a:xfrm>
            <a:off x="3609167" y="5413388"/>
            <a:ext cx="3266440" cy="657231"/>
          </a:xfrm>
          <a:prstGeom prst="rect">
            <a:avLst/>
          </a:prstGeom>
        </p:spPr>
        <p:txBody>
          <a:bodyPr vert="horz" wrap="square" lIns="0" tIns="201295" rIns="0" bIns="0" rtlCol="0">
            <a:spAutoFit/>
          </a:bodyPr>
          <a:lstStyle/>
          <a:p>
            <a:pPr marR="18415" algn="ctr">
              <a:lnSpc>
                <a:spcPct val="100000"/>
              </a:lnSpc>
              <a:spcBef>
                <a:spcPts val="1585"/>
              </a:spcBef>
            </a:pPr>
            <a:r>
              <a:rPr lang="en-US" sz="2950" spc="90" dirty="0">
                <a:latin typeface="Tahoma"/>
                <a:cs typeface="Tahoma"/>
              </a:rPr>
              <a:t>WUDLU'</a:t>
            </a:r>
            <a:endParaRPr sz="2950" dirty="0">
              <a:latin typeface="Tahoma"/>
              <a:cs typeface="Tahoma"/>
            </a:endParaRPr>
          </a:p>
        </p:txBody>
      </p:sp>
      <p:sp>
        <p:nvSpPr>
          <p:cNvPr id="1048602" name="object 9"/>
          <p:cNvSpPr txBox="1"/>
          <p:nvPr/>
        </p:nvSpPr>
        <p:spPr>
          <a:xfrm>
            <a:off x="11438716" y="5418422"/>
            <a:ext cx="3266440" cy="652102"/>
          </a:xfrm>
          <a:prstGeom prst="rect">
            <a:avLst/>
          </a:prstGeom>
        </p:spPr>
        <p:txBody>
          <a:bodyPr vert="horz" wrap="square" lIns="0" tIns="196215" rIns="0" bIns="0" rtlCol="0">
            <a:spAutoFit/>
          </a:bodyPr>
          <a:lstStyle/>
          <a:p>
            <a:pPr marR="18415" algn="ctr">
              <a:lnSpc>
                <a:spcPct val="100000"/>
              </a:lnSpc>
              <a:spcBef>
                <a:spcPts val="1545"/>
              </a:spcBef>
            </a:pPr>
            <a:r>
              <a:rPr lang="en-US" sz="2950" spc="90" dirty="0">
                <a:latin typeface="Tahoma"/>
                <a:cs typeface="Tahoma"/>
              </a:rPr>
              <a:t>TAYAMMUM</a:t>
            </a:r>
            <a:endParaRPr sz="2950" dirty="0">
              <a:latin typeface="Tahoma"/>
              <a:cs typeface="Tahoma"/>
            </a:endParaRPr>
          </a:p>
        </p:txBody>
      </p:sp>
      <p:sp>
        <p:nvSpPr>
          <p:cNvPr id="1048603" name="object 10"/>
          <p:cNvSpPr txBox="1">
            <a:spLocks noGrp="1"/>
          </p:cNvSpPr>
          <p:nvPr>
            <p:ph type="title"/>
          </p:nvPr>
        </p:nvSpPr>
        <p:spPr>
          <a:xfrm>
            <a:off x="5091460" y="1943811"/>
            <a:ext cx="8105140" cy="2176237"/>
          </a:xfrm>
          <a:prstGeom prst="rect">
            <a:avLst/>
          </a:prstGeom>
        </p:spPr>
        <p:txBody>
          <a:bodyPr vert="horz" wrap="square" lIns="0" tIns="344170" rIns="0" bIns="0" rtlCol="0">
            <a:spAutoFit/>
          </a:bodyPr>
          <a:lstStyle/>
          <a:p>
            <a:pPr marL="4763" indent="0" algn="ctr">
              <a:lnSpc>
                <a:spcPct val="100000"/>
              </a:lnSpc>
              <a:spcBef>
                <a:spcPts val="2710"/>
              </a:spcBef>
              <a:buNone/>
            </a:pPr>
            <a:r>
              <a:rPr lang="en-US" altLang="en-US" spc="75" dirty="0">
                <a:solidFill>
                  <a:schemeClr val="accent1">
                    <a:lumMod val="60000"/>
                    <a:lumOff val="40000"/>
                  </a:schemeClr>
                </a:solidFill>
              </a:rPr>
              <a:t>TUNTUNAN </a:t>
            </a:r>
            <a:endParaRPr lang="zh-CN" altLang="en-US" dirty="0">
              <a:solidFill>
                <a:schemeClr val="accent1">
                  <a:lumMod val="60000"/>
                  <a:lumOff val="40000"/>
                </a:schemeClr>
              </a:solidFill>
            </a:endParaRPr>
          </a:p>
          <a:p>
            <a:pPr algn="ctr">
              <a:lnSpc>
                <a:spcPct val="100000"/>
              </a:lnSpc>
              <a:spcBef>
                <a:spcPts val="1270"/>
              </a:spcBef>
              <a:tabLst>
                <a:tab pos="2187575" algn="l"/>
              </a:tabLst>
            </a:pPr>
            <a:r>
              <a:rPr sz="3500" spc="-409" dirty="0">
                <a:solidFill>
                  <a:schemeClr val="accent1">
                    <a:lumMod val="60000"/>
                    <a:lumOff val="40000"/>
                  </a:schemeClr>
                </a:solidFill>
                <a:latin typeface="Tahoma"/>
                <a:cs typeface="Tahoma"/>
              </a:rPr>
              <a:t>B</a:t>
            </a:r>
            <a:r>
              <a:rPr sz="3500" spc="-515" dirty="0">
                <a:solidFill>
                  <a:schemeClr val="accent1">
                    <a:lumMod val="60000"/>
                    <a:lumOff val="40000"/>
                  </a:schemeClr>
                </a:solidFill>
                <a:latin typeface="Tahoma"/>
                <a:cs typeface="Tahoma"/>
              </a:rPr>
              <a:t> </a:t>
            </a:r>
            <a:r>
              <a:rPr lang="en-US" sz="3500" spc="-270" dirty="0">
                <a:solidFill>
                  <a:schemeClr val="accent1">
                    <a:lumMod val="60000"/>
                    <a:lumOff val="40000"/>
                  </a:schemeClr>
                </a:solidFill>
                <a:latin typeface="Tahoma"/>
                <a:cs typeface="Tahoma"/>
              </a:rPr>
              <a:t>E R S U C I</a:t>
            </a:r>
            <a:endParaRPr sz="3500" dirty="0">
              <a:solidFill>
                <a:schemeClr val="accent1">
                  <a:lumMod val="60000"/>
                  <a:lumOff val="40000"/>
                </a:schemeClr>
              </a:solidFill>
              <a:latin typeface="Tahoma"/>
              <a:cs typeface="Tahoma"/>
            </a:endParaRPr>
          </a:p>
        </p:txBody>
      </p:sp>
      <p:pic>
        <p:nvPicPr>
          <p:cNvPr id="12" name="object 6"/>
          <p:cNvPicPr>
            <a:picLocks/>
          </p:cNvPicPr>
          <p:nvPr/>
        </p:nvPicPr>
        <p:blipFill>
          <a:blip r:embed="rId2" cstate="print"/>
          <a:stretch>
            <a:fillRect/>
          </a:stretch>
        </p:blipFill>
        <p:spPr>
          <a:xfrm rot="16200000">
            <a:off x="13485056" y="-550078"/>
            <a:ext cx="4252865" cy="535302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object 5"/>
          <p:cNvSpPr txBox="1"/>
          <p:nvPr/>
        </p:nvSpPr>
        <p:spPr>
          <a:xfrm>
            <a:off x="4256875" y="1013770"/>
            <a:ext cx="11425767" cy="1249060"/>
          </a:xfrm>
          <a:prstGeom prst="rect">
            <a:avLst/>
          </a:prstGeom>
        </p:spPr>
        <p:txBody>
          <a:bodyPr vert="horz" wrap="square" lIns="0" tIns="220980" rIns="0" bIns="0" rtlCol="0">
            <a:spAutoFit/>
          </a:bodyPr>
          <a:lstStyle/>
          <a:p>
            <a:pPr marL="12700" marR="5080" indent="-635">
              <a:lnSpc>
                <a:spcPts val="7950"/>
              </a:lnSpc>
              <a:spcBef>
                <a:spcPts val="1740"/>
              </a:spcBef>
            </a:pPr>
            <a:r>
              <a:rPr lang="en-US" sz="8000" b="1" spc="90" dirty="0">
                <a:solidFill>
                  <a:schemeClr val="accent1">
                    <a:lumMod val="60000"/>
                    <a:lumOff val="40000"/>
                  </a:schemeClr>
                </a:solidFill>
                <a:latin typeface="Georgia"/>
                <a:cs typeface="Georgia"/>
              </a:rPr>
              <a:t>Alat Untuk Bersuci </a:t>
            </a:r>
            <a:endParaRPr sz="8000" dirty="0">
              <a:solidFill>
                <a:schemeClr val="accent1">
                  <a:lumMod val="60000"/>
                  <a:lumOff val="40000"/>
                </a:schemeClr>
              </a:solidFill>
              <a:latin typeface="Georgia"/>
              <a:cs typeface="Georgia"/>
            </a:endParaRPr>
          </a:p>
        </p:txBody>
      </p:sp>
      <p:sp>
        <p:nvSpPr>
          <p:cNvPr id="1048613" name="object 6"/>
          <p:cNvSpPr txBox="1"/>
          <p:nvPr/>
        </p:nvSpPr>
        <p:spPr>
          <a:xfrm>
            <a:off x="5029200" y="2726650"/>
            <a:ext cx="8606878" cy="2962349"/>
          </a:xfrm>
          <a:prstGeom prst="rect">
            <a:avLst/>
          </a:prstGeom>
        </p:spPr>
        <p:txBody>
          <a:bodyPr vert="horz" wrap="square" lIns="0" tIns="251460" rIns="0" bIns="0" rtlCol="0">
            <a:spAutoFit/>
          </a:bodyPr>
          <a:lstStyle/>
          <a:p>
            <a:pPr algn="ctr">
              <a:lnSpc>
                <a:spcPct val="100000"/>
              </a:lnSpc>
              <a:spcBef>
                <a:spcPts val="1980"/>
              </a:spcBef>
              <a:tabLst>
                <a:tab pos="1980564" algn="l"/>
                <a:tab pos="4581525" algn="l"/>
              </a:tabLst>
            </a:pPr>
            <a:r>
              <a:rPr lang="en-US" sz="4400" b="1" spc="-185" dirty="0">
                <a:latin typeface="Arial"/>
                <a:cs typeface="Arial"/>
              </a:rPr>
              <a:t>Te</a:t>
            </a:r>
            <a:r>
              <a:rPr sz="4400" b="1" spc="-185" dirty="0">
                <a:latin typeface="Arial"/>
                <a:cs typeface="Arial"/>
              </a:rPr>
              <a:t>rdiri dari air, debu dan batu atau benda padat lainnya (seperti: daun, tisu) yang bukan berasal dari najis/kotoran. </a:t>
            </a:r>
            <a:endParaRPr sz="4400" dirty="0">
              <a:latin typeface="Arial"/>
              <a:cs typeface="Arial"/>
            </a:endParaRPr>
          </a:p>
        </p:txBody>
      </p:sp>
      <p:pic>
        <p:nvPicPr>
          <p:cNvPr id="8" name="object 6"/>
          <p:cNvPicPr>
            <a:picLocks/>
          </p:cNvPicPr>
          <p:nvPr/>
        </p:nvPicPr>
        <p:blipFill>
          <a:blip r:embed="rId2" cstate="print"/>
          <a:stretch>
            <a:fillRect/>
          </a:stretch>
        </p:blipFill>
        <p:spPr>
          <a:xfrm rot="10800000">
            <a:off x="-4011" y="7"/>
            <a:ext cx="4252865" cy="535302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object 10"/>
          <p:cNvSpPr txBox="1">
            <a:spLocks noGrp="1"/>
          </p:cNvSpPr>
          <p:nvPr>
            <p:ph type="title"/>
          </p:nvPr>
        </p:nvSpPr>
        <p:spPr>
          <a:xfrm>
            <a:off x="0" y="0"/>
            <a:ext cx="8105140" cy="2378856"/>
          </a:xfrm>
          <a:prstGeom prst="rect">
            <a:avLst/>
          </a:prstGeom>
        </p:spPr>
        <p:txBody>
          <a:bodyPr vert="horz" wrap="square" lIns="0" tIns="344170" rIns="0" bIns="0" rtlCol="0">
            <a:spAutoFit/>
          </a:bodyPr>
          <a:lstStyle/>
          <a:p>
            <a:pPr marL="4763">
              <a:spcBef>
                <a:spcPts val="2710"/>
              </a:spcBef>
            </a:pPr>
            <a:r>
              <a:rPr lang="en-US" sz="6600" spc="30" dirty="0">
                <a:solidFill>
                  <a:schemeClr val="accent1">
                    <a:lumMod val="60000"/>
                    <a:lumOff val="40000"/>
                  </a:schemeClr>
                </a:solidFill>
                <a:latin typeface="Georgia"/>
                <a:cs typeface="Georgia"/>
              </a:rPr>
              <a:t>Air </a:t>
            </a:r>
            <a:r>
              <a:rPr lang="en-US" sz="6600" spc="30" dirty="0" err="1">
                <a:solidFill>
                  <a:schemeClr val="accent1">
                    <a:lumMod val="60000"/>
                    <a:lumOff val="40000"/>
                  </a:schemeClr>
                </a:solidFill>
                <a:latin typeface="Georgia"/>
                <a:cs typeface="Georgia"/>
              </a:rPr>
              <a:t>untuk</a:t>
            </a:r>
            <a:r>
              <a:rPr lang="en-US" sz="6600" spc="30" dirty="0">
                <a:solidFill>
                  <a:schemeClr val="accent1">
                    <a:lumMod val="60000"/>
                    <a:lumOff val="40000"/>
                  </a:schemeClr>
                </a:solidFill>
                <a:latin typeface="Georgia"/>
                <a:cs typeface="Georgia"/>
              </a:rPr>
              <a:t> </a:t>
            </a:r>
            <a:r>
              <a:rPr lang="en-US" sz="6600" spc="30" dirty="0" err="1">
                <a:solidFill>
                  <a:schemeClr val="accent1">
                    <a:lumMod val="60000"/>
                    <a:lumOff val="40000"/>
                  </a:schemeClr>
                </a:solidFill>
                <a:latin typeface="Georgia"/>
                <a:cs typeface="Georgia"/>
              </a:rPr>
              <a:t>Bersuci</a:t>
            </a:r>
            <a:r>
              <a:rPr lang="en-US" sz="6600" spc="30" dirty="0">
                <a:solidFill>
                  <a:schemeClr val="accent1">
                    <a:lumMod val="60000"/>
                    <a:lumOff val="40000"/>
                  </a:schemeClr>
                </a:solidFill>
                <a:latin typeface="Georgia"/>
                <a:cs typeface="Georgia"/>
              </a:rPr>
              <a:t> </a:t>
            </a:r>
            <a:r>
              <a:rPr lang="en-US" sz="6600" dirty="0">
                <a:solidFill>
                  <a:schemeClr val="accent1">
                    <a:lumMod val="60000"/>
                    <a:lumOff val="40000"/>
                  </a:schemeClr>
                </a:solidFill>
                <a:latin typeface="Georgia"/>
                <a:cs typeface="Georgia"/>
              </a:rPr>
              <a:t/>
            </a:r>
            <a:br>
              <a:rPr lang="en-US" sz="6600" dirty="0">
                <a:solidFill>
                  <a:schemeClr val="accent1">
                    <a:lumMod val="60000"/>
                    <a:lumOff val="40000"/>
                  </a:schemeClr>
                </a:solidFill>
                <a:latin typeface="Georgia"/>
                <a:cs typeface="Georgia"/>
              </a:rPr>
            </a:br>
            <a:endParaRPr sz="6600" dirty="0">
              <a:solidFill>
                <a:schemeClr val="accent1">
                  <a:lumMod val="60000"/>
                  <a:lumOff val="40000"/>
                </a:schemeClr>
              </a:solidFill>
              <a:latin typeface="Tahoma"/>
              <a:cs typeface="Tahoma"/>
            </a:endParaRPr>
          </a:p>
        </p:txBody>
      </p:sp>
      <p:sp>
        <p:nvSpPr>
          <p:cNvPr id="10" name="object 3"/>
          <p:cNvSpPr/>
          <p:nvPr/>
        </p:nvSpPr>
        <p:spPr>
          <a:xfrm>
            <a:off x="5249779" y="6863651"/>
            <a:ext cx="7781925" cy="2286000"/>
          </a:xfrm>
          <a:custGeom>
            <a:avLst/>
            <a:gdLst/>
            <a:ahLst/>
            <a:cxnLst/>
            <a:rect l="l" t="t" r="r" b="b"/>
            <a:pathLst>
              <a:path w="7781925" h="1676400">
                <a:moveTo>
                  <a:pt x="7489207" y="1676400"/>
                </a:moveTo>
                <a:lnTo>
                  <a:pt x="292186" y="1676400"/>
                </a:lnTo>
                <a:lnTo>
                  <a:pt x="244882" y="1672573"/>
                </a:lnTo>
                <a:lnTo>
                  <a:pt x="199975" y="1661497"/>
                </a:lnTo>
                <a:lnTo>
                  <a:pt x="158073" y="1643779"/>
                </a:lnTo>
                <a:lnTo>
                  <a:pt x="119784" y="1620026"/>
                </a:lnTo>
                <a:lnTo>
                  <a:pt x="85718" y="1590845"/>
                </a:lnTo>
                <a:lnTo>
                  <a:pt x="56481" y="1556844"/>
                </a:lnTo>
                <a:lnTo>
                  <a:pt x="32683" y="1518629"/>
                </a:lnTo>
                <a:lnTo>
                  <a:pt x="14931" y="1476807"/>
                </a:lnTo>
                <a:lnTo>
                  <a:pt x="3834" y="1431986"/>
                </a:lnTo>
                <a:lnTo>
                  <a:pt x="0" y="1384772"/>
                </a:lnTo>
                <a:lnTo>
                  <a:pt x="0" y="291627"/>
                </a:lnTo>
                <a:lnTo>
                  <a:pt x="3834" y="244413"/>
                </a:lnTo>
                <a:lnTo>
                  <a:pt x="14931" y="199592"/>
                </a:lnTo>
                <a:lnTo>
                  <a:pt x="32683" y="157770"/>
                </a:lnTo>
                <a:lnTo>
                  <a:pt x="56481" y="119555"/>
                </a:lnTo>
                <a:lnTo>
                  <a:pt x="85718" y="85554"/>
                </a:lnTo>
                <a:lnTo>
                  <a:pt x="119784" y="56373"/>
                </a:lnTo>
                <a:lnTo>
                  <a:pt x="158073" y="32620"/>
                </a:lnTo>
                <a:lnTo>
                  <a:pt x="199975" y="14902"/>
                </a:lnTo>
                <a:lnTo>
                  <a:pt x="244882" y="3826"/>
                </a:lnTo>
                <a:lnTo>
                  <a:pt x="292186" y="0"/>
                </a:lnTo>
                <a:lnTo>
                  <a:pt x="7489207" y="0"/>
                </a:lnTo>
                <a:lnTo>
                  <a:pt x="7536512" y="3826"/>
                </a:lnTo>
                <a:lnTo>
                  <a:pt x="7581419" y="14902"/>
                </a:lnTo>
                <a:lnTo>
                  <a:pt x="7623321" y="32620"/>
                </a:lnTo>
                <a:lnTo>
                  <a:pt x="7661610" y="56373"/>
                </a:lnTo>
                <a:lnTo>
                  <a:pt x="7695676" y="85554"/>
                </a:lnTo>
                <a:lnTo>
                  <a:pt x="7724913" y="119555"/>
                </a:lnTo>
                <a:lnTo>
                  <a:pt x="7748711" y="157770"/>
                </a:lnTo>
                <a:lnTo>
                  <a:pt x="7766463" y="199592"/>
                </a:lnTo>
                <a:lnTo>
                  <a:pt x="7777560" y="244413"/>
                </a:lnTo>
                <a:lnTo>
                  <a:pt x="7781394" y="291627"/>
                </a:lnTo>
                <a:lnTo>
                  <a:pt x="7781394" y="1384772"/>
                </a:lnTo>
                <a:lnTo>
                  <a:pt x="7777560" y="1431986"/>
                </a:lnTo>
                <a:lnTo>
                  <a:pt x="7766463" y="1476807"/>
                </a:lnTo>
                <a:lnTo>
                  <a:pt x="7748711" y="1518629"/>
                </a:lnTo>
                <a:lnTo>
                  <a:pt x="7724913" y="1556844"/>
                </a:lnTo>
                <a:lnTo>
                  <a:pt x="7695676" y="1590845"/>
                </a:lnTo>
                <a:lnTo>
                  <a:pt x="7661610" y="1620026"/>
                </a:lnTo>
                <a:lnTo>
                  <a:pt x="7623321" y="1643779"/>
                </a:lnTo>
                <a:lnTo>
                  <a:pt x="7581419" y="1661497"/>
                </a:lnTo>
                <a:lnTo>
                  <a:pt x="7536512" y="1672573"/>
                </a:lnTo>
                <a:lnTo>
                  <a:pt x="7489207" y="1676400"/>
                </a:lnTo>
                <a:close/>
              </a:path>
            </a:pathLst>
          </a:custGeom>
          <a:solidFill>
            <a:srgbClr val="FEE8D5"/>
          </a:solidFill>
        </p:spPr>
        <p:txBody>
          <a:bodyPr wrap="square" lIns="0" tIns="0" rIns="0" bIns="0" rtlCol="0"/>
          <a:lstStyle/>
          <a:p>
            <a:endParaRPr/>
          </a:p>
        </p:txBody>
      </p:sp>
      <p:sp>
        <p:nvSpPr>
          <p:cNvPr id="11" name="object 10"/>
          <p:cNvSpPr txBox="1"/>
          <p:nvPr/>
        </p:nvSpPr>
        <p:spPr>
          <a:xfrm>
            <a:off x="5693326" y="7212202"/>
            <a:ext cx="6894830" cy="1588897"/>
          </a:xfrm>
          <a:prstGeom prst="rect">
            <a:avLst/>
          </a:prstGeom>
        </p:spPr>
        <p:txBody>
          <a:bodyPr vert="horz" wrap="square" lIns="0" tIns="176530" rIns="0" bIns="0" rtlCol="0">
            <a:spAutoFit/>
          </a:bodyPr>
          <a:lstStyle/>
          <a:p>
            <a:pPr algn="ctr">
              <a:lnSpc>
                <a:spcPct val="100000"/>
              </a:lnSpc>
              <a:spcBef>
                <a:spcPts val="1390"/>
              </a:spcBef>
            </a:pPr>
            <a:r>
              <a:rPr lang="en-US" sz="3200" spc="190" dirty="0">
                <a:solidFill>
                  <a:schemeClr val="bg1"/>
                </a:solidFill>
                <a:cs typeface="Tahoma"/>
              </a:rPr>
              <a:t>AIR MUTHLAQ</a:t>
            </a:r>
            <a:endParaRPr sz="3200" dirty="0">
              <a:solidFill>
                <a:schemeClr val="bg1"/>
              </a:solidFill>
              <a:cs typeface="Tahoma"/>
            </a:endParaRPr>
          </a:p>
          <a:p>
            <a:pPr algn="ctr">
              <a:lnSpc>
                <a:spcPct val="100000"/>
              </a:lnSpc>
              <a:spcBef>
                <a:spcPts val="1390"/>
              </a:spcBef>
            </a:pPr>
            <a:r>
              <a:rPr sz="2100" spc="-90" dirty="0">
                <a:solidFill>
                  <a:srgbClr val="59342B"/>
                </a:solidFill>
                <a:latin typeface="Tahoma"/>
                <a:cs typeface="Tahoma"/>
              </a:rPr>
              <a:t> </a:t>
            </a:r>
            <a:r>
              <a:rPr sz="2400" spc="-90" dirty="0">
                <a:solidFill>
                  <a:srgbClr val="59342B"/>
                </a:solidFill>
                <a:latin typeface="Tahoma"/>
                <a:cs typeface="Tahoma"/>
              </a:rPr>
              <a:t>yaitu air yang suci lagi mensucikan, seperti: air mata air, air sungai, zamzam, air hujan, salju, embun, air laut</a:t>
            </a:r>
            <a:endParaRPr sz="2400" dirty="0">
              <a:latin typeface="Tahoma"/>
              <a:cs typeface="Tahoma"/>
            </a:endParaRPr>
          </a:p>
        </p:txBody>
      </p:sp>
      <p:sp>
        <p:nvSpPr>
          <p:cNvPr id="12" name="object 5"/>
          <p:cNvSpPr/>
          <p:nvPr/>
        </p:nvSpPr>
        <p:spPr>
          <a:xfrm>
            <a:off x="5257800" y="3686968"/>
            <a:ext cx="7781925" cy="2286000"/>
          </a:xfrm>
          <a:custGeom>
            <a:avLst/>
            <a:gdLst/>
            <a:ahLst/>
            <a:cxnLst/>
            <a:rect l="l" t="t" r="r" b="b"/>
            <a:pathLst>
              <a:path w="7781925" h="1676400">
                <a:moveTo>
                  <a:pt x="7489207" y="1676400"/>
                </a:moveTo>
                <a:lnTo>
                  <a:pt x="292186" y="1676400"/>
                </a:lnTo>
                <a:lnTo>
                  <a:pt x="244882" y="1672573"/>
                </a:lnTo>
                <a:lnTo>
                  <a:pt x="199975" y="1661497"/>
                </a:lnTo>
                <a:lnTo>
                  <a:pt x="158073" y="1643779"/>
                </a:lnTo>
                <a:lnTo>
                  <a:pt x="119784" y="1620026"/>
                </a:lnTo>
                <a:lnTo>
                  <a:pt x="85718" y="1590845"/>
                </a:lnTo>
                <a:lnTo>
                  <a:pt x="56481" y="1556844"/>
                </a:lnTo>
                <a:lnTo>
                  <a:pt x="32683" y="1518629"/>
                </a:lnTo>
                <a:lnTo>
                  <a:pt x="14931" y="1476807"/>
                </a:lnTo>
                <a:lnTo>
                  <a:pt x="3834" y="1431986"/>
                </a:lnTo>
                <a:lnTo>
                  <a:pt x="0" y="1384772"/>
                </a:lnTo>
                <a:lnTo>
                  <a:pt x="0" y="291627"/>
                </a:lnTo>
                <a:lnTo>
                  <a:pt x="3834" y="244413"/>
                </a:lnTo>
                <a:lnTo>
                  <a:pt x="14931" y="199592"/>
                </a:lnTo>
                <a:lnTo>
                  <a:pt x="32683" y="157770"/>
                </a:lnTo>
                <a:lnTo>
                  <a:pt x="56481" y="119555"/>
                </a:lnTo>
                <a:lnTo>
                  <a:pt x="85718" y="85554"/>
                </a:lnTo>
                <a:lnTo>
                  <a:pt x="119784" y="56373"/>
                </a:lnTo>
                <a:lnTo>
                  <a:pt x="158073" y="32620"/>
                </a:lnTo>
                <a:lnTo>
                  <a:pt x="199975" y="14902"/>
                </a:lnTo>
                <a:lnTo>
                  <a:pt x="244882" y="3826"/>
                </a:lnTo>
                <a:lnTo>
                  <a:pt x="292186" y="0"/>
                </a:lnTo>
                <a:lnTo>
                  <a:pt x="7489207" y="0"/>
                </a:lnTo>
                <a:lnTo>
                  <a:pt x="7536512" y="3826"/>
                </a:lnTo>
                <a:lnTo>
                  <a:pt x="7581419" y="14902"/>
                </a:lnTo>
                <a:lnTo>
                  <a:pt x="7623321" y="32620"/>
                </a:lnTo>
                <a:lnTo>
                  <a:pt x="7661610" y="56373"/>
                </a:lnTo>
                <a:lnTo>
                  <a:pt x="7695676" y="85554"/>
                </a:lnTo>
                <a:lnTo>
                  <a:pt x="7724913" y="119555"/>
                </a:lnTo>
                <a:lnTo>
                  <a:pt x="7748711" y="157770"/>
                </a:lnTo>
                <a:lnTo>
                  <a:pt x="7766463" y="199592"/>
                </a:lnTo>
                <a:lnTo>
                  <a:pt x="7777560" y="244413"/>
                </a:lnTo>
                <a:lnTo>
                  <a:pt x="7781394" y="291627"/>
                </a:lnTo>
                <a:lnTo>
                  <a:pt x="7781394" y="1384772"/>
                </a:lnTo>
                <a:lnTo>
                  <a:pt x="7777560" y="1431986"/>
                </a:lnTo>
                <a:lnTo>
                  <a:pt x="7766463" y="1476807"/>
                </a:lnTo>
                <a:lnTo>
                  <a:pt x="7748711" y="1518629"/>
                </a:lnTo>
                <a:lnTo>
                  <a:pt x="7724913" y="1556844"/>
                </a:lnTo>
                <a:lnTo>
                  <a:pt x="7695676" y="1590845"/>
                </a:lnTo>
                <a:lnTo>
                  <a:pt x="7661610" y="1620026"/>
                </a:lnTo>
                <a:lnTo>
                  <a:pt x="7623321" y="1643779"/>
                </a:lnTo>
                <a:lnTo>
                  <a:pt x="7581419" y="1661497"/>
                </a:lnTo>
                <a:lnTo>
                  <a:pt x="7536512" y="1672573"/>
                </a:lnTo>
                <a:lnTo>
                  <a:pt x="7489207" y="1676400"/>
                </a:lnTo>
                <a:close/>
              </a:path>
            </a:pathLst>
          </a:custGeom>
          <a:solidFill>
            <a:srgbClr val="FEE8D5"/>
          </a:solidFill>
        </p:spPr>
        <p:txBody>
          <a:bodyPr wrap="square" lIns="0" tIns="0" rIns="0" bIns="0" rtlCol="0"/>
          <a:lstStyle/>
          <a:p>
            <a:endParaRPr/>
          </a:p>
        </p:txBody>
      </p:sp>
      <p:sp>
        <p:nvSpPr>
          <p:cNvPr id="13" name="object 11"/>
          <p:cNvSpPr txBox="1"/>
          <p:nvPr/>
        </p:nvSpPr>
        <p:spPr>
          <a:xfrm>
            <a:off x="5701347" y="4151348"/>
            <a:ext cx="6894830" cy="1524776"/>
          </a:xfrm>
          <a:prstGeom prst="rect">
            <a:avLst/>
          </a:prstGeom>
        </p:spPr>
        <p:txBody>
          <a:bodyPr vert="horz" wrap="square" lIns="0" tIns="176530" rIns="0" bIns="0" rtlCol="0">
            <a:spAutoFit/>
          </a:bodyPr>
          <a:lstStyle/>
          <a:p>
            <a:pPr algn="ctr">
              <a:lnSpc>
                <a:spcPct val="100000"/>
              </a:lnSpc>
              <a:spcBef>
                <a:spcPts val="1390"/>
              </a:spcBef>
            </a:pPr>
            <a:r>
              <a:rPr lang="en-US" sz="3200" spc="100" dirty="0" smtClean="0">
                <a:solidFill>
                  <a:schemeClr val="bg1"/>
                </a:solidFill>
                <a:cs typeface="Tahoma"/>
              </a:rPr>
              <a:t>AIR </a:t>
            </a:r>
            <a:r>
              <a:rPr lang="en-US" sz="3200" spc="100" dirty="0">
                <a:solidFill>
                  <a:schemeClr val="bg1"/>
                </a:solidFill>
                <a:cs typeface="Tahoma"/>
              </a:rPr>
              <a:t>MUSTA'MAL</a:t>
            </a:r>
            <a:endParaRPr sz="3200" dirty="0">
              <a:solidFill>
                <a:schemeClr val="bg1"/>
              </a:solidFill>
              <a:cs typeface="Tahoma"/>
            </a:endParaRPr>
          </a:p>
          <a:p>
            <a:pPr algn="ctr">
              <a:lnSpc>
                <a:spcPct val="100000"/>
              </a:lnSpc>
              <a:spcBef>
                <a:spcPts val="850"/>
              </a:spcBef>
            </a:pPr>
            <a:r>
              <a:rPr sz="2400" b="0" spc="190" dirty="0">
                <a:solidFill>
                  <a:srgbClr val="000000"/>
                </a:solidFill>
                <a:latin typeface="Tahoma"/>
                <a:cs typeface="Tahoma"/>
              </a:rPr>
              <a:t>yaitu air yang telah digunakan untuk wudlu dan mandi (Muttafaq `alayh, dari Jabir).</a:t>
            </a:r>
            <a:endParaRPr sz="2400" dirty="0">
              <a:solidFill>
                <a:srgbClr val="000000"/>
              </a:solidFill>
              <a:latin typeface="Tahoma"/>
              <a:cs typeface="Tahoma"/>
            </a:endParaRPr>
          </a:p>
        </p:txBody>
      </p:sp>
      <p:pic>
        <p:nvPicPr>
          <p:cNvPr id="14" name="object 6"/>
          <p:cNvPicPr>
            <a:picLocks/>
          </p:cNvPicPr>
          <p:nvPr/>
        </p:nvPicPr>
        <p:blipFill>
          <a:blip r:embed="rId2" cstate="print"/>
          <a:stretch>
            <a:fillRect/>
          </a:stretch>
        </p:blipFill>
        <p:spPr>
          <a:xfrm rot="16200000">
            <a:off x="13485056" y="-553453"/>
            <a:ext cx="4252865" cy="5353022"/>
          </a:xfrm>
          <a:prstGeom prst="rect">
            <a:avLst/>
          </a:prstGeom>
        </p:spPr>
      </p:pic>
    </p:spTree>
    <p:extLst>
      <p:ext uri="{BB962C8B-B14F-4D97-AF65-F5344CB8AC3E}">
        <p14:creationId xmlns:p14="http://schemas.microsoft.com/office/powerpoint/2010/main" val="1773868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object 3"/>
          <p:cNvSpPr txBox="1"/>
          <p:nvPr/>
        </p:nvSpPr>
        <p:spPr>
          <a:xfrm>
            <a:off x="3429000" y="448938"/>
            <a:ext cx="13360488" cy="2227580"/>
          </a:xfrm>
          <a:prstGeom prst="rect">
            <a:avLst/>
          </a:prstGeom>
        </p:spPr>
        <p:txBody>
          <a:bodyPr vert="horz" wrap="square" lIns="0" tIns="220980" rIns="0" bIns="0" rtlCol="0">
            <a:spAutoFit/>
          </a:bodyPr>
          <a:lstStyle/>
          <a:p>
            <a:pPr marL="1294130" marR="5080" indent="-1282065" algn="ctr">
              <a:lnSpc>
                <a:spcPts val="7950"/>
              </a:lnSpc>
              <a:spcBef>
                <a:spcPts val="1740"/>
              </a:spcBef>
            </a:pPr>
            <a:r>
              <a:rPr lang="en-US" sz="6600" b="1" spc="-225" dirty="0">
                <a:solidFill>
                  <a:schemeClr val="accent1">
                    <a:lumMod val="60000"/>
                    <a:lumOff val="40000"/>
                  </a:schemeClr>
                </a:solidFill>
                <a:latin typeface="Georgia"/>
                <a:cs typeface="Georgia"/>
              </a:rPr>
              <a:t>AIR YANG TIDAK DIGINAKAN UNTUK BERSUCI</a:t>
            </a:r>
            <a:endParaRPr sz="8000" dirty="0">
              <a:solidFill>
                <a:schemeClr val="accent1">
                  <a:lumMod val="60000"/>
                  <a:lumOff val="40000"/>
                </a:schemeClr>
              </a:solidFill>
              <a:latin typeface="Georgia"/>
              <a:cs typeface="Georgia"/>
            </a:endParaRPr>
          </a:p>
        </p:txBody>
      </p:sp>
      <p:sp>
        <p:nvSpPr>
          <p:cNvPr id="1048626" name="object 4"/>
          <p:cNvSpPr txBox="1">
            <a:spLocks noGrp="1"/>
          </p:cNvSpPr>
          <p:nvPr>
            <p:ph type="subTitle" idx="1"/>
          </p:nvPr>
        </p:nvSpPr>
        <p:spPr>
          <a:xfrm>
            <a:off x="1447800" y="4305300"/>
            <a:ext cx="16347374" cy="5105500"/>
          </a:xfrm>
          <a:prstGeom prst="rect">
            <a:avLst/>
          </a:prstGeom>
        </p:spPr>
        <p:txBody>
          <a:bodyPr vert="horz" wrap="square" lIns="0" tIns="12700" rIns="0" bIns="0" rtlCol="0">
            <a:spAutoFit/>
          </a:bodyPr>
          <a:lstStyle/>
          <a:p>
            <a:pPr marL="1146810" marR="5080" indent="-1134745">
              <a:lnSpc>
                <a:spcPct val="115199"/>
              </a:lnSpc>
              <a:spcBef>
                <a:spcPts val="100"/>
              </a:spcBef>
            </a:pPr>
            <a:r>
              <a:rPr lang="en-US" sz="3200" b="0" spc="-110" dirty="0"/>
              <a:t>           </a:t>
            </a:r>
            <a:r>
              <a:rPr sz="3200" b="0" spc="-110" dirty="0"/>
              <a:t>1) Air mutanajjis yaitu air yang sudah terkena</a:t>
            </a:r>
            <a:r>
              <a:rPr lang="en-US" sz="3200" b="0" spc="-110" dirty="0"/>
              <a:t> </a:t>
            </a:r>
            <a:r>
              <a:rPr sz="3200" b="0" spc="-110" dirty="0"/>
              <a:t>najis, kecuali dalam jumlah yang besar yakni minimal dua kulah ( HR. Tirmidzi, Nasa’i, dll.) atau sekitar 500 liter Iraq, dan tidak </a:t>
            </a:r>
            <a:endParaRPr lang="zh-CN" altLang="en-US" sz="3200" b="0" dirty="0"/>
          </a:p>
          <a:p>
            <a:pPr marL="1146810" marR="5080" indent="-1134745">
              <a:lnSpc>
                <a:spcPct val="115199"/>
              </a:lnSpc>
              <a:spcBef>
                <a:spcPts val="100"/>
              </a:spcBef>
            </a:pPr>
            <a:r>
              <a:rPr lang="en-US" altLang="en-US" sz="3200" b="0" spc="-110" dirty="0"/>
              <a:t>             </a:t>
            </a:r>
            <a:endParaRPr lang="zh-CN" altLang="en-US" sz="3200" b="0" dirty="0"/>
          </a:p>
          <a:p>
            <a:pPr marL="1146810" marR="5080" indent="-1134745">
              <a:lnSpc>
                <a:spcPct val="115199"/>
              </a:lnSpc>
              <a:spcBef>
                <a:spcPts val="100"/>
              </a:spcBef>
            </a:pPr>
            <a:r>
              <a:rPr lang="en-US" altLang="en-US" sz="3200" b="0" spc="-110" dirty="0"/>
              <a:t>             </a:t>
            </a:r>
            <a:r>
              <a:rPr sz="3200" b="0" spc="-110" dirty="0"/>
              <a:t>2) Air suci tetapi tidak dapat mensucikan, seperti air kelapa, air gula (teh atau kopi), air susu, dan semacamnya. Namun air yang bercampur </a:t>
            </a:r>
            <a:r>
              <a:rPr sz="3200" b="0" spc="-110" dirty="0" err="1"/>
              <a:t>dengan</a:t>
            </a:r>
            <a:r>
              <a:rPr sz="3200" b="0" spc="-110" dirty="0"/>
              <a:t> </a:t>
            </a:r>
            <a:r>
              <a:rPr sz="3200" b="0" spc="-110" dirty="0" err="1" smtClean="0"/>
              <a:t>sedikit</a:t>
            </a:r>
            <a:r>
              <a:rPr sz="3200" b="0" spc="-110" dirty="0" smtClean="0"/>
              <a:t> </a:t>
            </a:r>
            <a:r>
              <a:rPr sz="3200" b="0" spc="-110" dirty="0" err="1" smtClean="0"/>
              <a:t>benda</a:t>
            </a:r>
            <a:r>
              <a:rPr sz="3200" b="0" spc="-110" dirty="0" smtClean="0"/>
              <a:t> </a:t>
            </a:r>
            <a:r>
              <a:rPr sz="3200" b="0" spc="-110" dirty="0"/>
              <a:t>suci lainnya –seperti air yang bercampur dengan sedikit sabun, kapur barus atau wewangian–, selama tetap terjaga kemutlakannya, maka hukumnya tetap suci dan mensucikan. Tapi jika campurannya banyak hingga tidak layak lagi disebut sebagai air mutlak, maka hukumnya suci tapi tidak mensucikan.</a:t>
            </a:r>
            <a:endParaRPr lang="zh-CN" altLang="en-US" sz="3200" b="0" dirty="0"/>
          </a:p>
        </p:txBody>
      </p:sp>
      <p:pic>
        <p:nvPicPr>
          <p:cNvPr id="6" name="object 6"/>
          <p:cNvPicPr>
            <a:picLocks/>
          </p:cNvPicPr>
          <p:nvPr/>
        </p:nvPicPr>
        <p:blipFill>
          <a:blip r:embed="rId2" cstate="print"/>
          <a:stretch>
            <a:fillRect/>
          </a:stretch>
        </p:blipFill>
        <p:spPr>
          <a:xfrm rot="10800000">
            <a:off x="-4011" y="-38100"/>
            <a:ext cx="4252865" cy="535302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4037"/>
            <a:ext cx="14859000" cy="1524000"/>
          </a:xfrm>
        </p:spPr>
        <p:txBody>
          <a:bodyPr/>
          <a:lstStyle/>
          <a:p>
            <a:r>
              <a:rPr lang="en-ID" dirty="0" err="1" smtClean="0"/>
              <a:t>Pengertian</a:t>
            </a:r>
            <a:r>
              <a:rPr lang="en-ID" dirty="0" smtClean="0"/>
              <a:t>  </a:t>
            </a:r>
            <a:endParaRPr lang="en-US" dirty="0"/>
          </a:p>
        </p:txBody>
      </p:sp>
      <p:sp>
        <p:nvSpPr>
          <p:cNvPr id="3" name="Subtitle 2"/>
          <p:cNvSpPr>
            <a:spLocks noGrp="1"/>
          </p:cNvSpPr>
          <p:nvPr>
            <p:ph type="subTitle" idx="1"/>
          </p:nvPr>
        </p:nvSpPr>
        <p:spPr>
          <a:xfrm>
            <a:off x="1752600" y="1943100"/>
            <a:ext cx="14813280" cy="6330804"/>
          </a:xfrm>
        </p:spPr>
        <p:txBody>
          <a:bodyPr>
            <a:normAutofit fontScale="85000" lnSpcReduction="20000"/>
          </a:bodyPr>
          <a:lstStyle/>
          <a:p>
            <a:pPr algn="just"/>
            <a:r>
              <a:rPr lang="en-US" dirty="0" err="1"/>
              <a:t>Mandi</a:t>
            </a:r>
            <a:r>
              <a:rPr lang="en-US" dirty="0"/>
              <a:t> </a:t>
            </a:r>
            <a:r>
              <a:rPr lang="en-US" dirty="0" err="1"/>
              <a:t>wajib</a:t>
            </a:r>
            <a:r>
              <a:rPr lang="en-US" dirty="0"/>
              <a:t> </a:t>
            </a:r>
            <a:r>
              <a:rPr lang="en-US" dirty="0" err="1"/>
              <a:t>ini</a:t>
            </a:r>
            <a:r>
              <a:rPr lang="en-US" dirty="0"/>
              <a:t> </a:t>
            </a:r>
            <a:r>
              <a:rPr lang="en-US" dirty="0" err="1"/>
              <a:t>merupakan</a:t>
            </a:r>
            <a:r>
              <a:rPr lang="en-US" dirty="0"/>
              <a:t> </a:t>
            </a:r>
            <a:r>
              <a:rPr lang="en-US" dirty="0" err="1"/>
              <a:t>sebuah</a:t>
            </a:r>
            <a:r>
              <a:rPr lang="en-US" dirty="0"/>
              <a:t> </a:t>
            </a:r>
            <a:r>
              <a:rPr lang="en-US" dirty="0" err="1"/>
              <a:t>aturan</a:t>
            </a:r>
            <a:r>
              <a:rPr lang="en-US" dirty="0"/>
              <a:t> </a:t>
            </a:r>
            <a:r>
              <a:rPr lang="en-US" dirty="0" err="1"/>
              <a:t>dari</a:t>
            </a:r>
            <a:r>
              <a:rPr lang="en-US" dirty="0"/>
              <a:t> Allah </a:t>
            </a:r>
            <a:r>
              <a:rPr lang="en-US" dirty="0" err="1"/>
              <a:t>untuk</a:t>
            </a:r>
            <a:r>
              <a:rPr lang="en-US" dirty="0"/>
              <a:t> </a:t>
            </a:r>
            <a:r>
              <a:rPr lang="en-US" dirty="0" err="1"/>
              <a:t>para</a:t>
            </a:r>
            <a:r>
              <a:rPr lang="en-US" dirty="0"/>
              <a:t> </a:t>
            </a:r>
            <a:r>
              <a:rPr lang="en-US" dirty="0" err="1"/>
              <a:t>umat</a:t>
            </a:r>
            <a:r>
              <a:rPr lang="en-US" dirty="0"/>
              <a:t> </a:t>
            </a:r>
            <a:r>
              <a:rPr lang="en-US" dirty="0" err="1"/>
              <a:t>muslim</a:t>
            </a:r>
            <a:r>
              <a:rPr lang="en-US" dirty="0"/>
              <a:t> </a:t>
            </a:r>
            <a:r>
              <a:rPr lang="en-US" dirty="0" err="1"/>
              <a:t>seketika</a:t>
            </a:r>
            <a:r>
              <a:rPr lang="en-US" dirty="0"/>
              <a:t> </a:t>
            </a:r>
            <a:r>
              <a:rPr lang="en-US" dirty="0" err="1"/>
              <a:t>dalam</a:t>
            </a:r>
            <a:r>
              <a:rPr lang="en-US" dirty="0"/>
              <a:t> </a:t>
            </a:r>
            <a:r>
              <a:rPr lang="en-US" dirty="0" err="1"/>
              <a:t>kondisi</a:t>
            </a:r>
            <a:r>
              <a:rPr lang="en-US" dirty="0"/>
              <a:t> </a:t>
            </a:r>
            <a:r>
              <a:rPr lang="en-US" dirty="0" err="1"/>
              <a:t>tertentu</a:t>
            </a:r>
            <a:r>
              <a:rPr lang="en-US" dirty="0"/>
              <a:t> </a:t>
            </a:r>
            <a:r>
              <a:rPr lang="en-US" dirty="0" err="1"/>
              <a:t>dan</a:t>
            </a:r>
            <a:r>
              <a:rPr lang="en-US" dirty="0"/>
              <a:t> </a:t>
            </a:r>
            <a:r>
              <a:rPr lang="en-US" dirty="0" err="1"/>
              <a:t>syarat</a:t>
            </a:r>
            <a:r>
              <a:rPr lang="en-US" dirty="0"/>
              <a:t> </a:t>
            </a:r>
            <a:r>
              <a:rPr lang="en-US" dirty="0" err="1"/>
              <a:t>tertentu</a:t>
            </a:r>
            <a:r>
              <a:rPr lang="en-US" dirty="0" smtClean="0"/>
              <a:t>. </a:t>
            </a:r>
            <a:r>
              <a:rPr lang="en-US" dirty="0" err="1" smtClean="0"/>
              <a:t>Dalam</a:t>
            </a:r>
            <a:r>
              <a:rPr lang="en-US" dirty="0" smtClean="0"/>
              <a:t> </a:t>
            </a:r>
            <a:r>
              <a:rPr lang="en-US" dirty="0" err="1"/>
              <a:t>bahasa</a:t>
            </a:r>
            <a:r>
              <a:rPr lang="en-US" dirty="0"/>
              <a:t> </a:t>
            </a:r>
            <a:r>
              <a:rPr lang="en-US" dirty="0" err="1"/>
              <a:t>arab</a:t>
            </a:r>
            <a:r>
              <a:rPr lang="en-US" dirty="0"/>
              <a:t>, </a:t>
            </a:r>
            <a:r>
              <a:rPr lang="en-US" dirty="0" err="1"/>
              <a:t>mandi</a:t>
            </a:r>
            <a:r>
              <a:rPr lang="en-US" dirty="0"/>
              <a:t> </a:t>
            </a:r>
            <a:r>
              <a:rPr lang="en-US" dirty="0" err="1"/>
              <a:t>berasal</a:t>
            </a:r>
            <a:r>
              <a:rPr lang="en-US" dirty="0"/>
              <a:t> </a:t>
            </a:r>
            <a:r>
              <a:rPr lang="en-US" dirty="0" err="1"/>
              <a:t>dari</a:t>
            </a:r>
            <a:r>
              <a:rPr lang="en-US" dirty="0"/>
              <a:t> Al-</a:t>
            </a:r>
            <a:r>
              <a:rPr lang="en-US" dirty="0" err="1"/>
              <a:t>Ghuslu</a:t>
            </a:r>
            <a:r>
              <a:rPr lang="en-US" dirty="0"/>
              <a:t>, yang </a:t>
            </a:r>
            <a:r>
              <a:rPr lang="en-US" dirty="0" err="1"/>
              <a:t>artinya</a:t>
            </a:r>
            <a:r>
              <a:rPr lang="en-US" dirty="0"/>
              <a:t> </a:t>
            </a:r>
            <a:r>
              <a:rPr lang="en-US" dirty="0" err="1"/>
              <a:t>mengalirkan</a:t>
            </a:r>
            <a:r>
              <a:rPr lang="en-US" dirty="0"/>
              <a:t> air </a:t>
            </a:r>
            <a:r>
              <a:rPr lang="en-US" dirty="0" err="1"/>
              <a:t>ke</a:t>
            </a:r>
            <a:r>
              <a:rPr lang="en-US" dirty="0"/>
              <a:t> </a:t>
            </a:r>
            <a:r>
              <a:rPr lang="en-US" dirty="0" err="1"/>
              <a:t>pada</a:t>
            </a:r>
            <a:r>
              <a:rPr lang="en-US" dirty="0"/>
              <a:t> </a:t>
            </a:r>
            <a:r>
              <a:rPr lang="en-US" dirty="0" err="1"/>
              <a:t>sesuatu</a:t>
            </a:r>
            <a:r>
              <a:rPr lang="en-US" dirty="0"/>
              <a:t>. </a:t>
            </a:r>
            <a:r>
              <a:rPr lang="en-US" dirty="0" err="1"/>
              <a:t>Istilah</a:t>
            </a:r>
            <a:r>
              <a:rPr lang="en-US" dirty="0"/>
              <a:t> </a:t>
            </a:r>
            <a:r>
              <a:rPr lang="en-US" dirty="0" err="1"/>
              <a:t>lainnya</a:t>
            </a:r>
            <a:r>
              <a:rPr lang="en-US" dirty="0"/>
              <a:t>, Al-</a:t>
            </a:r>
            <a:r>
              <a:rPr lang="en-US" dirty="0" err="1"/>
              <a:t>Ghuslu</a:t>
            </a:r>
            <a:r>
              <a:rPr lang="en-US" dirty="0"/>
              <a:t> </a:t>
            </a:r>
            <a:r>
              <a:rPr lang="en-US" dirty="0" err="1"/>
              <a:t>adalah</a:t>
            </a:r>
            <a:r>
              <a:rPr lang="en-US" dirty="0"/>
              <a:t> </a:t>
            </a:r>
            <a:r>
              <a:rPr lang="en-US" dirty="0" err="1"/>
              <a:t>menuangkan</a:t>
            </a:r>
            <a:r>
              <a:rPr lang="en-US" dirty="0"/>
              <a:t> air </a:t>
            </a:r>
            <a:r>
              <a:rPr lang="en-US" dirty="0" err="1"/>
              <a:t>ke</a:t>
            </a:r>
            <a:r>
              <a:rPr lang="en-US" dirty="0"/>
              <a:t> </a:t>
            </a:r>
            <a:r>
              <a:rPr lang="en-US" dirty="0" err="1"/>
              <a:t>semua</a:t>
            </a:r>
            <a:r>
              <a:rPr lang="en-US" dirty="0"/>
              <a:t> </a:t>
            </a:r>
            <a:r>
              <a:rPr lang="en-US" dirty="0" err="1"/>
              <a:t>bagian</a:t>
            </a:r>
            <a:r>
              <a:rPr lang="en-US" dirty="0"/>
              <a:t> </a:t>
            </a:r>
            <a:r>
              <a:rPr lang="en-US" dirty="0" err="1"/>
              <a:t>badan</a:t>
            </a:r>
            <a:r>
              <a:rPr lang="en-US" dirty="0"/>
              <a:t> </a:t>
            </a:r>
            <a:r>
              <a:rPr lang="en-US" dirty="0" err="1"/>
              <a:t>dengan</a:t>
            </a:r>
            <a:r>
              <a:rPr lang="en-US" dirty="0"/>
              <a:t> </a:t>
            </a:r>
            <a:r>
              <a:rPr lang="en-US" dirty="0" err="1"/>
              <a:t>tata</a:t>
            </a:r>
            <a:r>
              <a:rPr lang="en-US" dirty="0"/>
              <a:t> </a:t>
            </a:r>
            <a:r>
              <a:rPr lang="en-US" dirty="0" err="1"/>
              <a:t>cara</a:t>
            </a:r>
            <a:r>
              <a:rPr lang="en-US" dirty="0"/>
              <a:t> yang </a:t>
            </a:r>
            <a:r>
              <a:rPr lang="en-US" dirty="0" err="1"/>
              <a:t>khusus</a:t>
            </a:r>
            <a:r>
              <a:rPr lang="en-US" dirty="0"/>
              <a:t> </a:t>
            </a:r>
            <a:r>
              <a:rPr lang="en-US" dirty="0" err="1"/>
              <a:t>bertujuan</a:t>
            </a:r>
            <a:r>
              <a:rPr lang="en-US" dirty="0"/>
              <a:t> </a:t>
            </a:r>
            <a:r>
              <a:rPr lang="en-US" dirty="0" err="1"/>
              <a:t>untuk</a:t>
            </a:r>
            <a:r>
              <a:rPr lang="en-US" dirty="0"/>
              <a:t> </a:t>
            </a:r>
            <a:r>
              <a:rPr lang="en-US" dirty="0" err="1"/>
              <a:t>membersihkan</a:t>
            </a:r>
            <a:r>
              <a:rPr lang="en-US" dirty="0"/>
              <a:t> </a:t>
            </a:r>
            <a:r>
              <a:rPr lang="en-US" dirty="0" err="1"/>
              <a:t>hadast</a:t>
            </a:r>
            <a:r>
              <a:rPr lang="en-US" dirty="0"/>
              <a:t> </a:t>
            </a:r>
            <a:r>
              <a:rPr lang="en-US" dirty="0" err="1"/>
              <a:t>besar</a:t>
            </a:r>
            <a:r>
              <a:rPr lang="en-US" dirty="0"/>
              <a:t>. </a:t>
            </a:r>
            <a:r>
              <a:rPr lang="en-US" dirty="0" err="1"/>
              <a:t>Mandi</a:t>
            </a:r>
            <a:r>
              <a:rPr lang="en-US" dirty="0"/>
              <a:t> </a:t>
            </a:r>
            <a:r>
              <a:rPr lang="en-US" dirty="0" err="1"/>
              <a:t>wajib</a:t>
            </a:r>
            <a:r>
              <a:rPr lang="en-US" dirty="0"/>
              <a:t> </a:t>
            </a:r>
            <a:r>
              <a:rPr lang="en-US" dirty="0" err="1"/>
              <a:t>dalam</a:t>
            </a:r>
            <a:r>
              <a:rPr lang="en-US" dirty="0"/>
              <a:t> </a:t>
            </a:r>
            <a:r>
              <a:rPr lang="en-US" dirty="0" err="1"/>
              <a:t>islam</a:t>
            </a:r>
            <a:r>
              <a:rPr lang="en-US" dirty="0"/>
              <a:t> </a:t>
            </a:r>
            <a:r>
              <a:rPr lang="en-US" dirty="0" err="1"/>
              <a:t>menjadi</a:t>
            </a:r>
            <a:r>
              <a:rPr lang="en-US" dirty="0"/>
              <a:t> </a:t>
            </a:r>
            <a:r>
              <a:rPr lang="en-US" dirty="0" err="1"/>
              <a:t>sebuah</a:t>
            </a:r>
            <a:r>
              <a:rPr lang="en-US" dirty="0"/>
              <a:t> </a:t>
            </a:r>
            <a:r>
              <a:rPr lang="en-US" dirty="0" err="1"/>
              <a:t>cara</a:t>
            </a:r>
            <a:r>
              <a:rPr lang="en-US" dirty="0"/>
              <a:t> </a:t>
            </a:r>
            <a:r>
              <a:rPr lang="en-US" dirty="0" err="1"/>
              <a:t>untuk</a:t>
            </a:r>
            <a:r>
              <a:rPr lang="en-US" dirty="0"/>
              <a:t> </a:t>
            </a:r>
            <a:r>
              <a:rPr lang="en-US" dirty="0" err="1"/>
              <a:t>membersihkan</a:t>
            </a:r>
            <a:r>
              <a:rPr lang="en-US" dirty="0"/>
              <a:t> </a:t>
            </a:r>
            <a:r>
              <a:rPr lang="en-US" dirty="0" err="1"/>
              <a:t>diri</a:t>
            </a:r>
            <a:r>
              <a:rPr lang="en-US" dirty="0"/>
              <a:t> </a:t>
            </a:r>
            <a:r>
              <a:rPr lang="en-US" dirty="0" err="1"/>
              <a:t>serta</a:t>
            </a:r>
            <a:r>
              <a:rPr lang="en-US" dirty="0"/>
              <a:t> </a:t>
            </a:r>
            <a:r>
              <a:rPr lang="en-US" dirty="0" err="1"/>
              <a:t>mensucikan</a:t>
            </a:r>
            <a:r>
              <a:rPr lang="en-US" dirty="0"/>
              <a:t> </a:t>
            </a:r>
            <a:r>
              <a:rPr lang="en-US" dirty="0" err="1"/>
              <a:t>diri</a:t>
            </a:r>
            <a:r>
              <a:rPr lang="en-US" dirty="0"/>
              <a:t> </a:t>
            </a:r>
            <a:r>
              <a:rPr lang="en-US" dirty="0" err="1"/>
              <a:t>dari</a:t>
            </a:r>
            <a:r>
              <a:rPr lang="en-US" dirty="0"/>
              <a:t> </a:t>
            </a:r>
            <a:r>
              <a:rPr lang="en-US" dirty="0" err="1"/>
              <a:t>segala</a:t>
            </a:r>
            <a:r>
              <a:rPr lang="en-US" dirty="0"/>
              <a:t> </a:t>
            </a:r>
            <a:r>
              <a:rPr lang="en-US" dirty="0" err="1"/>
              <a:t>najis</a:t>
            </a:r>
            <a:r>
              <a:rPr lang="en-US" dirty="0"/>
              <a:t> </a:t>
            </a:r>
            <a:r>
              <a:rPr lang="en-US" dirty="0" err="1"/>
              <a:t>kotoran</a:t>
            </a:r>
            <a:r>
              <a:rPr lang="en-US" dirty="0"/>
              <a:t> yang </a:t>
            </a:r>
            <a:r>
              <a:rPr lang="en-US" dirty="0" err="1"/>
              <a:t>menempel</a:t>
            </a:r>
            <a:r>
              <a:rPr lang="en-US" dirty="0"/>
              <a:t> </a:t>
            </a:r>
            <a:r>
              <a:rPr lang="en-US" dirty="0" err="1"/>
              <a:t>pada</a:t>
            </a:r>
            <a:r>
              <a:rPr lang="en-US" dirty="0"/>
              <a:t> </a:t>
            </a:r>
            <a:r>
              <a:rPr lang="en-US" dirty="0" err="1"/>
              <a:t>tubuh</a:t>
            </a:r>
            <a:r>
              <a:rPr lang="en-US" dirty="0"/>
              <a:t>. </a:t>
            </a:r>
            <a:r>
              <a:rPr lang="en-US" dirty="0" err="1"/>
              <a:t>Maka</a:t>
            </a:r>
            <a:r>
              <a:rPr lang="en-US" dirty="0"/>
              <a:t>, </a:t>
            </a:r>
            <a:r>
              <a:rPr lang="en-US" dirty="0" err="1"/>
              <a:t>mandi</a:t>
            </a:r>
            <a:r>
              <a:rPr lang="en-US" dirty="0"/>
              <a:t> </a:t>
            </a:r>
            <a:r>
              <a:rPr lang="en-US" dirty="0" err="1"/>
              <a:t>wajib</a:t>
            </a:r>
            <a:r>
              <a:rPr lang="en-US" dirty="0"/>
              <a:t> </a:t>
            </a:r>
            <a:r>
              <a:rPr lang="en-US" dirty="0" err="1"/>
              <a:t>diharuskan</a:t>
            </a:r>
            <a:r>
              <a:rPr lang="en-US" dirty="0"/>
              <a:t> </a:t>
            </a:r>
            <a:r>
              <a:rPr lang="en-US" dirty="0" err="1"/>
              <a:t>sesuai</a:t>
            </a:r>
            <a:r>
              <a:rPr lang="en-US" dirty="0"/>
              <a:t> yang </a:t>
            </a:r>
            <a:r>
              <a:rPr lang="en-US" dirty="0" err="1"/>
              <a:t>tertulis</a:t>
            </a:r>
            <a:r>
              <a:rPr lang="en-US" dirty="0"/>
              <a:t> </a:t>
            </a:r>
            <a:r>
              <a:rPr lang="en-US" dirty="0" err="1"/>
              <a:t>pada</a:t>
            </a:r>
            <a:r>
              <a:rPr lang="en-US" dirty="0"/>
              <a:t> </a:t>
            </a:r>
            <a:r>
              <a:rPr lang="en-US" dirty="0" err="1"/>
              <a:t>Ayat</a:t>
            </a:r>
            <a:r>
              <a:rPr lang="en-US" dirty="0"/>
              <a:t> </a:t>
            </a:r>
            <a:r>
              <a:rPr lang="en-US" dirty="0" err="1"/>
              <a:t>diatas</a:t>
            </a:r>
            <a:endParaRPr lang="en-US" dirty="0"/>
          </a:p>
        </p:txBody>
      </p:sp>
    </p:spTree>
    <p:extLst>
      <p:ext uri="{BB962C8B-B14F-4D97-AF65-F5344CB8AC3E}">
        <p14:creationId xmlns:p14="http://schemas.microsoft.com/office/powerpoint/2010/main" val="1833586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723900"/>
            <a:ext cx="14813280" cy="1217676"/>
          </a:xfrm>
        </p:spPr>
        <p:txBody>
          <a:bodyPr>
            <a:normAutofit/>
          </a:bodyPr>
          <a:lstStyle/>
          <a:p>
            <a:r>
              <a:rPr lang="en-ID" sz="6000" dirty="0" err="1" smtClean="0"/>
              <a:t>Mandi</a:t>
            </a:r>
            <a:r>
              <a:rPr lang="en-ID" sz="6000" dirty="0" smtClean="0"/>
              <a:t> </a:t>
            </a:r>
            <a:r>
              <a:rPr lang="en-ID" sz="6000" dirty="0" err="1" smtClean="0"/>
              <a:t>Wajib</a:t>
            </a:r>
            <a:r>
              <a:rPr lang="en-ID" sz="6000" dirty="0" smtClean="0"/>
              <a:t> </a:t>
            </a:r>
            <a:r>
              <a:rPr lang="en-ID" sz="6000" dirty="0" err="1" smtClean="0"/>
              <a:t>Pada</a:t>
            </a:r>
            <a:r>
              <a:rPr lang="en-ID" sz="6000" dirty="0" smtClean="0"/>
              <a:t> </a:t>
            </a:r>
            <a:r>
              <a:rPr lang="en-ID" sz="6000" dirty="0" err="1" smtClean="0"/>
              <a:t>Masa</a:t>
            </a:r>
            <a:r>
              <a:rPr lang="en-ID" sz="6000" dirty="0" smtClean="0"/>
              <a:t> </a:t>
            </a:r>
            <a:r>
              <a:rPr lang="en-ID" sz="6000" dirty="0" err="1" smtClean="0"/>
              <a:t>Nifas</a:t>
            </a:r>
            <a:endParaRPr lang="en-US" sz="6000" dirty="0"/>
          </a:p>
        </p:txBody>
      </p:sp>
      <p:sp>
        <p:nvSpPr>
          <p:cNvPr id="3" name="Subtitle 2"/>
          <p:cNvSpPr>
            <a:spLocks noGrp="1"/>
          </p:cNvSpPr>
          <p:nvPr>
            <p:ph type="subTitle" idx="1"/>
          </p:nvPr>
        </p:nvSpPr>
        <p:spPr>
          <a:xfrm>
            <a:off x="457200" y="2667000"/>
            <a:ext cx="17145000" cy="7620000"/>
          </a:xfrm>
        </p:spPr>
        <p:txBody>
          <a:bodyPr>
            <a:normAutofit fontScale="62500" lnSpcReduction="20000"/>
          </a:bodyPr>
          <a:lstStyle/>
          <a:p>
            <a:pPr algn="just"/>
            <a:r>
              <a:rPr lang="en-US" dirty="0" smtClean="0"/>
              <a:t>	</a:t>
            </a:r>
            <a:r>
              <a:rPr lang="en-US" sz="6400" dirty="0" err="1" smtClean="0"/>
              <a:t>Darah</a:t>
            </a:r>
            <a:r>
              <a:rPr lang="en-US" sz="6400" dirty="0" smtClean="0"/>
              <a:t> </a:t>
            </a:r>
            <a:r>
              <a:rPr lang="en-US" sz="6400" dirty="0"/>
              <a:t>yang </a:t>
            </a:r>
            <a:r>
              <a:rPr lang="en-US" sz="6400" dirty="0" err="1"/>
              <a:t>telah</a:t>
            </a:r>
            <a:r>
              <a:rPr lang="en-US" sz="6400" dirty="0"/>
              <a:t> </a:t>
            </a:r>
            <a:r>
              <a:rPr lang="en-US" sz="6400" dirty="0" err="1"/>
              <a:t>dikeluarkan</a:t>
            </a:r>
            <a:r>
              <a:rPr lang="en-US" sz="6400" dirty="0"/>
              <a:t> </a:t>
            </a:r>
            <a:r>
              <a:rPr lang="en-US" sz="6400" dirty="0" err="1"/>
              <a:t>dari</a:t>
            </a:r>
            <a:r>
              <a:rPr lang="en-US" sz="6400" dirty="0"/>
              <a:t> </a:t>
            </a:r>
            <a:r>
              <a:rPr lang="en-US" sz="6400" dirty="0" err="1"/>
              <a:t>Haid</a:t>
            </a:r>
            <a:r>
              <a:rPr lang="en-US" sz="6400" dirty="0"/>
              <a:t> </a:t>
            </a:r>
            <a:r>
              <a:rPr lang="en-US" sz="6400" dirty="0" err="1"/>
              <a:t>serta</a:t>
            </a:r>
            <a:r>
              <a:rPr lang="en-US" sz="6400" dirty="0"/>
              <a:t> </a:t>
            </a:r>
            <a:r>
              <a:rPr lang="en-US" sz="6400" dirty="0" err="1"/>
              <a:t>Nifas</a:t>
            </a:r>
            <a:r>
              <a:rPr lang="en-US" sz="6400" dirty="0"/>
              <a:t> </a:t>
            </a:r>
            <a:r>
              <a:rPr lang="en-US" sz="6400" dirty="0" err="1"/>
              <a:t>statusnya</a:t>
            </a:r>
            <a:r>
              <a:rPr lang="en-US" sz="6400" dirty="0"/>
              <a:t> </a:t>
            </a:r>
            <a:r>
              <a:rPr lang="en-US" sz="6400" dirty="0" err="1"/>
              <a:t>adalah</a:t>
            </a:r>
            <a:r>
              <a:rPr lang="en-US" sz="6400" dirty="0"/>
              <a:t> </a:t>
            </a:r>
            <a:r>
              <a:rPr lang="en-US" sz="6400" dirty="0" err="1"/>
              <a:t>sebuah</a:t>
            </a:r>
            <a:r>
              <a:rPr lang="en-US" sz="6400" dirty="0"/>
              <a:t> </a:t>
            </a:r>
            <a:r>
              <a:rPr lang="en-US" sz="6400" dirty="0" err="1" smtClean="0"/>
              <a:t>darah</a:t>
            </a:r>
            <a:r>
              <a:rPr lang="en-US" sz="6400" dirty="0" smtClean="0"/>
              <a:t> </a:t>
            </a:r>
            <a:r>
              <a:rPr lang="en-US" sz="6400" dirty="0" err="1" smtClean="0"/>
              <a:t>kotoran</a:t>
            </a:r>
            <a:r>
              <a:rPr lang="en-US" sz="6400" dirty="0"/>
              <a:t>, </a:t>
            </a:r>
            <a:r>
              <a:rPr lang="en-US" sz="6400" dirty="0" err="1"/>
              <a:t>najis</a:t>
            </a:r>
            <a:r>
              <a:rPr lang="en-US" sz="6400" dirty="0"/>
              <a:t>, </a:t>
            </a:r>
            <a:r>
              <a:rPr lang="en-US" sz="6400" dirty="0" err="1" smtClean="0"/>
              <a:t>dan</a:t>
            </a:r>
            <a:r>
              <a:rPr lang="en-US" sz="6400" dirty="0" smtClean="0"/>
              <a:t> </a:t>
            </a:r>
            <a:r>
              <a:rPr lang="en-US" sz="6400" dirty="0" err="1" smtClean="0"/>
              <a:t>juga</a:t>
            </a:r>
            <a:r>
              <a:rPr lang="en-US" sz="6400" dirty="0" smtClean="0"/>
              <a:t> </a:t>
            </a:r>
            <a:r>
              <a:rPr lang="en-US" sz="6400" dirty="0" err="1"/>
              <a:t>membuat</a:t>
            </a:r>
            <a:r>
              <a:rPr lang="en-US" sz="6400" dirty="0"/>
              <a:t> </a:t>
            </a:r>
            <a:r>
              <a:rPr lang="en-US" sz="6400" dirty="0" err="1" smtClean="0"/>
              <a:t>keadaan</a:t>
            </a:r>
            <a:r>
              <a:rPr lang="en-US" sz="6400" dirty="0" smtClean="0"/>
              <a:t> </a:t>
            </a:r>
            <a:r>
              <a:rPr lang="en-US" sz="6400" dirty="0" err="1" smtClean="0"/>
              <a:t>diri</a:t>
            </a:r>
            <a:r>
              <a:rPr lang="en-US" sz="6400" dirty="0" smtClean="0"/>
              <a:t> </a:t>
            </a:r>
            <a:r>
              <a:rPr lang="en-US" sz="6400" dirty="0" err="1" smtClean="0"/>
              <a:t>tidak</a:t>
            </a:r>
            <a:r>
              <a:rPr lang="en-US" sz="6400" dirty="0" smtClean="0"/>
              <a:t> </a:t>
            </a:r>
            <a:r>
              <a:rPr lang="en-US" sz="6400" dirty="0" err="1" smtClean="0"/>
              <a:t>suci</a:t>
            </a:r>
            <a:r>
              <a:rPr lang="en-US" sz="6400" dirty="0" smtClean="0"/>
              <a:t>. </a:t>
            </a:r>
            <a:r>
              <a:rPr lang="en-US" sz="6400" dirty="0" err="1" smtClean="0"/>
              <a:t>Sehingga</a:t>
            </a:r>
            <a:r>
              <a:rPr lang="en-US" sz="6400" dirty="0" smtClean="0"/>
              <a:t> </a:t>
            </a:r>
            <a:r>
              <a:rPr lang="en-US" sz="6400" dirty="0" err="1"/>
              <a:t>wanita</a:t>
            </a:r>
            <a:r>
              <a:rPr lang="en-US" sz="6400" dirty="0"/>
              <a:t> yang </a:t>
            </a:r>
            <a:r>
              <a:rPr lang="en-US" sz="6400" dirty="0" err="1"/>
              <a:t>telah</a:t>
            </a:r>
            <a:r>
              <a:rPr lang="en-US" sz="6400" dirty="0"/>
              <a:t> </a:t>
            </a:r>
            <a:r>
              <a:rPr lang="en-US" sz="6400" dirty="0" err="1"/>
              <a:t>melewati</a:t>
            </a:r>
            <a:r>
              <a:rPr lang="en-US" sz="6400" dirty="0"/>
              <a:t> </a:t>
            </a:r>
            <a:r>
              <a:rPr lang="en-US" sz="6400" dirty="0" err="1"/>
              <a:t>masa</a:t>
            </a:r>
            <a:r>
              <a:rPr lang="en-US" sz="6400" dirty="0"/>
              <a:t> </a:t>
            </a:r>
            <a:r>
              <a:rPr lang="en-US" sz="6400" dirty="0" err="1"/>
              <a:t>haid</a:t>
            </a:r>
            <a:r>
              <a:rPr lang="en-US" sz="6400" dirty="0"/>
              <a:t> </a:t>
            </a:r>
            <a:r>
              <a:rPr lang="en-US" sz="6400" dirty="0" err="1"/>
              <a:t>juga</a:t>
            </a:r>
            <a:r>
              <a:rPr lang="en-US" sz="6400" dirty="0"/>
              <a:t> </a:t>
            </a:r>
            <a:r>
              <a:rPr lang="en-US" sz="6400" dirty="0" err="1"/>
              <a:t>nifas</a:t>
            </a:r>
            <a:r>
              <a:rPr lang="en-US" sz="6400" dirty="0"/>
              <a:t>, </a:t>
            </a:r>
            <a:r>
              <a:rPr lang="en-US" sz="6400" dirty="0" err="1" smtClean="0"/>
              <a:t>wajib</a:t>
            </a:r>
            <a:r>
              <a:rPr lang="en-US" sz="6400" dirty="0" smtClean="0"/>
              <a:t> </a:t>
            </a:r>
            <a:r>
              <a:rPr lang="en-US" sz="6400" dirty="0" err="1"/>
              <a:t>untuknya</a:t>
            </a:r>
            <a:r>
              <a:rPr lang="en-US" sz="6400" dirty="0"/>
              <a:t> </a:t>
            </a:r>
            <a:r>
              <a:rPr lang="en-US" sz="6400" dirty="0" err="1"/>
              <a:t>untuk</a:t>
            </a:r>
            <a:r>
              <a:rPr lang="en-US" sz="6400" dirty="0"/>
              <a:t> </a:t>
            </a:r>
            <a:r>
              <a:rPr lang="en-US" sz="6400" dirty="0" err="1"/>
              <a:t>bersuci</a:t>
            </a:r>
            <a:r>
              <a:rPr lang="en-US" sz="6400" dirty="0"/>
              <a:t> </a:t>
            </a:r>
            <a:r>
              <a:rPr lang="en-US" sz="6400" dirty="0" err="1"/>
              <a:t>dengan</a:t>
            </a:r>
            <a:r>
              <a:rPr lang="en-US" sz="6400" dirty="0"/>
              <a:t> </a:t>
            </a:r>
            <a:r>
              <a:rPr lang="en-US" sz="6400" dirty="0" err="1"/>
              <a:t>mandi</a:t>
            </a:r>
            <a:r>
              <a:rPr lang="en-US" sz="6400" dirty="0"/>
              <a:t> </a:t>
            </a:r>
            <a:r>
              <a:rPr lang="en-US" sz="6400" dirty="0" err="1"/>
              <a:t>wajib</a:t>
            </a:r>
            <a:r>
              <a:rPr lang="en-US" sz="6400" dirty="0"/>
              <a:t>, agar </a:t>
            </a:r>
            <a:r>
              <a:rPr lang="en-US" sz="6400" dirty="0" err="1"/>
              <a:t>bisa</a:t>
            </a:r>
            <a:r>
              <a:rPr lang="en-US" sz="6400" dirty="0"/>
              <a:t> </a:t>
            </a:r>
            <a:r>
              <a:rPr lang="en-US" sz="6400" dirty="0" err="1"/>
              <a:t>kembali</a:t>
            </a:r>
            <a:r>
              <a:rPr lang="en-US" sz="6400" dirty="0"/>
              <a:t> </a:t>
            </a:r>
            <a:r>
              <a:rPr lang="en-US" sz="6400" dirty="0" err="1"/>
              <a:t>menjalani</a:t>
            </a:r>
            <a:r>
              <a:rPr lang="en-US" sz="6400" dirty="0"/>
              <a:t> </a:t>
            </a:r>
            <a:r>
              <a:rPr lang="en-US" sz="6400" dirty="0" err="1"/>
              <a:t>ibadah</a:t>
            </a:r>
            <a:r>
              <a:rPr lang="en-US" sz="6400" dirty="0" smtClean="0"/>
              <a:t>. Hal </a:t>
            </a:r>
            <a:r>
              <a:rPr lang="en-US" sz="6400" dirty="0" err="1"/>
              <a:t>ini</a:t>
            </a:r>
            <a:r>
              <a:rPr lang="en-US" sz="6400" dirty="0"/>
              <a:t> </a:t>
            </a:r>
            <a:r>
              <a:rPr lang="en-US" sz="6400" dirty="0" err="1"/>
              <a:t>disebabkan</a:t>
            </a:r>
            <a:r>
              <a:rPr lang="en-US" sz="6400" dirty="0"/>
              <a:t> </a:t>
            </a:r>
            <a:r>
              <a:rPr lang="en-US" sz="6400" dirty="0" err="1"/>
              <a:t>ada</a:t>
            </a:r>
            <a:r>
              <a:rPr lang="en-US" sz="6400" dirty="0"/>
              <a:t> </a:t>
            </a:r>
            <a:r>
              <a:rPr lang="en-US" sz="6400" dirty="0" err="1"/>
              <a:t>larangan</a:t>
            </a:r>
            <a:r>
              <a:rPr lang="en-US" sz="6400" dirty="0"/>
              <a:t> </a:t>
            </a:r>
            <a:r>
              <a:rPr lang="en-US" sz="6400" dirty="0" err="1"/>
              <a:t>ketika</a:t>
            </a:r>
            <a:r>
              <a:rPr lang="en-US" sz="6400" dirty="0"/>
              <a:t> </a:t>
            </a:r>
            <a:r>
              <a:rPr lang="en-US" sz="6400" dirty="0" err="1"/>
              <a:t>haid</a:t>
            </a:r>
            <a:r>
              <a:rPr lang="en-US" sz="6400" dirty="0"/>
              <a:t> </a:t>
            </a:r>
            <a:r>
              <a:rPr lang="en-US" sz="6400" dirty="0" err="1"/>
              <a:t>serta</a:t>
            </a:r>
            <a:r>
              <a:rPr lang="en-US" sz="6400" dirty="0"/>
              <a:t> </a:t>
            </a:r>
            <a:r>
              <a:rPr lang="en-US" sz="6400" dirty="0" err="1"/>
              <a:t>nifas</a:t>
            </a:r>
            <a:r>
              <a:rPr lang="en-US" sz="6400" dirty="0"/>
              <a:t> </a:t>
            </a:r>
            <a:r>
              <a:rPr lang="en-US" sz="6400" dirty="0" err="1"/>
              <a:t>untuk</a:t>
            </a:r>
            <a:r>
              <a:rPr lang="en-US" sz="6400" dirty="0"/>
              <a:t> </a:t>
            </a:r>
            <a:r>
              <a:rPr lang="en-US" sz="6400" dirty="0" err="1"/>
              <a:t>menjalankan</a:t>
            </a:r>
            <a:r>
              <a:rPr lang="en-US" sz="6400" dirty="0"/>
              <a:t> </a:t>
            </a:r>
            <a:r>
              <a:rPr lang="en-US" sz="6400" dirty="0" err="1"/>
              <a:t>shalat</a:t>
            </a:r>
            <a:r>
              <a:rPr lang="en-US" sz="6400" dirty="0"/>
              <a:t> </a:t>
            </a:r>
            <a:r>
              <a:rPr lang="en-US" sz="6400" dirty="0" err="1"/>
              <a:t>dan</a:t>
            </a:r>
            <a:r>
              <a:rPr lang="en-US" sz="6400" dirty="0"/>
              <a:t> </a:t>
            </a:r>
            <a:r>
              <a:rPr lang="en-US" sz="6400" dirty="0" err="1"/>
              <a:t>puasa</a:t>
            </a:r>
            <a:r>
              <a:rPr lang="en-US" sz="6400" dirty="0"/>
              <a:t>, </a:t>
            </a:r>
            <a:r>
              <a:rPr lang="en-US" sz="6400" dirty="0" err="1"/>
              <a:t>sebelum</a:t>
            </a:r>
            <a:r>
              <a:rPr lang="en-US" sz="6400" dirty="0"/>
              <a:t> </a:t>
            </a:r>
            <a:r>
              <a:rPr lang="en-US" sz="6400" dirty="0" err="1"/>
              <a:t>telah</a:t>
            </a:r>
            <a:r>
              <a:rPr lang="en-US" sz="6400" dirty="0"/>
              <a:t> </a:t>
            </a:r>
            <a:r>
              <a:rPr lang="en-US" sz="6400" dirty="0" err="1"/>
              <a:t>suci</a:t>
            </a:r>
            <a:r>
              <a:rPr lang="en-US" sz="6400" dirty="0"/>
              <a:t> </a:t>
            </a:r>
            <a:r>
              <a:rPr lang="en-US" sz="6400" dirty="0" err="1"/>
              <a:t>dari</a:t>
            </a:r>
            <a:r>
              <a:rPr lang="en-US" sz="6400" dirty="0"/>
              <a:t> </a:t>
            </a:r>
            <a:r>
              <a:rPr lang="en-US" sz="6400" dirty="0" err="1"/>
              <a:t>hadas</a:t>
            </a:r>
            <a:r>
              <a:rPr lang="en-US" sz="6400" dirty="0"/>
              <a:t>. </a:t>
            </a:r>
            <a:r>
              <a:rPr lang="en-US" sz="6400" dirty="0" err="1"/>
              <a:t>Sedangkan</a:t>
            </a:r>
            <a:r>
              <a:rPr lang="en-US" sz="6400" dirty="0"/>
              <a:t> </a:t>
            </a:r>
            <a:r>
              <a:rPr lang="en-US" sz="6400" dirty="0" err="1"/>
              <a:t>jika</a:t>
            </a:r>
            <a:r>
              <a:rPr lang="en-US" sz="6400" dirty="0"/>
              <a:t> </a:t>
            </a:r>
            <a:r>
              <a:rPr lang="en-US" sz="6400" dirty="0" err="1"/>
              <a:t>menundanya</a:t>
            </a:r>
            <a:r>
              <a:rPr lang="en-US" sz="6400" dirty="0"/>
              <a:t>, </a:t>
            </a:r>
            <a:r>
              <a:rPr lang="en-US" sz="6400" dirty="0" err="1"/>
              <a:t>akan</a:t>
            </a:r>
            <a:r>
              <a:rPr lang="en-US" sz="6400" dirty="0"/>
              <a:t> </a:t>
            </a:r>
            <a:r>
              <a:rPr lang="en-US" sz="6400" dirty="0" err="1"/>
              <a:t>sebuah</a:t>
            </a:r>
            <a:r>
              <a:rPr lang="en-US" sz="6400" dirty="0"/>
              <a:t> </a:t>
            </a:r>
            <a:r>
              <a:rPr lang="en-US" sz="6400" dirty="0" err="1"/>
              <a:t>kedosaan</a:t>
            </a:r>
            <a:r>
              <a:rPr lang="en-US" sz="6400" dirty="0"/>
              <a:t> </a:t>
            </a:r>
            <a:r>
              <a:rPr lang="en-US" sz="6400" dirty="0" err="1"/>
              <a:t>karena</a:t>
            </a:r>
            <a:r>
              <a:rPr lang="en-US" sz="6400" dirty="0"/>
              <a:t> </a:t>
            </a:r>
            <a:r>
              <a:rPr lang="en-US" sz="6400" dirty="0" err="1"/>
              <a:t>meninggalkan</a:t>
            </a:r>
            <a:r>
              <a:rPr lang="en-US" sz="6400" dirty="0"/>
              <a:t> </a:t>
            </a:r>
            <a:r>
              <a:rPr lang="en-US" sz="6400" dirty="0" err="1"/>
              <a:t>hal</a:t>
            </a:r>
            <a:r>
              <a:rPr lang="en-US" sz="6400" dirty="0"/>
              <a:t> </a:t>
            </a:r>
            <a:r>
              <a:rPr lang="en-US" sz="6400" dirty="0" err="1"/>
              <a:t>wajib</a:t>
            </a:r>
            <a:r>
              <a:rPr lang="en-US" sz="6400" dirty="0"/>
              <a:t>, yang </a:t>
            </a:r>
            <a:r>
              <a:rPr lang="en-US" sz="6400" dirty="0" err="1"/>
              <a:t>dalam</a:t>
            </a:r>
            <a:r>
              <a:rPr lang="en-US" sz="6400" dirty="0"/>
              <a:t> </a:t>
            </a:r>
            <a:r>
              <a:rPr lang="en-US" sz="6400" dirty="0" err="1"/>
              <a:t>kondisi</a:t>
            </a:r>
            <a:r>
              <a:rPr lang="en-US" sz="6400" dirty="0"/>
              <a:t> yang </a:t>
            </a:r>
            <a:r>
              <a:rPr lang="en-US" sz="6400" dirty="0" err="1"/>
              <a:t>melewati</a:t>
            </a:r>
            <a:r>
              <a:rPr lang="en-US" sz="6400" dirty="0"/>
              <a:t> </a:t>
            </a:r>
            <a:r>
              <a:rPr lang="en-US" sz="6400" dirty="0" err="1"/>
              <a:t>haid</a:t>
            </a:r>
            <a:r>
              <a:rPr lang="en-US" sz="6400" dirty="0"/>
              <a:t> </a:t>
            </a:r>
            <a:r>
              <a:rPr lang="en-US" sz="6400" dirty="0" err="1"/>
              <a:t>atau</a:t>
            </a:r>
            <a:r>
              <a:rPr lang="en-US" sz="6400" dirty="0"/>
              <a:t> </a:t>
            </a:r>
            <a:r>
              <a:rPr lang="en-US" sz="6400" dirty="0" err="1"/>
              <a:t>nifas</a:t>
            </a:r>
            <a:r>
              <a:rPr lang="en-US" sz="6400" dirty="0" smtClean="0"/>
              <a:t>. </a:t>
            </a:r>
            <a:r>
              <a:rPr lang="en-US" sz="6400" dirty="0" err="1" smtClean="0"/>
              <a:t>Menjalankan</a:t>
            </a:r>
            <a:r>
              <a:rPr lang="en-US" sz="6400" dirty="0" smtClean="0"/>
              <a:t> </a:t>
            </a:r>
            <a:r>
              <a:rPr lang="en-US" sz="6400" dirty="0" err="1"/>
              <a:t>mandi</a:t>
            </a:r>
            <a:r>
              <a:rPr lang="en-US" sz="6400" dirty="0"/>
              <a:t> </a:t>
            </a:r>
            <a:r>
              <a:rPr lang="en-US" sz="6400" dirty="0" err="1"/>
              <a:t>hingga</a:t>
            </a:r>
            <a:r>
              <a:rPr lang="en-US" sz="6400" dirty="0"/>
              <a:t> </a:t>
            </a:r>
            <a:r>
              <a:rPr lang="en-US" sz="6400" dirty="0" err="1"/>
              <a:t>keramas</a:t>
            </a:r>
            <a:r>
              <a:rPr lang="en-US" sz="6400" dirty="0"/>
              <a:t> </a:t>
            </a:r>
            <a:r>
              <a:rPr lang="en-US" sz="6400" dirty="0" err="1"/>
              <a:t>saat</a:t>
            </a:r>
            <a:r>
              <a:rPr lang="en-US" sz="6400" dirty="0"/>
              <a:t> </a:t>
            </a:r>
            <a:r>
              <a:rPr lang="en-US" sz="6400" dirty="0" err="1"/>
              <a:t>haid</a:t>
            </a:r>
            <a:r>
              <a:rPr lang="en-US" sz="6400" dirty="0"/>
              <a:t> </a:t>
            </a:r>
            <a:r>
              <a:rPr lang="en-US" sz="6400" dirty="0" err="1"/>
              <a:t>tentunya</a:t>
            </a:r>
            <a:r>
              <a:rPr lang="en-US" sz="6400" dirty="0"/>
              <a:t> </a:t>
            </a:r>
            <a:r>
              <a:rPr lang="en-US" sz="6400" dirty="0" err="1"/>
              <a:t>tidak</a:t>
            </a:r>
            <a:r>
              <a:rPr lang="en-US" sz="6400" dirty="0"/>
              <a:t> </a:t>
            </a:r>
            <a:r>
              <a:rPr lang="en-US" sz="6400" dirty="0" err="1"/>
              <a:t>akan</a:t>
            </a:r>
            <a:r>
              <a:rPr lang="en-US" sz="6400" dirty="0"/>
              <a:t> </a:t>
            </a:r>
            <a:r>
              <a:rPr lang="en-US" sz="6400" dirty="0" err="1"/>
              <a:t>menjadikan</a:t>
            </a:r>
            <a:r>
              <a:rPr lang="en-US" sz="6400" dirty="0"/>
              <a:t> </a:t>
            </a:r>
            <a:r>
              <a:rPr lang="en-US" sz="6400" dirty="0" err="1"/>
              <a:t>muslimah</a:t>
            </a:r>
            <a:r>
              <a:rPr lang="en-US" sz="6400" dirty="0"/>
              <a:t> </a:t>
            </a:r>
            <a:r>
              <a:rPr lang="en-US" sz="6400" dirty="0" err="1"/>
              <a:t>suci</a:t>
            </a:r>
            <a:r>
              <a:rPr lang="en-US" sz="6400" dirty="0"/>
              <a:t>, </a:t>
            </a:r>
            <a:r>
              <a:rPr lang="en-US" sz="6400" dirty="0" err="1"/>
              <a:t>sebelum</a:t>
            </a:r>
            <a:r>
              <a:rPr lang="en-US" sz="6400" dirty="0"/>
              <a:t> </a:t>
            </a:r>
            <a:r>
              <a:rPr lang="en-US" sz="6400" dirty="0" err="1"/>
              <a:t>berhentinya</a:t>
            </a:r>
            <a:r>
              <a:rPr lang="en-US" sz="6400" dirty="0"/>
              <a:t> </a:t>
            </a:r>
            <a:r>
              <a:rPr lang="en-US" sz="6400" dirty="0" err="1"/>
              <a:t>darah</a:t>
            </a:r>
            <a:r>
              <a:rPr lang="en-US" sz="6400" dirty="0"/>
              <a:t> </a:t>
            </a:r>
            <a:r>
              <a:rPr lang="en-US" sz="6400" dirty="0" err="1"/>
              <a:t>haid</a:t>
            </a:r>
            <a:r>
              <a:rPr lang="en-US" sz="6400" dirty="0"/>
              <a:t> </a:t>
            </a:r>
            <a:r>
              <a:rPr lang="en-US" sz="6400" dirty="0" err="1"/>
              <a:t>serta</a:t>
            </a:r>
            <a:r>
              <a:rPr lang="en-US" sz="6400" dirty="0"/>
              <a:t> </a:t>
            </a:r>
            <a:r>
              <a:rPr lang="en-US" sz="6400" dirty="0" err="1"/>
              <a:t>nifas</a:t>
            </a:r>
            <a:r>
              <a:rPr lang="en-US" sz="6400" dirty="0"/>
              <a:t>. Hal </a:t>
            </a:r>
            <a:r>
              <a:rPr lang="en-US" sz="6400" dirty="0" err="1"/>
              <a:t>tersebut</a:t>
            </a:r>
            <a:r>
              <a:rPr lang="en-US" sz="6400" dirty="0"/>
              <a:t> pun </a:t>
            </a:r>
            <a:r>
              <a:rPr lang="en-US" sz="6400" dirty="0" err="1"/>
              <a:t>sesuai</a:t>
            </a:r>
            <a:r>
              <a:rPr lang="en-US" sz="6400" dirty="0"/>
              <a:t> </a:t>
            </a:r>
            <a:r>
              <a:rPr lang="en-US" sz="6400" dirty="0" err="1"/>
              <a:t>dalam</a:t>
            </a:r>
            <a:r>
              <a:rPr lang="en-US" sz="6400" dirty="0"/>
              <a:t> </a:t>
            </a:r>
            <a:r>
              <a:rPr lang="en-US" sz="6400" dirty="0" err="1"/>
              <a:t>Hadits</a:t>
            </a:r>
            <a:r>
              <a:rPr lang="en-US" sz="6400" dirty="0"/>
              <a:t> </a:t>
            </a:r>
            <a:r>
              <a:rPr lang="en-US" sz="6400" dirty="0" err="1"/>
              <a:t>Rasulullah</a:t>
            </a:r>
            <a:r>
              <a:rPr lang="en-US" sz="6400" dirty="0"/>
              <a:t>, </a:t>
            </a:r>
            <a:r>
              <a:rPr lang="en-US" sz="6400" dirty="0" err="1"/>
              <a:t>wanita</a:t>
            </a:r>
            <a:r>
              <a:rPr lang="en-US" sz="6400" dirty="0"/>
              <a:t> </a:t>
            </a:r>
            <a:r>
              <a:rPr lang="en-US" sz="6400" dirty="0" err="1"/>
              <a:t>pada</a:t>
            </a:r>
            <a:r>
              <a:rPr lang="en-US" sz="6400" dirty="0"/>
              <a:t> </a:t>
            </a:r>
            <a:r>
              <a:rPr lang="en-US" sz="6400" dirty="0" err="1"/>
              <a:t>kondisi</a:t>
            </a:r>
            <a:r>
              <a:rPr lang="en-US" sz="6400" dirty="0"/>
              <a:t> </a:t>
            </a:r>
            <a:r>
              <a:rPr lang="en-US" sz="6400" dirty="0" err="1"/>
              <a:t>haid</a:t>
            </a:r>
            <a:r>
              <a:rPr lang="en-US" sz="6400" dirty="0"/>
              <a:t> </a:t>
            </a:r>
            <a:r>
              <a:rPr lang="en-US" sz="6400" dirty="0" err="1"/>
              <a:t>ini</a:t>
            </a:r>
            <a:r>
              <a:rPr lang="en-US" sz="6400" dirty="0"/>
              <a:t> </a:t>
            </a:r>
            <a:r>
              <a:rPr lang="en-US" sz="6400" dirty="0" err="1"/>
              <a:t>dilarang</a:t>
            </a:r>
            <a:r>
              <a:rPr lang="en-US" sz="6400" dirty="0"/>
              <a:t> </a:t>
            </a:r>
            <a:r>
              <a:rPr lang="en-US" sz="6400" dirty="0" err="1"/>
              <a:t>shalat</a:t>
            </a:r>
            <a:r>
              <a:rPr lang="en-US" sz="6400" dirty="0"/>
              <a:t> </a:t>
            </a:r>
            <a:r>
              <a:rPr lang="en-US" sz="6400" dirty="0" err="1"/>
              <a:t>serta</a:t>
            </a:r>
            <a:r>
              <a:rPr lang="en-US" sz="6400" dirty="0"/>
              <a:t> </a:t>
            </a:r>
            <a:r>
              <a:rPr lang="en-US" sz="6400" dirty="0" err="1"/>
              <a:t>wajib</a:t>
            </a:r>
            <a:r>
              <a:rPr lang="en-US" sz="6400" dirty="0"/>
              <a:t> </a:t>
            </a:r>
            <a:r>
              <a:rPr lang="en-US" sz="6400" dirty="0" err="1"/>
              <a:t>untuk</a:t>
            </a:r>
            <a:r>
              <a:rPr lang="en-US" sz="6400" dirty="0"/>
              <a:t> </a:t>
            </a:r>
            <a:r>
              <a:rPr lang="en-US" sz="6400" dirty="0" err="1"/>
              <a:t>mandi</a:t>
            </a:r>
            <a:r>
              <a:rPr lang="en-US" sz="6400" dirty="0"/>
              <a:t> </a:t>
            </a:r>
            <a:r>
              <a:rPr lang="en-US" sz="6400" dirty="0" err="1"/>
              <a:t>setelahnya.Perkataan</a:t>
            </a:r>
            <a:r>
              <a:rPr lang="en-US" sz="6400" dirty="0"/>
              <a:t> </a:t>
            </a:r>
            <a:r>
              <a:rPr lang="en-US" sz="6400" dirty="0" err="1"/>
              <a:t>Rasulullah</a:t>
            </a:r>
            <a:r>
              <a:rPr lang="en-US" sz="6400" dirty="0"/>
              <a:t> saw </a:t>
            </a:r>
            <a:r>
              <a:rPr lang="en-US" sz="6400" dirty="0" err="1"/>
              <a:t>terhadap</a:t>
            </a:r>
            <a:r>
              <a:rPr lang="en-US" sz="6400" dirty="0"/>
              <a:t> Fatimah </a:t>
            </a:r>
            <a:r>
              <a:rPr lang="en-US" sz="6400" dirty="0" err="1"/>
              <a:t>binti</a:t>
            </a:r>
            <a:r>
              <a:rPr lang="en-US" sz="6400" dirty="0"/>
              <a:t> Abu </a:t>
            </a:r>
            <a:r>
              <a:rPr lang="en-US" sz="6400" dirty="0" err="1"/>
              <a:t>Hubaisy</a:t>
            </a:r>
            <a:r>
              <a:rPr lang="en-US" sz="6400" dirty="0"/>
              <a:t> </a:t>
            </a:r>
            <a:r>
              <a:rPr lang="en-US" sz="6400" dirty="0" err="1"/>
              <a:t>ra</a:t>
            </a:r>
            <a:r>
              <a:rPr lang="en-US" sz="6400" dirty="0"/>
              <a:t> ”</a:t>
            </a:r>
            <a:r>
              <a:rPr lang="en-US" sz="6400" dirty="0" err="1"/>
              <a:t>Tinggalkan</a:t>
            </a:r>
            <a:r>
              <a:rPr lang="en-US" sz="6400" dirty="0"/>
              <a:t> </a:t>
            </a:r>
            <a:r>
              <a:rPr lang="en-US" sz="6400" dirty="0" err="1"/>
              <a:t>shalatmu</a:t>
            </a:r>
            <a:r>
              <a:rPr lang="en-US" sz="6400" dirty="0"/>
              <a:t> </a:t>
            </a:r>
            <a:r>
              <a:rPr lang="en-US" sz="6400" dirty="0" err="1"/>
              <a:t>selama</a:t>
            </a:r>
            <a:r>
              <a:rPr lang="en-US" sz="6400" dirty="0"/>
              <a:t> </a:t>
            </a:r>
            <a:r>
              <a:rPr lang="en-US" sz="6400" dirty="0" err="1"/>
              <a:t>saat</a:t>
            </a:r>
            <a:r>
              <a:rPr lang="en-US" sz="6400" dirty="0"/>
              <a:t> </a:t>
            </a:r>
            <a:r>
              <a:rPr lang="en-US" sz="6400" dirty="0" err="1"/>
              <a:t>engkau</a:t>
            </a:r>
            <a:r>
              <a:rPr lang="en-US" sz="6400" dirty="0"/>
              <a:t> </a:t>
            </a:r>
            <a:r>
              <a:rPr lang="en-US" sz="6400" dirty="0" err="1"/>
              <a:t>mendapatkan</a:t>
            </a:r>
            <a:r>
              <a:rPr lang="en-US" sz="6400" dirty="0"/>
              <a:t> </a:t>
            </a:r>
            <a:r>
              <a:rPr lang="en-US" sz="6400" dirty="0" err="1"/>
              <a:t>haid</a:t>
            </a:r>
            <a:r>
              <a:rPr lang="en-US" sz="6400" dirty="0"/>
              <a:t>, </a:t>
            </a:r>
            <a:r>
              <a:rPr lang="en-US" sz="6400" dirty="0" err="1"/>
              <a:t>lalu</a:t>
            </a:r>
            <a:r>
              <a:rPr lang="en-US" sz="6400" dirty="0"/>
              <a:t> </a:t>
            </a:r>
            <a:r>
              <a:rPr lang="en-US" sz="6400" dirty="0" err="1"/>
              <a:t>mandilah</a:t>
            </a:r>
            <a:r>
              <a:rPr lang="en-US" sz="6400" dirty="0"/>
              <a:t> </a:t>
            </a:r>
            <a:r>
              <a:rPr lang="en-US" sz="6400" dirty="0" err="1"/>
              <a:t>serta</a:t>
            </a:r>
            <a:r>
              <a:rPr lang="en-US" sz="6400" dirty="0"/>
              <a:t> </a:t>
            </a:r>
            <a:r>
              <a:rPr lang="en-US" sz="6400" dirty="0" err="1"/>
              <a:t>shalatlah</a:t>
            </a:r>
            <a:r>
              <a:rPr lang="en-US" sz="6400" dirty="0"/>
              <a:t>.” (</a:t>
            </a:r>
            <a:r>
              <a:rPr lang="en-US" sz="6400" dirty="0" err="1"/>
              <a:t>Muttafaq</a:t>
            </a:r>
            <a:r>
              <a:rPr lang="en-US" sz="6400" dirty="0"/>
              <a:t> </a:t>
            </a:r>
            <a:r>
              <a:rPr lang="en-US" sz="6400" dirty="0" err="1"/>
              <a:t>Alaih</a:t>
            </a:r>
            <a:r>
              <a:rPr lang="en-US" sz="6400" dirty="0"/>
              <a:t>)</a:t>
            </a:r>
          </a:p>
        </p:txBody>
      </p:sp>
    </p:spTree>
    <p:extLst>
      <p:ext uri="{BB962C8B-B14F-4D97-AF65-F5344CB8AC3E}">
        <p14:creationId xmlns:p14="http://schemas.microsoft.com/office/powerpoint/2010/main" val="4258041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object 5"/>
          <p:cNvSpPr txBox="1"/>
          <p:nvPr/>
        </p:nvSpPr>
        <p:spPr>
          <a:xfrm>
            <a:off x="4256875" y="1013770"/>
            <a:ext cx="11425767" cy="1249060"/>
          </a:xfrm>
          <a:prstGeom prst="rect">
            <a:avLst/>
          </a:prstGeom>
        </p:spPr>
        <p:txBody>
          <a:bodyPr vert="horz" wrap="square" lIns="0" tIns="220980" rIns="0" bIns="0" rtlCol="0">
            <a:spAutoFit/>
          </a:bodyPr>
          <a:lstStyle/>
          <a:p>
            <a:pPr marL="12700" marR="5080" indent="-635" algn="ctr">
              <a:lnSpc>
                <a:spcPts val="7950"/>
              </a:lnSpc>
              <a:spcBef>
                <a:spcPts val="1740"/>
              </a:spcBef>
            </a:pPr>
            <a:r>
              <a:rPr sz="8000" dirty="0" err="1" smtClean="0">
                <a:solidFill>
                  <a:schemeClr val="accent1">
                    <a:lumMod val="60000"/>
                    <a:lumOff val="40000"/>
                  </a:schemeClr>
                </a:solidFill>
                <a:latin typeface="Georgia"/>
                <a:cs typeface="Georgia"/>
              </a:rPr>
              <a:t>Mandi</a:t>
            </a:r>
            <a:r>
              <a:rPr sz="8000" dirty="0" smtClean="0">
                <a:solidFill>
                  <a:schemeClr val="accent1">
                    <a:lumMod val="60000"/>
                    <a:lumOff val="40000"/>
                  </a:schemeClr>
                </a:solidFill>
                <a:latin typeface="Georgia"/>
                <a:cs typeface="Georgia"/>
              </a:rPr>
              <a:t> </a:t>
            </a:r>
            <a:r>
              <a:rPr sz="8000" dirty="0" err="1" smtClean="0">
                <a:solidFill>
                  <a:schemeClr val="accent1">
                    <a:lumMod val="60000"/>
                    <a:lumOff val="40000"/>
                  </a:schemeClr>
                </a:solidFill>
                <a:latin typeface="Georgia"/>
                <a:cs typeface="Georgia"/>
              </a:rPr>
              <a:t>Besar</a:t>
            </a:r>
            <a:endParaRPr sz="8000" dirty="0">
              <a:solidFill>
                <a:schemeClr val="accent1">
                  <a:lumMod val="60000"/>
                  <a:lumOff val="40000"/>
                </a:schemeClr>
              </a:solidFill>
              <a:latin typeface="Georgia"/>
              <a:cs typeface="Georgia"/>
            </a:endParaRPr>
          </a:p>
        </p:txBody>
      </p:sp>
      <p:sp>
        <p:nvSpPr>
          <p:cNvPr id="1048613" name="object 6"/>
          <p:cNvSpPr txBox="1"/>
          <p:nvPr/>
        </p:nvSpPr>
        <p:spPr>
          <a:xfrm>
            <a:off x="5666319" y="2657962"/>
            <a:ext cx="8606878" cy="5480988"/>
          </a:xfrm>
          <a:prstGeom prst="rect">
            <a:avLst/>
          </a:prstGeom>
        </p:spPr>
        <p:txBody>
          <a:bodyPr vert="horz" wrap="square" lIns="0" tIns="251460" rIns="0" bIns="0" rtlCol="0">
            <a:spAutoFit/>
          </a:bodyPr>
          <a:lstStyle/>
          <a:p>
            <a:pPr algn="ctr">
              <a:spcBef>
                <a:spcPts val="1980"/>
              </a:spcBef>
              <a:tabLst>
                <a:tab pos="1980564" algn="l"/>
                <a:tab pos="4581525" algn="l"/>
              </a:tabLst>
            </a:pPr>
            <a:r>
              <a:rPr lang="id-ID" sz="4800" spc="-365" dirty="0">
                <a:solidFill>
                  <a:srgbClr val="FEE8D5"/>
                </a:solidFill>
                <a:latin typeface="+mj-lt"/>
                <a:cs typeface="Tahoma"/>
              </a:rPr>
              <a:t>Mandi atau biasa disebut dengan mandi junub adalah membasahi seluruh badan dengan air suci. Hal ini disyari`atkan berdasarkan QS. Al-Ma’idah/5: 6 dan Al-Baqarah/2: 222. </a:t>
            </a:r>
            <a:endParaRPr lang="id-ID" sz="4800" dirty="0">
              <a:latin typeface="+mj-lt"/>
              <a:cs typeface="Tahoma"/>
            </a:endParaRPr>
          </a:p>
          <a:p>
            <a:pPr algn="ctr">
              <a:lnSpc>
                <a:spcPct val="100000"/>
              </a:lnSpc>
              <a:spcBef>
                <a:spcPts val="1980"/>
              </a:spcBef>
              <a:tabLst>
                <a:tab pos="1980564" algn="l"/>
                <a:tab pos="4581525" algn="l"/>
              </a:tabLst>
            </a:pPr>
            <a:endParaRPr sz="3500" dirty="0">
              <a:latin typeface="+mj-lt"/>
              <a:cs typeface="Arial"/>
            </a:endParaRPr>
          </a:p>
        </p:txBody>
      </p:sp>
      <p:pic>
        <p:nvPicPr>
          <p:cNvPr id="8" name="object 6"/>
          <p:cNvPicPr>
            <a:picLocks/>
          </p:cNvPicPr>
          <p:nvPr/>
        </p:nvPicPr>
        <p:blipFill>
          <a:blip r:embed="rId2" cstate="print"/>
          <a:stretch>
            <a:fillRect/>
          </a:stretch>
        </p:blipFill>
        <p:spPr>
          <a:xfrm rot="10800000">
            <a:off x="-4011" y="7"/>
            <a:ext cx="4252865" cy="5353022"/>
          </a:xfrm>
          <a:prstGeom prst="rect">
            <a:avLst/>
          </a:prstGeom>
        </p:spPr>
      </p:pic>
    </p:spTree>
    <p:extLst>
      <p:ext uri="{BB962C8B-B14F-4D97-AF65-F5344CB8AC3E}">
        <p14:creationId xmlns:p14="http://schemas.microsoft.com/office/powerpoint/2010/main" val="660112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800100"/>
            <a:ext cx="14173200" cy="1714500"/>
          </a:xfrm>
        </p:spPr>
        <p:txBody>
          <a:bodyPr/>
          <a:lstStyle/>
          <a:p>
            <a:r>
              <a:rPr lang="en-ID" dirty="0" err="1" smtClean="0"/>
              <a:t>Niat</a:t>
            </a:r>
            <a:r>
              <a:rPr lang="en-ID" dirty="0" smtClean="0"/>
              <a:t> </a:t>
            </a:r>
            <a:r>
              <a:rPr lang="en-ID" dirty="0" err="1" smtClean="0"/>
              <a:t>mandi</a:t>
            </a:r>
            <a:r>
              <a:rPr lang="en-ID" dirty="0" smtClean="0"/>
              <a:t> </a:t>
            </a:r>
            <a:r>
              <a:rPr lang="en-ID" dirty="0" err="1" smtClean="0"/>
              <a:t>besar</a:t>
            </a:r>
            <a:endParaRPr lang="en-US" dirty="0"/>
          </a:p>
        </p:txBody>
      </p:sp>
      <p:sp>
        <p:nvSpPr>
          <p:cNvPr id="3" name="Text Placeholder 2"/>
          <p:cNvSpPr>
            <a:spLocks noGrp="1"/>
          </p:cNvSpPr>
          <p:nvPr>
            <p:ph type="body" idx="1"/>
          </p:nvPr>
        </p:nvSpPr>
        <p:spPr>
          <a:xfrm>
            <a:off x="1600200" y="3771900"/>
            <a:ext cx="14173200" cy="2264568"/>
          </a:xfrm>
        </p:spPr>
        <p:txBody>
          <a:bodyPr>
            <a:noAutofit/>
          </a:bodyPr>
          <a:lstStyle/>
          <a:p>
            <a:r>
              <a:rPr lang="en-US" dirty="0"/>
              <a:t>“</a:t>
            </a:r>
            <a:r>
              <a:rPr lang="en-US" dirty="0" err="1"/>
              <a:t>Nawaitu</a:t>
            </a:r>
            <a:r>
              <a:rPr lang="en-US" dirty="0"/>
              <a:t> </a:t>
            </a:r>
            <a:r>
              <a:rPr lang="en-US" dirty="0" err="1"/>
              <a:t>ghusla</a:t>
            </a:r>
            <a:r>
              <a:rPr lang="en-US" dirty="0"/>
              <a:t> </a:t>
            </a:r>
            <a:r>
              <a:rPr lang="en-US" dirty="0" err="1"/>
              <a:t>liraf’il</a:t>
            </a:r>
            <a:r>
              <a:rPr lang="en-US" dirty="0"/>
              <a:t> </a:t>
            </a:r>
            <a:r>
              <a:rPr lang="en-US" dirty="0" err="1"/>
              <a:t>hadatsil</a:t>
            </a:r>
            <a:r>
              <a:rPr lang="en-US" dirty="0"/>
              <a:t> </a:t>
            </a:r>
            <a:r>
              <a:rPr lang="en-US" dirty="0" err="1"/>
              <a:t>akbar</a:t>
            </a:r>
            <a:r>
              <a:rPr lang="en-US" dirty="0"/>
              <a:t> </a:t>
            </a:r>
            <a:r>
              <a:rPr lang="en-US" dirty="0" err="1"/>
              <a:t>minan</a:t>
            </a:r>
            <a:r>
              <a:rPr lang="en-US" dirty="0"/>
              <a:t> </a:t>
            </a:r>
            <a:r>
              <a:rPr lang="en-US" dirty="0" err="1"/>
              <a:t>nifasi</a:t>
            </a:r>
            <a:r>
              <a:rPr lang="en-US" dirty="0"/>
              <a:t> </a:t>
            </a:r>
            <a:r>
              <a:rPr lang="en-US" dirty="0" err="1"/>
              <a:t>fardhan</a:t>
            </a:r>
            <a:r>
              <a:rPr lang="en-US" dirty="0"/>
              <a:t> </a:t>
            </a:r>
            <a:r>
              <a:rPr lang="en-US" dirty="0" err="1"/>
              <a:t>lillahi</a:t>
            </a:r>
            <a:r>
              <a:rPr lang="en-US" dirty="0"/>
              <a:t> </a:t>
            </a:r>
            <a:r>
              <a:rPr lang="en-US" dirty="0" err="1"/>
              <a:t>ta’ala</a:t>
            </a:r>
            <a:r>
              <a:rPr lang="en-US" dirty="0"/>
              <a:t>.”</a:t>
            </a:r>
          </a:p>
          <a:p>
            <a:endParaRPr lang="en-US" dirty="0"/>
          </a:p>
          <a:p>
            <a:r>
              <a:rPr lang="en-US" dirty="0" err="1"/>
              <a:t>Artinya</a:t>
            </a:r>
            <a:r>
              <a:rPr lang="en-US" dirty="0"/>
              <a:t>: “</a:t>
            </a:r>
            <a:r>
              <a:rPr lang="en-US" dirty="0" err="1"/>
              <a:t>Dengan</a:t>
            </a:r>
            <a:r>
              <a:rPr lang="en-US" dirty="0"/>
              <a:t> </a:t>
            </a:r>
            <a:r>
              <a:rPr lang="en-US" dirty="0" err="1"/>
              <a:t>menyebut</a:t>
            </a:r>
            <a:r>
              <a:rPr lang="en-US" dirty="0"/>
              <a:t> </a:t>
            </a:r>
            <a:r>
              <a:rPr lang="en-US" dirty="0" err="1"/>
              <a:t>nama</a:t>
            </a:r>
            <a:r>
              <a:rPr lang="en-US" dirty="0"/>
              <a:t> Allah </a:t>
            </a:r>
            <a:r>
              <a:rPr lang="en-US" dirty="0" err="1"/>
              <a:t>aku</a:t>
            </a:r>
            <a:r>
              <a:rPr lang="en-US" dirty="0"/>
              <a:t> </a:t>
            </a:r>
            <a:r>
              <a:rPr lang="en-US" dirty="0" err="1"/>
              <a:t>niat</a:t>
            </a:r>
            <a:r>
              <a:rPr lang="en-US" dirty="0"/>
              <a:t> </a:t>
            </a:r>
            <a:r>
              <a:rPr lang="en-US" dirty="0" err="1"/>
              <a:t>mandi</a:t>
            </a:r>
            <a:r>
              <a:rPr lang="en-US" dirty="0"/>
              <a:t> </a:t>
            </a:r>
            <a:r>
              <a:rPr lang="en-US" dirty="0" err="1"/>
              <a:t>untuk</a:t>
            </a:r>
            <a:r>
              <a:rPr lang="en-US" dirty="0"/>
              <a:t> </a:t>
            </a:r>
            <a:r>
              <a:rPr lang="en-US" dirty="0" err="1"/>
              <a:t>menghilangkan</a:t>
            </a:r>
            <a:r>
              <a:rPr lang="en-US" dirty="0"/>
              <a:t> </a:t>
            </a:r>
            <a:r>
              <a:rPr lang="en-US" dirty="0" err="1"/>
              <a:t>hadas</a:t>
            </a:r>
            <a:r>
              <a:rPr lang="en-US" dirty="0"/>
              <a:t> </a:t>
            </a:r>
            <a:r>
              <a:rPr lang="en-US" dirty="0" err="1"/>
              <a:t>besar</a:t>
            </a:r>
            <a:r>
              <a:rPr lang="en-US" dirty="0"/>
              <a:t> </a:t>
            </a:r>
            <a:r>
              <a:rPr lang="en-US" dirty="0" err="1"/>
              <a:t>dari</a:t>
            </a:r>
            <a:r>
              <a:rPr lang="en-US" dirty="0"/>
              <a:t> </a:t>
            </a:r>
            <a:r>
              <a:rPr lang="en-US" dirty="0" err="1"/>
              <a:t>nifas</a:t>
            </a:r>
            <a:r>
              <a:rPr lang="en-US" dirty="0"/>
              <a:t>, </a:t>
            </a:r>
            <a:r>
              <a:rPr lang="en-US" dirty="0" err="1"/>
              <a:t>fardu</a:t>
            </a:r>
            <a:r>
              <a:rPr lang="en-US" dirty="0"/>
              <a:t> </a:t>
            </a:r>
            <a:r>
              <a:rPr lang="en-US" dirty="0" err="1"/>
              <a:t>karena</a:t>
            </a:r>
            <a:r>
              <a:rPr lang="en-US" dirty="0"/>
              <a:t> Allah </a:t>
            </a:r>
            <a:r>
              <a:rPr lang="en-US" dirty="0" err="1"/>
              <a:t>Ta’ala</a:t>
            </a:r>
            <a:r>
              <a:rPr lang="en-US" dirty="0"/>
              <a:t>.”</a:t>
            </a:r>
          </a:p>
          <a:p>
            <a:endParaRPr lang="en-US" dirty="0"/>
          </a:p>
          <a:p>
            <a:r>
              <a:rPr lang="en-US" dirty="0" err="1"/>
              <a:t>Setelah</a:t>
            </a:r>
            <a:r>
              <a:rPr lang="en-US" dirty="0"/>
              <a:t> </a:t>
            </a:r>
            <a:r>
              <a:rPr lang="en-US" dirty="0" err="1"/>
              <a:t>mengucap</a:t>
            </a:r>
            <a:r>
              <a:rPr lang="en-US" dirty="0"/>
              <a:t> </a:t>
            </a:r>
            <a:r>
              <a:rPr lang="en-US" dirty="0" err="1"/>
              <a:t>niat</a:t>
            </a:r>
            <a:r>
              <a:rPr lang="en-US" dirty="0"/>
              <a:t>, </a:t>
            </a:r>
            <a:r>
              <a:rPr lang="en-US" dirty="0" err="1"/>
              <a:t>dilanjutkan</a:t>
            </a:r>
            <a:r>
              <a:rPr lang="en-US" dirty="0"/>
              <a:t> </a:t>
            </a:r>
            <a:r>
              <a:rPr lang="en-US" dirty="0" err="1"/>
              <a:t>tata</a:t>
            </a:r>
            <a:r>
              <a:rPr lang="en-US" dirty="0"/>
              <a:t> </a:t>
            </a:r>
            <a:r>
              <a:rPr lang="en-US" dirty="0" err="1"/>
              <a:t>cara</a:t>
            </a:r>
            <a:r>
              <a:rPr lang="en-US" dirty="0"/>
              <a:t> </a:t>
            </a:r>
            <a:r>
              <a:rPr lang="en-US" dirty="0" err="1"/>
              <a:t>mandi</a:t>
            </a:r>
            <a:r>
              <a:rPr lang="en-US" dirty="0"/>
              <a:t> </a:t>
            </a:r>
            <a:r>
              <a:rPr lang="en-US" dirty="0" err="1"/>
              <a:t>wajib</a:t>
            </a:r>
            <a:r>
              <a:rPr lang="en-US" dirty="0"/>
              <a:t> </a:t>
            </a:r>
            <a:r>
              <a:rPr lang="en-US" dirty="0" err="1"/>
              <a:t>ataupun</a:t>
            </a:r>
            <a:r>
              <a:rPr lang="en-US" dirty="0"/>
              <a:t> </a:t>
            </a:r>
            <a:r>
              <a:rPr lang="en-US" dirty="0" err="1"/>
              <a:t>junub</a:t>
            </a:r>
            <a:r>
              <a:rPr lang="en-US" dirty="0"/>
              <a:t>. </a:t>
            </a:r>
            <a:r>
              <a:rPr lang="en-US" dirty="0" err="1"/>
              <a:t>Langkahnya</a:t>
            </a:r>
            <a:r>
              <a:rPr lang="en-US" dirty="0"/>
              <a:t> </a:t>
            </a:r>
            <a:r>
              <a:rPr lang="en-US" dirty="0" err="1"/>
              <a:t>sama</a:t>
            </a:r>
            <a:r>
              <a:rPr lang="en-US" dirty="0"/>
              <a:t> </a:t>
            </a:r>
            <a:r>
              <a:rPr lang="en-US" dirty="0" err="1"/>
              <a:t>baik</a:t>
            </a:r>
            <a:r>
              <a:rPr lang="en-US" dirty="0"/>
              <a:t> </a:t>
            </a:r>
            <a:r>
              <a:rPr lang="en-US" dirty="0" err="1"/>
              <a:t>untuk</a:t>
            </a:r>
            <a:r>
              <a:rPr lang="en-US" dirty="0"/>
              <a:t> </a:t>
            </a:r>
            <a:r>
              <a:rPr lang="en-US" dirty="0" err="1"/>
              <a:t>laki-laki</a:t>
            </a:r>
            <a:r>
              <a:rPr lang="en-US" dirty="0"/>
              <a:t> </a:t>
            </a:r>
            <a:r>
              <a:rPr lang="en-US" dirty="0" err="1"/>
              <a:t>serta</a:t>
            </a:r>
            <a:r>
              <a:rPr lang="en-US" dirty="0"/>
              <a:t> </a:t>
            </a:r>
            <a:r>
              <a:rPr lang="en-US" dirty="0" err="1"/>
              <a:t>perempuan</a:t>
            </a:r>
            <a:r>
              <a:rPr lang="en-US" dirty="0"/>
              <a:t>.</a:t>
            </a:r>
          </a:p>
        </p:txBody>
      </p:sp>
    </p:spTree>
    <p:extLst>
      <p:ext uri="{BB962C8B-B14F-4D97-AF65-F5344CB8AC3E}">
        <p14:creationId xmlns:p14="http://schemas.microsoft.com/office/powerpoint/2010/main" val="4083717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70</TotalTime>
  <Words>547</Words>
  <Application>Microsoft Office PowerPoint</Application>
  <PresentationFormat>Custom</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Kelompok  4 :   Fakhrunisa Safira R 1910106043 Arlista Fitrah 1910106044</vt:lpstr>
      <vt:lpstr>TUNTUNAN  B E R S U C I</vt:lpstr>
      <vt:lpstr>PowerPoint Presentation</vt:lpstr>
      <vt:lpstr>Air untuk Bersuci  </vt:lpstr>
      <vt:lpstr>PowerPoint Presentation</vt:lpstr>
      <vt:lpstr>Pengertian  </vt:lpstr>
      <vt:lpstr>Mandi Wajib Pada Masa Nifas</vt:lpstr>
      <vt:lpstr>PowerPoint Presentation</vt:lpstr>
      <vt:lpstr>Niat mandi besar</vt:lpstr>
      <vt:lpstr>Tata cara mandi secara runtut menurut Rasulullah saw : </vt:lpstr>
      <vt:lpstr>SUMBER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Desain tanpa judul</dc:title>
  <dc:creator>RMX1971</dc:creator>
  <cp:lastModifiedBy>Windows User</cp:lastModifiedBy>
  <cp:revision>10</cp:revision>
  <dcterms:created xsi:type="dcterms:W3CDTF">2022-06-09T21:58:54Z</dcterms:created>
  <dcterms:modified xsi:type="dcterms:W3CDTF">2022-07-16T13:56:04Z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2022-06-11T00:00:00Z</vt:filetime>
  </property>
  <property fmtid="{D5CDD505-2E9C-101B-9397-08002B2CF9AE}" pid="3" name="Creator">
    <vt:lpwstr>Canva</vt:lpwstr>
  </property>
  <property fmtid="{D5CDD505-2E9C-101B-9397-08002B2CF9AE}" pid="4" name="LastSaved">
    <vt:filetime>2022-06-11T00:00:00Z</vt:filetime>
  </property>
  <property fmtid="{D5CDD505-2E9C-101B-9397-08002B2CF9AE}" pid="5" name="ICV">
    <vt:lpwstr>537f4dafcdf146f08df7ce0cc7bc9bb1</vt:lpwstr>
  </property>
</Properties>
</file>