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6107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7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75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49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82951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118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740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708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329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8232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70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C0904F-FFE3-49E5-A346-D4DF192087CA}" type="datetimeFigureOut">
              <a:rPr lang="en-ID" smtClean="0"/>
              <a:t>19/07/2022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9CB1B0-D9BF-4D78-80D3-395B1D2AD70A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525391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D15DF-C41E-49B0-9BC0-C23BBD5E6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4362" y="1534672"/>
            <a:ext cx="9068586" cy="2590800"/>
          </a:xfrm>
        </p:spPr>
        <p:txBody>
          <a:bodyPr/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 Spiritual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Batasan masa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endParaRPr lang="en-ID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50D1B-1780-40B2-9254-0862723ED7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Kristian Meri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Ngali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1910106036</a:t>
            </a:r>
          </a:p>
          <a:p>
            <a:pPr algn="r"/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Ajeng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Dwi</a:t>
            </a: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Lestari		1910106038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4393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B673A-D751-4B27-9284-C11D1DE89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dirty="0" err="1"/>
              <a:t>Hukum</a:t>
            </a:r>
            <a:r>
              <a:rPr lang="en-ID" dirty="0"/>
              <a:t> dan </a:t>
            </a:r>
            <a:r>
              <a:rPr lang="en-ID" dirty="0" err="1"/>
              <a:t>larangan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masa </a:t>
            </a:r>
            <a:r>
              <a:rPr lang="en-ID" dirty="0" err="1"/>
              <a:t>nifas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Islam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1F92-42E6-4BA5-B154-36E47626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Adapun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nifas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menjalani</a:t>
            </a:r>
            <a:r>
              <a:rPr lang="en-ID" dirty="0"/>
              <a:t> masa </a:t>
            </a:r>
            <a:r>
              <a:rPr lang="en-ID" dirty="0" err="1"/>
              <a:t>haid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;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08CE788D-52A1-44FB-A526-EB50F6AB7CDF}"/>
              </a:ext>
            </a:extLst>
          </p:cNvPr>
          <p:cNvSpPr/>
          <p:nvPr/>
        </p:nvSpPr>
        <p:spPr>
          <a:xfrm>
            <a:off x="3366052" y="2962523"/>
            <a:ext cx="4187688" cy="2537129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Sholat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Puasa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Membaca</a:t>
            </a:r>
            <a:r>
              <a:rPr lang="en-US" dirty="0"/>
              <a:t> AL-Quran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mushaf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Berdiam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dimasjid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Thawaf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/>
              <a:t>Berhubungan</a:t>
            </a:r>
            <a:r>
              <a:rPr lang="en-US" dirty="0"/>
              <a:t> badan </a:t>
            </a:r>
            <a:endParaRPr lang="en-ID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7727CCE-C972-4870-87CE-01A45E32DD10}"/>
              </a:ext>
            </a:extLst>
          </p:cNvPr>
          <p:cNvSpPr/>
          <p:nvPr/>
        </p:nvSpPr>
        <p:spPr>
          <a:xfrm>
            <a:off x="2080592" y="3429000"/>
            <a:ext cx="795130" cy="6758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5980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96EA9-F769-4090-904E-7540766E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dirty="0" err="1"/>
              <a:t>Perbedaan</a:t>
            </a:r>
            <a:r>
              <a:rPr lang="en-ID" dirty="0"/>
              <a:t> masa </a:t>
            </a:r>
            <a:r>
              <a:rPr lang="en-ID" dirty="0" err="1"/>
              <a:t>nifas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Islam </a:t>
            </a:r>
            <a:r>
              <a:rPr lang="en-ID" dirty="0" err="1"/>
              <a:t>dengan</a:t>
            </a:r>
            <a:r>
              <a:rPr lang="en-ID" dirty="0"/>
              <a:t> masa </a:t>
            </a:r>
            <a:r>
              <a:rPr lang="en-ID" dirty="0" err="1"/>
              <a:t>haid</a:t>
            </a:r>
            <a:endParaRPr lang="en-ID" dirty="0"/>
          </a:p>
        </p:txBody>
      </p:sp>
      <p:sp>
        <p:nvSpPr>
          <p:cNvPr id="7" name="Flowchart: Data 6">
            <a:extLst>
              <a:ext uri="{FF2B5EF4-FFF2-40B4-BE49-F238E27FC236}">
                <a16:creationId xmlns:a16="http://schemas.microsoft.com/office/drawing/2014/main" id="{6E362EC0-102C-492C-84E0-748BFB2A31DA}"/>
              </a:ext>
            </a:extLst>
          </p:cNvPr>
          <p:cNvSpPr/>
          <p:nvPr/>
        </p:nvSpPr>
        <p:spPr>
          <a:xfrm>
            <a:off x="6228522" y="2613466"/>
            <a:ext cx="3909391" cy="2972462"/>
          </a:xfrm>
          <a:prstGeom prst="flowChartInputOut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1050" dirty="0"/>
              <a:t>Masa </a:t>
            </a:r>
            <a:r>
              <a:rPr lang="en-ID" sz="1050" dirty="0" err="1"/>
              <a:t>nifas</a:t>
            </a:r>
            <a:r>
              <a:rPr lang="en-ID" sz="1050" dirty="0"/>
              <a:t> </a:t>
            </a:r>
            <a:r>
              <a:rPr lang="en-ID" sz="1050" dirty="0" err="1"/>
              <a:t>dalam</a:t>
            </a:r>
            <a:r>
              <a:rPr lang="en-ID" sz="1050" dirty="0"/>
              <a:t> Islam </a:t>
            </a:r>
            <a:r>
              <a:rPr lang="en-ID" sz="1050" dirty="0" err="1"/>
              <a:t>dari</a:t>
            </a:r>
            <a:r>
              <a:rPr lang="en-ID" sz="1050" dirty="0"/>
              <a:t> </a:t>
            </a:r>
            <a:r>
              <a:rPr lang="en-ID" sz="1050" dirty="0" err="1"/>
              <a:t>beberapa</a:t>
            </a:r>
            <a:r>
              <a:rPr lang="en-ID" sz="1050" dirty="0"/>
              <a:t> </a:t>
            </a:r>
            <a:r>
              <a:rPr lang="en-ID" sz="1050" dirty="0" err="1"/>
              <a:t>pendapat</a:t>
            </a:r>
            <a:r>
              <a:rPr lang="en-ID" sz="1050" dirty="0"/>
              <a:t> </a:t>
            </a:r>
            <a:r>
              <a:rPr lang="en-ID" sz="1050" dirty="0" err="1"/>
              <a:t>memiliki</a:t>
            </a:r>
            <a:r>
              <a:rPr lang="en-ID" sz="1050" dirty="0"/>
              <a:t> </a:t>
            </a:r>
            <a:r>
              <a:rPr lang="en-ID" sz="1050" dirty="0" err="1"/>
              <a:t>rentang</a:t>
            </a:r>
            <a:r>
              <a:rPr lang="en-ID" sz="1050" dirty="0"/>
              <a:t> </a:t>
            </a:r>
            <a:r>
              <a:rPr lang="en-ID" sz="1050" dirty="0" err="1"/>
              <a:t>waktu</a:t>
            </a:r>
            <a:r>
              <a:rPr lang="en-ID" sz="1050" dirty="0"/>
              <a:t> </a:t>
            </a:r>
            <a:r>
              <a:rPr lang="en-ID" sz="1050" dirty="0" err="1"/>
              <a:t>keluar</a:t>
            </a:r>
            <a:r>
              <a:rPr lang="en-ID" sz="1050" dirty="0"/>
              <a:t> </a:t>
            </a:r>
            <a:r>
              <a:rPr lang="en-ID" sz="1050" dirty="0" err="1"/>
              <a:t>kurang</a:t>
            </a:r>
            <a:r>
              <a:rPr lang="en-ID" sz="1050" dirty="0"/>
              <a:t> </a:t>
            </a:r>
            <a:r>
              <a:rPr lang="en-ID" sz="1050" dirty="0" err="1"/>
              <a:t>lebih</a:t>
            </a:r>
            <a:r>
              <a:rPr lang="en-ID" sz="1050" dirty="0"/>
              <a:t> 40 </a:t>
            </a:r>
            <a:r>
              <a:rPr lang="en-ID" sz="1050" dirty="0" err="1"/>
              <a:t>hari</a:t>
            </a:r>
            <a:r>
              <a:rPr lang="en-ID" sz="1050" dirty="0"/>
              <a:t>. </a:t>
            </a:r>
            <a:r>
              <a:rPr lang="en-ID" sz="1050" dirty="0" err="1"/>
              <a:t>Sebenarnya</a:t>
            </a:r>
            <a:r>
              <a:rPr lang="en-ID" sz="1050" dirty="0"/>
              <a:t>, para ulama </a:t>
            </a:r>
            <a:r>
              <a:rPr lang="en-ID" sz="1050" dirty="0" err="1"/>
              <a:t>sendiri</a:t>
            </a:r>
            <a:r>
              <a:rPr lang="en-ID" sz="1050" dirty="0"/>
              <a:t> </a:t>
            </a:r>
            <a:r>
              <a:rPr lang="en-ID" sz="1050" dirty="0" err="1"/>
              <a:t>memiliki</a:t>
            </a:r>
            <a:r>
              <a:rPr lang="en-ID" sz="1050" dirty="0"/>
              <a:t> </a:t>
            </a:r>
            <a:r>
              <a:rPr lang="en-ID" sz="1050" dirty="0" err="1"/>
              <a:t>perbedaan</a:t>
            </a:r>
            <a:r>
              <a:rPr lang="en-ID" sz="1050" dirty="0"/>
              <a:t> </a:t>
            </a:r>
            <a:r>
              <a:rPr lang="en-ID" sz="1050" dirty="0" err="1"/>
              <a:t>pendapat</a:t>
            </a:r>
            <a:r>
              <a:rPr lang="en-ID" sz="1050" dirty="0"/>
              <a:t> </a:t>
            </a:r>
            <a:r>
              <a:rPr lang="en-ID" sz="1050" dirty="0" err="1"/>
              <a:t>terkait</a:t>
            </a:r>
            <a:r>
              <a:rPr lang="en-ID" sz="1050" dirty="0"/>
              <a:t> </a:t>
            </a:r>
            <a:r>
              <a:rPr lang="en-ID" sz="1050" dirty="0" err="1"/>
              <a:t>batas</a:t>
            </a:r>
            <a:r>
              <a:rPr lang="en-ID" sz="1050" dirty="0"/>
              <a:t> </a:t>
            </a:r>
            <a:r>
              <a:rPr lang="en-ID" sz="1050" dirty="0" err="1"/>
              <a:t>maksimal</a:t>
            </a:r>
            <a:r>
              <a:rPr lang="en-ID" sz="1050" dirty="0"/>
              <a:t> dan minimal masa </a:t>
            </a:r>
            <a:r>
              <a:rPr lang="en-ID" sz="1050" dirty="0" err="1"/>
              <a:t>nifas</a:t>
            </a:r>
            <a:r>
              <a:rPr lang="en-ID" sz="1050" dirty="0"/>
              <a:t>. </a:t>
            </a:r>
            <a:r>
              <a:rPr lang="en-ID" sz="1050" dirty="0" err="1"/>
              <a:t>Beberapa</a:t>
            </a:r>
            <a:r>
              <a:rPr lang="en-ID" sz="1050" dirty="0"/>
              <a:t> </a:t>
            </a:r>
            <a:r>
              <a:rPr lang="en-ID" sz="1050" dirty="0" err="1"/>
              <a:t>berpendapat</a:t>
            </a:r>
            <a:r>
              <a:rPr lang="en-ID" sz="1050" dirty="0"/>
              <a:t> </a:t>
            </a:r>
            <a:r>
              <a:rPr lang="en-ID" sz="1050" dirty="0" err="1"/>
              <a:t>bahwa</a:t>
            </a:r>
            <a:r>
              <a:rPr lang="en-ID" sz="1050" dirty="0"/>
              <a:t> </a:t>
            </a:r>
            <a:r>
              <a:rPr lang="en-ID" sz="1050" dirty="0" err="1"/>
              <a:t>tidak</a:t>
            </a:r>
            <a:r>
              <a:rPr lang="en-ID" sz="1050" dirty="0"/>
              <a:t> </a:t>
            </a:r>
            <a:r>
              <a:rPr lang="en-ID" sz="1050" dirty="0" err="1"/>
              <a:t>ada</a:t>
            </a:r>
            <a:r>
              <a:rPr lang="en-ID" sz="1050" dirty="0"/>
              <a:t> </a:t>
            </a:r>
            <a:r>
              <a:rPr lang="en-ID" sz="1050" dirty="0" err="1"/>
              <a:t>batas</a:t>
            </a:r>
            <a:r>
              <a:rPr lang="en-ID" sz="1050" dirty="0"/>
              <a:t> minimal </a:t>
            </a:r>
            <a:r>
              <a:rPr lang="en-ID" sz="1050" dirty="0" err="1"/>
              <a:t>maupun</a:t>
            </a:r>
            <a:r>
              <a:rPr lang="en-ID" sz="1050" dirty="0"/>
              <a:t> </a:t>
            </a:r>
            <a:r>
              <a:rPr lang="en-ID" sz="1050" dirty="0" err="1"/>
              <a:t>maksimal</a:t>
            </a:r>
            <a:r>
              <a:rPr lang="en-ID" sz="1050" dirty="0"/>
              <a:t> </a:t>
            </a:r>
            <a:r>
              <a:rPr lang="en-ID" sz="1050" dirty="0" err="1"/>
              <a:t>untuk</a:t>
            </a:r>
            <a:r>
              <a:rPr lang="en-ID" sz="1050" dirty="0"/>
              <a:t> masa </a:t>
            </a:r>
            <a:r>
              <a:rPr lang="en-ID" sz="1050" dirty="0" err="1"/>
              <a:t>nifas</a:t>
            </a:r>
            <a:r>
              <a:rPr lang="en-ID" sz="1050" dirty="0"/>
              <a:t>. </a:t>
            </a:r>
            <a:r>
              <a:rPr lang="en-ID" sz="1050" dirty="0" err="1"/>
              <a:t>Namun</a:t>
            </a:r>
            <a:r>
              <a:rPr lang="en-ID" sz="1050" dirty="0"/>
              <a:t>, 40 </a:t>
            </a:r>
            <a:r>
              <a:rPr lang="en-ID" sz="1050" dirty="0" err="1"/>
              <a:t>hari</a:t>
            </a:r>
            <a:r>
              <a:rPr lang="en-ID" sz="1050" dirty="0"/>
              <a:t> </a:t>
            </a:r>
            <a:r>
              <a:rPr lang="en-ID" sz="1050" dirty="0" err="1"/>
              <a:t>merupakan</a:t>
            </a:r>
            <a:r>
              <a:rPr lang="en-ID" sz="1050" dirty="0"/>
              <a:t> </a:t>
            </a:r>
            <a:r>
              <a:rPr lang="en-ID" sz="1050" dirty="0" err="1"/>
              <a:t>batas</a:t>
            </a:r>
            <a:r>
              <a:rPr lang="en-ID" sz="1050" dirty="0"/>
              <a:t> </a:t>
            </a:r>
            <a:r>
              <a:rPr lang="en-ID" sz="1050" dirty="0" err="1"/>
              <a:t>umum</a:t>
            </a:r>
            <a:r>
              <a:rPr lang="en-ID" sz="1050" dirty="0"/>
              <a:t> </a:t>
            </a:r>
            <a:r>
              <a:rPr lang="en-ID" sz="1050" dirty="0" err="1"/>
              <a:t>dinyatakan</a:t>
            </a:r>
            <a:r>
              <a:rPr lang="en-ID" sz="1050" dirty="0"/>
              <a:t> oleh </a:t>
            </a:r>
            <a:r>
              <a:rPr lang="en-ID" sz="1050" dirty="0" err="1"/>
              <a:t>banyak</a:t>
            </a:r>
            <a:r>
              <a:rPr lang="en-ID" sz="1050" dirty="0"/>
              <a:t> </a:t>
            </a:r>
            <a:r>
              <a:rPr lang="en-ID" sz="1050" dirty="0" err="1"/>
              <a:t>hadis</a:t>
            </a:r>
            <a:r>
              <a:rPr lang="en-ID" sz="1050" dirty="0"/>
              <a:t>.</a:t>
            </a:r>
          </a:p>
        </p:txBody>
      </p:sp>
      <p:sp>
        <p:nvSpPr>
          <p:cNvPr id="8" name="Flowchart: Data 7">
            <a:extLst>
              <a:ext uri="{FF2B5EF4-FFF2-40B4-BE49-F238E27FC236}">
                <a16:creationId xmlns:a16="http://schemas.microsoft.com/office/drawing/2014/main" id="{824786A1-020F-421F-9F85-3C5CCB0B2FE6}"/>
              </a:ext>
            </a:extLst>
          </p:cNvPr>
          <p:cNvSpPr/>
          <p:nvPr/>
        </p:nvSpPr>
        <p:spPr>
          <a:xfrm>
            <a:off x="887897" y="2564434"/>
            <a:ext cx="3956169" cy="3021494"/>
          </a:xfrm>
          <a:prstGeom prst="flowChartInputOutp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1400" dirty="0" err="1">
                <a:solidFill>
                  <a:schemeClr val="bg1"/>
                </a:solidFill>
              </a:rPr>
              <a:t>Meski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secara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hukum</a:t>
            </a:r>
            <a:r>
              <a:rPr lang="en-ID" sz="1400" dirty="0">
                <a:solidFill>
                  <a:schemeClr val="bg1"/>
                </a:solidFill>
              </a:rPr>
              <a:t> dan </a:t>
            </a:r>
            <a:r>
              <a:rPr lang="en-ID" sz="1400" dirty="0" err="1">
                <a:solidFill>
                  <a:schemeClr val="bg1"/>
                </a:solidFill>
              </a:rPr>
              <a:t>larangan</a:t>
            </a:r>
            <a:r>
              <a:rPr lang="en-ID" sz="1400" dirty="0">
                <a:solidFill>
                  <a:schemeClr val="bg1"/>
                </a:solidFill>
              </a:rPr>
              <a:t> masa </a:t>
            </a:r>
            <a:r>
              <a:rPr lang="en-ID" sz="1400" dirty="0" err="1">
                <a:solidFill>
                  <a:schemeClr val="bg1"/>
                </a:solidFill>
              </a:rPr>
              <a:t>nifas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hampir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sama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seperti</a:t>
            </a:r>
            <a:r>
              <a:rPr lang="en-ID" sz="1400" dirty="0">
                <a:solidFill>
                  <a:schemeClr val="bg1"/>
                </a:solidFill>
              </a:rPr>
              <a:t> masa </a:t>
            </a:r>
            <a:r>
              <a:rPr lang="en-ID" sz="1400" dirty="0" err="1">
                <a:solidFill>
                  <a:schemeClr val="bg1"/>
                </a:solidFill>
              </a:rPr>
              <a:t>haid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perempuan</a:t>
            </a:r>
            <a:r>
              <a:rPr lang="en-ID" sz="1400" dirty="0">
                <a:solidFill>
                  <a:schemeClr val="bg1"/>
                </a:solidFill>
              </a:rPr>
              <a:t>. </a:t>
            </a:r>
            <a:r>
              <a:rPr lang="en-ID" sz="1400" dirty="0" err="1">
                <a:solidFill>
                  <a:schemeClr val="bg1"/>
                </a:solidFill>
              </a:rPr>
              <a:t>Namun</a:t>
            </a:r>
            <a:r>
              <a:rPr lang="en-ID" sz="1400" dirty="0">
                <a:solidFill>
                  <a:schemeClr val="bg1"/>
                </a:solidFill>
              </a:rPr>
              <a:t>, </a:t>
            </a:r>
            <a:r>
              <a:rPr lang="en-ID" sz="1400" dirty="0" err="1">
                <a:solidFill>
                  <a:schemeClr val="bg1"/>
                </a:solidFill>
              </a:rPr>
              <a:t>ternyata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ada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beberapa</a:t>
            </a: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400" dirty="0" err="1">
                <a:solidFill>
                  <a:schemeClr val="bg1"/>
                </a:solidFill>
              </a:rPr>
              <a:t>perbedaan</a:t>
            </a:r>
            <a:r>
              <a:rPr lang="en-ID" sz="1400">
                <a:solidFill>
                  <a:schemeClr val="bg1"/>
                </a:solidFill>
              </a:rPr>
              <a:t> </a:t>
            </a:r>
            <a:endParaRPr lang="en-ID" sz="1400" dirty="0">
              <a:solidFill>
                <a:schemeClr val="bg1"/>
              </a:solidFill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443571B-2B0E-48DD-BD91-FFE2BEE34ED5}"/>
              </a:ext>
            </a:extLst>
          </p:cNvPr>
          <p:cNvSpPr/>
          <p:nvPr/>
        </p:nvSpPr>
        <p:spPr>
          <a:xfrm>
            <a:off x="5234609" y="3602878"/>
            <a:ext cx="728870" cy="47230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382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81BC-5B1E-4002-920F-A0C3F448A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Hukum masa nifas dalam Islam setelah operasi caesar</a:t>
            </a:r>
            <a:endParaRPr lang="en-ID" dirty="0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E3FFBAD6-D66D-4025-9EDD-8812868B7C0A}"/>
              </a:ext>
            </a:extLst>
          </p:cNvPr>
          <p:cNvSpPr/>
          <p:nvPr/>
        </p:nvSpPr>
        <p:spPr>
          <a:xfrm>
            <a:off x="887829" y="2176669"/>
            <a:ext cx="4541056" cy="3402495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err="1"/>
              <a:t>Nifas</a:t>
            </a:r>
            <a:r>
              <a:rPr lang="en-ID" sz="1400" dirty="0"/>
              <a:t> </a:t>
            </a:r>
            <a:r>
              <a:rPr lang="en-ID" sz="1400" dirty="0" err="1"/>
              <a:t>Perempuan</a:t>
            </a:r>
            <a:r>
              <a:rPr lang="en-ID" sz="1400" dirty="0"/>
              <a:t> </a:t>
            </a:r>
            <a:r>
              <a:rPr lang="en-ID" sz="1400" dirty="0" err="1"/>
              <a:t>setelah</a:t>
            </a:r>
            <a:r>
              <a:rPr lang="en-ID" sz="1400" dirty="0"/>
              <a:t> </a:t>
            </a:r>
            <a:r>
              <a:rPr lang="en-ID" sz="1400" dirty="0" err="1"/>
              <a:t>Operasi</a:t>
            </a:r>
            <a:r>
              <a:rPr lang="en-ID" sz="1400" dirty="0"/>
              <a:t> Caesar yang </a:t>
            </a:r>
            <a:r>
              <a:rPr lang="en-ID" sz="1400" dirty="0" err="1"/>
              <a:t>menyebutkan</a:t>
            </a:r>
            <a:r>
              <a:rPr lang="en-ID" sz="1400" dirty="0"/>
              <a:t> proses </a:t>
            </a:r>
            <a:r>
              <a:rPr lang="en-ID" sz="1400" dirty="0" err="1"/>
              <a:t>melahirkan</a:t>
            </a:r>
            <a:r>
              <a:rPr lang="en-ID" sz="1400" dirty="0"/>
              <a:t> </a:t>
            </a:r>
            <a:r>
              <a:rPr lang="en-ID" sz="1400" dirty="0" err="1"/>
              <a:t>secara</a:t>
            </a:r>
            <a:r>
              <a:rPr lang="en-ID" sz="1400" dirty="0"/>
              <a:t> </a:t>
            </a:r>
            <a:r>
              <a:rPr lang="en-ID" sz="1400" dirty="0" err="1"/>
              <a:t>bedah</a:t>
            </a:r>
            <a:r>
              <a:rPr lang="en-ID" sz="1400" dirty="0"/>
              <a:t> pada </a:t>
            </a:r>
            <a:r>
              <a:rPr lang="en-ID" sz="1400" dirty="0" err="1"/>
              <a:t>halnya</a:t>
            </a:r>
            <a:r>
              <a:rPr lang="en-ID" sz="1400" dirty="0"/>
              <a:t> </a:t>
            </a:r>
            <a:r>
              <a:rPr lang="en-ID" sz="1400" dirty="0" err="1"/>
              <a:t>sama</a:t>
            </a:r>
            <a:r>
              <a:rPr lang="en-ID" sz="1400" dirty="0"/>
              <a:t> </a:t>
            </a:r>
            <a:r>
              <a:rPr lang="en-ID" sz="1400" dirty="0" err="1"/>
              <a:t>seperti</a:t>
            </a:r>
            <a:r>
              <a:rPr lang="en-ID" sz="1400" dirty="0"/>
              <a:t> </a:t>
            </a:r>
            <a:r>
              <a:rPr lang="en-ID" sz="1400" dirty="0" err="1"/>
              <a:t>persalinan</a:t>
            </a:r>
            <a:r>
              <a:rPr lang="en-ID" sz="1400" dirty="0"/>
              <a:t> normal. </a:t>
            </a:r>
            <a:r>
              <a:rPr lang="en-ID" sz="1400" dirty="0" err="1"/>
              <a:t>Meski</a:t>
            </a:r>
            <a:r>
              <a:rPr lang="en-ID" sz="1400" dirty="0"/>
              <a:t> </a:t>
            </a:r>
            <a:r>
              <a:rPr lang="en-ID" sz="1400" dirty="0" err="1"/>
              <a:t>prosesnya</a:t>
            </a:r>
            <a:r>
              <a:rPr lang="en-ID" sz="1400" dirty="0"/>
              <a:t> </a:t>
            </a:r>
            <a:r>
              <a:rPr lang="en-ID" sz="1400" dirty="0" err="1"/>
              <a:t>berbeda</a:t>
            </a:r>
            <a:r>
              <a:rPr lang="en-ID" sz="1400" dirty="0"/>
              <a:t> </a:t>
            </a:r>
            <a:r>
              <a:rPr lang="en-ID" sz="1400" dirty="0" err="1"/>
              <a:t>tapi</a:t>
            </a:r>
            <a:r>
              <a:rPr lang="en-ID" sz="1400" dirty="0"/>
              <a:t> </a:t>
            </a:r>
            <a:r>
              <a:rPr lang="en-ID" sz="1400" dirty="0" err="1"/>
              <a:t>tujuannya</a:t>
            </a:r>
            <a:r>
              <a:rPr lang="en-ID" sz="1400" dirty="0"/>
              <a:t> </a:t>
            </a:r>
            <a:r>
              <a:rPr lang="en-ID" sz="1400" dirty="0" err="1"/>
              <a:t>sama</a:t>
            </a:r>
            <a:r>
              <a:rPr lang="en-ID" sz="1400" dirty="0"/>
              <a:t> </a:t>
            </a:r>
            <a:r>
              <a:rPr lang="en-ID" sz="1400" dirty="0" err="1"/>
              <a:t>yaitu</a:t>
            </a:r>
            <a:r>
              <a:rPr lang="en-ID" sz="1400" dirty="0"/>
              <a:t> </a:t>
            </a:r>
            <a:r>
              <a:rPr lang="en-ID" sz="1400" dirty="0" err="1"/>
              <a:t>mengeluarkan</a:t>
            </a:r>
            <a:r>
              <a:rPr lang="en-ID" sz="1400" dirty="0"/>
              <a:t> </a:t>
            </a:r>
            <a:r>
              <a:rPr lang="en-ID" sz="1400" dirty="0" err="1"/>
              <a:t>bayi</a:t>
            </a:r>
            <a:r>
              <a:rPr lang="en-ID" sz="1400" dirty="0"/>
              <a:t> yang </a:t>
            </a:r>
            <a:r>
              <a:rPr lang="en-ID" sz="1400" dirty="0" err="1"/>
              <a:t>ada</a:t>
            </a:r>
            <a:r>
              <a:rPr lang="en-ID" sz="1400" dirty="0"/>
              <a:t> di </a:t>
            </a:r>
            <a:r>
              <a:rPr lang="en-ID" sz="1400" dirty="0" err="1"/>
              <a:t>kandungan</a:t>
            </a:r>
            <a:r>
              <a:rPr lang="en-ID" sz="1400" dirty="0"/>
              <a:t>. Oleh </a:t>
            </a:r>
            <a:r>
              <a:rPr lang="en-ID" sz="1400" dirty="0" err="1"/>
              <a:t>karenanya</a:t>
            </a:r>
            <a:r>
              <a:rPr lang="en-ID" sz="1400" dirty="0"/>
              <a:t>, </a:t>
            </a:r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err="1"/>
              <a:t>nifas</a:t>
            </a:r>
            <a:r>
              <a:rPr lang="en-ID" sz="1400" dirty="0"/>
              <a:t> juga </a:t>
            </a:r>
            <a:r>
              <a:rPr lang="en-ID" sz="1400" dirty="0" err="1"/>
              <a:t>berlaku</a:t>
            </a:r>
            <a:r>
              <a:rPr lang="en-ID" sz="1400" dirty="0"/>
              <a:t> </a:t>
            </a:r>
            <a:r>
              <a:rPr lang="en-ID" sz="1400" dirty="0" err="1"/>
              <a:t>bagi</a:t>
            </a:r>
            <a:r>
              <a:rPr lang="en-ID" sz="1400" dirty="0"/>
              <a:t> Mama yang </a:t>
            </a:r>
            <a:r>
              <a:rPr lang="en-ID" sz="1400" dirty="0" err="1"/>
              <a:t>melahirkan</a:t>
            </a:r>
            <a:r>
              <a:rPr lang="en-ID" sz="1400" dirty="0"/>
              <a:t> </a:t>
            </a:r>
            <a:r>
              <a:rPr lang="en-ID" sz="1400" dirty="0" err="1"/>
              <a:t>secara</a:t>
            </a:r>
            <a:r>
              <a:rPr lang="en-ID" sz="1400" dirty="0"/>
              <a:t> </a:t>
            </a:r>
            <a:r>
              <a:rPr lang="en-ID" sz="1400" dirty="0" err="1"/>
              <a:t>caesar</a:t>
            </a:r>
            <a:r>
              <a:rPr lang="en-ID" sz="1400" dirty="0"/>
              <a:t>, </a:t>
            </a:r>
            <a:r>
              <a:rPr lang="en-ID" sz="1400" dirty="0" err="1"/>
              <a:t>sebagaimana</a:t>
            </a:r>
            <a:r>
              <a:rPr lang="en-ID" sz="1400" dirty="0"/>
              <a:t> Mama yang </a:t>
            </a:r>
            <a:r>
              <a:rPr lang="en-ID" sz="1400" dirty="0" err="1"/>
              <a:t>melahirkan</a:t>
            </a:r>
            <a:r>
              <a:rPr lang="en-ID" sz="1400" dirty="0"/>
              <a:t> </a:t>
            </a:r>
            <a:r>
              <a:rPr lang="en-ID" sz="1400" dirty="0" err="1"/>
              <a:t>secara</a:t>
            </a:r>
            <a:r>
              <a:rPr lang="en-ID" sz="1400" dirty="0"/>
              <a:t> normal.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5BD663-2A28-4E03-8A94-13B694425DBE}"/>
              </a:ext>
            </a:extLst>
          </p:cNvPr>
          <p:cNvSpPr/>
          <p:nvPr/>
        </p:nvSpPr>
        <p:spPr>
          <a:xfrm>
            <a:off x="6115945" y="2478014"/>
            <a:ext cx="4754880" cy="25311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>
                <a:solidFill>
                  <a:schemeClr val="bg1"/>
                </a:solidFill>
              </a:rPr>
              <a:t>Meskipun sebagian darah saat proses kelahiran caesar sudah keluar, Mama yang melakukan proses persalinan caesar tetap akan mengalami nifas. Memang proses penyembuhan organ-organ di dalam tubuh akan berbeda, tapi untuk proses nifas tidak ada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5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E344-51D7-438D-BA25-AF433588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Masa </a:t>
            </a:r>
            <a:r>
              <a:rPr lang="en-ID" dirty="0" err="1"/>
              <a:t>nifas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Islam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9F655-BBC4-4144-BA3C-45B764144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3339" y="2186608"/>
            <a:ext cx="5671931" cy="359134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Islam,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riwayat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puluh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endParaRPr lang="en-ID" sz="5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Dikutip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Fiqih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Wanita yang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Syaikh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Kamil Muhammad,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maksimal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keluarnya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Hal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diriwayatkan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Ummu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Salamah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yakni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ID" sz="51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"Pada masa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Rasulullah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para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menjalani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menahan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malam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." (HR Abu 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Dawud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 At-</a:t>
            </a:r>
            <a:r>
              <a:rPr lang="en-ID" sz="51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Tirmidzi</a:t>
            </a:r>
            <a:r>
              <a:rPr lang="en-ID" sz="51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ID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A669FB-AA55-4294-B3C4-196BBFD76B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1664" y="2186608"/>
            <a:ext cx="4754880" cy="320040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persalinan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berbentuk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setelahnya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jika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janin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berbentuk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setelahnya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dikategorikan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ID" sz="5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Terkadang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keluarnya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lancar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sehari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begitulah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5200" dirty="0" err="1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seterusnya</a:t>
            </a:r>
            <a:r>
              <a:rPr lang="en-ID" sz="5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435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5D9A0-B585-4E99-8D02-4B4F235DD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4074" y="1669774"/>
            <a:ext cx="4963334" cy="335942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D" dirty="0" err="1"/>
              <a:t>Mengutip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jurnal</a:t>
            </a:r>
            <a:r>
              <a:rPr lang="en-ID" dirty="0"/>
              <a:t> yang </a:t>
            </a:r>
            <a:r>
              <a:rPr lang="en-ID" dirty="0" err="1"/>
              <a:t>berjudul</a:t>
            </a:r>
            <a:r>
              <a:rPr lang="en-ID" dirty="0"/>
              <a:t> '</a:t>
            </a:r>
            <a:r>
              <a:rPr lang="en-ID" dirty="0" err="1"/>
              <a:t>Konsep</a:t>
            </a:r>
            <a:r>
              <a:rPr lang="en-ID" dirty="0"/>
              <a:t> Al </a:t>
            </a:r>
            <a:r>
              <a:rPr lang="en-ID" dirty="0" err="1"/>
              <a:t>Ghuslu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Kitab </a:t>
            </a:r>
            <a:r>
              <a:rPr lang="en-ID" dirty="0" err="1"/>
              <a:t>Fiqih</a:t>
            </a:r>
            <a:r>
              <a:rPr lang="en-ID" dirty="0"/>
              <a:t> </a:t>
            </a:r>
            <a:r>
              <a:rPr lang="en-ID" dirty="0" err="1"/>
              <a:t>Manhaji</a:t>
            </a:r>
            <a:r>
              <a:rPr lang="en-ID" dirty="0"/>
              <a:t> (2010)', </a:t>
            </a:r>
            <a:r>
              <a:rPr lang="en-ID" dirty="0" err="1"/>
              <a:t>menanggapi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nifas</a:t>
            </a:r>
            <a:r>
              <a:rPr lang="en-ID" dirty="0"/>
              <a:t>, para ulama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mazhabnya</a:t>
            </a:r>
            <a:r>
              <a:rPr lang="en-ID" dirty="0"/>
              <a:t> </a:t>
            </a:r>
            <a:r>
              <a:rPr lang="en-ID" dirty="0" err="1"/>
              <a:t>masing-masing</a:t>
            </a:r>
            <a:r>
              <a:rPr lang="en-ID" dirty="0"/>
              <a:t> </a:t>
            </a:r>
            <a:r>
              <a:rPr lang="en-ID" dirty="0" err="1"/>
              <a:t>mengemukakan</a:t>
            </a:r>
            <a:r>
              <a:rPr lang="en-ID" dirty="0"/>
              <a:t> </a:t>
            </a:r>
            <a:r>
              <a:rPr lang="en-ID" dirty="0" err="1"/>
              <a:t>pendapatnya</a:t>
            </a:r>
            <a:r>
              <a:rPr lang="en-ID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ID" dirty="0"/>
          </a:p>
          <a:p>
            <a:pPr>
              <a:buFont typeface="Wingdings" panose="05000000000000000000" pitchFamily="2" charset="2"/>
              <a:buChar char="v"/>
            </a:pPr>
            <a:r>
              <a:rPr lang="en-ID" dirty="0" err="1"/>
              <a:t>Menurut</a:t>
            </a:r>
            <a:r>
              <a:rPr lang="en-ID" dirty="0"/>
              <a:t> Imam Maliki,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hari-hari</a:t>
            </a:r>
            <a:r>
              <a:rPr lang="en-ID" dirty="0"/>
              <a:t> </a:t>
            </a:r>
            <a:r>
              <a:rPr lang="en-ID" dirty="0" err="1"/>
              <a:t>suci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setengah</a:t>
            </a:r>
            <a:r>
              <a:rPr lang="en-ID" dirty="0"/>
              <a:t> </a:t>
            </a:r>
            <a:r>
              <a:rPr lang="en-ID" dirty="0" err="1"/>
              <a:t>bulan</a:t>
            </a:r>
            <a:r>
              <a:rPr lang="en-ID" dirty="0"/>
              <a:t> (15 </a:t>
            </a:r>
            <a:r>
              <a:rPr lang="en-ID" dirty="0" err="1"/>
              <a:t>hari</a:t>
            </a:r>
            <a:r>
              <a:rPr lang="en-ID" dirty="0"/>
              <a:t>),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dikatakan</a:t>
            </a:r>
            <a:r>
              <a:rPr lang="en-ID" dirty="0"/>
              <a:t> </a:t>
            </a:r>
            <a:r>
              <a:rPr lang="en-ID" dirty="0" err="1"/>
              <a:t>suci</a:t>
            </a:r>
            <a:r>
              <a:rPr lang="en-ID" dirty="0"/>
              <a:t>. </a:t>
            </a:r>
            <a:r>
              <a:rPr lang="en-ID" dirty="0" err="1"/>
              <a:t>Darah</a:t>
            </a:r>
            <a:r>
              <a:rPr lang="en-ID" dirty="0"/>
              <a:t> yang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sesudah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, dan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yang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15 </a:t>
            </a:r>
            <a:r>
              <a:rPr lang="en-ID" dirty="0" err="1"/>
              <a:t>hari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yang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nifas</a:t>
            </a:r>
            <a:r>
              <a:rPr lang="en-ID" dirty="0"/>
              <a:t>.</a:t>
            </a:r>
          </a:p>
          <a:p>
            <a:endParaRPr lang="en-ID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5F32299-5BD0-4B04-951E-D2C02F095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3047" y="1669774"/>
            <a:ext cx="4963335" cy="335942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mazhab</a:t>
            </a:r>
            <a:r>
              <a:rPr lang="en-ID" dirty="0"/>
              <a:t> Imam Hanafi, masa </a:t>
            </a:r>
            <a:r>
              <a:rPr lang="en-ID" dirty="0" err="1"/>
              <a:t>suci</a:t>
            </a:r>
            <a:r>
              <a:rPr lang="en-ID" dirty="0"/>
              <a:t> yang </a:t>
            </a:r>
            <a:r>
              <a:rPr lang="en-ID" dirty="0" err="1"/>
              <a:t>berselang</a:t>
            </a:r>
            <a:r>
              <a:rPr lang="en-ID" dirty="0"/>
              <a:t> </a:t>
            </a:r>
            <a:r>
              <a:rPr lang="en-ID" dirty="0" err="1"/>
              <a:t>seling</a:t>
            </a:r>
            <a:r>
              <a:rPr lang="en-ID" dirty="0"/>
              <a:t> oleh </a:t>
            </a:r>
            <a:r>
              <a:rPr lang="en-ID" dirty="0" err="1"/>
              <a:t>keluarnya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nifas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nifas</a:t>
            </a:r>
            <a:r>
              <a:rPr lang="en-ID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ID" dirty="0"/>
          </a:p>
          <a:p>
            <a:pPr>
              <a:buFont typeface="Wingdings" panose="05000000000000000000" pitchFamily="2" charset="2"/>
              <a:buChar char="v"/>
            </a:pPr>
            <a:r>
              <a:rPr lang="en-ID" dirty="0" err="1"/>
              <a:t>Adapun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mazhab</a:t>
            </a:r>
            <a:r>
              <a:rPr lang="en-ID" dirty="0"/>
              <a:t> Imam </a:t>
            </a:r>
            <a:r>
              <a:rPr lang="en-ID" dirty="0" err="1"/>
              <a:t>Syafi'i</a:t>
            </a:r>
            <a:r>
              <a:rPr lang="en-ID" dirty="0"/>
              <a:t> </a:t>
            </a:r>
            <a:r>
              <a:rPr lang="en-ID" dirty="0" err="1"/>
              <a:t>disebutkan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masa </a:t>
            </a:r>
            <a:r>
              <a:rPr lang="en-ID" dirty="0" err="1"/>
              <a:t>suci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15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sesudah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dihukumi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yang </a:t>
            </a:r>
            <a:r>
              <a:rPr lang="en-ID" dirty="0" err="1"/>
              <a:t>bersuci</a:t>
            </a:r>
            <a:r>
              <a:rPr lang="en-ID" dirty="0"/>
              <a:t>.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15 </a:t>
            </a:r>
            <a:r>
              <a:rPr lang="en-ID" dirty="0" err="1"/>
              <a:t>hari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dikatakan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nifas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8545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70C1-1B61-49F3-8BEF-AEDA087BE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5687" y="4943061"/>
            <a:ext cx="5963478" cy="12457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ID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D" dirty="0">
              <a:solidFill>
                <a:srgbClr val="00B0F0"/>
              </a:solidFill>
            </a:endParaRPr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D160481C-9B3B-43D2-AD97-940190246B49}"/>
              </a:ext>
            </a:extLst>
          </p:cNvPr>
          <p:cNvSpPr/>
          <p:nvPr/>
        </p:nvSpPr>
        <p:spPr>
          <a:xfrm>
            <a:off x="1066799" y="828260"/>
            <a:ext cx="5406888" cy="1139687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mazhab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Imam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Hambali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mengatakan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berselang-seling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keluarnya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dianggap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masa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suci</a:t>
            </a:r>
            <a:r>
              <a:rPr lang="en-ID" dirty="0"/>
              <a:t>.</a:t>
            </a:r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943D1A59-95AE-4E9A-A52B-EDEABC4BFE23}"/>
              </a:ext>
            </a:extLst>
          </p:cNvPr>
          <p:cNvSpPr/>
          <p:nvPr/>
        </p:nvSpPr>
        <p:spPr>
          <a:xfrm>
            <a:off x="1066799" y="2430117"/>
            <a:ext cx="5274365" cy="146105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en-ID" sz="1400" dirty="0">
                <a:solidFill>
                  <a:schemeClr val="bg1"/>
                </a:solidFill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melahirkan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kembar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dihitung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kelahiran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kelahiran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kembar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kembar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kembar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relatif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pendek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nifasnya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terhitung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kelahiran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kembar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37105D96-AE5C-4E2B-83D9-3BC6F211FCAF}"/>
              </a:ext>
            </a:extLst>
          </p:cNvPr>
          <p:cNvSpPr/>
          <p:nvPr/>
        </p:nvSpPr>
        <p:spPr>
          <a:xfrm>
            <a:off x="1066799" y="4273829"/>
            <a:ext cx="5963478" cy="1139687"/>
          </a:xfrm>
          <a:prstGeom prst="round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en-ID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mazhab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Syafi'i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wanita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melahirkan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kembar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nifasnya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dihitung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kelahiran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keluar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sehabis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melahirkan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dianggap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darah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nifas</a:t>
            </a:r>
            <a:r>
              <a:rPr lang="en-ID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023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anslate ke Bahasa Jawa Archives | Blog Ling-go">
            <a:extLst>
              <a:ext uri="{FF2B5EF4-FFF2-40B4-BE49-F238E27FC236}">
                <a16:creationId xmlns:a16="http://schemas.microsoft.com/office/drawing/2014/main" id="{002D4B07-F133-4CEB-9467-5AC4EF46D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215" y="2054087"/>
            <a:ext cx="3271837" cy="252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4135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81</TotalTime>
  <Words>629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</vt:lpstr>
      <vt:lpstr>Savon</vt:lpstr>
      <vt:lpstr>KIE Spiritual Batasan masa nifas</vt:lpstr>
      <vt:lpstr>Hukum dan larangan selama masa nifas dalam Islam</vt:lpstr>
      <vt:lpstr>Perbedaan masa nifas dalam Islam dengan masa haid</vt:lpstr>
      <vt:lpstr>Hukum masa nifas dalam Islam setelah operasi caesar</vt:lpstr>
      <vt:lpstr>Masa nifas menurut Islam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 Spiritual Batasan masa nifas</dc:title>
  <dc:creator>ASUS</dc:creator>
  <cp:lastModifiedBy>ASUS</cp:lastModifiedBy>
  <cp:revision>10</cp:revision>
  <dcterms:created xsi:type="dcterms:W3CDTF">2022-07-18T12:34:04Z</dcterms:created>
  <dcterms:modified xsi:type="dcterms:W3CDTF">2022-07-19T01:42:00Z</dcterms:modified>
</cp:coreProperties>
</file>