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sldIdLst>
    <p:sldId id="256" r:id="rId2"/>
    <p:sldId id="257" r:id="rId3"/>
    <p:sldId id="262" r:id="rId4"/>
    <p:sldId id="263" r:id="rId5"/>
    <p:sldId id="264" r:id="rId6"/>
    <p:sldId id="265" r:id="rId7"/>
    <p:sldId id="266" r:id="rId8"/>
    <p:sldId id="258" r:id="rId9"/>
    <p:sldId id="267" r:id="rId10"/>
    <p:sldId id="268" r:id="rId11"/>
    <p:sldId id="269" r:id="rId12"/>
    <p:sldId id="270" r:id="rId13"/>
    <p:sldId id="271" r:id="rId14"/>
    <p:sldId id="272" r:id="rId15"/>
    <p:sldId id="259" r:id="rId16"/>
    <p:sldId id="261" r:id="rId17"/>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B90C08-867D-44DE-8A08-2A651756B9D0}" v="460" dt="2022-07-29T08:06:05.2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85" d="100"/>
          <a:sy n="85" d="100"/>
        </p:scale>
        <p:origin x="30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F28B-45E3-4585-87E3-73838692A70B}"/>
              </a:ext>
            </a:extLst>
          </p:cNvPr>
          <p:cNvSpPr>
            <a:spLocks noGrp="1"/>
          </p:cNvSpPr>
          <p:nvPr>
            <p:ph type="ctrTitle"/>
          </p:nvPr>
        </p:nvSpPr>
        <p:spPr>
          <a:xfrm>
            <a:off x="457200" y="668049"/>
            <a:ext cx="7626795" cy="2841914"/>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F755B0-E17A-4B52-A99D-C35BB18BB2D0}"/>
              </a:ext>
            </a:extLst>
          </p:cNvPr>
          <p:cNvSpPr>
            <a:spLocks noGrp="1"/>
          </p:cNvSpPr>
          <p:nvPr>
            <p:ph type="subTitle" idx="1"/>
          </p:nvPr>
        </p:nvSpPr>
        <p:spPr>
          <a:xfrm>
            <a:off x="457200" y="3602038"/>
            <a:ext cx="7626795" cy="250172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8390C28-805B-4DA6-A10E-651C0FD01716}"/>
              </a:ext>
            </a:extLst>
          </p:cNvPr>
          <p:cNvSpPr>
            <a:spLocks noGrp="1"/>
          </p:cNvSpPr>
          <p:nvPr>
            <p:ph type="dt" sz="half" idx="10"/>
          </p:nvPr>
        </p:nvSpPr>
        <p:spPr/>
        <p:txBody>
          <a:bodyPr/>
          <a:lstStyle/>
          <a:p>
            <a:fld id="{D208048B-57AF-4F53-BC84-8E0A1033FBEC}" type="datetimeFigureOut">
              <a:rPr lang="en-US" smtClean="0"/>
              <a:t>7/29/2022</a:t>
            </a:fld>
            <a:endParaRPr lang="en-US"/>
          </a:p>
        </p:txBody>
      </p:sp>
      <p:sp>
        <p:nvSpPr>
          <p:cNvPr id="5" name="Footer Placeholder 4">
            <a:extLst>
              <a:ext uri="{FF2B5EF4-FFF2-40B4-BE49-F238E27FC236}">
                <a16:creationId xmlns:a16="http://schemas.microsoft.com/office/drawing/2014/main" id="{0D5EBBA9-C52F-4628-AE0D-DCD1772F9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5BAC57-F8E1-4B54-A111-CB53B32031A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61771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A5B40-C529-41A6-8D06-07AF9430A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B5A354-E2A8-4A91-9D7A-36D9E0915C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D3944-2E3D-42BC-B83D-7630699D48C5}"/>
              </a:ext>
            </a:extLst>
          </p:cNvPr>
          <p:cNvSpPr>
            <a:spLocks noGrp="1"/>
          </p:cNvSpPr>
          <p:nvPr>
            <p:ph type="dt" sz="half" idx="10"/>
          </p:nvPr>
        </p:nvSpPr>
        <p:spPr/>
        <p:txBody>
          <a:bodyPr/>
          <a:lstStyle/>
          <a:p>
            <a:fld id="{D208048B-57AF-4F53-BC84-8E0A1033FBEC}" type="datetimeFigureOut">
              <a:rPr lang="en-US" smtClean="0"/>
              <a:t>7/29/2022</a:t>
            </a:fld>
            <a:endParaRPr lang="en-US"/>
          </a:p>
        </p:txBody>
      </p:sp>
      <p:sp>
        <p:nvSpPr>
          <p:cNvPr id="5" name="Footer Placeholder 4">
            <a:extLst>
              <a:ext uri="{FF2B5EF4-FFF2-40B4-BE49-F238E27FC236}">
                <a16:creationId xmlns:a16="http://schemas.microsoft.com/office/drawing/2014/main" id="{F2FC57FA-204E-4A7A-BAE2-DF17BB0FFB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BDA36D-49FF-495A-8E25-4CCC98E39032}"/>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198084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544ECD05-4E94-4A60-8FDA-700BF100B0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8" name="Color Fill">
            <a:extLst>
              <a:ext uri="{FF2B5EF4-FFF2-40B4-BE49-F238E27FC236}">
                <a16:creationId xmlns:a16="http://schemas.microsoft.com/office/drawing/2014/main" id="{8BCB0EB2-4067-418C-9465-9D4C71240E0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8" name="Group 7">
            <a:extLst>
              <a:ext uri="{FF2B5EF4-FFF2-40B4-BE49-F238E27FC236}">
                <a16:creationId xmlns:a16="http://schemas.microsoft.com/office/drawing/2014/main" id="{04E37999-41E7-446D-8C53-B904C3CE87A5}"/>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9" name="Oval 8">
              <a:extLst>
                <a:ext uri="{FF2B5EF4-FFF2-40B4-BE49-F238E27FC236}">
                  <a16:creationId xmlns:a16="http://schemas.microsoft.com/office/drawing/2014/main" id="{438A90E8-87F8-4150-B5EB-E19C8A01AFB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Graphic 9">
              <a:extLst>
                <a:ext uri="{FF2B5EF4-FFF2-40B4-BE49-F238E27FC236}">
                  <a16:creationId xmlns:a16="http://schemas.microsoft.com/office/drawing/2014/main" id="{724DCA1C-A8E8-4F90-8FAE-85B1426C108A}"/>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1" name="Freeform: Shape 10">
              <a:extLst>
                <a:ext uri="{FF2B5EF4-FFF2-40B4-BE49-F238E27FC236}">
                  <a16:creationId xmlns:a16="http://schemas.microsoft.com/office/drawing/2014/main" id="{158D6291-6756-44E3-9FCE-0B2ECA5EE664}"/>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2" name="Freeform: Shape 11">
              <a:extLst>
                <a:ext uri="{FF2B5EF4-FFF2-40B4-BE49-F238E27FC236}">
                  <a16:creationId xmlns:a16="http://schemas.microsoft.com/office/drawing/2014/main" id="{C37CA96E-9DD9-4172-B63B-50DF43B576DA}"/>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3" name="Graphic 9">
              <a:extLst>
                <a:ext uri="{FF2B5EF4-FFF2-40B4-BE49-F238E27FC236}">
                  <a16:creationId xmlns:a16="http://schemas.microsoft.com/office/drawing/2014/main" id="{B335AFFE-BF3D-491C-8255-692B9DAC6775}"/>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 name="Graphic 9">
              <a:extLst>
                <a:ext uri="{FF2B5EF4-FFF2-40B4-BE49-F238E27FC236}">
                  <a16:creationId xmlns:a16="http://schemas.microsoft.com/office/drawing/2014/main" id="{AA052AAF-7A7C-4EDB-AE2C-FCA3A756C4E5}"/>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0" name="Texture">
            <a:extLst>
              <a:ext uri="{FF2B5EF4-FFF2-40B4-BE49-F238E27FC236}">
                <a16:creationId xmlns:a16="http://schemas.microsoft.com/office/drawing/2014/main" id="{31F99E9D-6528-47AC-B178-7032D0E17DF8}"/>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Vertical Title 1">
            <a:extLst>
              <a:ext uri="{FF2B5EF4-FFF2-40B4-BE49-F238E27FC236}">
                <a16:creationId xmlns:a16="http://schemas.microsoft.com/office/drawing/2014/main" id="{834DD302-622D-4E42-BD6F-FAAA98B3728C}"/>
              </a:ext>
            </a:extLst>
          </p:cNvPr>
          <p:cNvSpPr>
            <a:spLocks noGrp="1"/>
          </p:cNvSpPr>
          <p:nvPr>
            <p:ph type="title" orient="vert"/>
          </p:nvPr>
        </p:nvSpPr>
        <p:spPr>
          <a:xfrm>
            <a:off x="7306311" y="668049"/>
            <a:ext cx="2628900" cy="550891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C70D9F5-C907-405F-BE11-571C61745EC6}"/>
              </a:ext>
            </a:extLst>
          </p:cNvPr>
          <p:cNvSpPr>
            <a:spLocks noGrp="1"/>
          </p:cNvSpPr>
          <p:nvPr>
            <p:ph type="body" orient="vert" idx="1"/>
          </p:nvPr>
        </p:nvSpPr>
        <p:spPr>
          <a:xfrm>
            <a:off x="457200" y="668049"/>
            <a:ext cx="6689098" cy="5508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CFD860-3FBD-4FE7-A9FD-1D4A4D10AABF}"/>
              </a:ext>
            </a:extLst>
          </p:cNvPr>
          <p:cNvSpPr>
            <a:spLocks noGrp="1"/>
          </p:cNvSpPr>
          <p:nvPr>
            <p:ph type="dt" sz="half" idx="10"/>
          </p:nvPr>
        </p:nvSpPr>
        <p:spPr/>
        <p:txBody>
          <a:bodyPr/>
          <a:lstStyle/>
          <a:p>
            <a:fld id="{D208048B-57AF-4F53-BC84-8E0A1033FBEC}" type="datetimeFigureOut">
              <a:rPr lang="en-US" smtClean="0"/>
              <a:t>7/29/2022</a:t>
            </a:fld>
            <a:endParaRPr lang="en-US"/>
          </a:p>
        </p:txBody>
      </p:sp>
      <p:sp>
        <p:nvSpPr>
          <p:cNvPr id="5" name="Footer Placeholder 4">
            <a:extLst>
              <a:ext uri="{FF2B5EF4-FFF2-40B4-BE49-F238E27FC236}">
                <a16:creationId xmlns:a16="http://schemas.microsoft.com/office/drawing/2014/main" id="{560A367B-81B3-4BD3-9C95-18EC0710A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7D8E54-346D-4D66-BF99-96DA43F80DF8}"/>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958993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A2C84-1247-4534-81D1-136C3E1EBB0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048D490-CEA6-4844-A537-F749658D37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1DAEFC9-887F-4E73-9938-6032D52864AA}"/>
              </a:ext>
            </a:extLst>
          </p:cNvPr>
          <p:cNvSpPr>
            <a:spLocks noGrp="1"/>
          </p:cNvSpPr>
          <p:nvPr>
            <p:ph type="dt" sz="half" idx="10"/>
          </p:nvPr>
        </p:nvSpPr>
        <p:spPr/>
        <p:txBody>
          <a:bodyPr/>
          <a:lstStyle/>
          <a:p>
            <a:fld id="{D208048B-57AF-4F53-BC84-8E0A1033FBEC}" type="datetimeFigureOut">
              <a:rPr lang="en-US" smtClean="0"/>
              <a:t>7/29/2022</a:t>
            </a:fld>
            <a:endParaRPr lang="en-US"/>
          </a:p>
        </p:txBody>
      </p:sp>
      <p:sp>
        <p:nvSpPr>
          <p:cNvPr id="5" name="Footer Placeholder 4">
            <a:extLst>
              <a:ext uri="{FF2B5EF4-FFF2-40B4-BE49-F238E27FC236}">
                <a16:creationId xmlns:a16="http://schemas.microsoft.com/office/drawing/2014/main" id="{ABFCF0CF-134A-404E-A177-9FAAA039F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1B0DC-2D2C-408B-A577-904A2385C0AA}"/>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616461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55431-EF88-4771-9699-27EF70A55112}"/>
              </a:ext>
            </a:extLst>
          </p:cNvPr>
          <p:cNvSpPr>
            <a:spLocks noGrp="1"/>
          </p:cNvSpPr>
          <p:nvPr>
            <p:ph type="title"/>
          </p:nvPr>
        </p:nvSpPr>
        <p:spPr>
          <a:xfrm>
            <a:off x="457200" y="668050"/>
            <a:ext cx="7673389" cy="3816588"/>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DAF57C3-A928-4093-B3FC-ECC2194AE9E9}"/>
              </a:ext>
            </a:extLst>
          </p:cNvPr>
          <p:cNvSpPr>
            <a:spLocks noGrp="1"/>
          </p:cNvSpPr>
          <p:nvPr>
            <p:ph type="body" idx="1"/>
          </p:nvPr>
        </p:nvSpPr>
        <p:spPr>
          <a:xfrm>
            <a:off x="457200" y="4589463"/>
            <a:ext cx="767338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BFD625-A893-46D3-A518-9E969CB4FE54}"/>
              </a:ext>
            </a:extLst>
          </p:cNvPr>
          <p:cNvSpPr>
            <a:spLocks noGrp="1"/>
          </p:cNvSpPr>
          <p:nvPr>
            <p:ph type="dt" sz="half" idx="10"/>
          </p:nvPr>
        </p:nvSpPr>
        <p:spPr/>
        <p:txBody>
          <a:bodyPr/>
          <a:lstStyle/>
          <a:p>
            <a:fld id="{D208048B-57AF-4F53-BC84-8E0A1033FBEC}" type="datetimeFigureOut">
              <a:rPr lang="en-US" smtClean="0"/>
              <a:t>7/29/2022</a:t>
            </a:fld>
            <a:endParaRPr lang="en-US"/>
          </a:p>
        </p:txBody>
      </p:sp>
      <p:sp>
        <p:nvSpPr>
          <p:cNvPr id="5" name="Footer Placeholder 4">
            <a:extLst>
              <a:ext uri="{FF2B5EF4-FFF2-40B4-BE49-F238E27FC236}">
                <a16:creationId xmlns:a16="http://schemas.microsoft.com/office/drawing/2014/main" id="{FFCAD37A-B380-4B65-9FB9-3FB914120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773B6-CD13-4451-9BF3-C4102BA5E899}"/>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708238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1FBD0A-9F7B-4EBB-9982-B55F5F9806C4}"/>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88CFF0B8-0BA9-4DD9-B7B2-0655DC8419A8}"/>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C77B910E-9B87-4291-987B-6883212CBAEC}"/>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5" name="Oval 14">
              <a:extLst>
                <a:ext uri="{FF2B5EF4-FFF2-40B4-BE49-F238E27FC236}">
                  <a16:creationId xmlns:a16="http://schemas.microsoft.com/office/drawing/2014/main" id="{05596CF7-55B3-409D-A36C-F5BE9D625628}"/>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92245D23-45D8-474C-8A38-633E99962676}"/>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918A8D14-28CA-4095-B2FA-E48B3150AD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3" name="Texture">
            <a:extLst>
              <a:ext uri="{FF2B5EF4-FFF2-40B4-BE49-F238E27FC236}">
                <a16:creationId xmlns:a16="http://schemas.microsoft.com/office/drawing/2014/main" id="{1D1F176A-19F1-4537-800D-210F29EC1AC2}"/>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D0A04C26-6125-4D95-9FC0-50DEB9419E63}"/>
              </a:ext>
            </a:extLst>
          </p:cNvPr>
          <p:cNvSpPr>
            <a:spLocks noGrp="1"/>
          </p:cNvSpPr>
          <p:nvPr>
            <p:ph type="title"/>
          </p:nvPr>
        </p:nvSpPr>
        <p:spPr>
          <a:xfrm>
            <a:off x="457200" y="668049"/>
            <a:ext cx="10451534" cy="159174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35401A-13E5-4CED-864F-06D6EECCBCAA}"/>
              </a:ext>
            </a:extLst>
          </p:cNvPr>
          <p:cNvSpPr>
            <a:spLocks noGrp="1"/>
          </p:cNvSpPr>
          <p:nvPr>
            <p:ph sz="half" idx="1"/>
          </p:nvPr>
        </p:nvSpPr>
        <p:spPr>
          <a:xfrm>
            <a:off x="457200" y="2341329"/>
            <a:ext cx="5562600"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C513523-8F78-4766-91D7-03E329B6833A}"/>
              </a:ext>
            </a:extLst>
          </p:cNvPr>
          <p:cNvSpPr>
            <a:spLocks noGrp="1"/>
          </p:cNvSpPr>
          <p:nvPr>
            <p:ph sz="half" idx="2"/>
          </p:nvPr>
        </p:nvSpPr>
        <p:spPr>
          <a:xfrm>
            <a:off x="6172200" y="2341329"/>
            <a:ext cx="4736534"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5B757F-BAD2-4343-BD57-FC02D0BE19EC}"/>
              </a:ext>
            </a:extLst>
          </p:cNvPr>
          <p:cNvSpPr>
            <a:spLocks noGrp="1"/>
          </p:cNvSpPr>
          <p:nvPr>
            <p:ph type="dt" sz="half" idx="10"/>
          </p:nvPr>
        </p:nvSpPr>
        <p:spPr/>
        <p:txBody>
          <a:bodyPr/>
          <a:lstStyle/>
          <a:p>
            <a:fld id="{D208048B-57AF-4F53-BC84-8E0A1033FBEC}" type="datetimeFigureOut">
              <a:rPr lang="en-US" smtClean="0"/>
              <a:t>7/29/2022</a:t>
            </a:fld>
            <a:endParaRPr lang="en-US"/>
          </a:p>
        </p:txBody>
      </p:sp>
      <p:sp>
        <p:nvSpPr>
          <p:cNvPr id="6" name="Footer Placeholder 5">
            <a:extLst>
              <a:ext uri="{FF2B5EF4-FFF2-40B4-BE49-F238E27FC236}">
                <a16:creationId xmlns:a16="http://schemas.microsoft.com/office/drawing/2014/main" id="{5A30EF3C-A61E-4F43-9C8F-BC9A6455C6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19D947-1DC8-4CE9-A031-6EEB776BD0BF}"/>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470876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5BFA9BB-A51E-4D09-8602-5AD9010463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3" name="Color Fill">
            <a:extLst>
              <a:ext uri="{FF2B5EF4-FFF2-40B4-BE49-F238E27FC236}">
                <a16:creationId xmlns:a16="http://schemas.microsoft.com/office/drawing/2014/main" id="{A60257A1-779B-4048-BC0D-1EA579B5B1C5}"/>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6" name="Group 15">
            <a:extLst>
              <a:ext uri="{FF2B5EF4-FFF2-40B4-BE49-F238E27FC236}">
                <a16:creationId xmlns:a16="http://schemas.microsoft.com/office/drawing/2014/main" id="{38F4B5D0-AA24-4702-9C01-FC1A03E7B607}"/>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7" name="Oval 16">
              <a:extLst>
                <a:ext uri="{FF2B5EF4-FFF2-40B4-BE49-F238E27FC236}">
                  <a16:creationId xmlns:a16="http://schemas.microsoft.com/office/drawing/2014/main" id="{29CBF9BD-1EB2-4122-98FE-F2B5DF8771C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7C41FF89-01DF-4236-AA4D-243CB8A464B3}"/>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Freeform: Shape 18">
              <a:extLst>
                <a:ext uri="{FF2B5EF4-FFF2-40B4-BE49-F238E27FC236}">
                  <a16:creationId xmlns:a16="http://schemas.microsoft.com/office/drawing/2014/main" id="{FD03BB88-350D-4DE0-BB34-870F6435689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5" name="Texture">
            <a:extLst>
              <a:ext uri="{FF2B5EF4-FFF2-40B4-BE49-F238E27FC236}">
                <a16:creationId xmlns:a16="http://schemas.microsoft.com/office/drawing/2014/main" id="{4A8025C0-8995-4863-A847-7ED1F8CCE811}"/>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50162335-6445-435C-A1C6-9F090B965040}"/>
              </a:ext>
            </a:extLst>
          </p:cNvPr>
          <p:cNvSpPr>
            <a:spLocks noGrp="1"/>
          </p:cNvSpPr>
          <p:nvPr>
            <p:ph type="title"/>
          </p:nvPr>
        </p:nvSpPr>
        <p:spPr>
          <a:xfrm>
            <a:off x="457200" y="668049"/>
            <a:ext cx="10450629" cy="132556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5074B3D-418F-464D-91E7-993D0B480108}"/>
              </a:ext>
            </a:extLst>
          </p:cNvPr>
          <p:cNvSpPr>
            <a:spLocks noGrp="1"/>
          </p:cNvSpPr>
          <p:nvPr>
            <p:ph type="body" idx="1"/>
          </p:nvPr>
        </p:nvSpPr>
        <p:spPr>
          <a:xfrm>
            <a:off x="457086" y="2182814"/>
            <a:ext cx="5021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904709-9362-4AB5-9AA2-32F51BF06A39}"/>
              </a:ext>
            </a:extLst>
          </p:cNvPr>
          <p:cNvSpPr>
            <a:spLocks noGrp="1"/>
          </p:cNvSpPr>
          <p:nvPr>
            <p:ph sz="half" idx="2"/>
          </p:nvPr>
        </p:nvSpPr>
        <p:spPr>
          <a:xfrm>
            <a:off x="457086" y="3115949"/>
            <a:ext cx="502151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B083836-1CF5-406F-B0CB-643F37066CE6}"/>
              </a:ext>
            </a:extLst>
          </p:cNvPr>
          <p:cNvSpPr>
            <a:spLocks noGrp="1"/>
          </p:cNvSpPr>
          <p:nvPr>
            <p:ph type="body" sz="quarter" idx="3"/>
          </p:nvPr>
        </p:nvSpPr>
        <p:spPr>
          <a:xfrm>
            <a:off x="5890597" y="2182814"/>
            <a:ext cx="50172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4A8670-0F33-4222-AAC9-96A21C47C336}"/>
              </a:ext>
            </a:extLst>
          </p:cNvPr>
          <p:cNvSpPr>
            <a:spLocks noGrp="1"/>
          </p:cNvSpPr>
          <p:nvPr>
            <p:ph sz="quarter" idx="4"/>
          </p:nvPr>
        </p:nvSpPr>
        <p:spPr>
          <a:xfrm>
            <a:off x="5890597" y="3115949"/>
            <a:ext cx="501723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DA1E6970-4A96-4519-9C0E-11E245D563C9}"/>
              </a:ext>
            </a:extLst>
          </p:cNvPr>
          <p:cNvSpPr>
            <a:spLocks noGrp="1"/>
          </p:cNvSpPr>
          <p:nvPr>
            <p:ph type="dt" sz="half" idx="10"/>
          </p:nvPr>
        </p:nvSpPr>
        <p:spPr/>
        <p:txBody>
          <a:bodyPr/>
          <a:lstStyle/>
          <a:p>
            <a:fld id="{D208048B-57AF-4F53-BC84-8E0A1033FBEC}" type="datetimeFigureOut">
              <a:rPr lang="en-US" smtClean="0"/>
              <a:t>7/29/2022</a:t>
            </a:fld>
            <a:endParaRPr lang="en-US"/>
          </a:p>
        </p:txBody>
      </p:sp>
      <p:sp>
        <p:nvSpPr>
          <p:cNvPr id="8" name="Footer Placeholder 7">
            <a:extLst>
              <a:ext uri="{FF2B5EF4-FFF2-40B4-BE49-F238E27FC236}">
                <a16:creationId xmlns:a16="http://schemas.microsoft.com/office/drawing/2014/main" id="{35FEE249-70F5-4359-B699-23D68A5037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2AE510-A38C-45EE-B061-CB02E4E3DD7C}"/>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145862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9D1A-F943-4838-BA2F-6DF4F2EC9FEC}"/>
              </a:ext>
            </a:extLst>
          </p:cNvPr>
          <p:cNvSpPr>
            <a:spLocks noGrp="1"/>
          </p:cNvSpPr>
          <p:nvPr>
            <p:ph type="title"/>
          </p:nvPr>
        </p:nvSpPr>
        <p:spPr>
          <a:xfrm>
            <a:off x="457200" y="668049"/>
            <a:ext cx="7685037" cy="1363816"/>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6FEE401-3424-4696-A6FC-BBEE79379F9D}"/>
              </a:ext>
            </a:extLst>
          </p:cNvPr>
          <p:cNvSpPr>
            <a:spLocks noGrp="1"/>
          </p:cNvSpPr>
          <p:nvPr>
            <p:ph type="dt" sz="half" idx="10"/>
          </p:nvPr>
        </p:nvSpPr>
        <p:spPr/>
        <p:txBody>
          <a:bodyPr/>
          <a:lstStyle/>
          <a:p>
            <a:fld id="{D208048B-57AF-4F53-BC84-8E0A1033FBEC}" type="datetimeFigureOut">
              <a:rPr lang="en-US" smtClean="0"/>
              <a:t>7/29/2022</a:t>
            </a:fld>
            <a:endParaRPr lang="en-US"/>
          </a:p>
        </p:txBody>
      </p:sp>
      <p:sp>
        <p:nvSpPr>
          <p:cNvPr id="4" name="Footer Placeholder 3">
            <a:extLst>
              <a:ext uri="{FF2B5EF4-FFF2-40B4-BE49-F238E27FC236}">
                <a16:creationId xmlns:a16="http://schemas.microsoft.com/office/drawing/2014/main" id="{01E9D767-A30A-4508-B510-99AB91737A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0979DC-F3D5-43AB-8A0F-9C8A14E0CEF4}"/>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088005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DCDA0B-9BEE-4B57-8F97-96D5645D0658}"/>
              </a:ext>
            </a:extLst>
          </p:cNvPr>
          <p:cNvSpPr>
            <a:spLocks noGrp="1"/>
          </p:cNvSpPr>
          <p:nvPr>
            <p:ph type="dt" sz="half" idx="10"/>
          </p:nvPr>
        </p:nvSpPr>
        <p:spPr/>
        <p:txBody>
          <a:bodyPr/>
          <a:lstStyle/>
          <a:p>
            <a:fld id="{D208048B-57AF-4F53-BC84-8E0A1033FBEC}" type="datetimeFigureOut">
              <a:rPr lang="en-US" smtClean="0"/>
              <a:t>7/29/2022</a:t>
            </a:fld>
            <a:endParaRPr lang="en-US"/>
          </a:p>
        </p:txBody>
      </p:sp>
      <p:sp>
        <p:nvSpPr>
          <p:cNvPr id="3" name="Footer Placeholder 2">
            <a:extLst>
              <a:ext uri="{FF2B5EF4-FFF2-40B4-BE49-F238E27FC236}">
                <a16:creationId xmlns:a16="http://schemas.microsoft.com/office/drawing/2014/main" id="{05282AF2-09A1-4A1C-AEB6-577962B714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4D99D9-82B1-496C-ABBC-4FF0C375DCE7}"/>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259664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7D9AFA4-EB8E-4091-A5E2-1B9D163A0709}"/>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F25018FE-FB44-4E2E-A181-B3476F3E8550}"/>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A6C7CD4B-70DE-49E2-A336-B6F43F58FFA4}"/>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B4B8BFC9-6F67-47CB-BAE4-45260FBAF397}"/>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40F836E5-3C5B-4DE7-B09A-AE00DEE730A9}"/>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68E1B8E4-080E-4F43-B33F-59DD21B6B658}"/>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07639D4-740A-4B71-8393-99CA375EB4A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AE7E56E5-1F6A-442B-B5E0-ED19F815D2E2}"/>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3774E986-8FE2-4670-A4C0-96E213269BD7}"/>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3A5846DF-A106-4887-BE2C-DCD89DAA6539}"/>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767E81C-AA51-44A0-B21C-757B2F3B90C5}"/>
              </a:ext>
            </a:extLst>
          </p:cNvPr>
          <p:cNvSpPr>
            <a:spLocks noGrp="1"/>
          </p:cNvSpPr>
          <p:nvPr>
            <p:ph type="title"/>
          </p:nvPr>
        </p:nvSpPr>
        <p:spPr>
          <a:xfrm>
            <a:off x="457200" y="668049"/>
            <a:ext cx="4314825" cy="1957828"/>
          </a:xfrm>
        </p:spPr>
        <p:txBody>
          <a:bodyPr anchor="b">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7A0438A-298D-4466-B55D-F466C345C3CC}"/>
              </a:ext>
            </a:extLst>
          </p:cNvPr>
          <p:cNvSpPr>
            <a:spLocks noGrp="1"/>
          </p:cNvSpPr>
          <p:nvPr>
            <p:ph idx="1"/>
          </p:nvPr>
        </p:nvSpPr>
        <p:spPr>
          <a:xfrm>
            <a:off x="5183188" y="668049"/>
            <a:ext cx="4875212" cy="523125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143104-0579-4974-88D2-61DF1A30D390}"/>
              </a:ext>
            </a:extLst>
          </p:cNvPr>
          <p:cNvSpPr>
            <a:spLocks noGrp="1"/>
          </p:cNvSpPr>
          <p:nvPr>
            <p:ph type="body" sz="half" idx="2"/>
          </p:nvPr>
        </p:nvSpPr>
        <p:spPr>
          <a:xfrm>
            <a:off x="457200" y="2749024"/>
            <a:ext cx="4314825" cy="3119964"/>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32755-0632-47CB-AA69-7EFB212FA160}"/>
              </a:ext>
            </a:extLst>
          </p:cNvPr>
          <p:cNvSpPr>
            <a:spLocks noGrp="1"/>
          </p:cNvSpPr>
          <p:nvPr>
            <p:ph type="dt" sz="half" idx="10"/>
          </p:nvPr>
        </p:nvSpPr>
        <p:spPr/>
        <p:txBody>
          <a:bodyPr/>
          <a:lstStyle/>
          <a:p>
            <a:fld id="{D208048B-57AF-4F53-BC84-8E0A1033FBEC}" type="datetimeFigureOut">
              <a:rPr lang="en-US" smtClean="0"/>
              <a:t>7/29/2022</a:t>
            </a:fld>
            <a:endParaRPr lang="en-US"/>
          </a:p>
        </p:txBody>
      </p:sp>
      <p:sp>
        <p:nvSpPr>
          <p:cNvPr id="6" name="Footer Placeholder 5">
            <a:extLst>
              <a:ext uri="{FF2B5EF4-FFF2-40B4-BE49-F238E27FC236}">
                <a16:creationId xmlns:a16="http://schemas.microsoft.com/office/drawing/2014/main" id="{38ED0B4F-5B59-4064-A88B-E9938A40FF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512E7F-93B8-4E93-BCB3-ADE74FC1504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71079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3C1870-4E69-4DE7-BF2F-DE8A7881C64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7439AB1C-A8A1-4745-9625-B18FE9160BB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11ADDC4D-D9AA-48F8-BD10-2D20F14607A6}"/>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C1136312-3085-4615-A743-4EE531585B11}"/>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29539FE4-376B-4187-A80A-C98EBA23DA30}"/>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A11DC5D7-2276-4A57-8783-A0EFB00416E9}"/>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7D5B578-4971-4ADC-97D8-B9CEF52AA7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2D968E77-E43D-4870-93BC-CBF1947336B3}"/>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1221D41A-E71E-4587-A876-F8778E7C03E1}"/>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50457195-385D-490A-91AB-30B969C61953}"/>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E06FF6D-24FA-4E04-90ED-7DBE228B2AA6}"/>
              </a:ext>
            </a:extLst>
          </p:cNvPr>
          <p:cNvSpPr>
            <a:spLocks noGrp="1"/>
          </p:cNvSpPr>
          <p:nvPr>
            <p:ph type="title"/>
          </p:nvPr>
        </p:nvSpPr>
        <p:spPr>
          <a:xfrm>
            <a:off x="457200" y="668049"/>
            <a:ext cx="4314825" cy="2235711"/>
          </a:xfrm>
        </p:spPr>
        <p:txBody>
          <a:bodyPr anchor="b">
            <a:noAutofit/>
          </a:bodyPr>
          <a:lstStyle>
            <a:lvl1pPr algn="l" defTabSz="914400" rtl="0" eaLnBrk="1" latinLnBrk="0" hangingPunct="1">
              <a:lnSpc>
                <a:spcPct val="90000"/>
              </a:lnSpc>
              <a:spcBef>
                <a:spcPct val="0"/>
              </a:spcBef>
              <a:buNone/>
              <a:defRPr lang="en-US" sz="4400" kern="120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432D78B-0E21-420F-9DFF-6131CB0F7E69}"/>
              </a:ext>
            </a:extLst>
          </p:cNvPr>
          <p:cNvSpPr>
            <a:spLocks noGrp="1"/>
          </p:cNvSpPr>
          <p:nvPr>
            <p:ph type="pic" idx="1"/>
          </p:nvPr>
        </p:nvSpPr>
        <p:spPr>
          <a:xfrm>
            <a:off x="5183188" y="668049"/>
            <a:ext cx="4958436" cy="52312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8AC2A57-1064-4391-B96B-4D04305E0BE7}"/>
              </a:ext>
            </a:extLst>
          </p:cNvPr>
          <p:cNvSpPr>
            <a:spLocks noGrp="1"/>
          </p:cNvSpPr>
          <p:nvPr>
            <p:ph type="body" sz="half" idx="2"/>
          </p:nvPr>
        </p:nvSpPr>
        <p:spPr>
          <a:xfrm>
            <a:off x="457200" y="2941222"/>
            <a:ext cx="4314825" cy="292776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D04EB0-850A-4256-8D12-E01A201A4FE1}"/>
              </a:ext>
            </a:extLst>
          </p:cNvPr>
          <p:cNvSpPr>
            <a:spLocks noGrp="1"/>
          </p:cNvSpPr>
          <p:nvPr>
            <p:ph type="dt" sz="half" idx="10"/>
          </p:nvPr>
        </p:nvSpPr>
        <p:spPr/>
        <p:txBody>
          <a:bodyPr/>
          <a:lstStyle/>
          <a:p>
            <a:fld id="{D208048B-57AF-4F53-BC84-8E0A1033FBEC}" type="datetimeFigureOut">
              <a:rPr lang="en-US" smtClean="0"/>
              <a:t>7/29/2022</a:t>
            </a:fld>
            <a:endParaRPr lang="en-US"/>
          </a:p>
        </p:txBody>
      </p:sp>
      <p:sp>
        <p:nvSpPr>
          <p:cNvPr id="6" name="Footer Placeholder 5">
            <a:extLst>
              <a:ext uri="{FF2B5EF4-FFF2-40B4-BE49-F238E27FC236}">
                <a16:creationId xmlns:a16="http://schemas.microsoft.com/office/drawing/2014/main" id="{7E9CF4AF-C757-4552-AB8A-3B89C3746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62A368-F12B-4B5E-82F0-A6AEE6AF2C83}"/>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907950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F358BAA-9C8A-4E17-BAD8-32FD6FFEA73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0" name="Color Fill">
            <a:extLst>
              <a:ext uri="{FF2B5EF4-FFF2-40B4-BE49-F238E27FC236}">
                <a16:creationId xmlns:a16="http://schemas.microsoft.com/office/drawing/2014/main" id="{4D6F41A4-BEE3-4935-9371-4ADEA67A22F9}"/>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3" name="Group 12">
            <a:extLst>
              <a:ext uri="{FF2B5EF4-FFF2-40B4-BE49-F238E27FC236}">
                <a16:creationId xmlns:a16="http://schemas.microsoft.com/office/drawing/2014/main" id="{7726F010-956A-40BC-8A1F-8002DC729B4C}"/>
              </a:ext>
              <a:ext uri="{C183D7F6-B498-43B3-948B-1728B52AA6E4}">
                <adec:decorative xmlns:adec="http://schemas.microsoft.com/office/drawing/2017/decorative" val="1"/>
              </a:ext>
            </a:extLst>
          </p:cNvPr>
          <p:cNvGrpSpPr/>
          <p:nvPr/>
        </p:nvGrpSpPr>
        <p:grpSpPr>
          <a:xfrm>
            <a:off x="8351566" y="0"/>
            <a:ext cx="3840434" cy="6858000"/>
            <a:chOff x="8351565" y="0"/>
            <a:chExt cx="3840434" cy="6858000"/>
          </a:xfrm>
        </p:grpSpPr>
        <p:sp>
          <p:nvSpPr>
            <p:cNvPr id="14" name="Oval 13">
              <a:extLst>
                <a:ext uri="{FF2B5EF4-FFF2-40B4-BE49-F238E27FC236}">
                  <a16:creationId xmlns:a16="http://schemas.microsoft.com/office/drawing/2014/main" id="{D386E468-0048-46C4-ADDD-FBE7A6AE9F31}"/>
                </a:ext>
              </a:extLst>
            </p:cNvPr>
            <p:cNvSpPr/>
            <p:nvPr/>
          </p:nvSpPr>
          <p:spPr>
            <a:xfrm>
              <a:off x="11260165" y="519204"/>
              <a:ext cx="474635" cy="4746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5" name="Freeform: Shape 14">
              <a:extLst>
                <a:ext uri="{FF2B5EF4-FFF2-40B4-BE49-F238E27FC236}">
                  <a16:creationId xmlns:a16="http://schemas.microsoft.com/office/drawing/2014/main" id="{C5B35ED4-0C31-4C8C-A45E-6A3EDEAB2867}"/>
                </a:ext>
              </a:extLst>
            </p:cNvPr>
            <p:cNvSpPr/>
            <p:nvPr/>
          </p:nvSpPr>
          <p:spPr>
            <a:xfrm>
              <a:off x="8385871" y="0"/>
              <a:ext cx="2955657" cy="679194"/>
            </a:xfrm>
            <a:custGeom>
              <a:avLst/>
              <a:gdLst>
                <a:gd name="connsiteX0" fmla="*/ 0 w 2955657"/>
                <a:gd name="connsiteY0" fmla="*/ 0 h 679194"/>
                <a:gd name="connsiteX1" fmla="*/ 2955657 w 2955657"/>
                <a:gd name="connsiteY1" fmla="*/ 0 h 679194"/>
                <a:gd name="connsiteX2" fmla="*/ 2892839 w 2955657"/>
                <a:gd name="connsiteY2" fmla="*/ 84007 h 679194"/>
                <a:gd name="connsiteX3" fmla="*/ 1630760 w 2955657"/>
                <a:gd name="connsiteY3" fmla="*/ 679194 h 679194"/>
                <a:gd name="connsiteX4" fmla="*/ 0 w 2955657"/>
                <a:gd name="connsiteY4" fmla="*/ 679194 h 67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5657" h="679194">
                  <a:moveTo>
                    <a:pt x="0" y="0"/>
                  </a:moveTo>
                  <a:lnTo>
                    <a:pt x="2955657" y="0"/>
                  </a:lnTo>
                  <a:lnTo>
                    <a:pt x="2892839" y="84007"/>
                  </a:lnTo>
                  <a:cubicBezTo>
                    <a:pt x="2592855" y="447504"/>
                    <a:pt x="2138868" y="679194"/>
                    <a:pt x="1630760" y="679194"/>
                  </a:cubicBezTo>
                  <a:lnTo>
                    <a:pt x="0" y="679194"/>
                  </a:ln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6" name="Freeform: Shape 15">
              <a:extLst>
                <a:ext uri="{FF2B5EF4-FFF2-40B4-BE49-F238E27FC236}">
                  <a16:creationId xmlns:a16="http://schemas.microsoft.com/office/drawing/2014/main" id="{B40A1EF3-FA93-48F4-9F82-BC0C79635750}"/>
                </a:ext>
              </a:extLst>
            </p:cNvPr>
            <p:cNvSpPr/>
            <p:nvPr/>
          </p:nvSpPr>
          <p:spPr>
            <a:xfrm>
              <a:off x="835156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17" name="Freeform: Shape 16">
              <a:extLst>
                <a:ext uri="{FF2B5EF4-FFF2-40B4-BE49-F238E27FC236}">
                  <a16:creationId xmlns:a16="http://schemas.microsoft.com/office/drawing/2014/main" id="{A985F09D-6969-44D0-B04F-4EDE0FEDAF63}"/>
                </a:ext>
              </a:extLst>
            </p:cNvPr>
            <p:cNvSpPr/>
            <p:nvPr/>
          </p:nvSpPr>
          <p:spPr>
            <a:xfrm>
              <a:off x="11755674" y="338638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pPr lvl="0"/>
              <a:endParaRPr lang="en-US" dirty="0"/>
            </a:p>
          </p:txBody>
        </p:sp>
        <p:sp>
          <p:nvSpPr>
            <p:cNvPr id="18" name="Graphic 9">
              <a:extLst>
                <a:ext uri="{FF2B5EF4-FFF2-40B4-BE49-F238E27FC236}">
                  <a16:creationId xmlns:a16="http://schemas.microsoft.com/office/drawing/2014/main" id="{003913A0-A3C0-4ED8-8920-318068FBC46F}"/>
                </a:ext>
              </a:extLst>
            </p:cNvPr>
            <p:cNvSpPr/>
            <p:nvPr/>
          </p:nvSpPr>
          <p:spPr>
            <a:xfrm>
              <a:off x="8385870" y="791588"/>
              <a:ext cx="3232012" cy="323201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a:p>
          </p:txBody>
        </p:sp>
      </p:grpSp>
      <p:sp>
        <p:nvSpPr>
          <p:cNvPr id="12" name="Texture">
            <a:extLst>
              <a:ext uri="{FF2B5EF4-FFF2-40B4-BE49-F238E27FC236}">
                <a16:creationId xmlns:a16="http://schemas.microsoft.com/office/drawing/2014/main" id="{7FE1D329-7CB2-4DF5-B0C0-36DD19EBC66D}"/>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13">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Placeholder 1">
            <a:extLst>
              <a:ext uri="{FF2B5EF4-FFF2-40B4-BE49-F238E27FC236}">
                <a16:creationId xmlns:a16="http://schemas.microsoft.com/office/drawing/2014/main" id="{093083B5-1505-44FE-894D-AA1AB6D60FCE}"/>
              </a:ext>
            </a:extLst>
          </p:cNvPr>
          <p:cNvSpPr>
            <a:spLocks noGrp="1"/>
          </p:cNvSpPr>
          <p:nvPr>
            <p:ph type="title"/>
          </p:nvPr>
        </p:nvSpPr>
        <p:spPr>
          <a:xfrm>
            <a:off x="457200" y="668049"/>
            <a:ext cx="768503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3F3930-F8C8-43B1-BC1A-6264F4ACB2E1}"/>
              </a:ext>
            </a:extLst>
          </p:cNvPr>
          <p:cNvSpPr>
            <a:spLocks noGrp="1"/>
          </p:cNvSpPr>
          <p:nvPr>
            <p:ph type="body" idx="1"/>
          </p:nvPr>
        </p:nvSpPr>
        <p:spPr>
          <a:xfrm>
            <a:off x="457200" y="2096713"/>
            <a:ext cx="7685037" cy="40802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9F4F2F7-3ECA-43D7-BFF3-FBB407AEAB46}"/>
              </a:ext>
            </a:extLst>
          </p:cNvPr>
          <p:cNvSpPr>
            <a:spLocks noGrp="1"/>
          </p:cNvSpPr>
          <p:nvPr>
            <p:ph type="dt" sz="half" idx="2"/>
          </p:nvPr>
        </p:nvSpPr>
        <p:spPr>
          <a:xfrm>
            <a:off x="457200" y="6356350"/>
            <a:ext cx="27432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fld id="{D208048B-57AF-4F53-BC84-8E0A1033FBEC}" type="datetimeFigureOut">
              <a:rPr lang="en-US" smtClean="0"/>
              <a:pPr/>
              <a:t>7/29/2022</a:t>
            </a:fld>
            <a:endParaRPr lang="en-US" dirty="0"/>
          </a:p>
        </p:txBody>
      </p:sp>
      <p:sp>
        <p:nvSpPr>
          <p:cNvPr id="5" name="Footer Placeholder 4">
            <a:extLst>
              <a:ext uri="{FF2B5EF4-FFF2-40B4-BE49-F238E27FC236}">
                <a16:creationId xmlns:a16="http://schemas.microsoft.com/office/drawing/2014/main" id="{1D3A193F-0B61-43DD-8E45-EFEAC43E3826}"/>
              </a:ext>
            </a:extLst>
          </p:cNvPr>
          <p:cNvSpPr>
            <a:spLocks noGrp="1"/>
          </p:cNvSpPr>
          <p:nvPr>
            <p:ph type="ftr" sz="quarter" idx="3"/>
          </p:nvPr>
        </p:nvSpPr>
        <p:spPr>
          <a:xfrm>
            <a:off x="457200" y="155448"/>
            <a:ext cx="41148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4625961-D3A8-4945-AEE4-EE1952DBDCAE}"/>
              </a:ext>
            </a:extLst>
          </p:cNvPr>
          <p:cNvSpPr>
            <a:spLocks noGrp="1"/>
          </p:cNvSpPr>
          <p:nvPr>
            <p:ph type="sldNum" sz="quarter" idx="4"/>
          </p:nvPr>
        </p:nvSpPr>
        <p:spPr>
          <a:xfrm>
            <a:off x="10954512" y="6355080"/>
            <a:ext cx="795528" cy="365760"/>
          </a:xfrm>
          <a:prstGeom prst="rect">
            <a:avLst/>
          </a:prstGeom>
        </p:spPr>
        <p:txBody>
          <a:bodyPr vert="horz" lIns="91440" tIns="45720" rIns="91440" bIns="45720" rtlCol="0" anchor="ctr"/>
          <a:lstStyle>
            <a:lvl1pPr algn="r">
              <a:defRPr sz="1000" spc="110" baseline="0">
                <a:solidFill>
                  <a:schemeClr val="tx1">
                    <a:tint val="75000"/>
                  </a:schemeClr>
                </a:solidFill>
              </a:defRPr>
            </a:lvl1p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2073618429"/>
      </p:ext>
    </p:extLst>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46" r:id="rId6"/>
    <p:sldLayoutId id="2147483742" r:id="rId7"/>
    <p:sldLayoutId id="2147483743" r:id="rId8"/>
    <p:sldLayoutId id="2147483744" r:id="rId9"/>
    <p:sldLayoutId id="2147483745" r:id="rId10"/>
    <p:sldLayoutId id="214748374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28" name="Background Fill">
            <a:extLst>
              <a:ext uri="{FF2B5EF4-FFF2-40B4-BE49-F238E27FC236}">
                <a16:creationId xmlns:a16="http://schemas.microsoft.com/office/drawing/2014/main" id="{3DA8395E-90F8-4872-A2FC-23FF99642D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230" name="Color Fill">
            <a:extLst>
              <a:ext uri="{FF2B5EF4-FFF2-40B4-BE49-F238E27FC236}">
                <a16:creationId xmlns:a16="http://schemas.microsoft.com/office/drawing/2014/main" id="{4DD0BEF5-914D-4810-8A54-5A978DEB5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232" name="Group 231">
            <a:extLst>
              <a:ext uri="{FF2B5EF4-FFF2-40B4-BE49-F238E27FC236}">
                <a16:creationId xmlns:a16="http://schemas.microsoft.com/office/drawing/2014/main" id="{DAEE7A33-2C4E-4BC0-9BE0-2ED7525068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57828"/>
            <a:ext cx="12188149" cy="3581965"/>
            <a:chOff x="0" y="-157828"/>
            <a:chExt cx="12188149" cy="3581965"/>
          </a:xfrm>
        </p:grpSpPr>
        <p:sp>
          <p:nvSpPr>
            <p:cNvPr id="233" name="Freeform: Shape 232">
              <a:extLst>
                <a:ext uri="{FF2B5EF4-FFF2-40B4-BE49-F238E27FC236}">
                  <a16:creationId xmlns:a16="http://schemas.microsoft.com/office/drawing/2014/main" id="{BD1D3A2C-430D-4DF4-9738-943B30763A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5450" y="-2201"/>
              <a:ext cx="3036178" cy="2703712"/>
            </a:xfrm>
            <a:custGeom>
              <a:avLst/>
              <a:gdLst>
                <a:gd name="connsiteX0" fmla="*/ 0 w 3036178"/>
                <a:gd name="connsiteY0" fmla="*/ 0 h 2918688"/>
                <a:gd name="connsiteX1" fmla="*/ 2102222 w 3036178"/>
                <a:gd name="connsiteY1" fmla="*/ 0 h 2918688"/>
                <a:gd name="connsiteX2" fmla="*/ 2107640 w 3036178"/>
                <a:gd name="connsiteY2" fmla="*/ 1983 h 2918688"/>
                <a:gd name="connsiteX3" fmla="*/ 3036178 w 3036178"/>
                <a:gd name="connsiteY3" fmla="*/ 1402829 h 2918688"/>
                <a:gd name="connsiteX4" fmla="*/ 3036178 w 3036178"/>
                <a:gd name="connsiteY4" fmla="*/ 2918688 h 2918688"/>
                <a:gd name="connsiteX5" fmla="*/ 1520319 w 3036178"/>
                <a:gd name="connsiteY5" fmla="*/ 2918688 h 2918688"/>
                <a:gd name="connsiteX6" fmla="*/ 0 w 3036178"/>
                <a:gd name="connsiteY6" fmla="*/ 1398369 h 2918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36178" h="2918688">
                  <a:moveTo>
                    <a:pt x="0" y="0"/>
                  </a:moveTo>
                  <a:lnTo>
                    <a:pt x="2102222" y="0"/>
                  </a:lnTo>
                  <a:lnTo>
                    <a:pt x="2107640" y="1983"/>
                  </a:lnTo>
                  <a:cubicBezTo>
                    <a:pt x="2653306" y="232778"/>
                    <a:pt x="3036178" y="773085"/>
                    <a:pt x="3036178" y="1402829"/>
                  </a:cubicBezTo>
                  <a:lnTo>
                    <a:pt x="3036178" y="2918688"/>
                  </a:lnTo>
                  <a:lnTo>
                    <a:pt x="1520319" y="2918688"/>
                  </a:lnTo>
                  <a:cubicBezTo>
                    <a:pt x="680661" y="2918688"/>
                    <a:pt x="0" y="2238027"/>
                    <a:pt x="0" y="1398369"/>
                  </a:cubicBezTo>
                  <a:close/>
                </a:path>
              </a:pathLst>
            </a:custGeom>
            <a:solidFill>
              <a:schemeClr val="accent1">
                <a:alpha val="60000"/>
              </a:schemeClr>
            </a:solidFill>
            <a:ln w="9331" cap="flat">
              <a:noFill/>
              <a:prstDash val="solid"/>
              <a:miter/>
            </a:ln>
          </p:spPr>
          <p:txBody>
            <a:bodyPr rtlCol="0" anchor="ctr"/>
            <a:lstStyle/>
            <a:p>
              <a:endParaRPr lang="en-US" dirty="0"/>
            </a:p>
          </p:txBody>
        </p:sp>
        <p:sp>
          <p:nvSpPr>
            <p:cNvPr id="234" name="Graphic 18">
              <a:extLst>
                <a:ext uri="{FF2B5EF4-FFF2-40B4-BE49-F238E27FC236}">
                  <a16:creationId xmlns:a16="http://schemas.microsoft.com/office/drawing/2014/main" id="{91D06463-ECC2-443E-8062-ED4D74E67C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00000" flipH="1">
              <a:off x="7231231" y="-157828"/>
              <a:ext cx="1499978" cy="2467813"/>
            </a:xfrm>
            <a:custGeom>
              <a:avLst/>
              <a:gdLst>
                <a:gd name="connsiteX0" fmla="*/ 3413379 w 3413378"/>
                <a:gd name="connsiteY0" fmla="*/ 3266028 h 6532054"/>
                <a:gd name="connsiteX1" fmla="*/ 1706689 w 3413378"/>
                <a:gd name="connsiteY1" fmla="*/ 6532055 h 6532054"/>
                <a:gd name="connsiteX2" fmla="*/ 0 w 3413378"/>
                <a:gd name="connsiteY2" fmla="*/ 3266028 h 6532054"/>
                <a:gd name="connsiteX3" fmla="*/ 1706689 w 3413378"/>
                <a:gd name="connsiteY3" fmla="*/ 0 h 6532054"/>
                <a:gd name="connsiteX4" fmla="*/ 3413379 w 3413378"/>
                <a:gd name="connsiteY4" fmla="*/ 3266028 h 6532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3378" h="6532054">
                  <a:moveTo>
                    <a:pt x="3413379" y="3266028"/>
                  </a:moveTo>
                  <a:cubicBezTo>
                    <a:pt x="3413379" y="5069777"/>
                    <a:pt x="1706689" y="6532055"/>
                    <a:pt x="1706689" y="6532055"/>
                  </a:cubicBezTo>
                  <a:cubicBezTo>
                    <a:pt x="1706689" y="6532055"/>
                    <a:pt x="0" y="5069777"/>
                    <a:pt x="0" y="3266028"/>
                  </a:cubicBezTo>
                  <a:cubicBezTo>
                    <a:pt x="0" y="1462278"/>
                    <a:pt x="1706689" y="0"/>
                    <a:pt x="1706689" y="0"/>
                  </a:cubicBezTo>
                  <a:cubicBezTo>
                    <a:pt x="1706689" y="0"/>
                    <a:pt x="3413379" y="1462278"/>
                    <a:pt x="3413379" y="3266028"/>
                  </a:cubicBezTo>
                  <a:close/>
                </a:path>
              </a:pathLst>
            </a:custGeom>
            <a:solidFill>
              <a:schemeClr val="accent1">
                <a:lumMod val="75000"/>
                <a:alpha val="65000"/>
              </a:schemeClr>
            </a:solidFill>
            <a:ln w="9331" cap="flat">
              <a:noFill/>
              <a:prstDash val="solid"/>
              <a:miter/>
            </a:ln>
          </p:spPr>
          <p:txBody>
            <a:bodyPr rtlCol="0" anchor="ctr"/>
            <a:lstStyle/>
            <a:p>
              <a:endParaRPr lang="en-US" dirty="0"/>
            </a:p>
          </p:txBody>
        </p:sp>
        <p:sp>
          <p:nvSpPr>
            <p:cNvPr id="235" name="Oval 234">
              <a:extLst>
                <a:ext uri="{FF2B5EF4-FFF2-40B4-BE49-F238E27FC236}">
                  <a16:creationId xmlns:a16="http://schemas.microsoft.com/office/drawing/2014/main" id="{1F675A68-C486-4E57-B029-28690992CB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1037341" y="2625092"/>
              <a:ext cx="331858" cy="30871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6" name="Graphic 9">
              <a:extLst>
                <a:ext uri="{FF2B5EF4-FFF2-40B4-BE49-F238E27FC236}">
                  <a16:creationId xmlns:a16="http://schemas.microsoft.com/office/drawing/2014/main" id="{DA599EF4-6962-451E-910F-63EAAD00AE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4864408" y="1596820"/>
              <a:ext cx="1757448" cy="189718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p>
              <a:endParaRPr lang="en-US" dirty="0"/>
            </a:p>
          </p:txBody>
        </p:sp>
        <p:sp>
          <p:nvSpPr>
            <p:cNvPr id="237" name="Freeform: Shape 236">
              <a:extLst>
                <a:ext uri="{FF2B5EF4-FFF2-40B4-BE49-F238E27FC236}">
                  <a16:creationId xmlns:a16="http://schemas.microsoft.com/office/drawing/2014/main" id="{AC34E6CD-BED7-4F07-A876-E2DBE680A6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535163" y="0"/>
              <a:ext cx="2652986" cy="2721929"/>
            </a:xfrm>
            <a:custGeom>
              <a:avLst/>
              <a:gdLst>
                <a:gd name="connsiteX0" fmla="*/ 510686 w 2652986"/>
                <a:gd name="connsiteY0" fmla="*/ 0 h 2938354"/>
                <a:gd name="connsiteX1" fmla="*/ 2142300 w 2652986"/>
                <a:gd name="connsiteY1" fmla="*/ 0 h 2938354"/>
                <a:gd name="connsiteX2" fmla="*/ 2263655 w 2652986"/>
                <a:gd name="connsiteY2" fmla="*/ 121355 h 2938354"/>
                <a:gd name="connsiteX3" fmla="*/ 2263655 w 2652986"/>
                <a:gd name="connsiteY3" fmla="*/ 2001192 h 2938354"/>
                <a:gd name="connsiteX4" fmla="*/ 1326493 w 2652986"/>
                <a:gd name="connsiteY4" fmla="*/ 2938354 h 2938354"/>
                <a:gd name="connsiteX5" fmla="*/ 389331 w 2652986"/>
                <a:gd name="connsiteY5" fmla="*/ 2001192 h 2938354"/>
                <a:gd name="connsiteX6" fmla="*/ 389331 w 2652986"/>
                <a:gd name="connsiteY6" fmla="*/ 121355 h 2938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2986" h="2938354">
                  <a:moveTo>
                    <a:pt x="510686" y="0"/>
                  </a:moveTo>
                  <a:lnTo>
                    <a:pt x="2142300" y="0"/>
                  </a:lnTo>
                  <a:lnTo>
                    <a:pt x="2263655" y="121355"/>
                  </a:lnTo>
                  <a:cubicBezTo>
                    <a:pt x="2782763" y="640463"/>
                    <a:pt x="2782763" y="1482084"/>
                    <a:pt x="2263655" y="2001192"/>
                  </a:cubicBezTo>
                  <a:lnTo>
                    <a:pt x="1326493" y="2938354"/>
                  </a:lnTo>
                  <a:lnTo>
                    <a:pt x="389331" y="2001192"/>
                  </a:lnTo>
                  <a:cubicBezTo>
                    <a:pt x="-129777" y="1482084"/>
                    <a:pt x="-129777" y="640463"/>
                    <a:pt x="389331" y="121355"/>
                  </a:cubicBezTo>
                  <a:close/>
                </a:path>
              </a:pathLst>
            </a:custGeom>
            <a:solidFill>
              <a:schemeClr val="accent1">
                <a:alpha val="60000"/>
              </a:schemeClr>
            </a:solidFill>
            <a:ln w="9331" cap="flat">
              <a:noFill/>
              <a:prstDash val="solid"/>
              <a:miter/>
            </a:ln>
          </p:spPr>
          <p:txBody>
            <a:bodyPr rtlCol="0" anchor="ctr"/>
            <a:lstStyle/>
            <a:p>
              <a:endParaRPr lang="en-US" dirty="0"/>
            </a:p>
          </p:txBody>
        </p:sp>
        <p:sp>
          <p:nvSpPr>
            <p:cNvPr id="238" name="Freeform: Shape 237">
              <a:extLst>
                <a:ext uri="{FF2B5EF4-FFF2-40B4-BE49-F238E27FC236}">
                  <a16:creationId xmlns:a16="http://schemas.microsoft.com/office/drawing/2014/main" id="{0541E464-0804-4AAC-B85F-5B6B2BFE3E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99301" y="-9437"/>
              <a:ext cx="565422" cy="362873"/>
            </a:xfrm>
            <a:custGeom>
              <a:avLst/>
              <a:gdLst>
                <a:gd name="connsiteX0" fmla="*/ 15005 w 685064"/>
                <a:gd name="connsiteY0" fmla="*/ 0 h 437484"/>
                <a:gd name="connsiteX1" fmla="*/ 670059 w 685064"/>
                <a:gd name="connsiteY1" fmla="*/ 0 h 437484"/>
                <a:gd name="connsiteX2" fmla="*/ 678105 w 685064"/>
                <a:gd name="connsiteY2" fmla="*/ 25920 h 437484"/>
                <a:gd name="connsiteX3" fmla="*/ 685064 w 685064"/>
                <a:gd name="connsiteY3" fmla="*/ 94952 h 437484"/>
                <a:gd name="connsiteX4" fmla="*/ 342532 w 685064"/>
                <a:gd name="connsiteY4" fmla="*/ 437484 h 437484"/>
                <a:gd name="connsiteX5" fmla="*/ 0 w 685064"/>
                <a:gd name="connsiteY5" fmla="*/ 94952 h 437484"/>
                <a:gd name="connsiteX6" fmla="*/ 6959 w 685064"/>
                <a:gd name="connsiteY6" fmla="*/ 25920 h 437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064" h="437484">
                  <a:moveTo>
                    <a:pt x="15005" y="0"/>
                  </a:moveTo>
                  <a:lnTo>
                    <a:pt x="670059" y="0"/>
                  </a:lnTo>
                  <a:lnTo>
                    <a:pt x="678105" y="25920"/>
                  </a:lnTo>
                  <a:cubicBezTo>
                    <a:pt x="682668" y="48218"/>
                    <a:pt x="685064" y="71305"/>
                    <a:pt x="685064" y="94952"/>
                  </a:cubicBezTo>
                  <a:cubicBezTo>
                    <a:pt x="685064" y="284127"/>
                    <a:pt x="531708" y="437484"/>
                    <a:pt x="342532" y="437484"/>
                  </a:cubicBezTo>
                  <a:cubicBezTo>
                    <a:pt x="153357" y="437484"/>
                    <a:pt x="0" y="284127"/>
                    <a:pt x="0" y="94952"/>
                  </a:cubicBezTo>
                  <a:cubicBezTo>
                    <a:pt x="0" y="71305"/>
                    <a:pt x="2397" y="48218"/>
                    <a:pt x="6959" y="25920"/>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239" name="Freeform: Shape 238">
              <a:extLst>
                <a:ext uri="{FF2B5EF4-FFF2-40B4-BE49-F238E27FC236}">
                  <a16:creationId xmlns:a16="http://schemas.microsoft.com/office/drawing/2014/main" id="{EC51EDF5-703A-4A3D-BEF6-47CF8EF487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599716"/>
              <a:ext cx="881815" cy="2082566"/>
            </a:xfrm>
            <a:custGeom>
              <a:avLst/>
              <a:gdLst>
                <a:gd name="connsiteX0" fmla="*/ 144257 w 881815"/>
                <a:gd name="connsiteY0" fmla="*/ 0 h 2248154"/>
                <a:gd name="connsiteX1" fmla="*/ 881815 w 881815"/>
                <a:gd name="connsiteY1" fmla="*/ 1124078 h 2248154"/>
                <a:gd name="connsiteX2" fmla="*/ 144257 w 881815"/>
                <a:gd name="connsiteY2" fmla="*/ 2248154 h 2248154"/>
                <a:gd name="connsiteX3" fmla="*/ 29014 w 881815"/>
                <a:gd name="connsiteY3" fmla="*/ 2159817 h 2248154"/>
                <a:gd name="connsiteX4" fmla="*/ 0 w 881815"/>
                <a:gd name="connsiteY4" fmla="*/ 2135215 h 2248154"/>
                <a:gd name="connsiteX5" fmla="*/ 0 w 881815"/>
                <a:gd name="connsiteY5" fmla="*/ 112940 h 2248154"/>
                <a:gd name="connsiteX6" fmla="*/ 29014 w 881815"/>
                <a:gd name="connsiteY6" fmla="*/ 88337 h 2248154"/>
                <a:gd name="connsiteX7" fmla="*/ 144257 w 881815"/>
                <a:gd name="connsiteY7" fmla="*/ 0 h 224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1815" h="2248154">
                  <a:moveTo>
                    <a:pt x="144257" y="0"/>
                  </a:moveTo>
                  <a:cubicBezTo>
                    <a:pt x="144257" y="0"/>
                    <a:pt x="881815" y="503276"/>
                    <a:pt x="881815" y="1124078"/>
                  </a:cubicBezTo>
                  <a:cubicBezTo>
                    <a:pt x="881815" y="1744879"/>
                    <a:pt x="144257" y="2248154"/>
                    <a:pt x="144257" y="2248154"/>
                  </a:cubicBezTo>
                  <a:cubicBezTo>
                    <a:pt x="144257" y="2248154"/>
                    <a:pt x="98160" y="2216700"/>
                    <a:pt x="29014" y="2159817"/>
                  </a:cubicBezTo>
                  <a:lnTo>
                    <a:pt x="0" y="2135215"/>
                  </a:lnTo>
                  <a:lnTo>
                    <a:pt x="0" y="112940"/>
                  </a:lnTo>
                  <a:lnTo>
                    <a:pt x="29014" y="88337"/>
                  </a:lnTo>
                  <a:cubicBezTo>
                    <a:pt x="98160" y="31455"/>
                    <a:pt x="144257" y="0"/>
                    <a:pt x="144257" y="0"/>
                  </a:cubicBezTo>
                  <a:close/>
                </a:path>
              </a:pathLst>
            </a:custGeom>
            <a:solidFill>
              <a:schemeClr val="accent1">
                <a:lumMod val="75000"/>
                <a:alpha val="65000"/>
              </a:schemeClr>
            </a:solidFill>
            <a:ln w="9331" cap="flat">
              <a:noFill/>
              <a:prstDash val="solid"/>
              <a:miter/>
            </a:ln>
          </p:spPr>
          <p:txBody>
            <a:bodyPr rtlCol="0" anchor="ctr"/>
            <a:lstStyle/>
            <a:p>
              <a:endParaRPr lang="en-US"/>
            </a:p>
          </p:txBody>
        </p:sp>
        <p:sp>
          <p:nvSpPr>
            <p:cNvPr id="240" name="Freeform: Shape 239">
              <a:extLst>
                <a:ext uri="{FF2B5EF4-FFF2-40B4-BE49-F238E27FC236}">
                  <a16:creationId xmlns:a16="http://schemas.microsoft.com/office/drawing/2014/main" id="{9DF986AA-82A4-4BEC-91A7-DBBBF4D1D6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10511" y="0"/>
              <a:ext cx="1897186" cy="1556485"/>
            </a:xfrm>
            <a:custGeom>
              <a:avLst/>
              <a:gdLst>
                <a:gd name="connsiteX0" fmla="*/ 352540 w 1897186"/>
                <a:gd name="connsiteY0" fmla="*/ 0 h 1680243"/>
                <a:gd name="connsiteX1" fmla="*/ 1897186 w 1897186"/>
                <a:gd name="connsiteY1" fmla="*/ 0 h 1680243"/>
                <a:gd name="connsiteX2" fmla="*/ 1897186 w 1897186"/>
                <a:gd name="connsiteY2" fmla="*/ 730258 h 1680243"/>
                <a:gd name="connsiteX3" fmla="*/ 947200 w 1897186"/>
                <a:gd name="connsiteY3" fmla="*/ 1680243 h 1680243"/>
                <a:gd name="connsiteX4" fmla="*/ 0 w 1897186"/>
                <a:gd name="connsiteY4" fmla="*/ 1680243 h 1680243"/>
                <a:gd name="connsiteX5" fmla="*/ 0 w 1897186"/>
                <a:gd name="connsiteY5" fmla="*/ 733044 h 1680243"/>
                <a:gd name="connsiteX6" fmla="*/ 278243 w 1897186"/>
                <a:gd name="connsiteY6" fmla="*/ 61300 h 1680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7186" h="1680243">
                  <a:moveTo>
                    <a:pt x="352540" y="0"/>
                  </a:moveTo>
                  <a:lnTo>
                    <a:pt x="1897186" y="0"/>
                  </a:lnTo>
                  <a:lnTo>
                    <a:pt x="1897186" y="730258"/>
                  </a:lnTo>
                  <a:cubicBezTo>
                    <a:pt x="1897186" y="1254926"/>
                    <a:pt x="1471868" y="1680243"/>
                    <a:pt x="947200" y="1680243"/>
                  </a:cubicBezTo>
                  <a:lnTo>
                    <a:pt x="0" y="1680243"/>
                  </a:lnTo>
                  <a:lnTo>
                    <a:pt x="0" y="733044"/>
                  </a:lnTo>
                  <a:cubicBezTo>
                    <a:pt x="0" y="470710"/>
                    <a:pt x="106330" y="233213"/>
                    <a:pt x="278243" y="61300"/>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endParaRPr lang="en-US" dirty="0"/>
            </a:p>
          </p:txBody>
        </p:sp>
        <p:sp>
          <p:nvSpPr>
            <p:cNvPr id="241" name="Graphic 9">
              <a:extLst>
                <a:ext uri="{FF2B5EF4-FFF2-40B4-BE49-F238E27FC236}">
                  <a16:creationId xmlns:a16="http://schemas.microsoft.com/office/drawing/2014/main" id="{E6278D8F-1C83-476D-840D-43BD59BCC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275624" y="-2202"/>
              <a:ext cx="2710066" cy="2518121"/>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endParaRPr lang="en-US" dirty="0"/>
            </a:p>
          </p:txBody>
        </p:sp>
        <p:sp>
          <p:nvSpPr>
            <p:cNvPr id="242" name="Freeform: Shape 241">
              <a:extLst>
                <a:ext uri="{FF2B5EF4-FFF2-40B4-BE49-F238E27FC236}">
                  <a16:creationId xmlns:a16="http://schemas.microsoft.com/office/drawing/2014/main" id="{2F3ACF83-C02D-431A-BC5B-EFAB8CC2C5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71668" y="0"/>
              <a:ext cx="2179975" cy="2554849"/>
            </a:xfrm>
            <a:custGeom>
              <a:avLst/>
              <a:gdLst>
                <a:gd name="connsiteX0" fmla="*/ 588462 w 2179975"/>
                <a:gd name="connsiteY0" fmla="*/ 0 h 2554849"/>
                <a:gd name="connsiteX1" fmla="*/ 1591515 w 2179975"/>
                <a:gd name="connsiteY1" fmla="*/ 0 h 2554849"/>
                <a:gd name="connsiteX2" fmla="*/ 1860060 w 2179975"/>
                <a:gd name="connsiteY2" fmla="*/ 265589 h 2554849"/>
                <a:gd name="connsiteX3" fmla="*/ 1860060 w 2179975"/>
                <a:gd name="connsiteY3" fmla="*/ 1793256 h 2554849"/>
                <a:gd name="connsiteX4" fmla="*/ 1089989 w 2179975"/>
                <a:gd name="connsiteY4" fmla="*/ 2554849 h 2554849"/>
                <a:gd name="connsiteX5" fmla="*/ 319917 w 2179975"/>
                <a:gd name="connsiteY5" fmla="*/ 1793256 h 2554849"/>
                <a:gd name="connsiteX6" fmla="*/ 319917 w 2179975"/>
                <a:gd name="connsiteY6" fmla="*/ 265589 h 255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9975" h="2554849">
                  <a:moveTo>
                    <a:pt x="588462" y="0"/>
                  </a:moveTo>
                  <a:lnTo>
                    <a:pt x="1591515" y="0"/>
                  </a:lnTo>
                  <a:lnTo>
                    <a:pt x="1860060" y="265589"/>
                  </a:lnTo>
                  <a:cubicBezTo>
                    <a:pt x="2286614" y="687448"/>
                    <a:pt x="2286614" y="1371398"/>
                    <a:pt x="1860060" y="1793256"/>
                  </a:cubicBezTo>
                  <a:lnTo>
                    <a:pt x="1089989" y="2554849"/>
                  </a:lnTo>
                  <a:lnTo>
                    <a:pt x="319917" y="1793256"/>
                  </a:lnTo>
                  <a:cubicBezTo>
                    <a:pt x="-106638" y="1371398"/>
                    <a:pt x="-106638" y="687448"/>
                    <a:pt x="319917" y="265589"/>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endParaRPr lang="en-US" dirty="0"/>
            </a:p>
          </p:txBody>
        </p:sp>
      </p:grpSp>
      <p:sp>
        <p:nvSpPr>
          <p:cNvPr id="244" name="Texture">
            <a:extLst>
              <a:ext uri="{FF2B5EF4-FFF2-40B4-BE49-F238E27FC236}">
                <a16:creationId xmlns:a16="http://schemas.microsoft.com/office/drawing/2014/main" id="{19C1FC9A-E265-4DA8-BCC6-C16D34882B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Judul 1"/>
          <p:cNvSpPr>
            <a:spLocks noGrp="1"/>
          </p:cNvSpPr>
          <p:nvPr>
            <p:ph type="ctrTitle"/>
          </p:nvPr>
        </p:nvSpPr>
        <p:spPr>
          <a:xfrm>
            <a:off x="457200" y="3648075"/>
            <a:ext cx="6816373" cy="2508250"/>
          </a:xfrm>
        </p:spPr>
        <p:txBody>
          <a:bodyPr anchor="ctr">
            <a:normAutofit/>
          </a:bodyPr>
          <a:lstStyle/>
          <a:p>
            <a:r>
              <a:rPr lang="id-ID" dirty="0">
                <a:latin typeface="Times New Roman"/>
                <a:cs typeface="Times New Roman"/>
              </a:rPr>
              <a:t>KIE INVOLUSI</a:t>
            </a:r>
          </a:p>
        </p:txBody>
      </p:sp>
      <p:sp>
        <p:nvSpPr>
          <p:cNvPr id="3" name="Subjudul 2"/>
          <p:cNvSpPr>
            <a:spLocks noGrp="1"/>
          </p:cNvSpPr>
          <p:nvPr>
            <p:ph type="subTitle" idx="1"/>
          </p:nvPr>
        </p:nvSpPr>
        <p:spPr>
          <a:xfrm>
            <a:off x="7349869" y="3648075"/>
            <a:ext cx="4405804" cy="2508250"/>
          </a:xfrm>
        </p:spPr>
        <p:txBody>
          <a:bodyPr anchor="ctr">
            <a:normAutofit/>
          </a:bodyPr>
          <a:lstStyle/>
          <a:p>
            <a:r>
              <a:rPr lang="id-ID" dirty="0">
                <a:latin typeface="Times New Roman"/>
                <a:cs typeface="Times New Roman"/>
              </a:rPr>
              <a:t>KIE IBU NIFAS (BIOPSIKOSOSIAL)</a:t>
            </a:r>
          </a:p>
          <a:p>
            <a:endParaRPr lang="id-ID" dirty="0">
              <a:latin typeface="Times New Roman"/>
              <a:cs typeface="Times New Roman"/>
            </a:endParaRPr>
          </a:p>
          <a:p>
            <a:pPr marL="342900" indent="-342900">
              <a:buChar char="•"/>
            </a:pPr>
            <a:r>
              <a:rPr lang="id-ID" dirty="0">
                <a:latin typeface="Times New Roman"/>
                <a:cs typeface="Times New Roman"/>
              </a:rPr>
              <a:t>RINANDA EKA P (1910106079)</a:t>
            </a:r>
          </a:p>
          <a:p>
            <a:pPr marL="342900" indent="-342900">
              <a:buChar char="•"/>
            </a:pPr>
            <a:r>
              <a:rPr lang="id-ID" dirty="0">
                <a:latin typeface="Times New Roman"/>
                <a:cs typeface="Times New Roman"/>
              </a:rPr>
              <a:t>TRI WAHYUNI (1910106080)</a:t>
            </a:r>
          </a:p>
        </p:txBody>
      </p:sp>
    </p:spTree>
    <p:extLst>
      <p:ext uri="{BB962C8B-B14F-4D97-AF65-F5344CB8AC3E}">
        <p14:creationId xmlns:p14="http://schemas.microsoft.com/office/powerpoint/2010/main" val="3717197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81C38669-0C21-202A-C459-00EC6D1DAE54}"/>
              </a:ext>
            </a:extLst>
          </p:cNvPr>
          <p:cNvSpPr>
            <a:spLocks noGrp="1"/>
          </p:cNvSpPr>
          <p:nvPr>
            <p:ph type="title"/>
          </p:nvPr>
        </p:nvSpPr>
        <p:spPr/>
        <p:txBody>
          <a:bodyPr/>
          <a:lstStyle/>
          <a:p>
            <a:r>
              <a:rPr lang="id-ID" dirty="0">
                <a:latin typeface="Times New Roman"/>
                <a:cs typeface="Times New Roman"/>
              </a:rPr>
              <a:t>Manfaat Senam Nifas</a:t>
            </a:r>
          </a:p>
        </p:txBody>
      </p:sp>
      <p:sp>
        <p:nvSpPr>
          <p:cNvPr id="3" name="Tampungan Konten 2">
            <a:extLst>
              <a:ext uri="{FF2B5EF4-FFF2-40B4-BE49-F238E27FC236}">
                <a16:creationId xmlns:a16="http://schemas.microsoft.com/office/drawing/2014/main" id="{43D6EF22-00F6-654D-7994-68EAE16AE8FE}"/>
              </a:ext>
            </a:extLst>
          </p:cNvPr>
          <p:cNvSpPr>
            <a:spLocks noGrp="1"/>
          </p:cNvSpPr>
          <p:nvPr>
            <p:ph idx="1"/>
          </p:nvPr>
        </p:nvSpPr>
        <p:spPr>
          <a:xfrm>
            <a:off x="457200" y="1909808"/>
            <a:ext cx="10459867" cy="4267155"/>
          </a:xfrm>
        </p:spPr>
        <p:txBody>
          <a:bodyPr vert="horz" lIns="91440" tIns="45720" rIns="91440" bIns="45720" rtlCol="0" anchor="t">
            <a:noAutofit/>
          </a:bodyPr>
          <a:lstStyle/>
          <a:p>
            <a:pPr marL="0" indent="0" algn="just">
              <a:buNone/>
            </a:pPr>
            <a:r>
              <a:rPr lang="id-ID" sz="2200" dirty="0">
                <a:latin typeface="Times New Roman"/>
                <a:ea typeface="+mn-lt"/>
                <a:cs typeface="+mn-lt"/>
              </a:rPr>
              <a:t>Manfaat senam nifas adalah memulihkan kembali kekuatan otot dasar panggul, mengencangkan otot- otot dinding perut </a:t>
            </a:r>
            <a:r>
              <a:rPr lang="id-ID" sz="2200" err="1">
                <a:latin typeface="Times New Roman"/>
                <a:ea typeface="+mn-lt"/>
                <a:cs typeface="+mn-lt"/>
              </a:rPr>
              <a:t>danperineum</a:t>
            </a:r>
            <a:r>
              <a:rPr lang="id-ID" sz="2200" dirty="0">
                <a:latin typeface="Times New Roman"/>
                <a:ea typeface="+mn-lt"/>
                <a:cs typeface="+mn-lt"/>
              </a:rPr>
              <a:t>, membentuk sikap tubuh yang baik dan mencegah </a:t>
            </a:r>
            <a:r>
              <a:rPr lang="id-ID" sz="2200" err="1">
                <a:latin typeface="Times New Roman"/>
                <a:ea typeface="+mn-lt"/>
                <a:cs typeface="+mn-lt"/>
              </a:rPr>
              <a:t>teradinya</a:t>
            </a:r>
            <a:r>
              <a:rPr lang="id-ID" sz="2200" dirty="0">
                <a:latin typeface="Times New Roman"/>
                <a:ea typeface="+mn-lt"/>
                <a:cs typeface="+mn-lt"/>
              </a:rPr>
              <a:t> komplikasi. Komplikasi yang dapat dicegah sedini </a:t>
            </a:r>
            <a:r>
              <a:rPr lang="id-ID" sz="2200" err="1">
                <a:latin typeface="Times New Roman"/>
                <a:ea typeface="+mn-lt"/>
                <a:cs typeface="+mn-lt"/>
              </a:rPr>
              <a:t>mngkin</a:t>
            </a:r>
            <a:r>
              <a:rPr lang="id-ID" sz="2200" dirty="0">
                <a:latin typeface="Times New Roman"/>
                <a:ea typeface="+mn-lt"/>
                <a:cs typeface="+mn-lt"/>
              </a:rPr>
              <a:t> dengan melaksanakan senam nifas adalah perdarahan </a:t>
            </a:r>
            <a:r>
              <a:rPr lang="id-ID" sz="2200" err="1">
                <a:latin typeface="Times New Roman"/>
                <a:ea typeface="+mn-lt"/>
                <a:cs typeface="+mn-lt"/>
              </a:rPr>
              <a:t>post</a:t>
            </a:r>
            <a:r>
              <a:rPr lang="id-ID" sz="2200" dirty="0">
                <a:latin typeface="Times New Roman"/>
                <a:ea typeface="+mn-lt"/>
                <a:cs typeface="+mn-lt"/>
              </a:rPr>
              <a:t> </a:t>
            </a:r>
            <a:r>
              <a:rPr lang="id-ID" sz="2200" err="1">
                <a:latin typeface="Times New Roman"/>
                <a:ea typeface="+mn-lt"/>
                <a:cs typeface="+mn-lt"/>
              </a:rPr>
              <a:t>partum</a:t>
            </a:r>
            <a:r>
              <a:rPr lang="id-ID" sz="2200" dirty="0">
                <a:latin typeface="Times New Roman"/>
                <a:ea typeface="+mn-lt"/>
                <a:cs typeface="+mn-lt"/>
              </a:rPr>
              <a:t>. Saat melaksanakan senam nifas terjadi kontraksi otot-otot perut yang akan membantu proses involusi. Pada kenyataan </a:t>
            </a:r>
            <a:r>
              <a:rPr lang="id-ID" sz="2200" dirty="0" err="1">
                <a:latin typeface="Times New Roman"/>
                <a:ea typeface="+mn-lt"/>
                <a:cs typeface="+mn-lt"/>
              </a:rPr>
              <a:t>nya</a:t>
            </a:r>
            <a:r>
              <a:rPr lang="id-ID" sz="2200" dirty="0">
                <a:latin typeface="Times New Roman"/>
                <a:ea typeface="+mn-lt"/>
                <a:cs typeface="+mn-lt"/>
              </a:rPr>
              <a:t> banyak ibu nifas yang tidak melakukan senam nifas karena ada tiga alasan. Pertama, karena tidak tahu bagaimana senam nifas. Kedua, karena terlalu bahagia dan yang dipikirkan hanya </a:t>
            </a:r>
            <a:r>
              <a:rPr lang="id-ID" sz="2200" dirty="0" err="1">
                <a:latin typeface="Times New Roman"/>
                <a:ea typeface="+mn-lt"/>
                <a:cs typeface="+mn-lt"/>
              </a:rPr>
              <a:t>sikecil</a:t>
            </a:r>
            <a:r>
              <a:rPr lang="id-ID" sz="2200" dirty="0">
                <a:latin typeface="Times New Roman"/>
                <a:ea typeface="+mn-lt"/>
                <a:cs typeface="+mn-lt"/>
              </a:rPr>
              <a:t>. Ketiga, karena alasan sakit. Senam nifas sebaiknya dilakukan dalam waktu 24 jam setelah melahirkan, secara teratur setiap hari. Setelah 6 jam persalinan normal atau 8 jam setelah operasi sesar, ibu melakukan mobilisasi dini termasuk senam nifas. Melakukan senam nifas akan mempengaruhi kebutuhan otot terhadap oksigen yang mana kebutuhan akan meningkat, berarti memerlukan aliran darah yang kuat seperti otot rahim. Dengan dilakukan senam nifas akan merangsang kontraksi rahim, sehingga kontraksi uterus akan </a:t>
            </a:r>
            <a:r>
              <a:rPr lang="id-ID" sz="2200" dirty="0" err="1">
                <a:latin typeface="Times New Roman"/>
                <a:ea typeface="+mn-lt"/>
                <a:cs typeface="+mn-lt"/>
              </a:rPr>
              <a:t>semkin</a:t>
            </a:r>
            <a:r>
              <a:rPr lang="id-ID" sz="2200" dirty="0">
                <a:latin typeface="Times New Roman"/>
                <a:ea typeface="+mn-lt"/>
                <a:cs typeface="+mn-lt"/>
              </a:rPr>
              <a:t> baik, pengeluaran lokia akan menyamakan persepsi tentang cara pengukuran dan dilakukan evaluasi. ( </a:t>
            </a:r>
            <a:r>
              <a:rPr lang="id-ID" sz="2200" dirty="0" err="1">
                <a:latin typeface="Times New Roman"/>
                <a:ea typeface="+mn-lt"/>
                <a:cs typeface="+mn-lt"/>
              </a:rPr>
              <a:t>Rasumawati</a:t>
            </a:r>
            <a:r>
              <a:rPr lang="id-ID" sz="2200" dirty="0">
                <a:latin typeface="Times New Roman"/>
                <a:ea typeface="+mn-lt"/>
                <a:cs typeface="+mn-lt"/>
              </a:rPr>
              <a:t>, 2018)</a:t>
            </a:r>
            <a:endParaRPr lang="id-ID" sz="2200">
              <a:latin typeface="Times New Roman"/>
              <a:cs typeface="Times New Roman"/>
            </a:endParaRPr>
          </a:p>
        </p:txBody>
      </p:sp>
    </p:spTree>
    <p:extLst>
      <p:ext uri="{BB962C8B-B14F-4D97-AF65-F5344CB8AC3E}">
        <p14:creationId xmlns:p14="http://schemas.microsoft.com/office/powerpoint/2010/main" val="3952560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7D4F1B61-12A4-4F87-6DC5-996D1C4443BA}"/>
              </a:ext>
            </a:extLst>
          </p:cNvPr>
          <p:cNvSpPr>
            <a:spLocks noGrp="1"/>
          </p:cNvSpPr>
          <p:nvPr>
            <p:ph type="title"/>
          </p:nvPr>
        </p:nvSpPr>
        <p:spPr/>
        <p:txBody>
          <a:bodyPr/>
          <a:lstStyle/>
          <a:p>
            <a:r>
              <a:rPr lang="id-ID" dirty="0">
                <a:latin typeface="Times New Roman"/>
                <a:cs typeface="Times New Roman"/>
              </a:rPr>
              <a:t>Kontraindikasi Senam Nifas</a:t>
            </a:r>
          </a:p>
        </p:txBody>
      </p:sp>
      <p:sp>
        <p:nvSpPr>
          <p:cNvPr id="3" name="Tampungan Konten 2">
            <a:extLst>
              <a:ext uri="{FF2B5EF4-FFF2-40B4-BE49-F238E27FC236}">
                <a16:creationId xmlns:a16="http://schemas.microsoft.com/office/drawing/2014/main" id="{B57CD7CE-1AA1-B8C6-8BF8-96B45E322513}"/>
              </a:ext>
            </a:extLst>
          </p:cNvPr>
          <p:cNvSpPr>
            <a:spLocks noGrp="1"/>
          </p:cNvSpPr>
          <p:nvPr>
            <p:ph idx="1"/>
          </p:nvPr>
        </p:nvSpPr>
        <p:spPr/>
        <p:txBody>
          <a:bodyPr vert="horz" lIns="91440" tIns="45720" rIns="91440" bIns="45720" rtlCol="0" anchor="t">
            <a:normAutofit/>
          </a:bodyPr>
          <a:lstStyle/>
          <a:p>
            <a:pPr marL="0" indent="0" algn="just">
              <a:buNone/>
            </a:pPr>
            <a:r>
              <a:rPr lang="id-ID" dirty="0">
                <a:latin typeface="Times New Roman"/>
                <a:ea typeface="+mn-lt"/>
                <a:cs typeface="+mn-lt"/>
              </a:rPr>
              <a:t>Ibu yang mengalami komplikasi selama persalinan tidak diperbolehkan untuk melakukan senam nifas dan ibu yang keadaan umumnya tidak baik misalnya hipertensi, </a:t>
            </a:r>
            <a:r>
              <a:rPr lang="id-ID" dirty="0" err="1">
                <a:latin typeface="Times New Roman"/>
                <a:ea typeface="+mn-lt"/>
                <a:cs typeface="+mn-lt"/>
              </a:rPr>
              <a:t>pascakejang</a:t>
            </a:r>
            <a:r>
              <a:rPr lang="id-ID" dirty="0">
                <a:latin typeface="Times New Roman"/>
                <a:ea typeface="+mn-lt"/>
                <a:cs typeface="+mn-lt"/>
              </a:rPr>
              <a:t> dan demam . Demikian juga ibu yang menderita anemia dan ibu yang mempunyai riwayat penyakit jantung dan paru-paru seharusnya tidak melakukan senam nifas (Widianti dan </a:t>
            </a:r>
            <a:r>
              <a:rPr lang="id-ID" dirty="0" err="1">
                <a:latin typeface="Times New Roman"/>
                <a:ea typeface="+mn-lt"/>
                <a:cs typeface="+mn-lt"/>
              </a:rPr>
              <a:t>Proverawati</a:t>
            </a:r>
            <a:r>
              <a:rPr lang="id-ID" dirty="0">
                <a:latin typeface="Times New Roman"/>
                <a:ea typeface="+mn-lt"/>
                <a:cs typeface="+mn-lt"/>
              </a:rPr>
              <a:t>, 2010). </a:t>
            </a:r>
            <a:endParaRPr lang="id-ID">
              <a:latin typeface="Times New Roman"/>
              <a:cs typeface="Times New Roman"/>
            </a:endParaRPr>
          </a:p>
        </p:txBody>
      </p:sp>
    </p:spTree>
    <p:extLst>
      <p:ext uri="{BB962C8B-B14F-4D97-AF65-F5344CB8AC3E}">
        <p14:creationId xmlns:p14="http://schemas.microsoft.com/office/powerpoint/2010/main" val="3953213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AC4E983B-F400-6B7D-2090-CD9A9B62FB36}"/>
              </a:ext>
            </a:extLst>
          </p:cNvPr>
          <p:cNvSpPr>
            <a:spLocks noGrp="1"/>
          </p:cNvSpPr>
          <p:nvPr>
            <p:ph type="title"/>
          </p:nvPr>
        </p:nvSpPr>
        <p:spPr/>
        <p:txBody>
          <a:bodyPr/>
          <a:lstStyle/>
          <a:p>
            <a:r>
              <a:rPr lang="id-ID" dirty="0">
                <a:latin typeface="Times New Roman"/>
                <a:cs typeface="Times New Roman"/>
              </a:rPr>
              <a:t>Waktu Dilakukan Senam Nifas</a:t>
            </a:r>
          </a:p>
        </p:txBody>
      </p:sp>
      <p:sp>
        <p:nvSpPr>
          <p:cNvPr id="3" name="Tampungan Konten 2">
            <a:extLst>
              <a:ext uri="{FF2B5EF4-FFF2-40B4-BE49-F238E27FC236}">
                <a16:creationId xmlns:a16="http://schemas.microsoft.com/office/drawing/2014/main" id="{8CEA0BD7-CB4D-E904-4832-52F28AC4AE86}"/>
              </a:ext>
            </a:extLst>
          </p:cNvPr>
          <p:cNvSpPr>
            <a:spLocks noGrp="1"/>
          </p:cNvSpPr>
          <p:nvPr>
            <p:ph idx="1"/>
          </p:nvPr>
        </p:nvSpPr>
        <p:spPr/>
        <p:txBody>
          <a:bodyPr vert="horz" lIns="91440" tIns="45720" rIns="91440" bIns="45720" rtlCol="0" anchor="t">
            <a:normAutofit/>
          </a:bodyPr>
          <a:lstStyle/>
          <a:p>
            <a:pPr marL="0" indent="0">
              <a:buNone/>
            </a:pPr>
            <a:r>
              <a:rPr lang="id-ID" dirty="0">
                <a:latin typeface="Times New Roman"/>
                <a:ea typeface="+mn-lt"/>
                <a:cs typeface="+mn-lt"/>
              </a:rPr>
              <a:t>Senam ini dilakukan pada saat ibu benar-benar pulih dan tidak ada komplikasi </a:t>
            </a:r>
            <a:r>
              <a:rPr lang="id-ID" dirty="0" err="1">
                <a:latin typeface="Times New Roman"/>
                <a:ea typeface="+mn-lt"/>
                <a:cs typeface="+mn-lt"/>
              </a:rPr>
              <a:t>obstetrik</a:t>
            </a:r>
            <a:r>
              <a:rPr lang="id-ID" dirty="0">
                <a:latin typeface="Times New Roman"/>
                <a:ea typeface="+mn-lt"/>
                <a:cs typeface="+mn-lt"/>
              </a:rPr>
              <a:t> atau penyulit masa nifas (misalnya hipertensi, </a:t>
            </a:r>
            <a:r>
              <a:rPr lang="id-ID" dirty="0" err="1">
                <a:latin typeface="Times New Roman"/>
                <a:ea typeface="+mn-lt"/>
                <a:cs typeface="+mn-lt"/>
              </a:rPr>
              <a:t>pascakejang</a:t>
            </a:r>
            <a:r>
              <a:rPr lang="id-ID" dirty="0">
                <a:latin typeface="Times New Roman"/>
                <a:ea typeface="+mn-lt"/>
                <a:cs typeface="+mn-lt"/>
              </a:rPr>
              <a:t>, demam). Senam nifas sebaiknya dilakukan dalam waktu 24 jam setelah melahirkan, kemudian dilakukan secara teratur setiap hari. Dengan melakukan senam nifas sesegera mungkin, hasil yang didapat diharapkan dapat optimal dengan melakukan secara bertahap. Senam nifas sebaiknya dilakukan di antara waktu makan. Melakukan senam nifas setelah makan membuat ibu merasa tidak nyaman karena perut masih penuh. Sebaliknya jika dilakukan di saat lapar, ibu tidak akan mempunyai tenaga dan lemas. Senam nifas bisa dilakukan pagi atau sore hari. Gerakan senam nifas ini dilakukan dari gerakan yang paling sederhana hingga yang tersulit (</a:t>
            </a:r>
            <a:r>
              <a:rPr lang="id-ID" dirty="0" err="1">
                <a:latin typeface="Times New Roman"/>
                <a:ea typeface="+mn-lt"/>
                <a:cs typeface="+mn-lt"/>
              </a:rPr>
              <a:t>Marmi</a:t>
            </a:r>
            <a:r>
              <a:rPr lang="id-ID" dirty="0">
                <a:latin typeface="Times New Roman"/>
                <a:ea typeface="+mn-lt"/>
                <a:cs typeface="+mn-lt"/>
              </a:rPr>
              <a:t>, 2012)</a:t>
            </a:r>
          </a:p>
        </p:txBody>
      </p:sp>
    </p:spTree>
    <p:extLst>
      <p:ext uri="{BB962C8B-B14F-4D97-AF65-F5344CB8AC3E}">
        <p14:creationId xmlns:p14="http://schemas.microsoft.com/office/powerpoint/2010/main" val="2191219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CBA6F117-76AB-B529-B975-BD1EFC0B57F9}"/>
              </a:ext>
            </a:extLst>
          </p:cNvPr>
          <p:cNvSpPr>
            <a:spLocks noGrp="1"/>
          </p:cNvSpPr>
          <p:nvPr>
            <p:ph type="title"/>
          </p:nvPr>
        </p:nvSpPr>
        <p:spPr/>
        <p:txBody>
          <a:bodyPr/>
          <a:lstStyle/>
          <a:p>
            <a:r>
              <a:rPr lang="id-ID" dirty="0">
                <a:latin typeface="Times New Roman"/>
                <a:cs typeface="Times New Roman"/>
              </a:rPr>
              <a:t>Kerugian Senam Nifas</a:t>
            </a:r>
          </a:p>
        </p:txBody>
      </p:sp>
      <p:sp>
        <p:nvSpPr>
          <p:cNvPr id="3" name="Tampungan Konten 2">
            <a:extLst>
              <a:ext uri="{FF2B5EF4-FFF2-40B4-BE49-F238E27FC236}">
                <a16:creationId xmlns:a16="http://schemas.microsoft.com/office/drawing/2014/main" id="{832D988F-A6B0-CEFE-90D7-590422314034}"/>
              </a:ext>
            </a:extLst>
          </p:cNvPr>
          <p:cNvSpPr>
            <a:spLocks noGrp="1"/>
          </p:cNvSpPr>
          <p:nvPr>
            <p:ph idx="1"/>
          </p:nvPr>
        </p:nvSpPr>
        <p:spPr/>
        <p:txBody>
          <a:bodyPr vert="horz" lIns="91440" tIns="45720" rIns="91440" bIns="45720" rtlCol="0" anchor="t">
            <a:normAutofit/>
          </a:bodyPr>
          <a:lstStyle/>
          <a:p>
            <a:pPr marL="0" indent="0" algn="just">
              <a:buNone/>
            </a:pPr>
            <a:endParaRPr lang="id-ID" dirty="0">
              <a:latin typeface="Times New Roman"/>
              <a:ea typeface="+mn-lt"/>
              <a:cs typeface="Times New Roman"/>
            </a:endParaRPr>
          </a:p>
          <a:p>
            <a:pPr marL="457200" indent="-457200" algn="just">
              <a:buAutoNum type="arabicPeriod"/>
            </a:pPr>
            <a:r>
              <a:rPr lang="id-ID" dirty="0">
                <a:latin typeface="Times New Roman"/>
                <a:ea typeface="+mn-lt"/>
                <a:cs typeface="+mn-lt"/>
              </a:rPr>
              <a:t>Infeksi karena involusi uterus yang tidak baik sehingga sisa darah tidak dapat dikeluarkan. </a:t>
            </a:r>
            <a:endParaRPr lang="id-ID">
              <a:latin typeface="Times New Roman"/>
              <a:ea typeface="+mn-lt"/>
              <a:cs typeface="Times New Roman"/>
            </a:endParaRPr>
          </a:p>
          <a:p>
            <a:pPr marL="457200" indent="-457200" algn="just">
              <a:buAutoNum type="arabicPeriod"/>
            </a:pPr>
            <a:r>
              <a:rPr lang="id-ID" dirty="0">
                <a:latin typeface="Times New Roman"/>
                <a:ea typeface="+mn-lt"/>
                <a:cs typeface="+mn-lt"/>
              </a:rPr>
              <a:t>Perdarahan yang abnormal, kontraksi uterus baik sehingga </a:t>
            </a:r>
            <a:r>
              <a:rPr lang="id-ID" dirty="0" err="1">
                <a:latin typeface="Times New Roman"/>
                <a:ea typeface="+mn-lt"/>
                <a:cs typeface="+mn-lt"/>
              </a:rPr>
              <a:t>resiko</a:t>
            </a:r>
            <a:r>
              <a:rPr lang="id-ID" dirty="0">
                <a:latin typeface="Times New Roman"/>
                <a:ea typeface="+mn-lt"/>
                <a:cs typeface="+mn-lt"/>
              </a:rPr>
              <a:t> perdarahan yang abnormal dapat dihindarkan. </a:t>
            </a:r>
            <a:endParaRPr lang="id-ID">
              <a:latin typeface="Times New Roman"/>
              <a:ea typeface="+mn-lt"/>
              <a:cs typeface="Times New Roman"/>
            </a:endParaRPr>
          </a:p>
          <a:p>
            <a:pPr marL="457200" indent="-457200" algn="just">
              <a:buAutoNum type="arabicPeriod"/>
            </a:pPr>
            <a:r>
              <a:rPr lang="id-ID" dirty="0">
                <a:latin typeface="Times New Roman"/>
                <a:ea typeface="+mn-lt"/>
                <a:cs typeface="+mn-lt"/>
              </a:rPr>
              <a:t>Trombosis vena (sumbatan vena oleh bekuan darah). </a:t>
            </a:r>
            <a:endParaRPr lang="id-ID" dirty="0">
              <a:latin typeface="Times New Roman"/>
              <a:ea typeface="+mn-lt"/>
              <a:cs typeface="Times New Roman"/>
            </a:endParaRPr>
          </a:p>
          <a:p>
            <a:pPr marL="457200" indent="-457200" algn="just">
              <a:buAutoNum type="arabicPeriod"/>
            </a:pPr>
            <a:r>
              <a:rPr lang="id-ID" dirty="0">
                <a:latin typeface="Times New Roman"/>
                <a:ea typeface="+mn-lt"/>
                <a:cs typeface="+mn-lt"/>
              </a:rPr>
              <a:t>Timbul varises</a:t>
            </a:r>
            <a:endParaRPr lang="id-ID" dirty="0">
              <a:latin typeface="Times New Roman"/>
              <a:cs typeface="Times New Roman"/>
            </a:endParaRPr>
          </a:p>
        </p:txBody>
      </p:sp>
    </p:spTree>
    <p:extLst>
      <p:ext uri="{BB962C8B-B14F-4D97-AF65-F5344CB8AC3E}">
        <p14:creationId xmlns:p14="http://schemas.microsoft.com/office/powerpoint/2010/main" val="553265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4AB15AE1-03D8-1635-9CD9-311B918F2C3C}"/>
              </a:ext>
            </a:extLst>
          </p:cNvPr>
          <p:cNvSpPr>
            <a:spLocks noGrp="1"/>
          </p:cNvSpPr>
          <p:nvPr>
            <p:ph type="title"/>
          </p:nvPr>
        </p:nvSpPr>
        <p:spPr/>
        <p:txBody>
          <a:bodyPr/>
          <a:lstStyle/>
          <a:p>
            <a:r>
              <a:rPr lang="id-ID" dirty="0">
                <a:latin typeface="Times New Roman"/>
                <a:cs typeface="Times New Roman"/>
              </a:rPr>
              <a:t>Pelaksanaan Sena Nifas</a:t>
            </a:r>
          </a:p>
        </p:txBody>
      </p:sp>
      <p:sp>
        <p:nvSpPr>
          <p:cNvPr id="3" name="Tampungan Konten 2">
            <a:extLst>
              <a:ext uri="{FF2B5EF4-FFF2-40B4-BE49-F238E27FC236}">
                <a16:creationId xmlns:a16="http://schemas.microsoft.com/office/drawing/2014/main" id="{264C30B5-16A8-2F65-E340-EFFF00EDF06A}"/>
              </a:ext>
            </a:extLst>
          </p:cNvPr>
          <p:cNvSpPr>
            <a:spLocks noGrp="1"/>
          </p:cNvSpPr>
          <p:nvPr>
            <p:ph idx="1"/>
          </p:nvPr>
        </p:nvSpPr>
        <p:spPr/>
        <p:txBody>
          <a:bodyPr vert="horz" lIns="91440" tIns="45720" rIns="91440" bIns="45720" rtlCol="0" anchor="t">
            <a:normAutofit/>
          </a:bodyPr>
          <a:lstStyle/>
          <a:p>
            <a:pPr marL="0" indent="0" algn="just">
              <a:buNone/>
            </a:pPr>
            <a:r>
              <a:rPr lang="id-ID" dirty="0">
                <a:latin typeface="Times New Roman"/>
                <a:ea typeface="+mn-lt"/>
                <a:cs typeface="+mn-lt"/>
              </a:rPr>
              <a:t>Sebelum melakukan senam nifas, sebaiknya bidan mengajarkan kepada ibu untuk melakukan pemanasan terlebih dahulu. Pemanasan dapat dilakukan dengan melakukan latihan pernapasan dengan cara menggerak-gerakkan kaki dan tangan secara santai. Hal ini bertujuan untuk menghindari kejang otot selama melakukan gerakan senam nifas. Senam nifas sebaiknya dilakukan dalam waktu 24 jam setelah melahirkan, kemudian dilakukan secara teratur setiap hari (Widianti dan </a:t>
            </a:r>
            <a:r>
              <a:rPr lang="id-ID" dirty="0" err="1">
                <a:latin typeface="Times New Roman"/>
                <a:ea typeface="+mn-lt"/>
                <a:cs typeface="+mn-lt"/>
              </a:rPr>
              <a:t>Proverawati</a:t>
            </a:r>
            <a:r>
              <a:rPr lang="id-ID" dirty="0">
                <a:latin typeface="Times New Roman"/>
                <a:ea typeface="+mn-lt"/>
                <a:cs typeface="+mn-lt"/>
              </a:rPr>
              <a:t>, 2010).</a:t>
            </a:r>
            <a:endParaRPr lang="id-ID"/>
          </a:p>
        </p:txBody>
      </p:sp>
    </p:spTree>
    <p:extLst>
      <p:ext uri="{BB962C8B-B14F-4D97-AF65-F5344CB8AC3E}">
        <p14:creationId xmlns:p14="http://schemas.microsoft.com/office/powerpoint/2010/main" val="2569433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Background Fill">
            <a:extLst>
              <a:ext uri="{FF2B5EF4-FFF2-40B4-BE49-F238E27FC236}">
                <a16:creationId xmlns:a16="http://schemas.microsoft.com/office/drawing/2014/main" id="{BA533261-94EC-4494-86AB-1382C73333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0" name="Color Fill">
            <a:extLst>
              <a:ext uri="{FF2B5EF4-FFF2-40B4-BE49-F238E27FC236}">
                <a16:creationId xmlns:a16="http://schemas.microsoft.com/office/drawing/2014/main" id="{2915CC6E-6E07-408F-87AD-90C78C86E8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2" name="Group 11">
            <a:extLst>
              <a:ext uri="{FF2B5EF4-FFF2-40B4-BE49-F238E27FC236}">
                <a16:creationId xmlns:a16="http://schemas.microsoft.com/office/drawing/2014/main" id="{4230B9D7-2173-457C-9E86-003B57DD3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30430" y="0"/>
            <a:ext cx="5956661" cy="6858000"/>
            <a:chOff x="6330430" y="0"/>
            <a:chExt cx="5956661" cy="6858000"/>
          </a:xfrm>
        </p:grpSpPr>
        <p:sp>
          <p:nvSpPr>
            <p:cNvPr id="13" name="Oval 12">
              <a:extLst>
                <a:ext uri="{FF2B5EF4-FFF2-40B4-BE49-F238E27FC236}">
                  <a16:creationId xmlns:a16="http://schemas.microsoft.com/office/drawing/2014/main" id="{C8FB924B-59FF-4C80-B226-44A73C184F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7206" y="1313709"/>
              <a:ext cx="533238" cy="533238"/>
            </a:xfrm>
            <a:prstGeom prst="ellipse">
              <a:avLst/>
            </a:pr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endParaRPr lang="en-US">
                <a:solidFill>
                  <a:schemeClr val="tx1"/>
                </a:solidFill>
              </a:endParaRPr>
            </a:p>
          </p:txBody>
        </p:sp>
        <p:sp>
          <p:nvSpPr>
            <p:cNvPr id="14" name="Graphic 9">
              <a:extLst>
                <a:ext uri="{FF2B5EF4-FFF2-40B4-BE49-F238E27FC236}">
                  <a16:creationId xmlns:a16="http://schemas.microsoft.com/office/drawing/2014/main" id="{6975C13F-F04B-474C-B222-5AEC68805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430" y="1827090"/>
              <a:ext cx="3039624" cy="303962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endParaRPr lang="en-US" dirty="0"/>
            </a:p>
          </p:txBody>
        </p:sp>
        <p:sp>
          <p:nvSpPr>
            <p:cNvPr id="15" name="Graphic 18">
              <a:extLst>
                <a:ext uri="{FF2B5EF4-FFF2-40B4-BE49-F238E27FC236}">
                  <a16:creationId xmlns:a16="http://schemas.microsoft.com/office/drawing/2014/main" id="{219B71F3-06F5-4BD5-AD95-8D932DA943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9691028" y="2190048"/>
              <a:ext cx="2057060" cy="3135067"/>
            </a:xfrm>
            <a:custGeom>
              <a:avLst/>
              <a:gdLst>
                <a:gd name="connsiteX0" fmla="*/ 3413379 w 3413378"/>
                <a:gd name="connsiteY0" fmla="*/ 3266028 h 6532054"/>
                <a:gd name="connsiteX1" fmla="*/ 1706689 w 3413378"/>
                <a:gd name="connsiteY1" fmla="*/ 6532055 h 6532054"/>
                <a:gd name="connsiteX2" fmla="*/ 0 w 3413378"/>
                <a:gd name="connsiteY2" fmla="*/ 3266028 h 6532054"/>
                <a:gd name="connsiteX3" fmla="*/ 1706689 w 3413378"/>
                <a:gd name="connsiteY3" fmla="*/ 0 h 6532054"/>
                <a:gd name="connsiteX4" fmla="*/ 3413379 w 3413378"/>
                <a:gd name="connsiteY4" fmla="*/ 3266028 h 6532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3378" h="6532054">
                  <a:moveTo>
                    <a:pt x="3413379" y="3266028"/>
                  </a:moveTo>
                  <a:cubicBezTo>
                    <a:pt x="3413379" y="5069777"/>
                    <a:pt x="1706689" y="6532055"/>
                    <a:pt x="1706689" y="6532055"/>
                  </a:cubicBezTo>
                  <a:cubicBezTo>
                    <a:pt x="1706689" y="6532055"/>
                    <a:pt x="0" y="5069777"/>
                    <a:pt x="0" y="3266028"/>
                  </a:cubicBezTo>
                  <a:cubicBezTo>
                    <a:pt x="0" y="1462278"/>
                    <a:pt x="1706689" y="0"/>
                    <a:pt x="1706689" y="0"/>
                  </a:cubicBezTo>
                  <a:cubicBezTo>
                    <a:pt x="1706689" y="0"/>
                    <a:pt x="3413379" y="1462278"/>
                    <a:pt x="3413379" y="3266028"/>
                  </a:cubicBezTo>
                  <a:close/>
                </a:path>
              </a:pathLst>
            </a:custGeom>
            <a:solidFill>
              <a:schemeClr val="accent1">
                <a:lumMod val="75000"/>
                <a:alpha val="65000"/>
              </a:schemeClr>
            </a:solidFill>
            <a:ln w="9331" cap="flat">
              <a:noFill/>
              <a:prstDash val="solid"/>
              <a:miter/>
            </a:ln>
          </p:spPr>
          <p:txBody>
            <a:bodyPr rtlCol="0" anchor="ctr"/>
            <a:lstStyle/>
            <a:p>
              <a:endParaRPr lang="en-US"/>
            </a:p>
          </p:txBody>
        </p:sp>
        <p:sp>
          <p:nvSpPr>
            <p:cNvPr id="16" name="Oval 15">
              <a:extLst>
                <a:ext uri="{FF2B5EF4-FFF2-40B4-BE49-F238E27FC236}">
                  <a16:creationId xmlns:a16="http://schemas.microsoft.com/office/drawing/2014/main" id="{E18EB2C1-AF76-4AC5-8608-50EC05D5AC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18804" y="5232931"/>
              <a:ext cx="439469" cy="439469"/>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B7114E89-D092-46A3-81DF-7A2EB379ED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23404" y="0"/>
              <a:ext cx="3751917" cy="2479620"/>
            </a:xfrm>
            <a:custGeom>
              <a:avLst/>
              <a:gdLst>
                <a:gd name="connsiteX0" fmla="*/ 0 w 3751917"/>
                <a:gd name="connsiteY0" fmla="*/ 0 h 2479620"/>
                <a:gd name="connsiteX1" fmla="*/ 3751917 w 3751917"/>
                <a:gd name="connsiteY1" fmla="*/ 0 h 2479620"/>
                <a:gd name="connsiteX2" fmla="*/ 3727081 w 3751917"/>
                <a:gd name="connsiteY2" fmla="*/ 172109 h 2479620"/>
                <a:gd name="connsiteX3" fmla="*/ 3208207 w 3751917"/>
                <a:gd name="connsiteY3" fmla="*/ 1147371 h 2479620"/>
                <a:gd name="connsiteX4" fmla="*/ 1875959 w 3751917"/>
                <a:gd name="connsiteY4" fmla="*/ 2479620 h 2479620"/>
                <a:gd name="connsiteX5" fmla="*/ 543710 w 3751917"/>
                <a:gd name="connsiteY5" fmla="*/ 1147371 h 2479620"/>
                <a:gd name="connsiteX6" fmla="*/ 24836 w 3751917"/>
                <a:gd name="connsiteY6" fmla="*/ 172109 h 2479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51917" h="2479620">
                  <a:moveTo>
                    <a:pt x="0" y="0"/>
                  </a:moveTo>
                  <a:lnTo>
                    <a:pt x="3751917" y="0"/>
                  </a:lnTo>
                  <a:lnTo>
                    <a:pt x="3727081" y="172109"/>
                  </a:lnTo>
                  <a:cubicBezTo>
                    <a:pt x="3657898" y="529433"/>
                    <a:pt x="3484940" y="870639"/>
                    <a:pt x="3208207" y="1147371"/>
                  </a:cubicBezTo>
                  <a:lnTo>
                    <a:pt x="1875959" y="2479620"/>
                  </a:lnTo>
                  <a:lnTo>
                    <a:pt x="543710" y="1147371"/>
                  </a:lnTo>
                  <a:cubicBezTo>
                    <a:pt x="266977" y="870639"/>
                    <a:pt x="94020" y="529433"/>
                    <a:pt x="24836" y="172109"/>
                  </a:cubicBezTo>
                  <a:close/>
                </a:path>
              </a:pathLst>
            </a:custGeom>
            <a:solidFill>
              <a:schemeClr val="accent1">
                <a:lumMod val="60000"/>
                <a:lumOff val="40000"/>
                <a:alpha val="60000"/>
              </a:schemeClr>
            </a:solidFill>
            <a:ln w="9331"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7427B428-3328-4197-B139-B9F656D0EB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590329" y="5077229"/>
              <a:ext cx="2606118" cy="1780771"/>
            </a:xfrm>
            <a:custGeom>
              <a:avLst/>
              <a:gdLst>
                <a:gd name="connsiteX0" fmla="*/ 688454 w 2606118"/>
                <a:gd name="connsiteY0" fmla="*/ 45 h 1780771"/>
                <a:gd name="connsiteX1" fmla="*/ 2185726 w 2606118"/>
                <a:gd name="connsiteY1" fmla="*/ 493214 h 1780771"/>
                <a:gd name="connsiteX2" fmla="*/ 2604211 w 2606118"/>
                <a:gd name="connsiteY2" fmla="*/ 1304250 h 1780771"/>
                <a:gd name="connsiteX3" fmla="*/ 2606118 w 2606118"/>
                <a:gd name="connsiteY3" fmla="*/ 1313978 h 1780771"/>
                <a:gd name="connsiteX4" fmla="*/ 2606118 w 2606118"/>
                <a:gd name="connsiteY4" fmla="*/ 1780771 h 1780771"/>
                <a:gd name="connsiteX5" fmla="*/ 215846 w 2606118"/>
                <a:gd name="connsiteY5" fmla="*/ 1780771 h 1780771"/>
                <a:gd name="connsiteX6" fmla="*/ 187787 w 2606118"/>
                <a:gd name="connsiteY6" fmla="*/ 1724104 h 1780771"/>
                <a:gd name="connsiteX7" fmla="*/ 49732 w 2606118"/>
                <a:gd name="connsiteY7" fmla="*/ 49732 h 1780771"/>
                <a:gd name="connsiteX8" fmla="*/ 688454 w 2606118"/>
                <a:gd name="connsiteY8" fmla="*/ 45 h 1780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06118" h="1780771">
                  <a:moveTo>
                    <a:pt x="688454" y="45"/>
                  </a:moveTo>
                  <a:cubicBezTo>
                    <a:pt x="1159303" y="2313"/>
                    <a:pt x="1785062" y="92550"/>
                    <a:pt x="2185726" y="493214"/>
                  </a:cubicBezTo>
                  <a:cubicBezTo>
                    <a:pt x="2408317" y="715805"/>
                    <a:pt x="2535097" y="1007870"/>
                    <a:pt x="2604211" y="1304250"/>
                  </a:cubicBezTo>
                  <a:lnTo>
                    <a:pt x="2606118" y="1313978"/>
                  </a:lnTo>
                  <a:lnTo>
                    <a:pt x="2606118" y="1780771"/>
                  </a:lnTo>
                  <a:lnTo>
                    <a:pt x="215846" y="1780771"/>
                  </a:lnTo>
                  <a:lnTo>
                    <a:pt x="187787" y="1724104"/>
                  </a:lnTo>
                  <a:cubicBezTo>
                    <a:pt x="-127724" y="989597"/>
                    <a:pt x="49732" y="49732"/>
                    <a:pt x="49732" y="49732"/>
                  </a:cubicBezTo>
                  <a:cubicBezTo>
                    <a:pt x="49732" y="49732"/>
                    <a:pt x="322237" y="-1720"/>
                    <a:pt x="688454" y="45"/>
                  </a:cubicBezTo>
                  <a:close/>
                </a:path>
              </a:pathLst>
            </a:custGeom>
            <a:solidFill>
              <a:schemeClr val="accent1">
                <a:lumMod val="60000"/>
                <a:lumOff val="40000"/>
                <a:alpha val="60000"/>
              </a:schemeClr>
            </a:solidFill>
            <a:ln w="9331" cap="flat">
              <a:noFill/>
              <a:prstDash val="solid"/>
              <a:miter/>
            </a:ln>
          </p:spPr>
          <p:txBody>
            <a:bodyPr rtlCol="0" anchor="ctr"/>
            <a:lstStyle/>
            <a:p>
              <a:endParaRPr lang="en-US" dirty="0"/>
            </a:p>
          </p:txBody>
        </p:sp>
        <p:sp>
          <p:nvSpPr>
            <p:cNvPr id="19" name="Freeform: Shape 18">
              <a:extLst>
                <a:ext uri="{FF2B5EF4-FFF2-40B4-BE49-F238E27FC236}">
                  <a16:creationId xmlns:a16="http://schemas.microsoft.com/office/drawing/2014/main" id="{CB05FB83-8C37-4B91-B5ED-1558CBC2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65085" y="1219177"/>
              <a:ext cx="528731" cy="1057462"/>
            </a:xfrm>
            <a:custGeom>
              <a:avLst/>
              <a:gdLst>
                <a:gd name="connsiteX0" fmla="*/ 528731 w 528731"/>
                <a:gd name="connsiteY0" fmla="*/ 0 h 1057462"/>
                <a:gd name="connsiteX1" fmla="*/ 528731 w 528731"/>
                <a:gd name="connsiteY1" fmla="*/ 1057462 h 1057462"/>
                <a:gd name="connsiteX2" fmla="*/ 0 w 528731"/>
                <a:gd name="connsiteY2" fmla="*/ 528731 h 1057462"/>
                <a:gd name="connsiteX3" fmla="*/ 528731 w 528731"/>
                <a:gd name="connsiteY3" fmla="*/ 0 h 1057462"/>
              </a:gdLst>
              <a:ahLst/>
              <a:cxnLst>
                <a:cxn ang="0">
                  <a:pos x="connsiteX0" y="connsiteY0"/>
                </a:cxn>
                <a:cxn ang="0">
                  <a:pos x="connsiteX1" y="connsiteY1"/>
                </a:cxn>
                <a:cxn ang="0">
                  <a:pos x="connsiteX2" y="connsiteY2"/>
                </a:cxn>
                <a:cxn ang="0">
                  <a:pos x="connsiteX3" y="connsiteY3"/>
                </a:cxn>
              </a:cxnLst>
              <a:rect l="l" t="t" r="r" b="b"/>
              <a:pathLst>
                <a:path w="528731" h="1057462">
                  <a:moveTo>
                    <a:pt x="528731" y="0"/>
                  </a:moveTo>
                  <a:lnTo>
                    <a:pt x="528731" y="1057462"/>
                  </a:lnTo>
                  <a:cubicBezTo>
                    <a:pt x="236721" y="1057462"/>
                    <a:pt x="0" y="820741"/>
                    <a:pt x="0" y="528731"/>
                  </a:cubicBezTo>
                  <a:cubicBezTo>
                    <a:pt x="0" y="236721"/>
                    <a:pt x="236721" y="0"/>
                    <a:pt x="528731" y="0"/>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endParaRPr lang="en-US"/>
            </a:p>
          </p:txBody>
        </p:sp>
      </p:grpSp>
      <p:sp>
        <p:nvSpPr>
          <p:cNvPr id="21" name="Texture">
            <a:extLst>
              <a:ext uri="{FF2B5EF4-FFF2-40B4-BE49-F238E27FC236}">
                <a16:creationId xmlns:a16="http://schemas.microsoft.com/office/drawing/2014/main" id="{51B4E1F8-DA38-44DA-8B73-7EC281F240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Judul 1">
            <a:extLst>
              <a:ext uri="{FF2B5EF4-FFF2-40B4-BE49-F238E27FC236}">
                <a16:creationId xmlns:a16="http://schemas.microsoft.com/office/drawing/2014/main" id="{121F2715-66F9-77E4-9F97-5DAE191AC17D}"/>
              </a:ext>
            </a:extLst>
          </p:cNvPr>
          <p:cNvSpPr>
            <a:spLocks noGrp="1"/>
          </p:cNvSpPr>
          <p:nvPr>
            <p:ph type="title"/>
          </p:nvPr>
        </p:nvSpPr>
        <p:spPr>
          <a:xfrm>
            <a:off x="457200" y="668049"/>
            <a:ext cx="5564221" cy="1325563"/>
          </a:xfrm>
        </p:spPr>
        <p:txBody>
          <a:bodyPr>
            <a:normAutofit/>
          </a:bodyPr>
          <a:lstStyle/>
          <a:p>
            <a:r>
              <a:rPr lang="id-ID" dirty="0">
                <a:latin typeface="Times New Roman"/>
                <a:cs typeface="Times New Roman"/>
              </a:rPr>
              <a:t>MOBILISASI DINI</a:t>
            </a:r>
          </a:p>
        </p:txBody>
      </p:sp>
      <p:sp>
        <p:nvSpPr>
          <p:cNvPr id="3" name="Tampungan Konten 2">
            <a:extLst>
              <a:ext uri="{FF2B5EF4-FFF2-40B4-BE49-F238E27FC236}">
                <a16:creationId xmlns:a16="http://schemas.microsoft.com/office/drawing/2014/main" id="{F47A349B-492F-C21B-8256-071DD201440B}"/>
              </a:ext>
            </a:extLst>
          </p:cNvPr>
          <p:cNvSpPr>
            <a:spLocks noGrp="1"/>
          </p:cNvSpPr>
          <p:nvPr>
            <p:ph idx="1"/>
          </p:nvPr>
        </p:nvSpPr>
        <p:spPr>
          <a:xfrm>
            <a:off x="457200" y="1881053"/>
            <a:ext cx="10150597" cy="4382174"/>
          </a:xfrm>
        </p:spPr>
        <p:txBody>
          <a:bodyPr vert="horz" lIns="91440" tIns="45720" rIns="91440" bIns="45720" rtlCol="0" anchor="t">
            <a:noAutofit/>
          </a:bodyPr>
          <a:lstStyle/>
          <a:p>
            <a:pPr algn="just"/>
            <a:r>
              <a:rPr lang="id-ID" sz="1800" dirty="0">
                <a:latin typeface="Times New Roman"/>
                <a:ea typeface="+mn-lt"/>
                <a:cs typeface="+mn-lt"/>
              </a:rPr>
              <a:t>Mobilisasi dini bertujuan mempercepat involusi </a:t>
            </a:r>
            <a:r>
              <a:rPr lang="id-ID" sz="1800" dirty="0" err="1">
                <a:latin typeface="Times New Roman"/>
                <a:ea typeface="+mn-lt"/>
                <a:cs typeface="+mn-lt"/>
              </a:rPr>
              <a:t>uterus,melancarka</a:t>
            </a:r>
            <a:r>
              <a:rPr lang="id-ID" sz="1800" dirty="0">
                <a:latin typeface="Times New Roman"/>
                <a:ea typeface="+mn-lt"/>
                <a:cs typeface="+mn-lt"/>
              </a:rPr>
              <a:t> pengeluaran </a:t>
            </a:r>
            <a:r>
              <a:rPr lang="id-ID" sz="1800" dirty="0" err="1">
                <a:latin typeface="Times New Roman"/>
                <a:ea typeface="+mn-lt"/>
                <a:cs typeface="+mn-lt"/>
              </a:rPr>
              <a:t>lochea</a:t>
            </a:r>
            <a:r>
              <a:rPr lang="id-ID" sz="1800" dirty="0">
                <a:latin typeface="Times New Roman"/>
                <a:ea typeface="+mn-lt"/>
                <a:cs typeface="+mn-lt"/>
              </a:rPr>
              <a:t> dan melancarkan fungsi alat kelamin. Senam nifas bertujuan untuk mempercepat proses penyembuhan, mencegah timbulnya komplikasi, memulihkan dan menguatkan otot – otot punggung, otot dasar panggul dan perut ( Rukiyah dkk,2010). Dan pada 6 jam </a:t>
            </a:r>
            <a:r>
              <a:rPr lang="id-ID" sz="1800" dirty="0" err="1">
                <a:latin typeface="Times New Roman"/>
                <a:ea typeface="+mn-lt"/>
                <a:cs typeface="+mn-lt"/>
              </a:rPr>
              <a:t>postpartum</a:t>
            </a:r>
            <a:r>
              <a:rPr lang="id-ID" sz="1800" dirty="0">
                <a:latin typeface="Times New Roman"/>
                <a:ea typeface="+mn-lt"/>
                <a:cs typeface="+mn-lt"/>
              </a:rPr>
              <a:t>, Aktivitas Merupakan suatu gerakan yang dilakukan bertujuan untuk </a:t>
            </a:r>
            <a:r>
              <a:rPr lang="id-ID" sz="1800" dirty="0" err="1">
                <a:latin typeface="Times New Roman"/>
                <a:ea typeface="+mn-lt"/>
                <a:cs typeface="+mn-lt"/>
              </a:rPr>
              <a:t>merubah</a:t>
            </a:r>
            <a:r>
              <a:rPr lang="id-ID" sz="1800" dirty="0">
                <a:latin typeface="Times New Roman"/>
                <a:ea typeface="+mn-lt"/>
                <a:cs typeface="+mn-lt"/>
              </a:rPr>
              <a:t> posisi semula ibu berbaring, </a:t>
            </a:r>
            <a:r>
              <a:rPr lang="id-ID" sz="1800" dirty="0" err="1">
                <a:latin typeface="Times New Roman"/>
                <a:ea typeface="+mn-lt"/>
                <a:cs typeface="+mn-lt"/>
              </a:rPr>
              <a:t>miringmiring</a:t>
            </a:r>
            <a:r>
              <a:rPr lang="id-ID" sz="1800" dirty="0">
                <a:latin typeface="Times New Roman"/>
                <a:ea typeface="+mn-lt"/>
                <a:cs typeface="+mn-lt"/>
              </a:rPr>
              <a:t>, duduk sampai berdiri sendiri setelah beberapa jam melahirkan. Tujuan membantu menguatkan otot – otot perut, </a:t>
            </a:r>
            <a:r>
              <a:rPr lang="id-ID" sz="1800" dirty="0" err="1">
                <a:latin typeface="Times New Roman"/>
                <a:ea typeface="+mn-lt"/>
                <a:cs typeface="+mn-lt"/>
              </a:rPr>
              <a:t>mengecangkan</a:t>
            </a:r>
            <a:r>
              <a:rPr lang="id-ID" sz="1800" dirty="0">
                <a:latin typeface="Times New Roman"/>
                <a:ea typeface="+mn-lt"/>
                <a:cs typeface="+mn-lt"/>
              </a:rPr>
              <a:t> otot dasar panggul, memperlancar pengeluaran </a:t>
            </a:r>
            <a:r>
              <a:rPr lang="id-ID" sz="1800" dirty="0" err="1">
                <a:latin typeface="Times New Roman"/>
                <a:ea typeface="+mn-lt"/>
                <a:cs typeface="+mn-lt"/>
              </a:rPr>
              <a:t>lochea</a:t>
            </a:r>
            <a:r>
              <a:rPr lang="id-ID" sz="1800" dirty="0">
                <a:latin typeface="Times New Roman"/>
                <a:ea typeface="+mn-lt"/>
                <a:cs typeface="+mn-lt"/>
              </a:rPr>
              <a:t> , mempercepat involusi, melancarkan fungsi organ gastrointestinal dan organ </a:t>
            </a:r>
            <a:r>
              <a:rPr lang="id-ID" sz="1800" dirty="0" err="1">
                <a:latin typeface="Times New Roman"/>
                <a:ea typeface="+mn-lt"/>
                <a:cs typeface="+mn-lt"/>
              </a:rPr>
              <a:t>perkemihan</a:t>
            </a:r>
            <a:r>
              <a:rPr lang="id-ID" sz="1800" dirty="0">
                <a:latin typeface="Times New Roman"/>
                <a:ea typeface="+mn-lt"/>
                <a:cs typeface="+mn-lt"/>
              </a:rPr>
              <a:t>, memperlancar peredaran sirkulasi darah.</a:t>
            </a:r>
            <a:endParaRPr lang="id-ID" sz="1800" dirty="0"/>
          </a:p>
          <a:p>
            <a:pPr algn="just"/>
            <a:r>
              <a:rPr lang="id-ID" sz="1800" dirty="0">
                <a:latin typeface="Times New Roman"/>
                <a:ea typeface="+mn-lt"/>
                <a:cs typeface="+mn-lt"/>
              </a:rPr>
              <a:t>Pada masa nifas ibu dianjurkan untuk melakukan mobilisasi dini. Mobilisasi dini merupakan suatu aspek yang terpenting pada fungsi fisiologis untuk mempertahankan kemandirian. </a:t>
            </a:r>
            <a:r>
              <a:rPr lang="id-ID" sz="1800" dirty="0" err="1">
                <a:latin typeface="Times New Roman"/>
                <a:ea typeface="+mn-lt"/>
                <a:cs typeface="+mn-lt"/>
              </a:rPr>
              <a:t>Penatalaksanan</a:t>
            </a:r>
            <a:r>
              <a:rPr lang="id-ID" sz="1800" dirty="0">
                <a:latin typeface="Times New Roman"/>
                <a:ea typeface="+mn-lt"/>
                <a:cs typeface="+mn-lt"/>
              </a:rPr>
              <a:t> asuhan masa nifas (</a:t>
            </a:r>
            <a:r>
              <a:rPr lang="id-ID" sz="1800" dirty="0" err="1">
                <a:latin typeface="Times New Roman"/>
                <a:ea typeface="+mn-lt"/>
                <a:cs typeface="+mn-lt"/>
              </a:rPr>
              <a:t>post</a:t>
            </a:r>
            <a:r>
              <a:rPr lang="id-ID" sz="1800" dirty="0">
                <a:latin typeface="Times New Roman"/>
                <a:ea typeface="+mn-lt"/>
                <a:cs typeface="+mn-lt"/>
              </a:rPr>
              <a:t> </a:t>
            </a:r>
            <a:r>
              <a:rPr lang="id-ID" sz="1800" dirty="0" err="1">
                <a:latin typeface="Times New Roman"/>
                <a:ea typeface="+mn-lt"/>
                <a:cs typeface="+mn-lt"/>
              </a:rPr>
              <a:t>partum</a:t>
            </a:r>
            <a:r>
              <a:rPr lang="id-ID" sz="1800" dirty="0">
                <a:latin typeface="Times New Roman"/>
                <a:ea typeface="+mn-lt"/>
                <a:cs typeface="+mn-lt"/>
              </a:rPr>
              <a:t>) pada hari pertama yaitu 2 jam masa nifas seorang ibu harus segera melakukan mobilisasi untuk mengurangi pembekuan darah pada vena dalam (</a:t>
            </a:r>
            <a:r>
              <a:rPr lang="id-ID" sz="1800" dirty="0" err="1">
                <a:latin typeface="Times New Roman"/>
                <a:ea typeface="+mn-lt"/>
                <a:cs typeface="+mn-lt"/>
              </a:rPr>
              <a:t>deep</a:t>
            </a:r>
            <a:r>
              <a:rPr lang="id-ID" sz="1800" dirty="0">
                <a:latin typeface="Times New Roman"/>
                <a:ea typeface="+mn-lt"/>
                <a:cs typeface="+mn-lt"/>
              </a:rPr>
              <a:t> </a:t>
            </a:r>
            <a:r>
              <a:rPr lang="id-ID" sz="1800" dirty="0" err="1">
                <a:latin typeface="Times New Roman"/>
                <a:ea typeface="+mn-lt"/>
                <a:cs typeface="+mn-lt"/>
              </a:rPr>
              <a:t>vein</a:t>
            </a:r>
            <a:r>
              <a:rPr lang="id-ID" sz="1800" dirty="0">
                <a:latin typeface="Times New Roman"/>
                <a:ea typeface="+mn-lt"/>
                <a:cs typeface="+mn-lt"/>
              </a:rPr>
              <a:t>) ditungkai yang dapat menyebabkan masalah . Mobilisasi yang dilakukan </a:t>
            </a:r>
            <a:r>
              <a:rPr lang="id-ID" sz="1800" dirty="0" err="1">
                <a:latin typeface="Times New Roman"/>
                <a:ea typeface="+mn-lt"/>
                <a:cs typeface="+mn-lt"/>
              </a:rPr>
              <a:t>diantaranya</a:t>
            </a:r>
            <a:r>
              <a:rPr lang="id-ID" sz="1800" dirty="0">
                <a:latin typeface="Times New Roman"/>
                <a:ea typeface="+mn-lt"/>
                <a:cs typeface="+mn-lt"/>
              </a:rPr>
              <a:t> miring ke kiri atau ke kanan kemudian duduk dan berdiri. Mobilisasi dini dapat mengurangi bendungan </a:t>
            </a:r>
            <a:r>
              <a:rPr lang="id-ID" sz="1800" dirty="0" err="1">
                <a:latin typeface="Times New Roman"/>
                <a:ea typeface="+mn-lt"/>
                <a:cs typeface="+mn-lt"/>
              </a:rPr>
              <a:t>lochea</a:t>
            </a:r>
            <a:r>
              <a:rPr lang="id-ID" sz="1800" dirty="0">
                <a:latin typeface="Times New Roman"/>
                <a:ea typeface="+mn-lt"/>
                <a:cs typeface="+mn-lt"/>
              </a:rPr>
              <a:t> dalam rahim, meningkatkan peredaran darah sekitar alat kelamin, mempercepat pengembalian alat reproduksi ke keadaan semula (</a:t>
            </a:r>
            <a:r>
              <a:rPr lang="id-ID" sz="1800" dirty="0" err="1">
                <a:latin typeface="Times New Roman"/>
                <a:ea typeface="+mn-lt"/>
                <a:cs typeface="+mn-lt"/>
              </a:rPr>
              <a:t>Maritalia</a:t>
            </a:r>
            <a:r>
              <a:rPr lang="id-ID" sz="1800" dirty="0">
                <a:latin typeface="Times New Roman"/>
                <a:ea typeface="+mn-lt"/>
                <a:cs typeface="+mn-lt"/>
              </a:rPr>
              <a:t>, 2012). </a:t>
            </a:r>
            <a:endParaRPr lang="id-ID" sz="1800">
              <a:latin typeface="Times New Roman"/>
              <a:cs typeface="Times New Roman"/>
            </a:endParaRPr>
          </a:p>
        </p:txBody>
      </p:sp>
    </p:spTree>
    <p:extLst>
      <p:ext uri="{BB962C8B-B14F-4D97-AF65-F5344CB8AC3E}">
        <p14:creationId xmlns:p14="http://schemas.microsoft.com/office/powerpoint/2010/main" val="3068748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9D092AF9-2468-6A49-29D2-E360BE1A4541}"/>
              </a:ext>
            </a:extLst>
          </p:cNvPr>
          <p:cNvSpPr>
            <a:spLocks noGrp="1"/>
          </p:cNvSpPr>
          <p:nvPr>
            <p:ph type="title"/>
          </p:nvPr>
        </p:nvSpPr>
        <p:spPr/>
        <p:txBody>
          <a:bodyPr/>
          <a:lstStyle/>
          <a:p>
            <a:r>
              <a:rPr lang="id-ID" dirty="0">
                <a:latin typeface="Times New Roman"/>
                <a:cs typeface="Times New Roman"/>
              </a:rPr>
              <a:t>DAFTAR PUSTAKA</a:t>
            </a:r>
          </a:p>
        </p:txBody>
      </p:sp>
      <p:sp>
        <p:nvSpPr>
          <p:cNvPr id="3" name="Tampungan Konten 2">
            <a:extLst>
              <a:ext uri="{FF2B5EF4-FFF2-40B4-BE49-F238E27FC236}">
                <a16:creationId xmlns:a16="http://schemas.microsoft.com/office/drawing/2014/main" id="{15D7E67A-B223-2407-437F-CAD0D350F706}"/>
              </a:ext>
            </a:extLst>
          </p:cNvPr>
          <p:cNvSpPr>
            <a:spLocks noGrp="1"/>
          </p:cNvSpPr>
          <p:nvPr>
            <p:ph idx="1"/>
          </p:nvPr>
        </p:nvSpPr>
        <p:spPr>
          <a:xfrm>
            <a:off x="457200" y="1636638"/>
            <a:ext cx="11279376" cy="4540325"/>
          </a:xfrm>
        </p:spPr>
        <p:txBody>
          <a:bodyPr vert="horz" lIns="91440" tIns="45720" rIns="91440" bIns="45720" rtlCol="0" anchor="t">
            <a:noAutofit/>
          </a:bodyPr>
          <a:lstStyle/>
          <a:p>
            <a:pPr marL="457200" indent="-457200" algn="just">
              <a:buAutoNum type="arabicPeriod"/>
            </a:pPr>
            <a:endParaRPr lang="id-ID" dirty="0">
              <a:latin typeface="Times New Roman"/>
              <a:ea typeface="+mn-lt"/>
              <a:cs typeface="+mn-lt"/>
            </a:endParaRPr>
          </a:p>
          <a:p>
            <a:pPr marL="457200" indent="-457200" algn="just">
              <a:buAutoNum type="arabicPeriod"/>
            </a:pPr>
            <a:r>
              <a:rPr lang="id-ID" dirty="0">
                <a:latin typeface="Times New Roman"/>
                <a:ea typeface="+mn-lt"/>
                <a:cs typeface="Times New Roman"/>
              </a:rPr>
              <a:t>Dewi, Viviana, </a:t>
            </a:r>
            <a:r>
              <a:rPr lang="id-ID" dirty="0" err="1">
                <a:latin typeface="Times New Roman"/>
                <a:ea typeface="+mn-lt"/>
                <a:cs typeface="Times New Roman"/>
              </a:rPr>
              <a:t>Nanny</a:t>
            </a:r>
            <a:r>
              <a:rPr lang="id-ID" dirty="0">
                <a:latin typeface="Times New Roman"/>
                <a:ea typeface="+mn-lt"/>
                <a:cs typeface="Times New Roman"/>
              </a:rPr>
              <a:t> Li &amp; Sunarsih, Tri 2014. Asuhan Kebidanan Pada Ibu </a:t>
            </a:r>
            <a:r>
              <a:rPr lang="id-ID" dirty="0" err="1">
                <a:latin typeface="Times New Roman"/>
                <a:ea typeface="+mn-lt"/>
                <a:cs typeface="Times New Roman"/>
              </a:rPr>
              <a:t>NIfas</a:t>
            </a:r>
            <a:r>
              <a:rPr lang="id-ID" dirty="0">
                <a:latin typeface="Times New Roman"/>
                <a:ea typeface="+mn-lt"/>
                <a:cs typeface="Times New Roman"/>
              </a:rPr>
              <a:t>. Jakarta: Salemba Medika.</a:t>
            </a:r>
          </a:p>
          <a:p>
            <a:pPr marL="457200" indent="-457200" algn="just">
              <a:buAutoNum type="arabicPeriod"/>
            </a:pPr>
            <a:r>
              <a:rPr lang="id-ID" dirty="0" err="1">
                <a:latin typeface="Times New Roman"/>
                <a:ea typeface="+mn-lt"/>
                <a:cs typeface="+mn-lt"/>
              </a:rPr>
              <a:t>Maritalia</a:t>
            </a:r>
            <a:r>
              <a:rPr lang="id-ID" dirty="0">
                <a:latin typeface="Times New Roman"/>
                <a:ea typeface="+mn-lt"/>
                <a:cs typeface="+mn-lt"/>
              </a:rPr>
              <a:t>, Dewi 2012. Asuhan Kebidanan Nifas dan Menyusui. Yogyakarta: Pustaka Pelajar </a:t>
            </a:r>
            <a:endParaRPr lang="id-ID" dirty="0">
              <a:latin typeface="Times New Roman"/>
              <a:cs typeface="Times New Roman"/>
            </a:endParaRPr>
          </a:p>
          <a:p>
            <a:pPr marL="457200" indent="-457200" algn="just">
              <a:buAutoNum type="arabicPeriod"/>
            </a:pPr>
            <a:r>
              <a:rPr lang="id-ID" dirty="0" err="1">
                <a:latin typeface="Times New Roman"/>
                <a:ea typeface="+mn-lt"/>
                <a:cs typeface="Times New Roman"/>
              </a:rPr>
              <a:t>Marmi</a:t>
            </a:r>
            <a:r>
              <a:rPr lang="id-ID" dirty="0">
                <a:latin typeface="Times New Roman"/>
                <a:ea typeface="+mn-lt"/>
                <a:cs typeface="Times New Roman"/>
              </a:rPr>
              <a:t>. (2012). Asuhan Kebidanan pada Masa Nifas. Yogyakarta: Pustaka Pelajar</a:t>
            </a:r>
          </a:p>
          <a:p>
            <a:pPr marL="457200" indent="-457200" algn="just">
              <a:buAutoNum type="arabicPeriod"/>
            </a:pPr>
            <a:r>
              <a:rPr lang="id-ID" dirty="0">
                <a:latin typeface="Times New Roman"/>
                <a:ea typeface="+mn-lt"/>
                <a:cs typeface="+mn-lt"/>
              </a:rPr>
              <a:t>Suherni, S. dkk. (2009). Perawatan Masa Nifas. Yogyakarta: </a:t>
            </a:r>
            <a:r>
              <a:rPr lang="id-ID" dirty="0" err="1">
                <a:latin typeface="Times New Roman"/>
                <a:ea typeface="+mn-lt"/>
                <a:cs typeface="+mn-lt"/>
              </a:rPr>
              <a:t>Fitramaya</a:t>
            </a:r>
            <a:r>
              <a:rPr lang="id-ID" dirty="0">
                <a:latin typeface="Times New Roman"/>
                <a:ea typeface="+mn-lt"/>
                <a:cs typeface="+mn-lt"/>
              </a:rPr>
              <a:t>. </a:t>
            </a:r>
            <a:endParaRPr lang="id-ID" dirty="0">
              <a:latin typeface="Times New Roman"/>
              <a:ea typeface="+mn-lt"/>
              <a:cs typeface="Times New Roman"/>
            </a:endParaRPr>
          </a:p>
          <a:p>
            <a:pPr marL="457200" indent="-457200" algn="just">
              <a:buAutoNum type="arabicPeriod"/>
            </a:pPr>
            <a:r>
              <a:rPr lang="id-ID" dirty="0" err="1">
                <a:latin typeface="Times New Roman"/>
                <a:ea typeface="+mn-lt"/>
                <a:cs typeface="+mn-lt"/>
              </a:rPr>
              <a:t>Varney,H</a:t>
            </a:r>
            <a:r>
              <a:rPr lang="id-ID" dirty="0">
                <a:latin typeface="Times New Roman"/>
                <a:ea typeface="+mn-lt"/>
                <a:cs typeface="+mn-lt"/>
              </a:rPr>
              <a:t>., 2007. Buku Ajar Asuhan Kebidanan Edisi 4. </a:t>
            </a:r>
            <a:r>
              <a:rPr lang="id-ID" dirty="0" err="1">
                <a:latin typeface="Times New Roman"/>
                <a:ea typeface="+mn-lt"/>
                <a:cs typeface="+mn-lt"/>
              </a:rPr>
              <a:t>Jakarta;EGC</a:t>
            </a:r>
            <a:endParaRPr lang="id-ID" dirty="0">
              <a:latin typeface="Times New Roman"/>
              <a:ea typeface="+mn-lt"/>
              <a:cs typeface="+mn-lt"/>
            </a:endParaRPr>
          </a:p>
          <a:p>
            <a:pPr marL="457200" indent="-457200" algn="just">
              <a:buAutoNum type="arabicPeriod"/>
            </a:pPr>
            <a:r>
              <a:rPr lang="id-ID" dirty="0" err="1">
                <a:latin typeface="Times New Roman"/>
                <a:ea typeface="+mn-lt"/>
                <a:cs typeface="+mn-lt"/>
              </a:rPr>
              <a:t>Rasumawati</a:t>
            </a:r>
            <a:r>
              <a:rPr lang="id-ID" dirty="0">
                <a:latin typeface="Times New Roman"/>
                <a:ea typeface="+mn-lt"/>
                <a:cs typeface="+mn-lt"/>
              </a:rPr>
              <a:t> dkk. (2018). </a:t>
            </a:r>
            <a:r>
              <a:rPr lang="id-ID" dirty="0" err="1">
                <a:latin typeface="Times New Roman"/>
                <a:ea typeface="+mn-lt"/>
                <a:cs typeface="+mn-lt"/>
              </a:rPr>
              <a:t>Efektifitas</a:t>
            </a:r>
            <a:r>
              <a:rPr lang="id-ID" dirty="0">
                <a:latin typeface="Times New Roman"/>
                <a:ea typeface="+mn-lt"/>
                <a:cs typeface="+mn-lt"/>
              </a:rPr>
              <a:t> Latihan Senam Yoga Terhadap Proses Involusi Uterus Ibu Nifas Di </a:t>
            </a:r>
            <a:r>
              <a:rPr lang="id-ID" dirty="0" err="1">
                <a:latin typeface="Times New Roman"/>
                <a:ea typeface="+mn-lt"/>
                <a:cs typeface="+mn-lt"/>
              </a:rPr>
              <a:t>Praktek</a:t>
            </a:r>
            <a:r>
              <a:rPr lang="id-ID" dirty="0">
                <a:latin typeface="Times New Roman"/>
                <a:ea typeface="+mn-lt"/>
                <a:cs typeface="+mn-lt"/>
              </a:rPr>
              <a:t> Mandiri Bidan Wilayah Kabupaten Bogor.</a:t>
            </a:r>
            <a:endParaRPr lang="id-ID" dirty="0">
              <a:latin typeface="Times New Roman"/>
              <a:cs typeface="Times New Roman"/>
            </a:endParaRPr>
          </a:p>
          <a:p>
            <a:pPr marL="457200" indent="-457200" algn="just">
              <a:buAutoNum type="arabicPeriod"/>
            </a:pPr>
            <a:r>
              <a:rPr lang="id-ID" dirty="0">
                <a:latin typeface="Times New Roman"/>
                <a:ea typeface="+mn-lt"/>
                <a:cs typeface="Times New Roman"/>
              </a:rPr>
              <a:t>Rukiyah, </a:t>
            </a:r>
            <a:r>
              <a:rPr lang="id-ID" dirty="0" err="1">
                <a:latin typeface="Times New Roman"/>
                <a:ea typeface="+mn-lt"/>
                <a:cs typeface="Times New Roman"/>
              </a:rPr>
              <a:t>Aiyeyeh</a:t>
            </a:r>
            <a:r>
              <a:rPr lang="id-ID" dirty="0">
                <a:latin typeface="Times New Roman"/>
                <a:ea typeface="+mn-lt"/>
                <a:cs typeface="Times New Roman"/>
              </a:rPr>
              <a:t>, </a:t>
            </a:r>
            <a:r>
              <a:rPr lang="id-ID" dirty="0" err="1">
                <a:latin typeface="Times New Roman"/>
                <a:ea typeface="+mn-lt"/>
                <a:cs typeface="Times New Roman"/>
              </a:rPr>
              <a:t>dkk</a:t>
            </a:r>
            <a:r>
              <a:rPr lang="id-ID" dirty="0">
                <a:latin typeface="Times New Roman"/>
                <a:ea typeface="+mn-lt"/>
                <a:cs typeface="Times New Roman"/>
              </a:rPr>
              <a:t> 2010. Asuhan Kebidanan Nifas. </a:t>
            </a:r>
            <a:r>
              <a:rPr lang="id-ID" dirty="0" err="1">
                <a:latin typeface="Times New Roman"/>
                <a:ea typeface="+mn-lt"/>
                <a:cs typeface="Times New Roman"/>
              </a:rPr>
              <a:t>Jakarta:Trans</a:t>
            </a:r>
            <a:r>
              <a:rPr lang="id-ID" dirty="0">
                <a:latin typeface="Times New Roman"/>
                <a:ea typeface="+mn-lt"/>
                <a:cs typeface="Times New Roman"/>
              </a:rPr>
              <a:t> Info Media. </a:t>
            </a:r>
          </a:p>
          <a:p>
            <a:pPr marL="457200" indent="-457200" algn="just">
              <a:buAutoNum type="arabicPeriod"/>
            </a:pPr>
            <a:r>
              <a:rPr lang="id-ID" dirty="0">
                <a:latin typeface="Times New Roman"/>
                <a:ea typeface="+mn-lt"/>
                <a:cs typeface="Times New Roman"/>
              </a:rPr>
              <a:t>Suherni, S. dkk. (2009). Perawatan Masa Nifas. Yogyakarta: </a:t>
            </a:r>
            <a:r>
              <a:rPr lang="id-ID" dirty="0" err="1">
                <a:latin typeface="Times New Roman"/>
                <a:ea typeface="+mn-lt"/>
                <a:cs typeface="Times New Roman"/>
              </a:rPr>
              <a:t>Fitramaya</a:t>
            </a:r>
            <a:r>
              <a:rPr lang="id-ID" dirty="0">
                <a:latin typeface="Times New Roman"/>
                <a:ea typeface="+mn-lt"/>
                <a:cs typeface="Times New Roman"/>
              </a:rPr>
              <a:t>. </a:t>
            </a:r>
            <a:endParaRPr lang="id-ID">
              <a:ea typeface="+mn-lt"/>
              <a:cs typeface="+mn-lt"/>
            </a:endParaRPr>
          </a:p>
          <a:p>
            <a:pPr marL="457200" indent="-457200" algn="just">
              <a:buAutoNum type="arabicPeriod"/>
            </a:pPr>
            <a:r>
              <a:rPr lang="id-ID" dirty="0" err="1">
                <a:latin typeface="Times New Roman"/>
                <a:ea typeface="+mn-lt"/>
                <a:cs typeface="Times New Roman"/>
              </a:rPr>
              <a:t>Varney,H</a:t>
            </a:r>
            <a:r>
              <a:rPr lang="id-ID" dirty="0">
                <a:latin typeface="Times New Roman"/>
                <a:ea typeface="+mn-lt"/>
                <a:cs typeface="Times New Roman"/>
              </a:rPr>
              <a:t>., 2007. Buku Ajar Asuhan Kebidanan Edisi 4. </a:t>
            </a:r>
            <a:r>
              <a:rPr lang="id-ID" dirty="0" err="1">
                <a:latin typeface="Times New Roman"/>
                <a:ea typeface="+mn-lt"/>
                <a:cs typeface="Times New Roman"/>
              </a:rPr>
              <a:t>Jakarta;EGC</a:t>
            </a:r>
            <a:endParaRPr lang="id-ID" dirty="0">
              <a:ea typeface="+mn-lt"/>
              <a:cs typeface="+mn-lt"/>
            </a:endParaRPr>
          </a:p>
          <a:p>
            <a:pPr marL="457200" indent="-457200" algn="just">
              <a:buAutoNum type="arabicPeriod"/>
            </a:pPr>
            <a:r>
              <a:rPr lang="id-ID" dirty="0">
                <a:latin typeface="Times New Roman"/>
                <a:ea typeface="+mn-lt"/>
                <a:cs typeface="+mn-lt"/>
              </a:rPr>
              <a:t>Widianti, A. </a:t>
            </a:r>
            <a:r>
              <a:rPr lang="id-ID" dirty="0" err="1">
                <a:latin typeface="Times New Roman"/>
                <a:ea typeface="+mn-lt"/>
                <a:cs typeface="+mn-lt"/>
              </a:rPr>
              <a:t>Proverawati</a:t>
            </a:r>
            <a:r>
              <a:rPr lang="id-ID" dirty="0">
                <a:latin typeface="Times New Roman"/>
                <a:ea typeface="+mn-lt"/>
                <a:cs typeface="+mn-lt"/>
              </a:rPr>
              <a:t>. (2010). Senam Kesehatan. Yogyakarta: Nuha Medik</a:t>
            </a:r>
            <a:endParaRPr lang="id-ID"/>
          </a:p>
          <a:p>
            <a:pPr marL="457200" indent="-457200" algn="just">
              <a:buAutoNum type="arabicPeriod"/>
            </a:pPr>
            <a:endParaRPr lang="id-ID" dirty="0">
              <a:latin typeface="Times New Roman"/>
              <a:ea typeface="+mn-lt"/>
              <a:cs typeface="+mn-lt"/>
            </a:endParaRPr>
          </a:p>
          <a:p>
            <a:pPr marL="457200" indent="-457200" algn="just">
              <a:buAutoNum type="arabicPeriod"/>
            </a:pPr>
            <a:endParaRPr lang="id-ID" dirty="0">
              <a:latin typeface="Times New Roman"/>
              <a:cs typeface="Times New Roman"/>
            </a:endParaRPr>
          </a:p>
          <a:p>
            <a:pPr marL="457200" indent="-457200" algn="just">
              <a:buAutoNum type="arabicPeriod"/>
            </a:pPr>
            <a:endParaRPr lang="id-ID" dirty="0">
              <a:latin typeface="Times New Roman"/>
              <a:cs typeface="Times New Roman"/>
            </a:endParaRPr>
          </a:p>
          <a:p>
            <a:pPr marL="457200" indent="-457200" algn="just">
              <a:buAutoNum type="arabicPeriod"/>
            </a:pPr>
            <a:endParaRPr lang="id-ID" dirty="0">
              <a:latin typeface="Times New Roman"/>
              <a:cs typeface="Times New Roman"/>
            </a:endParaRPr>
          </a:p>
        </p:txBody>
      </p:sp>
    </p:spTree>
    <p:extLst>
      <p:ext uri="{BB962C8B-B14F-4D97-AF65-F5344CB8AC3E}">
        <p14:creationId xmlns:p14="http://schemas.microsoft.com/office/powerpoint/2010/main" val="3646849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671ADA54-3723-DC32-9DB7-8DB56C589661}"/>
              </a:ext>
            </a:extLst>
          </p:cNvPr>
          <p:cNvSpPr>
            <a:spLocks noGrp="1"/>
          </p:cNvSpPr>
          <p:nvPr>
            <p:ph type="title"/>
          </p:nvPr>
        </p:nvSpPr>
        <p:spPr/>
        <p:txBody>
          <a:bodyPr/>
          <a:lstStyle/>
          <a:p>
            <a:r>
              <a:rPr lang="id-ID" dirty="0">
                <a:latin typeface="Times New Roman"/>
                <a:cs typeface="Times New Roman"/>
              </a:rPr>
              <a:t>1. Pengertian Masa Nifas</a:t>
            </a:r>
          </a:p>
        </p:txBody>
      </p:sp>
      <p:sp>
        <p:nvSpPr>
          <p:cNvPr id="3" name="Tampungan Konten 2">
            <a:extLst>
              <a:ext uri="{FF2B5EF4-FFF2-40B4-BE49-F238E27FC236}">
                <a16:creationId xmlns:a16="http://schemas.microsoft.com/office/drawing/2014/main" id="{96F4F0C4-2126-A448-857E-973D5943FCD5}"/>
              </a:ext>
            </a:extLst>
          </p:cNvPr>
          <p:cNvSpPr>
            <a:spLocks noGrp="1"/>
          </p:cNvSpPr>
          <p:nvPr>
            <p:ph idx="1"/>
          </p:nvPr>
        </p:nvSpPr>
        <p:spPr/>
        <p:txBody>
          <a:bodyPr vert="horz" lIns="91440" tIns="45720" rIns="91440" bIns="45720" rtlCol="0" anchor="t">
            <a:normAutofit/>
          </a:bodyPr>
          <a:lstStyle/>
          <a:p>
            <a:pPr marL="0" indent="0" algn="just">
              <a:buNone/>
            </a:pPr>
            <a:r>
              <a:rPr lang="id-ID" dirty="0">
                <a:latin typeface="Times New Roman"/>
                <a:ea typeface="+mn-lt"/>
                <a:cs typeface="+mn-lt"/>
              </a:rPr>
              <a:t>Masa nifas merupakan masa yang perlu perhatian khusus karena proses involusi uterus sangat penting dan harus berjalan dengan baik. Pada masa nifas terjadi proses involusi uterus yaitu kembalinya uterus </a:t>
            </a:r>
            <a:r>
              <a:rPr lang="id-ID" dirty="0" err="1">
                <a:latin typeface="Times New Roman"/>
                <a:ea typeface="+mn-lt"/>
                <a:cs typeface="+mn-lt"/>
              </a:rPr>
              <a:t>kedalam</a:t>
            </a:r>
            <a:r>
              <a:rPr lang="id-ID" dirty="0">
                <a:latin typeface="Times New Roman"/>
                <a:ea typeface="+mn-lt"/>
                <a:cs typeface="+mn-lt"/>
              </a:rPr>
              <a:t> keadaan sebelum hamil dan terjadi kontraksi pada uterus.</a:t>
            </a:r>
            <a:endParaRPr lang="id-ID"/>
          </a:p>
          <a:p>
            <a:pPr marL="0" indent="0" algn="just">
              <a:buNone/>
            </a:pPr>
            <a:r>
              <a:rPr lang="id-ID" dirty="0">
                <a:latin typeface="Times New Roman"/>
                <a:ea typeface="+mn-lt"/>
                <a:cs typeface="+mn-lt"/>
              </a:rPr>
              <a:t>Apabila proses involusi uterus tidak </a:t>
            </a:r>
            <a:r>
              <a:rPr lang="id-ID" dirty="0" err="1">
                <a:latin typeface="Times New Roman"/>
                <a:ea typeface="+mn-lt"/>
                <a:cs typeface="+mn-lt"/>
              </a:rPr>
              <a:t>berjalandengan</a:t>
            </a:r>
            <a:r>
              <a:rPr lang="id-ID" dirty="0">
                <a:latin typeface="Times New Roman"/>
                <a:ea typeface="+mn-lt"/>
                <a:cs typeface="+mn-lt"/>
              </a:rPr>
              <a:t> baik maka akan menimbulkan suatu keadaan yang disebut </a:t>
            </a:r>
            <a:r>
              <a:rPr lang="id-ID" dirty="0" err="1">
                <a:latin typeface="Times New Roman"/>
                <a:ea typeface="+mn-lt"/>
                <a:cs typeface="+mn-lt"/>
              </a:rPr>
              <a:t>subinvolusi</a:t>
            </a:r>
            <a:r>
              <a:rPr lang="id-ID" dirty="0">
                <a:latin typeface="Times New Roman"/>
                <a:ea typeface="+mn-lt"/>
                <a:cs typeface="+mn-lt"/>
              </a:rPr>
              <a:t>, </a:t>
            </a:r>
            <a:r>
              <a:rPr lang="id-ID" dirty="0" err="1">
                <a:latin typeface="Times New Roman"/>
                <a:ea typeface="+mn-lt"/>
                <a:cs typeface="+mn-lt"/>
              </a:rPr>
              <a:t>dimana</a:t>
            </a:r>
            <a:r>
              <a:rPr lang="id-ID" dirty="0">
                <a:latin typeface="Times New Roman"/>
                <a:ea typeface="+mn-lt"/>
                <a:cs typeface="+mn-lt"/>
              </a:rPr>
              <a:t> uterus gagal untuk mengikuti pola normal involusi atau proses involusi uterus tidak berjalan dengan baik sehingga proses kontraksi uterus terhambat. Ada beberapa hal yang menyebabkan terjadinya </a:t>
            </a:r>
            <a:r>
              <a:rPr lang="id-ID" dirty="0" err="1">
                <a:latin typeface="Times New Roman"/>
                <a:ea typeface="+mn-lt"/>
                <a:cs typeface="+mn-lt"/>
              </a:rPr>
              <a:t>subinvolusi</a:t>
            </a:r>
            <a:r>
              <a:rPr lang="id-ID" dirty="0">
                <a:latin typeface="Times New Roman"/>
                <a:ea typeface="+mn-lt"/>
                <a:cs typeface="+mn-lt"/>
              </a:rPr>
              <a:t> uterus salah satunya adalah sisa uri (plasenta), mioma </a:t>
            </a:r>
            <a:r>
              <a:rPr lang="id-ID" dirty="0" err="1">
                <a:latin typeface="Times New Roman"/>
                <a:ea typeface="+mn-lt"/>
                <a:cs typeface="+mn-lt"/>
              </a:rPr>
              <a:t>uteri</a:t>
            </a:r>
            <a:r>
              <a:rPr lang="id-ID" dirty="0">
                <a:latin typeface="Times New Roman"/>
                <a:ea typeface="+mn-lt"/>
                <a:cs typeface="+mn-lt"/>
              </a:rPr>
              <a:t>, ibu tidak menyusui bayinya, kurang mobilisasi, terdapat bekuan darah yang tidak keluar, terdapat sisa plasenta dan selaput plasenta dalam uterus, tidak ada kontraksi infeksi tonus otot perineum sudah lemah dan lain sebagainya. </a:t>
            </a:r>
            <a:endParaRPr lang="id-ID">
              <a:latin typeface="Times New Roman"/>
              <a:cs typeface="Times New Roman"/>
            </a:endParaRPr>
          </a:p>
        </p:txBody>
      </p:sp>
    </p:spTree>
    <p:extLst>
      <p:ext uri="{BB962C8B-B14F-4D97-AF65-F5344CB8AC3E}">
        <p14:creationId xmlns:p14="http://schemas.microsoft.com/office/powerpoint/2010/main" val="4082213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7093EAC1-DB74-D217-6B3C-2AEA7635E539}"/>
              </a:ext>
            </a:extLst>
          </p:cNvPr>
          <p:cNvSpPr>
            <a:spLocks noGrp="1"/>
          </p:cNvSpPr>
          <p:nvPr>
            <p:ph type="title"/>
          </p:nvPr>
        </p:nvSpPr>
        <p:spPr/>
        <p:txBody>
          <a:bodyPr/>
          <a:lstStyle/>
          <a:p>
            <a:r>
              <a:rPr lang="id-ID" dirty="0">
                <a:latin typeface="Times New Roman"/>
                <a:cs typeface="Times New Roman"/>
              </a:rPr>
              <a:t>Lanjutan...</a:t>
            </a:r>
          </a:p>
        </p:txBody>
      </p:sp>
      <p:sp>
        <p:nvSpPr>
          <p:cNvPr id="3" name="Tampungan Konten 2">
            <a:extLst>
              <a:ext uri="{FF2B5EF4-FFF2-40B4-BE49-F238E27FC236}">
                <a16:creationId xmlns:a16="http://schemas.microsoft.com/office/drawing/2014/main" id="{831D41C2-68B8-4800-2AC0-C1E4C331904D}"/>
              </a:ext>
            </a:extLst>
          </p:cNvPr>
          <p:cNvSpPr>
            <a:spLocks noGrp="1"/>
          </p:cNvSpPr>
          <p:nvPr>
            <p:ph idx="1"/>
          </p:nvPr>
        </p:nvSpPr>
        <p:spPr/>
        <p:txBody>
          <a:bodyPr vert="horz" lIns="91440" tIns="45720" rIns="91440" bIns="45720" rtlCol="0" anchor="t">
            <a:normAutofit fontScale="92500" lnSpcReduction="10000"/>
          </a:bodyPr>
          <a:lstStyle/>
          <a:p>
            <a:pPr algn="just"/>
            <a:r>
              <a:rPr lang="id-ID" dirty="0">
                <a:latin typeface="Times New Roman"/>
              </a:rPr>
              <a:t>Masa nifas adalah masa sesudah persalinan dan kelahiran bayi, plasenta, serta selaput yang diperlukan untuk memulihkan kembali organ kandungan seperti sebelum hamil dengan waktu kurang lebih 6 minggu. Pada masa nifas akan mengalami perubahan baik fisik maupun psikis. Asuhan masa nifas diperlukan karena merupakan masa kritis baik untuk ibu maupun bayi, apabila tidak ditangani segera dengan efektif dapat membahayakan kesehatan atau kematian bayi ibu ( </a:t>
            </a:r>
            <a:r>
              <a:rPr lang="id-ID" dirty="0" err="1">
                <a:latin typeface="Times New Roman"/>
              </a:rPr>
              <a:t>Rasumawati</a:t>
            </a:r>
            <a:r>
              <a:rPr lang="id-ID" dirty="0">
                <a:latin typeface="Times New Roman"/>
              </a:rPr>
              <a:t>, 2018 )</a:t>
            </a:r>
            <a:endParaRPr lang="id-ID">
              <a:latin typeface="Gill Sans Nova"/>
            </a:endParaRPr>
          </a:p>
          <a:p>
            <a:pPr algn="just"/>
            <a:r>
              <a:rPr lang="id-ID" dirty="0">
                <a:latin typeface="Times New Roman"/>
                <a:cs typeface="Times New Roman"/>
              </a:rPr>
              <a:t>Pada ibu nifas involusi uterus merupakan proses yang sangat penting sehingga memerlukan perawatan yang khusus, bantuan dan pengawasan demi pulihnya kesehatan seperti sebelum hamil. Involusi uterus merupakan proses </a:t>
            </a:r>
            <a:r>
              <a:rPr lang="id-ID" dirty="0" err="1">
                <a:latin typeface="Times New Roman"/>
                <a:cs typeface="Times New Roman"/>
              </a:rPr>
              <a:t>dimana</a:t>
            </a:r>
            <a:r>
              <a:rPr lang="id-ID" dirty="0">
                <a:latin typeface="Times New Roman"/>
                <a:cs typeface="Times New Roman"/>
              </a:rPr>
              <a:t> </a:t>
            </a:r>
            <a:r>
              <a:rPr lang="id-ID" dirty="0" err="1">
                <a:latin typeface="Times New Roman"/>
                <a:cs typeface="Times New Roman"/>
              </a:rPr>
              <a:t>uerus</a:t>
            </a:r>
            <a:r>
              <a:rPr lang="id-ID" dirty="0">
                <a:latin typeface="Times New Roman"/>
                <a:cs typeface="Times New Roman"/>
              </a:rPr>
              <a:t> kembali ke kondisi sebelum hamil dengan berat sekitar 60 gram. Proses ini dimulai segera setelah plasenta lahir akibat kontraksi otot- otot polos uterus. Pengukuran involusi uterus dan juga dengan pengeluaran lokia. Apabila </a:t>
            </a:r>
            <a:r>
              <a:rPr lang="id-ID" dirty="0" err="1">
                <a:latin typeface="Times New Roman"/>
                <a:cs typeface="Times New Roman"/>
              </a:rPr>
              <a:t>fundus</a:t>
            </a:r>
            <a:r>
              <a:rPr lang="id-ID" dirty="0">
                <a:latin typeface="Times New Roman"/>
                <a:cs typeface="Times New Roman"/>
              </a:rPr>
              <a:t> </a:t>
            </a:r>
            <a:r>
              <a:rPr lang="id-ID" dirty="0" err="1">
                <a:latin typeface="Times New Roman"/>
                <a:cs typeface="Times New Roman"/>
              </a:rPr>
              <a:t>uteri</a:t>
            </a:r>
            <a:r>
              <a:rPr lang="id-ID" dirty="0">
                <a:latin typeface="Times New Roman"/>
                <a:cs typeface="Times New Roman"/>
              </a:rPr>
              <a:t> berada di atas batas normal hal ini menandakan terjadi kegagalan tidak hamil yang menyebabkan sub involusi (</a:t>
            </a:r>
            <a:r>
              <a:rPr lang="id-ID" dirty="0" err="1">
                <a:latin typeface="Times New Roman"/>
                <a:cs typeface="Times New Roman"/>
              </a:rPr>
              <a:t>Rasumawati</a:t>
            </a:r>
            <a:r>
              <a:rPr lang="id-ID" dirty="0">
                <a:latin typeface="Times New Roman"/>
                <a:cs typeface="Times New Roman"/>
              </a:rPr>
              <a:t>, 2018)</a:t>
            </a:r>
            <a:endParaRPr lang="id-ID">
              <a:latin typeface="Times New Roman"/>
              <a:cs typeface="Times New Roman"/>
            </a:endParaRPr>
          </a:p>
        </p:txBody>
      </p:sp>
    </p:spTree>
    <p:extLst>
      <p:ext uri="{BB962C8B-B14F-4D97-AF65-F5344CB8AC3E}">
        <p14:creationId xmlns:p14="http://schemas.microsoft.com/office/powerpoint/2010/main" val="1838318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06BCE772-BAB5-D6F6-0988-F1CE52C1AD2A}"/>
              </a:ext>
            </a:extLst>
          </p:cNvPr>
          <p:cNvSpPr>
            <a:spLocks noGrp="1"/>
          </p:cNvSpPr>
          <p:nvPr>
            <p:ph type="title"/>
          </p:nvPr>
        </p:nvSpPr>
        <p:spPr/>
        <p:txBody>
          <a:bodyPr/>
          <a:lstStyle/>
          <a:p>
            <a:r>
              <a:rPr lang="id-ID" dirty="0">
                <a:latin typeface="Times New Roman"/>
                <a:cs typeface="Times New Roman"/>
              </a:rPr>
              <a:t>Tahapan Masa Nifas</a:t>
            </a:r>
          </a:p>
        </p:txBody>
      </p:sp>
      <p:sp>
        <p:nvSpPr>
          <p:cNvPr id="3" name="Tampungan Konten 2">
            <a:extLst>
              <a:ext uri="{FF2B5EF4-FFF2-40B4-BE49-F238E27FC236}">
                <a16:creationId xmlns:a16="http://schemas.microsoft.com/office/drawing/2014/main" id="{134893A3-0019-75D3-3378-ED3EA8EF0C7E}"/>
              </a:ext>
            </a:extLst>
          </p:cNvPr>
          <p:cNvSpPr>
            <a:spLocks noGrp="1"/>
          </p:cNvSpPr>
          <p:nvPr>
            <p:ph idx="1"/>
          </p:nvPr>
        </p:nvSpPr>
        <p:spPr/>
        <p:txBody>
          <a:bodyPr vert="horz" lIns="91440" tIns="45720" rIns="91440" bIns="45720" rtlCol="0" anchor="t">
            <a:normAutofit/>
          </a:bodyPr>
          <a:lstStyle/>
          <a:p>
            <a:pPr marL="0" indent="0">
              <a:buNone/>
            </a:pPr>
            <a:r>
              <a:rPr lang="id-ID" dirty="0">
                <a:latin typeface="Times New Roman"/>
                <a:ea typeface="+mn-lt"/>
                <a:cs typeface="+mn-lt"/>
              </a:rPr>
              <a:t>Adapun tahapan masa nifas (</a:t>
            </a:r>
            <a:r>
              <a:rPr lang="id-ID" dirty="0" err="1">
                <a:latin typeface="Times New Roman"/>
                <a:ea typeface="+mn-lt"/>
                <a:cs typeface="+mn-lt"/>
              </a:rPr>
              <a:t>postpartum</a:t>
            </a:r>
            <a:r>
              <a:rPr lang="id-ID" dirty="0">
                <a:latin typeface="Times New Roman"/>
                <a:ea typeface="+mn-lt"/>
                <a:cs typeface="+mn-lt"/>
              </a:rPr>
              <a:t> </a:t>
            </a:r>
            <a:r>
              <a:rPr lang="id-ID" dirty="0" err="1">
                <a:latin typeface="Times New Roman"/>
                <a:ea typeface="+mn-lt"/>
                <a:cs typeface="+mn-lt"/>
              </a:rPr>
              <a:t>puerperium</a:t>
            </a:r>
            <a:r>
              <a:rPr lang="id-ID" dirty="0">
                <a:latin typeface="Times New Roman"/>
                <a:ea typeface="+mn-lt"/>
                <a:cs typeface="+mn-lt"/>
              </a:rPr>
              <a:t>) menurut (Suherni </a:t>
            </a:r>
            <a:r>
              <a:rPr lang="id-ID" dirty="0" err="1">
                <a:latin typeface="Times New Roman"/>
                <a:ea typeface="+mn-lt"/>
                <a:cs typeface="+mn-lt"/>
              </a:rPr>
              <a:t>dkk</a:t>
            </a:r>
            <a:r>
              <a:rPr lang="id-ID" dirty="0">
                <a:latin typeface="Times New Roman"/>
                <a:ea typeface="+mn-lt"/>
                <a:cs typeface="+mn-lt"/>
              </a:rPr>
              <a:t>, 2009, p.2) adalah: </a:t>
            </a:r>
            <a:endParaRPr lang="id-ID"/>
          </a:p>
          <a:p>
            <a:pPr marL="457200" indent="-457200">
              <a:buAutoNum type="arabicPeriod"/>
            </a:pPr>
            <a:r>
              <a:rPr lang="id-ID" err="1">
                <a:latin typeface="Times New Roman"/>
                <a:ea typeface="+mn-lt"/>
                <a:cs typeface="+mn-lt"/>
              </a:rPr>
              <a:t>Puerperium</a:t>
            </a:r>
            <a:r>
              <a:rPr lang="id-ID" dirty="0">
                <a:latin typeface="Times New Roman"/>
                <a:ea typeface="+mn-lt"/>
                <a:cs typeface="+mn-lt"/>
              </a:rPr>
              <a:t> Dini : Masa akan </a:t>
            </a:r>
            <a:r>
              <a:rPr lang="id-ID" err="1">
                <a:latin typeface="Times New Roman"/>
                <a:ea typeface="+mn-lt"/>
                <a:cs typeface="+mn-lt"/>
              </a:rPr>
              <a:t>kepulihan</a:t>
            </a:r>
            <a:r>
              <a:rPr lang="id-ID" dirty="0">
                <a:latin typeface="Times New Roman"/>
                <a:ea typeface="+mn-lt"/>
                <a:cs typeface="+mn-lt"/>
              </a:rPr>
              <a:t>, yakni saat ibu diperbolehkan berdiri dan </a:t>
            </a:r>
            <a:r>
              <a:rPr lang="id-ID" err="1">
                <a:latin typeface="Times New Roman"/>
                <a:ea typeface="+mn-lt"/>
                <a:cs typeface="+mn-lt"/>
              </a:rPr>
              <a:t>berjalanjalan</a:t>
            </a:r>
            <a:r>
              <a:rPr lang="id-ID" dirty="0">
                <a:latin typeface="Times New Roman"/>
                <a:ea typeface="+mn-lt"/>
                <a:cs typeface="+mn-lt"/>
              </a:rPr>
              <a:t>. </a:t>
            </a:r>
            <a:endParaRPr lang="id-ID">
              <a:latin typeface="Gill Sans Nova"/>
              <a:ea typeface="+mn-lt"/>
              <a:cs typeface="+mn-lt"/>
            </a:endParaRPr>
          </a:p>
          <a:p>
            <a:pPr marL="457200" indent="-457200">
              <a:buAutoNum type="arabicPeriod"/>
            </a:pPr>
            <a:r>
              <a:rPr lang="id-ID" dirty="0" err="1">
                <a:latin typeface="Times New Roman"/>
                <a:ea typeface="+mn-lt"/>
                <a:cs typeface="+mn-lt"/>
              </a:rPr>
              <a:t>Puerperium</a:t>
            </a:r>
            <a:r>
              <a:rPr lang="id-ID" dirty="0">
                <a:latin typeface="Times New Roman"/>
                <a:ea typeface="+mn-lt"/>
                <a:cs typeface="+mn-lt"/>
              </a:rPr>
              <a:t> </a:t>
            </a:r>
            <a:r>
              <a:rPr lang="id-ID" dirty="0" err="1">
                <a:latin typeface="Times New Roman"/>
                <a:ea typeface="+mn-lt"/>
                <a:cs typeface="+mn-lt"/>
              </a:rPr>
              <a:t>Intermedial</a:t>
            </a:r>
            <a:r>
              <a:rPr lang="id-ID" dirty="0">
                <a:latin typeface="Times New Roman"/>
                <a:ea typeface="+mn-lt"/>
                <a:cs typeface="+mn-lt"/>
              </a:rPr>
              <a:t> : Masa </a:t>
            </a:r>
            <a:r>
              <a:rPr lang="id-ID" dirty="0" err="1">
                <a:latin typeface="Times New Roman"/>
                <a:ea typeface="+mn-lt"/>
                <a:cs typeface="+mn-lt"/>
              </a:rPr>
              <a:t>kepulihan</a:t>
            </a:r>
            <a:r>
              <a:rPr lang="id-ID" dirty="0">
                <a:latin typeface="Times New Roman"/>
                <a:ea typeface="+mn-lt"/>
                <a:cs typeface="+mn-lt"/>
              </a:rPr>
              <a:t> menyeluruh dari </a:t>
            </a:r>
            <a:r>
              <a:rPr lang="id-ID" dirty="0" err="1">
                <a:latin typeface="Times New Roman"/>
                <a:ea typeface="+mn-lt"/>
                <a:cs typeface="+mn-lt"/>
              </a:rPr>
              <a:t>organorgan</a:t>
            </a:r>
            <a:r>
              <a:rPr lang="id-ID" dirty="0">
                <a:latin typeface="Times New Roman"/>
                <a:ea typeface="+mn-lt"/>
                <a:cs typeface="+mn-lt"/>
              </a:rPr>
              <a:t> </a:t>
            </a:r>
            <a:r>
              <a:rPr lang="id-ID" dirty="0" err="1">
                <a:latin typeface="Times New Roman"/>
                <a:ea typeface="+mn-lt"/>
                <a:cs typeface="+mn-lt"/>
              </a:rPr>
              <a:t>genetal</a:t>
            </a:r>
            <a:r>
              <a:rPr lang="id-ID" dirty="0">
                <a:latin typeface="Times New Roman"/>
                <a:ea typeface="+mn-lt"/>
                <a:cs typeface="+mn-lt"/>
              </a:rPr>
              <a:t> kira-kira 6-8 minggu. </a:t>
            </a:r>
            <a:endParaRPr lang="id-ID">
              <a:latin typeface="Gill Sans Nova"/>
              <a:ea typeface="+mn-lt"/>
              <a:cs typeface="+mn-lt"/>
            </a:endParaRPr>
          </a:p>
          <a:p>
            <a:pPr marL="457200" indent="-457200">
              <a:buAutoNum type="arabicPeriod"/>
            </a:pPr>
            <a:r>
              <a:rPr lang="id-ID" dirty="0" err="1">
                <a:latin typeface="Times New Roman"/>
                <a:ea typeface="+mn-lt"/>
                <a:cs typeface="+mn-lt"/>
              </a:rPr>
              <a:t>Remot</a:t>
            </a:r>
            <a:r>
              <a:rPr lang="id-ID" dirty="0">
                <a:latin typeface="Times New Roman"/>
                <a:ea typeface="+mn-lt"/>
                <a:cs typeface="+mn-lt"/>
              </a:rPr>
              <a:t> </a:t>
            </a:r>
            <a:r>
              <a:rPr lang="id-ID" dirty="0" err="1">
                <a:latin typeface="Times New Roman"/>
                <a:ea typeface="+mn-lt"/>
                <a:cs typeface="+mn-lt"/>
              </a:rPr>
              <a:t>Puerperium</a:t>
            </a:r>
            <a:r>
              <a:rPr lang="id-ID" dirty="0">
                <a:latin typeface="Times New Roman"/>
                <a:ea typeface="+mn-lt"/>
                <a:cs typeface="+mn-lt"/>
              </a:rPr>
              <a:t> : Waktu yang diperlukan untuk pulih dan sehat sempurna terutama apabila ibu selama hamil (persalinan mempunyai komplikasi</a:t>
            </a:r>
            <a:endParaRPr lang="id-ID"/>
          </a:p>
        </p:txBody>
      </p:sp>
    </p:spTree>
    <p:extLst>
      <p:ext uri="{BB962C8B-B14F-4D97-AF65-F5344CB8AC3E}">
        <p14:creationId xmlns:p14="http://schemas.microsoft.com/office/powerpoint/2010/main" val="2845418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A5F1F1E2-9052-AB0B-B1D5-F691133AFB15}"/>
              </a:ext>
            </a:extLst>
          </p:cNvPr>
          <p:cNvSpPr>
            <a:spLocks noGrp="1"/>
          </p:cNvSpPr>
          <p:nvPr>
            <p:ph type="title"/>
          </p:nvPr>
        </p:nvSpPr>
        <p:spPr/>
        <p:txBody>
          <a:bodyPr/>
          <a:lstStyle/>
          <a:p>
            <a:r>
              <a:rPr lang="id-ID" dirty="0">
                <a:latin typeface="Times New Roman"/>
                <a:cs typeface="Times New Roman"/>
              </a:rPr>
              <a:t>Fisiologi Masa Nifas</a:t>
            </a:r>
          </a:p>
        </p:txBody>
      </p:sp>
      <p:sp>
        <p:nvSpPr>
          <p:cNvPr id="3" name="Tampungan Konten 2">
            <a:extLst>
              <a:ext uri="{FF2B5EF4-FFF2-40B4-BE49-F238E27FC236}">
                <a16:creationId xmlns:a16="http://schemas.microsoft.com/office/drawing/2014/main" id="{3BD05C8D-FDFE-52A6-EA13-CE3F5CBFE44D}"/>
              </a:ext>
            </a:extLst>
          </p:cNvPr>
          <p:cNvSpPr>
            <a:spLocks noGrp="1"/>
          </p:cNvSpPr>
          <p:nvPr>
            <p:ph idx="1"/>
          </p:nvPr>
        </p:nvSpPr>
        <p:spPr/>
        <p:txBody>
          <a:bodyPr vert="horz" lIns="91440" tIns="45720" rIns="91440" bIns="45720" rtlCol="0" anchor="t">
            <a:normAutofit/>
          </a:bodyPr>
          <a:lstStyle/>
          <a:p>
            <a:pPr marL="0" indent="0" algn="just">
              <a:buNone/>
            </a:pPr>
            <a:r>
              <a:rPr lang="id-ID" dirty="0">
                <a:latin typeface="Times New Roman"/>
                <a:cs typeface="Times New Roman"/>
              </a:rPr>
              <a:t>1. Involusi </a:t>
            </a:r>
            <a:r>
              <a:rPr lang="id-ID" dirty="0" err="1">
                <a:latin typeface="Times New Roman"/>
                <a:cs typeface="Times New Roman"/>
              </a:rPr>
              <a:t>Uteri</a:t>
            </a:r>
            <a:endParaRPr lang="id-ID">
              <a:latin typeface="Times New Roman"/>
              <a:cs typeface="Times New Roman"/>
            </a:endParaRPr>
          </a:p>
          <a:p>
            <a:pPr marL="0" indent="0" algn="just">
              <a:buNone/>
            </a:pPr>
            <a:r>
              <a:rPr lang="id-ID" dirty="0">
                <a:latin typeface="Times New Roman"/>
                <a:ea typeface="+mn-lt"/>
                <a:cs typeface="+mn-lt"/>
              </a:rPr>
              <a:t>Involusi yaitu proses kembalinya uterus ke dalam keadaan sebelum hamil setelah melahirkan. Proses ini segera setelah pasca </a:t>
            </a:r>
            <a:r>
              <a:rPr lang="id-ID" dirty="0" err="1">
                <a:latin typeface="Times New Roman"/>
                <a:ea typeface="+mn-lt"/>
                <a:cs typeface="+mn-lt"/>
              </a:rPr>
              <a:t>partum</a:t>
            </a:r>
            <a:r>
              <a:rPr lang="id-ID" dirty="0">
                <a:latin typeface="Times New Roman"/>
                <a:ea typeface="+mn-lt"/>
                <a:cs typeface="+mn-lt"/>
              </a:rPr>
              <a:t>, berat uterus menjadi 1000 </a:t>
            </a:r>
            <a:r>
              <a:rPr lang="id-ID" dirty="0" err="1">
                <a:latin typeface="Times New Roman"/>
                <a:ea typeface="+mn-lt"/>
                <a:cs typeface="+mn-lt"/>
              </a:rPr>
              <a:t>gr</a:t>
            </a:r>
            <a:r>
              <a:rPr lang="id-ID" dirty="0">
                <a:latin typeface="Times New Roman"/>
                <a:ea typeface="+mn-lt"/>
                <a:cs typeface="+mn-lt"/>
              </a:rPr>
              <a:t>. Selama masa nifas, dua hari setelah </a:t>
            </a:r>
            <a:r>
              <a:rPr lang="id-ID" dirty="0" err="1">
                <a:latin typeface="Times New Roman"/>
                <a:ea typeface="+mn-lt"/>
                <a:cs typeface="+mn-lt"/>
              </a:rPr>
              <a:t>pelahiran</a:t>
            </a:r>
            <a:r>
              <a:rPr lang="id-ID" dirty="0">
                <a:latin typeface="Times New Roman"/>
                <a:ea typeface="+mn-lt"/>
                <a:cs typeface="+mn-lt"/>
              </a:rPr>
              <a:t> uterus mulai berinvolusi. Sekitar 4 minggu </a:t>
            </a:r>
            <a:r>
              <a:rPr lang="id-ID" dirty="0" err="1">
                <a:latin typeface="Times New Roman"/>
                <a:ea typeface="+mn-lt"/>
                <a:cs typeface="+mn-lt"/>
              </a:rPr>
              <a:t>pelahiran</a:t>
            </a:r>
            <a:r>
              <a:rPr lang="id-ID" dirty="0">
                <a:latin typeface="Times New Roman"/>
                <a:ea typeface="+mn-lt"/>
                <a:cs typeface="+mn-lt"/>
              </a:rPr>
              <a:t> uterus kembali ke ukuran sebelum hamil </a:t>
            </a:r>
          </a:p>
          <a:p>
            <a:pPr marL="0" indent="0" algn="just">
              <a:buNone/>
            </a:pPr>
            <a:r>
              <a:rPr lang="id-ID" dirty="0">
                <a:latin typeface="Times New Roman"/>
                <a:cs typeface="Times New Roman"/>
              </a:rPr>
              <a:t>2. Perubahan Uterus</a:t>
            </a:r>
          </a:p>
          <a:p>
            <a:pPr marL="0" indent="0" algn="just">
              <a:buNone/>
            </a:pPr>
            <a:r>
              <a:rPr lang="id-ID" dirty="0">
                <a:latin typeface="Times New Roman"/>
                <a:ea typeface="+mn-lt"/>
                <a:cs typeface="+mn-lt"/>
              </a:rPr>
              <a:t>Ukuran uterus mengecil kembali (setelah 2 hari pasca persalinan, setinggi </a:t>
            </a:r>
            <a:r>
              <a:rPr lang="id-ID" err="1">
                <a:latin typeface="Times New Roman"/>
                <a:ea typeface="+mn-lt"/>
                <a:cs typeface="+mn-lt"/>
              </a:rPr>
              <a:t>umbilicus</a:t>
            </a:r>
            <a:r>
              <a:rPr lang="id-ID" dirty="0">
                <a:latin typeface="Times New Roman"/>
                <a:ea typeface="+mn-lt"/>
                <a:cs typeface="+mn-lt"/>
              </a:rPr>
              <a:t>, setelah 4 minggu masuk panggul,2 minggu kembali pada ukuran sebelum hamil) (Suherni </a:t>
            </a:r>
            <a:r>
              <a:rPr lang="id-ID" err="1">
                <a:latin typeface="Times New Roman"/>
                <a:ea typeface="+mn-lt"/>
                <a:cs typeface="+mn-lt"/>
              </a:rPr>
              <a:t>dkk</a:t>
            </a:r>
            <a:r>
              <a:rPr lang="id-ID" dirty="0">
                <a:latin typeface="Times New Roman"/>
                <a:ea typeface="+mn-lt"/>
                <a:cs typeface="+mn-lt"/>
              </a:rPr>
              <a:t>, 2009, p.77). </a:t>
            </a:r>
            <a:endParaRPr lang="id-ID">
              <a:latin typeface="Times New Roman"/>
              <a:ea typeface="+mn-lt"/>
              <a:cs typeface="+mn-lt"/>
            </a:endParaRPr>
          </a:p>
          <a:p>
            <a:pPr marL="0" indent="0" algn="just">
              <a:buNone/>
            </a:pPr>
            <a:r>
              <a:rPr lang="id-ID" dirty="0">
                <a:latin typeface="Times New Roman"/>
                <a:cs typeface="Times New Roman"/>
              </a:rPr>
              <a:t>3. </a:t>
            </a:r>
            <a:r>
              <a:rPr lang="id-ID" err="1">
                <a:latin typeface="Times New Roman"/>
                <a:ea typeface="+mn-lt"/>
                <a:cs typeface="+mn-lt"/>
              </a:rPr>
              <a:t>Lochea</a:t>
            </a:r>
            <a:r>
              <a:rPr lang="id-ID" dirty="0">
                <a:latin typeface="Times New Roman"/>
                <a:ea typeface="+mn-lt"/>
                <a:cs typeface="+mn-lt"/>
              </a:rPr>
              <a:t> yaitu istilah untuk </a:t>
            </a:r>
            <a:r>
              <a:rPr lang="id-ID" err="1">
                <a:latin typeface="Times New Roman"/>
                <a:ea typeface="+mn-lt"/>
                <a:cs typeface="+mn-lt"/>
              </a:rPr>
              <a:t>sekret</a:t>
            </a:r>
            <a:r>
              <a:rPr lang="id-ID" dirty="0">
                <a:latin typeface="Times New Roman"/>
                <a:ea typeface="+mn-lt"/>
                <a:cs typeface="+mn-lt"/>
              </a:rPr>
              <a:t> dari uterus yang keluar melalui vagina selama </a:t>
            </a:r>
            <a:r>
              <a:rPr lang="id-ID" err="1">
                <a:latin typeface="Times New Roman"/>
                <a:ea typeface="+mn-lt"/>
                <a:cs typeface="+mn-lt"/>
              </a:rPr>
              <a:t>puerperium</a:t>
            </a:r>
            <a:r>
              <a:rPr lang="id-ID" dirty="0">
                <a:latin typeface="Times New Roman"/>
                <a:ea typeface="+mn-lt"/>
                <a:cs typeface="+mn-lt"/>
              </a:rPr>
              <a:t> (</a:t>
            </a:r>
            <a:r>
              <a:rPr lang="id-ID" err="1">
                <a:latin typeface="Times New Roman"/>
                <a:ea typeface="+mn-lt"/>
                <a:cs typeface="+mn-lt"/>
              </a:rPr>
              <a:t>Varney</a:t>
            </a:r>
            <a:r>
              <a:rPr lang="id-ID" dirty="0">
                <a:latin typeface="Times New Roman"/>
                <a:ea typeface="+mn-lt"/>
                <a:cs typeface="+mn-lt"/>
              </a:rPr>
              <a:t>, 2007, p.960). </a:t>
            </a:r>
          </a:p>
        </p:txBody>
      </p:sp>
    </p:spTree>
    <p:extLst>
      <p:ext uri="{BB962C8B-B14F-4D97-AF65-F5344CB8AC3E}">
        <p14:creationId xmlns:p14="http://schemas.microsoft.com/office/powerpoint/2010/main" val="711179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94437348-4FF7-7955-A29B-0775D7567ED1}"/>
              </a:ext>
            </a:extLst>
          </p:cNvPr>
          <p:cNvSpPr>
            <a:spLocks noGrp="1"/>
          </p:cNvSpPr>
          <p:nvPr>
            <p:ph type="title"/>
          </p:nvPr>
        </p:nvSpPr>
        <p:spPr/>
        <p:txBody>
          <a:bodyPr>
            <a:normAutofit fontScale="90000"/>
          </a:bodyPr>
          <a:lstStyle/>
          <a:p>
            <a:r>
              <a:rPr lang="id-ID" dirty="0">
                <a:latin typeface="Times New Roman"/>
                <a:ea typeface="+mj-lt"/>
                <a:cs typeface="+mj-lt"/>
              </a:rPr>
              <a:t>Ada beberapa jenis </a:t>
            </a:r>
            <a:r>
              <a:rPr lang="id-ID" dirty="0" err="1">
                <a:latin typeface="Times New Roman"/>
                <a:ea typeface="+mj-lt"/>
                <a:cs typeface="+mj-lt"/>
              </a:rPr>
              <a:t>lochea</a:t>
            </a:r>
            <a:r>
              <a:rPr lang="id-ID" dirty="0">
                <a:latin typeface="Times New Roman"/>
                <a:ea typeface="+mj-lt"/>
                <a:cs typeface="+mj-lt"/>
              </a:rPr>
              <a:t>, yakni (Suherni, Hesty </a:t>
            </a:r>
            <a:r>
              <a:rPr lang="id-ID" dirty="0" err="1">
                <a:latin typeface="Times New Roman"/>
                <a:ea typeface="+mj-lt"/>
                <a:cs typeface="+mj-lt"/>
              </a:rPr>
              <a:t>Widyasih</a:t>
            </a:r>
            <a:r>
              <a:rPr lang="id-ID" dirty="0">
                <a:latin typeface="Times New Roman"/>
                <a:ea typeface="+mj-lt"/>
                <a:cs typeface="+mj-lt"/>
              </a:rPr>
              <a:t>, Anita Rahmawati, 2009, pp.78-79) :</a:t>
            </a:r>
            <a:endParaRPr lang="id-ID">
              <a:latin typeface="Times New Roman"/>
              <a:cs typeface="Times New Roman"/>
            </a:endParaRPr>
          </a:p>
        </p:txBody>
      </p:sp>
      <p:sp>
        <p:nvSpPr>
          <p:cNvPr id="3" name="Tampungan Konten 2">
            <a:extLst>
              <a:ext uri="{FF2B5EF4-FFF2-40B4-BE49-F238E27FC236}">
                <a16:creationId xmlns:a16="http://schemas.microsoft.com/office/drawing/2014/main" id="{326DD68D-564B-C08F-FC18-567DC8811E7C}"/>
              </a:ext>
            </a:extLst>
          </p:cNvPr>
          <p:cNvSpPr>
            <a:spLocks noGrp="1"/>
          </p:cNvSpPr>
          <p:nvPr>
            <p:ph idx="1"/>
          </p:nvPr>
        </p:nvSpPr>
        <p:spPr/>
        <p:txBody>
          <a:bodyPr vert="horz" lIns="91440" tIns="45720" rIns="91440" bIns="45720" rtlCol="0" anchor="t">
            <a:normAutofit/>
          </a:bodyPr>
          <a:lstStyle/>
          <a:p>
            <a:pPr marL="457200" indent="-457200" algn="just">
              <a:buAutoNum type="arabicPeriod"/>
            </a:pPr>
            <a:r>
              <a:rPr lang="id-ID" dirty="0" err="1">
                <a:latin typeface="Times New Roman"/>
                <a:ea typeface="+mn-lt"/>
                <a:cs typeface="+mn-lt"/>
              </a:rPr>
              <a:t>Lochea</a:t>
            </a:r>
            <a:r>
              <a:rPr lang="id-ID" dirty="0">
                <a:latin typeface="Times New Roman"/>
                <a:ea typeface="+mn-lt"/>
                <a:cs typeface="+mn-lt"/>
              </a:rPr>
              <a:t> </a:t>
            </a:r>
            <a:r>
              <a:rPr lang="id-ID" dirty="0" err="1">
                <a:latin typeface="Times New Roman"/>
                <a:ea typeface="+mn-lt"/>
                <a:cs typeface="+mn-lt"/>
              </a:rPr>
              <a:t>Rubra</a:t>
            </a:r>
            <a:r>
              <a:rPr lang="id-ID" dirty="0">
                <a:latin typeface="Times New Roman"/>
                <a:ea typeface="+mn-lt"/>
                <a:cs typeface="+mn-lt"/>
              </a:rPr>
              <a:t> ( </a:t>
            </a:r>
            <a:r>
              <a:rPr lang="id-ID" dirty="0" err="1">
                <a:latin typeface="Times New Roman"/>
                <a:ea typeface="+mn-lt"/>
                <a:cs typeface="+mn-lt"/>
              </a:rPr>
              <a:t>Cruenta</a:t>
            </a:r>
            <a:r>
              <a:rPr lang="id-ID" dirty="0">
                <a:latin typeface="Times New Roman"/>
                <a:ea typeface="+mn-lt"/>
                <a:cs typeface="+mn-lt"/>
              </a:rPr>
              <a:t>),  </a:t>
            </a:r>
            <a:r>
              <a:rPr lang="id-ID" dirty="0" err="1">
                <a:latin typeface="Times New Roman"/>
                <a:ea typeface="+mn-lt"/>
                <a:cs typeface="+mn-lt"/>
              </a:rPr>
              <a:t>Lochea</a:t>
            </a:r>
            <a:r>
              <a:rPr lang="id-ID" dirty="0">
                <a:latin typeface="Times New Roman"/>
                <a:ea typeface="+mn-lt"/>
                <a:cs typeface="+mn-lt"/>
              </a:rPr>
              <a:t> ini akan berisi darah segar dan sisa-sisa selaput ketuban, dan </a:t>
            </a:r>
            <a:r>
              <a:rPr lang="id-ID" dirty="0" err="1">
                <a:latin typeface="Times New Roman"/>
                <a:ea typeface="+mn-lt"/>
                <a:cs typeface="+mn-lt"/>
              </a:rPr>
              <a:t>selsel</a:t>
            </a:r>
            <a:r>
              <a:rPr lang="id-ID" dirty="0">
                <a:latin typeface="Times New Roman"/>
                <a:ea typeface="+mn-lt"/>
                <a:cs typeface="+mn-lt"/>
              </a:rPr>
              <a:t> darah desidua (Desidua yakni selaput tenar rahim dalam keadaan hamil), </a:t>
            </a:r>
            <a:endParaRPr lang="id-ID"/>
          </a:p>
          <a:p>
            <a:pPr marL="457200" indent="-457200" algn="just">
              <a:buAutoNum type="arabicPeriod"/>
            </a:pPr>
            <a:r>
              <a:rPr lang="id-ID" err="1">
                <a:latin typeface="Times New Roman"/>
                <a:ea typeface="+mn-lt"/>
                <a:cs typeface="+mn-lt"/>
              </a:rPr>
              <a:t>Lochea</a:t>
            </a:r>
            <a:r>
              <a:rPr lang="id-ID" dirty="0">
                <a:latin typeface="Times New Roman"/>
                <a:ea typeface="+mn-lt"/>
                <a:cs typeface="+mn-lt"/>
              </a:rPr>
              <a:t> </a:t>
            </a:r>
            <a:r>
              <a:rPr lang="id-ID" err="1">
                <a:latin typeface="Times New Roman"/>
                <a:ea typeface="+mn-lt"/>
                <a:cs typeface="+mn-lt"/>
              </a:rPr>
              <a:t>Sanguinolenta</a:t>
            </a:r>
            <a:r>
              <a:rPr lang="id-ID" dirty="0">
                <a:latin typeface="Times New Roman"/>
                <a:ea typeface="+mn-lt"/>
                <a:cs typeface="+mn-lt"/>
              </a:rPr>
              <a:t> Warnanya merah kuning berisi darah dan lendir. Ini terjadi pada hari ke 3-7 pasca persalinan. </a:t>
            </a:r>
            <a:endParaRPr lang="id-ID">
              <a:latin typeface="Times New Roman"/>
              <a:ea typeface="+mn-lt"/>
              <a:cs typeface="+mn-lt"/>
            </a:endParaRPr>
          </a:p>
          <a:p>
            <a:pPr marL="457200" indent="-457200" algn="just">
              <a:buAutoNum type="arabicPeriod"/>
            </a:pPr>
            <a:r>
              <a:rPr lang="id-ID" err="1">
                <a:latin typeface="Times New Roman"/>
                <a:ea typeface="+mn-lt"/>
                <a:cs typeface="+mn-lt"/>
              </a:rPr>
              <a:t>Lochea</a:t>
            </a:r>
            <a:r>
              <a:rPr lang="id-ID" dirty="0">
                <a:latin typeface="Times New Roman"/>
                <a:ea typeface="+mn-lt"/>
                <a:cs typeface="+mn-lt"/>
              </a:rPr>
              <a:t> </a:t>
            </a:r>
            <a:r>
              <a:rPr lang="id-ID" err="1">
                <a:latin typeface="Times New Roman"/>
                <a:ea typeface="+mn-lt"/>
                <a:cs typeface="+mn-lt"/>
              </a:rPr>
              <a:t>Serosa</a:t>
            </a:r>
            <a:r>
              <a:rPr lang="id-ID" dirty="0">
                <a:latin typeface="Times New Roman"/>
                <a:ea typeface="+mn-lt"/>
                <a:cs typeface="+mn-lt"/>
              </a:rPr>
              <a:t> Berwarna kuning dan cairan ini tidak berdarah lagi, pada hari ke 7-14 pasca persalinan. </a:t>
            </a:r>
            <a:endParaRPr lang="id-ID">
              <a:latin typeface="Times New Roman"/>
              <a:ea typeface="+mn-lt"/>
              <a:cs typeface="+mn-lt"/>
            </a:endParaRPr>
          </a:p>
          <a:p>
            <a:pPr marL="457200" indent="-457200" algn="just">
              <a:buAutoNum type="arabicPeriod"/>
            </a:pPr>
            <a:r>
              <a:rPr lang="id-ID" err="1">
                <a:latin typeface="Times New Roman"/>
                <a:ea typeface="+mn-lt"/>
                <a:cs typeface="+mn-lt"/>
              </a:rPr>
              <a:t>Lochea</a:t>
            </a:r>
            <a:r>
              <a:rPr lang="id-ID" dirty="0">
                <a:latin typeface="Times New Roman"/>
                <a:ea typeface="+mn-lt"/>
                <a:cs typeface="+mn-lt"/>
              </a:rPr>
              <a:t> Alba Cairan putih yang akan terjadinya pada hari setelah 2 minggu. </a:t>
            </a:r>
          </a:p>
          <a:p>
            <a:pPr marL="457200" indent="-457200" algn="just">
              <a:buAutoNum type="arabicPeriod"/>
            </a:pPr>
            <a:r>
              <a:rPr lang="id-ID" err="1">
                <a:latin typeface="Times New Roman"/>
                <a:ea typeface="+mn-lt"/>
                <a:cs typeface="+mn-lt"/>
              </a:rPr>
              <a:t>Lochea</a:t>
            </a:r>
            <a:r>
              <a:rPr lang="id-ID" dirty="0">
                <a:latin typeface="Times New Roman"/>
                <a:ea typeface="+mn-lt"/>
                <a:cs typeface="+mn-lt"/>
              </a:rPr>
              <a:t> </a:t>
            </a:r>
            <a:r>
              <a:rPr lang="id-ID" err="1">
                <a:latin typeface="Times New Roman"/>
                <a:ea typeface="+mn-lt"/>
                <a:cs typeface="+mn-lt"/>
              </a:rPr>
              <a:t>Purulenta</a:t>
            </a:r>
            <a:r>
              <a:rPr lang="id-ID" dirty="0">
                <a:latin typeface="Times New Roman"/>
                <a:ea typeface="+mn-lt"/>
                <a:cs typeface="+mn-lt"/>
              </a:rPr>
              <a:t> Ini akan terjadi karena infeksi, keluarnya cairan seperti nanah berbau busuk. </a:t>
            </a:r>
            <a:endParaRPr lang="id-ID">
              <a:latin typeface="Times New Roman"/>
              <a:ea typeface="+mn-lt"/>
              <a:cs typeface="+mn-lt"/>
            </a:endParaRPr>
          </a:p>
          <a:p>
            <a:pPr marL="457200" indent="-457200" algn="just">
              <a:buAutoNum type="arabicPeriod"/>
            </a:pPr>
            <a:r>
              <a:rPr lang="id-ID" err="1">
                <a:latin typeface="Times New Roman"/>
                <a:ea typeface="+mn-lt"/>
                <a:cs typeface="+mn-lt"/>
              </a:rPr>
              <a:t>Locheohosis</a:t>
            </a:r>
            <a:r>
              <a:rPr lang="id-ID" dirty="0">
                <a:latin typeface="Times New Roman"/>
                <a:ea typeface="+mn-lt"/>
                <a:cs typeface="+mn-lt"/>
              </a:rPr>
              <a:t> </a:t>
            </a:r>
            <a:r>
              <a:rPr lang="id-ID" err="1">
                <a:latin typeface="Times New Roman"/>
                <a:ea typeface="+mn-lt"/>
                <a:cs typeface="+mn-lt"/>
              </a:rPr>
              <a:t>Lochea</a:t>
            </a:r>
            <a:r>
              <a:rPr lang="id-ID" dirty="0">
                <a:latin typeface="Times New Roman"/>
                <a:ea typeface="+mn-lt"/>
                <a:cs typeface="+mn-lt"/>
              </a:rPr>
              <a:t> yang tidak lancar keluarnya. </a:t>
            </a:r>
            <a:endParaRPr lang="id-ID">
              <a:latin typeface="Times New Roman"/>
              <a:cs typeface="Times New Roman"/>
            </a:endParaRPr>
          </a:p>
        </p:txBody>
      </p:sp>
    </p:spTree>
    <p:extLst>
      <p:ext uri="{BB962C8B-B14F-4D97-AF65-F5344CB8AC3E}">
        <p14:creationId xmlns:p14="http://schemas.microsoft.com/office/powerpoint/2010/main" val="2439210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8D25F764-E513-7242-CF1E-759121A9C092}"/>
              </a:ext>
            </a:extLst>
          </p:cNvPr>
          <p:cNvSpPr>
            <a:spLocks noGrp="1"/>
          </p:cNvSpPr>
          <p:nvPr>
            <p:ph type="title"/>
          </p:nvPr>
        </p:nvSpPr>
        <p:spPr/>
        <p:txBody>
          <a:bodyPr/>
          <a:lstStyle/>
          <a:p>
            <a:r>
              <a:rPr lang="id-ID" dirty="0">
                <a:latin typeface="Times New Roman"/>
                <a:cs typeface="Times New Roman"/>
              </a:rPr>
              <a:t>Perubahan Vagina dan Perineum</a:t>
            </a:r>
          </a:p>
        </p:txBody>
      </p:sp>
      <p:sp>
        <p:nvSpPr>
          <p:cNvPr id="3" name="Tampungan Konten 2">
            <a:extLst>
              <a:ext uri="{FF2B5EF4-FFF2-40B4-BE49-F238E27FC236}">
                <a16:creationId xmlns:a16="http://schemas.microsoft.com/office/drawing/2014/main" id="{DB53B75B-C9C8-11F0-93DB-FED4EC039E41}"/>
              </a:ext>
            </a:extLst>
          </p:cNvPr>
          <p:cNvSpPr>
            <a:spLocks noGrp="1"/>
          </p:cNvSpPr>
          <p:nvPr>
            <p:ph idx="1"/>
          </p:nvPr>
        </p:nvSpPr>
        <p:spPr/>
        <p:txBody>
          <a:bodyPr vert="horz" lIns="91440" tIns="45720" rIns="91440" bIns="45720" rtlCol="0" anchor="t">
            <a:normAutofit/>
          </a:bodyPr>
          <a:lstStyle/>
          <a:p>
            <a:pPr marL="457200" indent="-457200" algn="just">
              <a:buAutoNum type="arabicPeriod"/>
            </a:pPr>
            <a:r>
              <a:rPr lang="id-ID" dirty="0">
                <a:latin typeface="Times New Roman"/>
                <a:ea typeface="+mn-lt"/>
                <a:cs typeface="+mn-lt"/>
              </a:rPr>
              <a:t>Vagina pada minggu ketiga, vagina akan mengecil dan timbul </a:t>
            </a:r>
            <a:r>
              <a:rPr lang="id-ID" dirty="0" err="1">
                <a:latin typeface="Times New Roman"/>
                <a:ea typeface="+mn-lt"/>
                <a:cs typeface="+mn-lt"/>
              </a:rPr>
              <a:t>vugae</a:t>
            </a:r>
            <a:r>
              <a:rPr lang="id-ID" dirty="0">
                <a:latin typeface="Times New Roman"/>
                <a:ea typeface="+mn-lt"/>
                <a:cs typeface="+mn-lt"/>
              </a:rPr>
              <a:t> (lipatan-lipatan atau kerutan-kerutan) kembali. </a:t>
            </a:r>
            <a:endParaRPr lang="id-ID" dirty="0">
              <a:latin typeface="Times New Roman"/>
              <a:ea typeface="+mn-lt"/>
              <a:cs typeface="Times New Roman"/>
            </a:endParaRPr>
          </a:p>
          <a:p>
            <a:pPr marL="457200" indent="-457200" algn="just">
              <a:buAutoNum type="arabicPeriod"/>
            </a:pPr>
            <a:r>
              <a:rPr lang="id-ID" dirty="0">
                <a:latin typeface="Times New Roman"/>
                <a:ea typeface="+mn-lt"/>
                <a:cs typeface="+mn-lt"/>
              </a:rPr>
              <a:t>Perlukaan pada vagina yang tidak berhubungan dengan perineum tidak sering dijumpai. Mungkin akan ditemukan setelah persalinan biasa, tetapi lebih sering terjadi akibat </a:t>
            </a:r>
            <a:r>
              <a:rPr lang="id-ID" err="1">
                <a:latin typeface="Times New Roman"/>
                <a:ea typeface="+mn-lt"/>
                <a:cs typeface="+mn-lt"/>
              </a:rPr>
              <a:t>ekstrasi</a:t>
            </a:r>
            <a:r>
              <a:rPr lang="id-ID" dirty="0">
                <a:latin typeface="Times New Roman"/>
                <a:ea typeface="+mn-lt"/>
                <a:cs typeface="+mn-lt"/>
              </a:rPr>
              <a:t> dengan cunam, terlebih apabila kepala janin harus diputar, robekan terdapat pada dinding lateral dan baru terlihat pada pemeriksaan </a:t>
            </a:r>
            <a:r>
              <a:rPr lang="id-ID" dirty="0" err="1">
                <a:latin typeface="Times New Roman"/>
                <a:ea typeface="+mn-lt"/>
                <a:cs typeface="+mn-lt"/>
              </a:rPr>
              <a:t>speculum</a:t>
            </a:r>
            <a:r>
              <a:rPr lang="id-ID" dirty="0">
                <a:latin typeface="Times New Roman"/>
                <a:ea typeface="+mn-lt"/>
                <a:cs typeface="+mn-lt"/>
              </a:rPr>
              <a:t>. </a:t>
            </a:r>
            <a:endParaRPr lang="id-ID" dirty="0">
              <a:latin typeface="Times New Roman"/>
              <a:ea typeface="+mn-lt"/>
              <a:cs typeface="Times New Roman"/>
            </a:endParaRPr>
          </a:p>
          <a:p>
            <a:pPr marL="457200" indent="-457200" algn="just">
              <a:buAutoNum type="arabicPeriod"/>
            </a:pPr>
            <a:r>
              <a:rPr lang="id-ID" dirty="0">
                <a:latin typeface="Times New Roman"/>
                <a:ea typeface="+mn-lt"/>
                <a:cs typeface="+mn-lt"/>
              </a:rPr>
              <a:t>Perubahan pada perineum Terjadi robekan perineum hampir pada semua persalinan pertama dan tidak jarang juga pada persalinan berikutnya. Robekan perineum umumnya terjadi di garis tengah dan bisa menjadi luas apabila kepala janin lahir terlalu cepat, sudut </a:t>
            </a:r>
            <a:r>
              <a:rPr lang="id-ID" dirty="0" err="1">
                <a:latin typeface="Times New Roman"/>
                <a:ea typeface="+mn-lt"/>
                <a:cs typeface="+mn-lt"/>
              </a:rPr>
              <a:t>arkus</a:t>
            </a:r>
            <a:r>
              <a:rPr lang="id-ID" dirty="0">
                <a:latin typeface="Times New Roman"/>
                <a:ea typeface="+mn-lt"/>
                <a:cs typeface="+mn-lt"/>
              </a:rPr>
              <a:t> </a:t>
            </a:r>
            <a:r>
              <a:rPr lang="id-ID" dirty="0" err="1">
                <a:latin typeface="Times New Roman"/>
                <a:ea typeface="+mn-lt"/>
                <a:cs typeface="+mn-lt"/>
              </a:rPr>
              <a:t>pubis</a:t>
            </a:r>
            <a:r>
              <a:rPr lang="id-ID" dirty="0">
                <a:latin typeface="Times New Roman"/>
                <a:ea typeface="+mn-lt"/>
                <a:cs typeface="+mn-lt"/>
              </a:rPr>
              <a:t> lebih kecil dari pada biasa</a:t>
            </a:r>
            <a:endParaRPr lang="id-ID">
              <a:latin typeface="Times New Roman"/>
              <a:cs typeface="Times New Roman"/>
            </a:endParaRPr>
          </a:p>
        </p:txBody>
      </p:sp>
    </p:spTree>
    <p:extLst>
      <p:ext uri="{BB962C8B-B14F-4D97-AF65-F5344CB8AC3E}">
        <p14:creationId xmlns:p14="http://schemas.microsoft.com/office/powerpoint/2010/main" val="205993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Background Fill">
            <a:extLst>
              <a:ext uri="{FF2B5EF4-FFF2-40B4-BE49-F238E27FC236}">
                <a16:creationId xmlns:a16="http://schemas.microsoft.com/office/drawing/2014/main" id="{471A3572-4543-4883-A749-0458CD870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0" name="Color Fill">
            <a:extLst>
              <a:ext uri="{FF2B5EF4-FFF2-40B4-BE49-F238E27FC236}">
                <a16:creationId xmlns:a16="http://schemas.microsoft.com/office/drawing/2014/main" id="{4036AB30-180B-4ED5-A38B-175705419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2" name="Group 11">
            <a:extLst>
              <a:ext uri="{FF2B5EF4-FFF2-40B4-BE49-F238E27FC236}">
                <a16:creationId xmlns:a16="http://schemas.microsoft.com/office/drawing/2014/main" id="{C7DC96D6-0134-4EA3-8B0A-6A255D6BDE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078029" y="199915"/>
            <a:ext cx="2948860" cy="6658085"/>
            <a:chOff x="9078029" y="199915"/>
            <a:chExt cx="2948860" cy="6658085"/>
          </a:xfrm>
        </p:grpSpPr>
        <p:sp>
          <p:nvSpPr>
            <p:cNvPr id="13" name="Oval 12">
              <a:extLst>
                <a:ext uri="{FF2B5EF4-FFF2-40B4-BE49-F238E27FC236}">
                  <a16:creationId xmlns:a16="http://schemas.microsoft.com/office/drawing/2014/main" id="{FA484B57-E0AB-40D7-94A9-A329991EB2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96665" y="199915"/>
              <a:ext cx="491650" cy="4916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Graphic 9">
              <a:extLst>
                <a:ext uri="{FF2B5EF4-FFF2-40B4-BE49-F238E27FC236}">
                  <a16:creationId xmlns:a16="http://schemas.microsoft.com/office/drawing/2014/main" id="{3E75AC37-AB18-487B-8182-38DE4F4C9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9086126" y="3917237"/>
              <a:ext cx="2932666" cy="294885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60000"/>
                <a:lumOff val="40000"/>
                <a:alpha val="60000"/>
              </a:schemeClr>
            </a:solidFill>
            <a:ln w="9331" cap="flat">
              <a:noFill/>
              <a:prstDash val="solid"/>
              <a:miter/>
            </a:ln>
          </p:spPr>
          <p:txBody>
            <a:bodyPr rtlCol="0" anchor="ctr"/>
            <a:lstStyle/>
            <a:p>
              <a:endParaRPr lang="en-US"/>
            </a:p>
          </p:txBody>
        </p:sp>
        <p:sp>
          <p:nvSpPr>
            <p:cNvPr id="15" name="Graphic 9">
              <a:extLst>
                <a:ext uri="{FF2B5EF4-FFF2-40B4-BE49-F238E27FC236}">
                  <a16:creationId xmlns:a16="http://schemas.microsoft.com/office/drawing/2014/main" id="{3D5AE2D9-14F3-4498-A3C2-0E52442778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078030" y="891480"/>
              <a:ext cx="2948859" cy="2948858"/>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75000"/>
                </a:schemeClr>
              </a:fgClr>
              <a:bgClr>
                <a:schemeClr val="accent4">
                  <a:lumMod val="60000"/>
                  <a:lumOff val="40000"/>
                </a:schemeClr>
              </a:bgClr>
            </a:pattFill>
            <a:ln w="9525" cap="flat">
              <a:noFill/>
              <a:prstDash val="solid"/>
              <a:miter/>
            </a:ln>
          </p:spPr>
          <p:txBody>
            <a:bodyPr rtlCol="0" anchor="ctr"/>
            <a:lstStyle/>
            <a:p>
              <a:endParaRPr lang="en-US" dirty="0"/>
            </a:p>
          </p:txBody>
        </p:sp>
        <p:sp>
          <p:nvSpPr>
            <p:cNvPr id="16" name="Oval 15">
              <a:extLst>
                <a:ext uri="{FF2B5EF4-FFF2-40B4-BE49-F238E27FC236}">
                  <a16:creationId xmlns:a16="http://schemas.microsoft.com/office/drawing/2014/main" id="{DC281A9A-F165-4FAE-B7EE-3DCDA7D623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63633" y="3793556"/>
              <a:ext cx="355343" cy="355343"/>
            </a:xfrm>
            <a:prstGeom prst="ellipse">
              <a:avLst/>
            </a:prstGeom>
            <a:solidFill>
              <a:schemeClr val="accent1">
                <a:lumMod val="60000"/>
                <a:lumOff val="40000"/>
              </a:schemeClr>
            </a:solidFill>
            <a:ln w="9331" cap="flat">
              <a:noFill/>
              <a:prstDash val="solid"/>
              <a:miter/>
            </a:ln>
          </p:spPr>
          <p:txBody>
            <a:bodyPr rtlCol="0" anchor="ctr"/>
            <a:lstStyle/>
            <a:p>
              <a:endParaRPr lang="en-US">
                <a:solidFill>
                  <a:schemeClr val="tx1"/>
                </a:solidFill>
              </a:endParaRPr>
            </a:p>
          </p:txBody>
        </p:sp>
      </p:grpSp>
      <p:sp>
        <p:nvSpPr>
          <p:cNvPr id="18" name="Texture">
            <a:extLst>
              <a:ext uri="{FF2B5EF4-FFF2-40B4-BE49-F238E27FC236}">
                <a16:creationId xmlns:a16="http://schemas.microsoft.com/office/drawing/2014/main" id="{DC83D935-436B-4F4D-A47B-4FD95E2C1D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lIns="0" rIns="0" rtlCol="0" anchor="ctr"/>
          <a:lstStyle/>
          <a:p>
            <a:endParaRPr lang="en-US" dirty="0"/>
          </a:p>
        </p:txBody>
      </p:sp>
      <p:sp>
        <p:nvSpPr>
          <p:cNvPr id="2" name="Judul 1">
            <a:extLst>
              <a:ext uri="{FF2B5EF4-FFF2-40B4-BE49-F238E27FC236}">
                <a16:creationId xmlns:a16="http://schemas.microsoft.com/office/drawing/2014/main" id="{40E46A28-D554-E83B-F4A3-020564B39FC8}"/>
              </a:ext>
            </a:extLst>
          </p:cNvPr>
          <p:cNvSpPr>
            <a:spLocks noGrp="1"/>
          </p:cNvSpPr>
          <p:nvPr>
            <p:ph type="title"/>
          </p:nvPr>
        </p:nvSpPr>
        <p:spPr>
          <a:xfrm>
            <a:off x="457200" y="668049"/>
            <a:ext cx="7685037" cy="1325563"/>
          </a:xfrm>
        </p:spPr>
        <p:txBody>
          <a:bodyPr>
            <a:normAutofit/>
          </a:bodyPr>
          <a:lstStyle/>
          <a:p>
            <a:r>
              <a:rPr lang="id-ID" dirty="0">
                <a:latin typeface="Times New Roman"/>
                <a:cs typeface="Times New Roman"/>
              </a:rPr>
              <a:t>SENAM NIFAS</a:t>
            </a:r>
          </a:p>
        </p:txBody>
      </p:sp>
      <p:sp>
        <p:nvSpPr>
          <p:cNvPr id="3" name="Tampungan Konten 2">
            <a:extLst>
              <a:ext uri="{FF2B5EF4-FFF2-40B4-BE49-F238E27FC236}">
                <a16:creationId xmlns:a16="http://schemas.microsoft.com/office/drawing/2014/main" id="{9B5FF308-4741-97B7-CB2F-FA03D2A28DA7}"/>
              </a:ext>
            </a:extLst>
          </p:cNvPr>
          <p:cNvSpPr>
            <a:spLocks noGrp="1"/>
          </p:cNvSpPr>
          <p:nvPr>
            <p:ph idx="1"/>
          </p:nvPr>
        </p:nvSpPr>
        <p:spPr>
          <a:xfrm>
            <a:off x="457200" y="2096713"/>
            <a:ext cx="7641905" cy="4583457"/>
          </a:xfrm>
        </p:spPr>
        <p:txBody>
          <a:bodyPr vert="horz" lIns="91440" tIns="45720" rIns="91440" bIns="45720" rtlCol="0" anchor="t">
            <a:normAutofit fontScale="85000" lnSpcReduction="10000"/>
          </a:bodyPr>
          <a:lstStyle/>
          <a:p>
            <a:pPr algn="just"/>
            <a:r>
              <a:rPr lang="id-ID" dirty="0">
                <a:latin typeface="Times New Roman"/>
                <a:ea typeface="+mn-lt"/>
                <a:cs typeface="+mn-lt"/>
              </a:rPr>
              <a:t>Pada ibu nifas kebanyakan tidak langsung melakukan pergerakan setelah melahirkan, mereka khawatir gerakan yang dilakukan justru menimbulkan seperti nyeri dan perdarahan. Kenyataannya pada ibu nifas yang tidak melakukan senam nifas berdampak kurang baik seperti timbulnya perdarahan atau infeksi dan banyak ibu nifas takut untuk bergerak sehingga menggunakan sebagian waktunya untuk tidur terus menerus dan ada beberapa faktor yang mempengaruhi involusi uterus antara lain senam nifas, mobilitas dini ibu </a:t>
            </a:r>
            <a:r>
              <a:rPr lang="id-ID" dirty="0" err="1">
                <a:latin typeface="Times New Roman"/>
                <a:ea typeface="+mn-lt"/>
                <a:cs typeface="+mn-lt"/>
              </a:rPr>
              <a:t>post</a:t>
            </a:r>
            <a:r>
              <a:rPr lang="id-ID" dirty="0">
                <a:latin typeface="Times New Roman"/>
                <a:ea typeface="+mn-lt"/>
                <a:cs typeface="+mn-lt"/>
              </a:rPr>
              <a:t> </a:t>
            </a:r>
            <a:r>
              <a:rPr lang="id-ID" dirty="0" err="1">
                <a:latin typeface="Times New Roman"/>
                <a:ea typeface="+mn-lt"/>
                <a:cs typeface="+mn-lt"/>
              </a:rPr>
              <a:t>partum</a:t>
            </a:r>
            <a:r>
              <a:rPr lang="id-ID" dirty="0">
                <a:latin typeface="Times New Roman"/>
                <a:ea typeface="+mn-lt"/>
                <a:cs typeface="+mn-lt"/>
              </a:rPr>
              <a:t>, inisiasi menyusu dini, gizi, psikologis dan faktor usia serta faktor paritas ( Rukiyah dkk,2010).</a:t>
            </a:r>
          </a:p>
          <a:p>
            <a:pPr algn="just"/>
            <a:r>
              <a:rPr lang="id-ID" dirty="0">
                <a:latin typeface="Times New Roman"/>
                <a:ea typeface="+mn-lt"/>
                <a:cs typeface="+mn-lt"/>
              </a:rPr>
              <a:t>Senam nifas juga salah satu solusi yang mempengaruhi proses involusi </a:t>
            </a:r>
            <a:r>
              <a:rPr lang="id-ID" dirty="0" err="1">
                <a:latin typeface="Times New Roman"/>
                <a:ea typeface="+mn-lt"/>
                <a:cs typeface="+mn-lt"/>
              </a:rPr>
              <a:t>uteri</a:t>
            </a:r>
            <a:r>
              <a:rPr lang="id-ID" dirty="0">
                <a:latin typeface="Times New Roman"/>
                <a:ea typeface="+mn-lt"/>
                <a:cs typeface="+mn-lt"/>
              </a:rPr>
              <a:t> dan sangat penting karena pengaruh gerakan otot – otot pada ibu nifas dapat membantu penyembuhan rahim, perut, dan otot pinggul yang mengalami trauma serta mempercepat kembalinya bagian – bagian tersebut </a:t>
            </a:r>
            <a:r>
              <a:rPr lang="id-ID" dirty="0" err="1">
                <a:latin typeface="Times New Roman"/>
                <a:ea typeface="+mn-lt"/>
                <a:cs typeface="+mn-lt"/>
              </a:rPr>
              <a:t>kebentuk</a:t>
            </a:r>
            <a:r>
              <a:rPr lang="id-ID" dirty="0">
                <a:latin typeface="Times New Roman"/>
                <a:ea typeface="+mn-lt"/>
                <a:cs typeface="+mn-lt"/>
              </a:rPr>
              <a:t> normal terutama kembalinya uterus </a:t>
            </a:r>
            <a:r>
              <a:rPr lang="id-ID" dirty="0" err="1">
                <a:latin typeface="Times New Roman"/>
                <a:ea typeface="+mn-lt"/>
                <a:cs typeface="+mn-lt"/>
              </a:rPr>
              <a:t>kebentuk</a:t>
            </a:r>
            <a:r>
              <a:rPr lang="id-ID" dirty="0">
                <a:latin typeface="Times New Roman"/>
                <a:ea typeface="+mn-lt"/>
                <a:cs typeface="+mn-lt"/>
              </a:rPr>
              <a:t> semula. </a:t>
            </a:r>
          </a:p>
          <a:p>
            <a:pPr algn="just"/>
            <a:r>
              <a:rPr lang="id-ID" dirty="0">
                <a:latin typeface="Times New Roman"/>
                <a:ea typeface="+mn-lt"/>
                <a:cs typeface="+mn-lt"/>
              </a:rPr>
              <a:t>Inisiasi menyusu dini merupakan salah satu faktor yang mempengaruhi involusi uterus karena saat menyusui terjadi rangsangan dan dikeluarkannya hormon antara lain </a:t>
            </a:r>
            <a:r>
              <a:rPr lang="id-ID" dirty="0" err="1">
                <a:latin typeface="Times New Roman"/>
                <a:ea typeface="+mn-lt"/>
                <a:cs typeface="+mn-lt"/>
              </a:rPr>
              <a:t>oksitosin</a:t>
            </a:r>
            <a:r>
              <a:rPr lang="id-ID" dirty="0">
                <a:latin typeface="Times New Roman"/>
                <a:ea typeface="+mn-lt"/>
                <a:cs typeface="+mn-lt"/>
              </a:rPr>
              <a:t> yang berfungsi selain merangsang kontraksi otot-otot polos payudara, juga menyebabkan terjadinya kontraksi dan </a:t>
            </a:r>
            <a:r>
              <a:rPr lang="id-ID" dirty="0" err="1">
                <a:latin typeface="Times New Roman"/>
                <a:ea typeface="+mn-lt"/>
                <a:cs typeface="+mn-lt"/>
              </a:rPr>
              <a:t>retraksi</a:t>
            </a:r>
            <a:r>
              <a:rPr lang="id-ID" dirty="0">
                <a:latin typeface="Times New Roman"/>
                <a:ea typeface="+mn-lt"/>
                <a:cs typeface="+mn-lt"/>
              </a:rPr>
              <a:t> otot uterus. Hal ini akan menekan pembuluh darah yang mengakibatkan berkurangnya suplai darah ke uterus. Proses ini membantu untuk mengurangi perdarahan (Rukiyah dkk,2010).</a:t>
            </a:r>
            <a:endParaRPr lang="id-ID">
              <a:latin typeface="Times New Roman"/>
              <a:cs typeface="Times New Roman"/>
            </a:endParaRPr>
          </a:p>
        </p:txBody>
      </p:sp>
    </p:spTree>
    <p:extLst>
      <p:ext uri="{BB962C8B-B14F-4D97-AF65-F5344CB8AC3E}">
        <p14:creationId xmlns:p14="http://schemas.microsoft.com/office/powerpoint/2010/main" val="2139640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F9FF162C-2012-D6F7-685D-89F08FB19DBD}"/>
              </a:ext>
            </a:extLst>
          </p:cNvPr>
          <p:cNvSpPr>
            <a:spLocks noGrp="1"/>
          </p:cNvSpPr>
          <p:nvPr>
            <p:ph type="title"/>
          </p:nvPr>
        </p:nvSpPr>
        <p:spPr/>
        <p:txBody>
          <a:bodyPr/>
          <a:lstStyle/>
          <a:p>
            <a:r>
              <a:rPr lang="id-ID" dirty="0">
                <a:latin typeface="Times New Roman"/>
                <a:cs typeface="Times New Roman"/>
              </a:rPr>
              <a:t>Tujuan Senam Nifas</a:t>
            </a:r>
          </a:p>
        </p:txBody>
      </p:sp>
      <p:sp>
        <p:nvSpPr>
          <p:cNvPr id="3" name="Tampungan Konten 2">
            <a:extLst>
              <a:ext uri="{FF2B5EF4-FFF2-40B4-BE49-F238E27FC236}">
                <a16:creationId xmlns:a16="http://schemas.microsoft.com/office/drawing/2014/main" id="{776D618B-ECC6-237A-CD15-F0F5C635BF79}"/>
              </a:ext>
            </a:extLst>
          </p:cNvPr>
          <p:cNvSpPr>
            <a:spLocks noGrp="1"/>
          </p:cNvSpPr>
          <p:nvPr>
            <p:ph idx="1"/>
          </p:nvPr>
        </p:nvSpPr>
        <p:spPr/>
        <p:txBody>
          <a:bodyPr vert="horz" lIns="91440" tIns="45720" rIns="91440" bIns="45720" rtlCol="0" anchor="t">
            <a:normAutofit lnSpcReduction="10000"/>
          </a:bodyPr>
          <a:lstStyle/>
          <a:p>
            <a:pPr marL="0" indent="0" algn="just">
              <a:buNone/>
            </a:pPr>
            <a:endParaRPr lang="id-ID" dirty="0">
              <a:latin typeface="Times New Roman"/>
              <a:ea typeface="+mn-lt"/>
              <a:cs typeface="Times New Roman"/>
            </a:endParaRPr>
          </a:p>
          <a:p>
            <a:pPr marL="457200" indent="-457200" algn="just">
              <a:buAutoNum type="arabicPeriod"/>
            </a:pPr>
            <a:r>
              <a:rPr lang="id-ID" dirty="0">
                <a:latin typeface="Times New Roman"/>
                <a:ea typeface="+mn-lt"/>
                <a:cs typeface="+mn-lt"/>
              </a:rPr>
              <a:t>Membantu mempercepat pemulihan keadaan ibu.</a:t>
            </a:r>
            <a:endParaRPr lang="id-ID" dirty="0">
              <a:latin typeface="Times New Roman"/>
              <a:ea typeface="+mn-lt"/>
              <a:cs typeface="Times New Roman"/>
            </a:endParaRPr>
          </a:p>
          <a:p>
            <a:pPr marL="457200" indent="-457200" algn="just">
              <a:buAutoNum type="arabicPeriod"/>
            </a:pPr>
            <a:r>
              <a:rPr lang="id-ID" dirty="0">
                <a:latin typeface="Times New Roman"/>
                <a:ea typeface="+mn-lt"/>
                <a:cs typeface="+mn-lt"/>
              </a:rPr>
              <a:t>Mempercepat proses involusi uterus dan pemulihan fungsi alat kandungan. </a:t>
            </a:r>
            <a:endParaRPr lang="id-ID">
              <a:latin typeface="Times New Roman"/>
              <a:ea typeface="+mn-lt"/>
              <a:cs typeface="Times New Roman"/>
            </a:endParaRPr>
          </a:p>
          <a:p>
            <a:pPr marL="457200" indent="-457200" algn="just">
              <a:buAutoNum type="arabicPeriod"/>
            </a:pPr>
            <a:r>
              <a:rPr lang="id-ID" dirty="0">
                <a:latin typeface="Times New Roman"/>
                <a:ea typeface="+mn-lt"/>
                <a:cs typeface="+mn-lt"/>
              </a:rPr>
              <a:t>Membantu memulihkan kekuatan dan kekencangan otot-otot panggul, perut dan perineum terutama otot yang berkaitan selama kehamilan dan persalinan. </a:t>
            </a:r>
            <a:endParaRPr lang="id-ID">
              <a:latin typeface="Times New Roman"/>
              <a:ea typeface="+mn-lt"/>
              <a:cs typeface="Times New Roman"/>
            </a:endParaRPr>
          </a:p>
          <a:p>
            <a:pPr marL="457200" indent="-457200" algn="just">
              <a:buAutoNum type="arabicPeriod"/>
            </a:pPr>
            <a:r>
              <a:rPr lang="id-ID" dirty="0">
                <a:latin typeface="Times New Roman"/>
                <a:ea typeface="+mn-lt"/>
                <a:cs typeface="+mn-lt"/>
              </a:rPr>
              <a:t>Memperlancar pengeluaran </a:t>
            </a:r>
            <a:r>
              <a:rPr lang="id-ID" dirty="0" err="1">
                <a:latin typeface="Times New Roman"/>
                <a:ea typeface="+mn-lt"/>
                <a:cs typeface="+mn-lt"/>
              </a:rPr>
              <a:t>lochea</a:t>
            </a:r>
            <a:r>
              <a:rPr lang="id-ID" dirty="0">
                <a:latin typeface="Times New Roman"/>
                <a:ea typeface="+mn-lt"/>
                <a:cs typeface="+mn-lt"/>
              </a:rPr>
              <a:t>. </a:t>
            </a:r>
            <a:endParaRPr lang="id-ID" dirty="0">
              <a:latin typeface="Times New Roman"/>
              <a:ea typeface="+mn-lt"/>
              <a:cs typeface="Times New Roman"/>
            </a:endParaRPr>
          </a:p>
          <a:p>
            <a:pPr marL="457200" indent="-457200" algn="just">
              <a:buAutoNum type="arabicPeriod"/>
            </a:pPr>
            <a:r>
              <a:rPr lang="id-ID" dirty="0">
                <a:latin typeface="Times New Roman"/>
                <a:ea typeface="+mn-lt"/>
                <a:cs typeface="+mn-lt"/>
              </a:rPr>
              <a:t>Membantu mengurangi rasa sakit pada otot-otot setelah melahirkan. Merelaksasi otot-otot yang menunjang proses kehamilan dan persalinan. </a:t>
            </a:r>
            <a:endParaRPr lang="id-ID">
              <a:latin typeface="Times New Roman"/>
              <a:ea typeface="+mn-lt"/>
              <a:cs typeface="Times New Roman"/>
            </a:endParaRPr>
          </a:p>
          <a:p>
            <a:pPr marL="457200" indent="-457200" algn="just">
              <a:buAutoNum type="arabicPeriod"/>
            </a:pPr>
            <a:r>
              <a:rPr lang="id-ID" dirty="0" err="1">
                <a:latin typeface="Times New Roman"/>
                <a:ea typeface="+mn-lt"/>
                <a:cs typeface="+mn-lt"/>
              </a:rPr>
              <a:t>Meminimalisir</a:t>
            </a:r>
            <a:r>
              <a:rPr lang="id-ID" dirty="0">
                <a:latin typeface="Times New Roman"/>
                <a:ea typeface="+mn-lt"/>
                <a:cs typeface="+mn-lt"/>
              </a:rPr>
              <a:t> timbulnya kelainan dan komplikasi nifas, misalnya emboli, </a:t>
            </a:r>
            <a:r>
              <a:rPr lang="id-ID" dirty="0" err="1">
                <a:latin typeface="Times New Roman"/>
                <a:ea typeface="+mn-lt"/>
                <a:cs typeface="+mn-lt"/>
              </a:rPr>
              <a:t>trombosia</a:t>
            </a:r>
            <a:r>
              <a:rPr lang="id-ID" dirty="0">
                <a:latin typeface="Times New Roman"/>
                <a:ea typeface="+mn-lt"/>
                <a:cs typeface="+mn-lt"/>
              </a:rPr>
              <a:t>, dan lain-lain. </a:t>
            </a:r>
            <a:endParaRPr lang="id-ID">
              <a:latin typeface="Times New Roman"/>
              <a:cs typeface="Times New Roman"/>
            </a:endParaRPr>
          </a:p>
        </p:txBody>
      </p:sp>
    </p:spTree>
    <p:extLst>
      <p:ext uri="{BB962C8B-B14F-4D97-AF65-F5344CB8AC3E}">
        <p14:creationId xmlns:p14="http://schemas.microsoft.com/office/powerpoint/2010/main" val="4214557747"/>
      </p:ext>
    </p:extLst>
  </p:cSld>
  <p:clrMapOvr>
    <a:masterClrMapping/>
  </p:clrMapOvr>
</p:sld>
</file>

<file path=ppt/theme/theme1.xml><?xml version="1.0" encoding="utf-8"?>
<a:theme xmlns:a="http://schemas.openxmlformats.org/drawingml/2006/main" name="TropicVTI">
  <a:themeElements>
    <a:clrScheme name="Tropic">
      <a:dk1>
        <a:srgbClr val="000000"/>
      </a:dk1>
      <a:lt1>
        <a:sysClr val="window" lastClr="FFFFFF"/>
      </a:lt1>
      <a:dk2>
        <a:srgbClr val="09392F"/>
      </a:dk2>
      <a:lt2>
        <a:srgbClr val="ECF0F0"/>
      </a:lt2>
      <a:accent1>
        <a:srgbClr val="1EBE9B"/>
      </a:accent1>
      <a:accent2>
        <a:srgbClr val="FD7C7C"/>
      </a:accent2>
      <a:accent3>
        <a:srgbClr val="7DA8B5"/>
      </a:accent3>
      <a:accent4>
        <a:srgbClr val="168E74"/>
      </a:accent4>
      <a:accent5>
        <a:srgbClr val="FB7365"/>
      </a:accent5>
      <a:accent6>
        <a:srgbClr val="D39B17"/>
      </a:accent6>
      <a:hlink>
        <a:srgbClr val="EF08F7"/>
      </a:hlink>
      <a:folHlink>
        <a:srgbClr val="8477FE"/>
      </a:folHlink>
    </a:clrScheme>
    <a:fontScheme name="Tropic">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opicVTI" id="{DE8751F2-0439-4D1D-A674-AFC241C9701D}" vid="{C41D9140-98E0-4A26-97C4-97FDCB8D6E04}"/>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Layar Lebar</PresentationFormat>
  <Paragraphs>0</Paragraphs>
  <Slides>16</Slides>
  <Notes>0</Notes>
  <HiddenSlides>0</HiddenSlides>
  <MMClips>0</MMClips>
  <ScaleCrop>false</ScaleCrop>
  <HeadingPairs>
    <vt:vector size="4" baseType="variant">
      <vt:variant>
        <vt:lpstr>Tema</vt:lpstr>
      </vt:variant>
      <vt:variant>
        <vt:i4>1</vt:i4>
      </vt:variant>
      <vt:variant>
        <vt:lpstr>Judul Slide</vt:lpstr>
      </vt:variant>
      <vt:variant>
        <vt:i4>16</vt:i4>
      </vt:variant>
    </vt:vector>
  </HeadingPairs>
  <TitlesOfParts>
    <vt:vector size="17" baseType="lpstr">
      <vt:lpstr>TropicVTI</vt:lpstr>
      <vt:lpstr>KIE INVOLUSI</vt:lpstr>
      <vt:lpstr>1. Pengertian Masa Nifas</vt:lpstr>
      <vt:lpstr>Lanjutan...</vt:lpstr>
      <vt:lpstr>Tahapan Masa Nifas</vt:lpstr>
      <vt:lpstr>Fisiologi Masa Nifas</vt:lpstr>
      <vt:lpstr>Ada beberapa jenis lochea, yakni (Suherni, Hesty Widyasih, Anita Rahmawati, 2009, pp.78-79) :</vt:lpstr>
      <vt:lpstr>Perubahan Vagina dan Perineum</vt:lpstr>
      <vt:lpstr>SENAM NIFAS</vt:lpstr>
      <vt:lpstr>Tujuan Senam Nifas</vt:lpstr>
      <vt:lpstr>Manfaat Senam Nifas</vt:lpstr>
      <vt:lpstr>Kontraindikasi Senam Nifas</vt:lpstr>
      <vt:lpstr>Waktu Dilakukan Senam Nifas</vt:lpstr>
      <vt:lpstr>Kerugian Senam Nifas</vt:lpstr>
      <vt:lpstr>Pelaksanaan Sena Nifas</vt:lpstr>
      <vt:lpstr>MOBILISASI DINI</vt:lpstr>
      <vt:lpstr>DAFTAR PUSTAKA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Presentasi PowerPoint</dc:title>
  <dc:creator/>
  <cp:lastModifiedBy/>
  <cp:revision>206</cp:revision>
  <dcterms:created xsi:type="dcterms:W3CDTF">2022-07-29T05:46:52Z</dcterms:created>
  <dcterms:modified xsi:type="dcterms:W3CDTF">2022-07-29T08:06:16Z</dcterms:modified>
</cp:coreProperties>
</file>