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8" r:id="rId1"/>
  </p:sldMasterIdLst>
  <p:notesMasterIdLst>
    <p:notesMasterId r:id="rId14"/>
  </p:notesMasterIdLst>
  <p:sldIdLst>
    <p:sldId id="256" r:id="rId2"/>
    <p:sldId id="257" r:id="rId3"/>
    <p:sldId id="259" r:id="rId4"/>
    <p:sldId id="295" r:id="rId5"/>
    <p:sldId id="260" r:id="rId6"/>
    <p:sldId id="261" r:id="rId7"/>
    <p:sldId id="296" r:id="rId8"/>
    <p:sldId id="297" r:id="rId9"/>
    <p:sldId id="298" r:id="rId10"/>
    <p:sldId id="299" r:id="rId11"/>
    <p:sldId id="300" r:id="rId12"/>
    <p:sldId id="278" r:id="rId13"/>
  </p:sldIdLst>
  <p:sldSz cx="9144000" cy="5143500" type="screen16x9"/>
  <p:notesSz cx="6858000" cy="9144000"/>
  <p:embeddedFontLst>
    <p:embeddedFont>
      <p:font typeface="Catamaran Thin" charset="0"/>
      <p:bold r:id="rId15"/>
    </p:embeddedFont>
    <p:embeddedFont>
      <p:font typeface="Bellota Text" charset="0"/>
      <p:regular r:id="rId16"/>
      <p:bold r:id="rId17"/>
      <p:italic r:id="rId18"/>
      <p:boldItalic r:id="rId19"/>
    </p:embeddedFont>
    <p:embeddedFont>
      <p:font typeface="Bellota Text Light" charset="0"/>
      <p:regular r:id="rId20"/>
      <p:bold r:id="rId21"/>
      <p:italic r:id="rId22"/>
      <p:boldItalic r:id="rId23"/>
    </p:embeddedFont>
    <p:embeddedFont>
      <p:font typeface="Catamaran" charset="0"/>
      <p:regular r:id="rId24"/>
      <p:bold r:id="rId25"/>
    </p:embeddedFont>
    <p:embeddedFont>
      <p:font typeface="Book Antiqua" pitchFamily="18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8A5B16-0D6E-4295-8380-E99E7D080C22}">
  <a:tblStyle styleId="{598A5B16-0D6E-4295-8380-E99E7D080C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4305E0A-2A02-4EDA-84C8-64D7AB8FF6A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20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03601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2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1630650" y="1333450"/>
            <a:ext cx="5882700" cy="24765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algn="bl" rotWithShape="0">
              <a:srgbClr val="054C3A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828800" y="1493525"/>
            <a:ext cx="5486400" cy="215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2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/>
          <p:nvPr/>
        </p:nvSpPr>
        <p:spPr>
          <a:xfrm>
            <a:off x="1630650" y="1333450"/>
            <a:ext cx="5882700" cy="24765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85750" algn="bl" rotWithShape="0">
              <a:srgbClr val="00131F">
                <a:alpha val="7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927850" y="1583350"/>
            <a:ext cx="52884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927850" y="2840054"/>
            <a:ext cx="52884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dk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743175" y="741550"/>
            <a:ext cx="3657600" cy="3660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algn="bl" rotWithShape="0">
              <a:srgbClr val="00131F">
                <a:alpha val="7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974875"/>
            <a:ext cx="9144000" cy="8572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971800" y="1074425"/>
            <a:ext cx="3200400" cy="2994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SzPts val="2000"/>
              <a:buFont typeface="Bellota Text"/>
              <a:buChar char="●"/>
              <a:defRPr b="1">
                <a:latin typeface="Bellota Text"/>
                <a:ea typeface="Bellota Text"/>
                <a:cs typeface="Bellota Text"/>
                <a:sym typeface="Bellota Text"/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○"/>
              <a:defRPr b="1">
                <a:latin typeface="Bellota Text"/>
                <a:ea typeface="Bellota Text"/>
                <a:cs typeface="Bellota Text"/>
                <a:sym typeface="Bellota Text"/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■"/>
              <a:defRPr b="1">
                <a:latin typeface="Bellota Text"/>
                <a:ea typeface="Bellota Text"/>
                <a:cs typeface="Bellota Text"/>
                <a:sym typeface="Bellota Text"/>
              </a:defRPr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●"/>
              <a:defRPr b="1">
                <a:latin typeface="Bellota Text"/>
                <a:ea typeface="Bellota Text"/>
                <a:cs typeface="Bellota Text"/>
                <a:sym typeface="Bellota Text"/>
              </a:defRPr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○"/>
              <a:defRPr b="1">
                <a:latin typeface="Bellota Text"/>
                <a:ea typeface="Bellota Text"/>
                <a:cs typeface="Bellota Text"/>
                <a:sym typeface="Bellota Text"/>
              </a:defRPr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■"/>
              <a:defRPr b="1">
                <a:latin typeface="Bellota Text"/>
                <a:ea typeface="Bellota Text"/>
                <a:cs typeface="Bellota Text"/>
                <a:sym typeface="Bellota Text"/>
              </a:defRPr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●"/>
              <a:defRPr b="1">
                <a:latin typeface="Bellota Text"/>
                <a:ea typeface="Bellota Text"/>
                <a:cs typeface="Bellota Text"/>
                <a:sym typeface="Bellota Text"/>
              </a:defRPr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○"/>
              <a:defRPr b="1">
                <a:latin typeface="Bellota Text"/>
                <a:ea typeface="Bellota Text"/>
                <a:cs typeface="Bellota Text"/>
                <a:sym typeface="Bellota Text"/>
              </a:defRPr>
            </a:lvl8pPr>
            <a:lvl9pPr marL="4114800" lvl="8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Bellota Text"/>
              <a:buChar char="■"/>
              <a:defRPr b="1"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4293613" y="454075"/>
            <a:ext cx="556775" cy="6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741600" y="741600"/>
            <a:ext cx="7660800" cy="3660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algn="bl" rotWithShape="0">
              <a:srgbClr val="054C3A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1082050" y="11277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082050" y="1633651"/>
            <a:ext cx="6979800" cy="235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974875"/>
            <a:ext cx="9144000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544005" y="1061352"/>
            <a:ext cx="382111" cy="42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741600" y="741600"/>
            <a:ext cx="7660800" cy="3660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algn="bl" rotWithShape="0">
              <a:srgbClr val="054C3A">
                <a:alpha val="2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0" name="Google Shape;40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974875"/>
            <a:ext cx="9144000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 flipH="1">
            <a:off x="544005" y="1061352"/>
            <a:ext cx="382111" cy="42337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082050" y="11277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082050" y="1633650"/>
            <a:ext cx="3313800" cy="251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4747958" y="1633650"/>
            <a:ext cx="3313800" cy="251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Tyrannosaurus" type="blank">
  <p:cSld name="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47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82050" y="1127750"/>
            <a:ext cx="6979800" cy="3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tamaran Thin"/>
              <a:buNone/>
              <a:defRPr sz="24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82050" y="1633651"/>
            <a:ext cx="6979800" cy="23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Bellota Text Light"/>
              <a:buChar char="●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1pPr>
            <a:lvl2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ellota Text Light"/>
              <a:buChar char="○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2pPr>
            <a:lvl3pPr marL="1371600" lvl="2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Bellota Text Light"/>
              <a:buChar char="■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3pPr>
            <a:lvl4pPr marL="1828800" lvl="3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●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4pPr>
            <a:lvl5pPr marL="2286000" lvl="4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○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5pPr>
            <a:lvl6pPr marL="2743200" lvl="5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■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6pPr>
            <a:lvl7pPr marL="3200400" lvl="6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●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7pPr>
            <a:lvl8pPr marL="3657600" lvl="7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○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8pPr>
            <a:lvl9pPr marL="4114800" lvl="8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ellota Text Light"/>
              <a:buChar char="■"/>
              <a:defRPr sz="200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lvl="1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lvl="2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lvl="3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lvl="4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lvl="5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lvl="6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lvl="7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lvl="8" algn="ctr" rtl="0">
              <a:buNone/>
              <a:defRPr sz="1300" b="1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62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ctrTitle"/>
          </p:nvPr>
        </p:nvSpPr>
        <p:spPr>
          <a:xfrm>
            <a:off x="1828800" y="1493525"/>
            <a:ext cx="5486400" cy="215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70C0"/>
                </a:solidFill>
                <a:latin typeface="Book Antiqua" pitchFamily="18" charset="0"/>
              </a:rPr>
              <a:t>KELOMPOK B1 A</a:t>
            </a:r>
            <a:r>
              <a:rPr lang="en-US" sz="3600" dirty="0" smtClean="0">
                <a:latin typeface="Book Antiqua" pitchFamily="18" charset="0"/>
              </a:rPr>
              <a:t/>
            </a:r>
            <a:br>
              <a:rPr lang="en-US" sz="3600" dirty="0" smtClean="0">
                <a:latin typeface="Book Antiqua" pitchFamily="18" charset="0"/>
              </a:rPr>
            </a:br>
            <a:r>
              <a:rPr lang="en-US" sz="3600" dirty="0" smtClean="0">
                <a:latin typeface="Book Antiqua" pitchFamily="18" charset="0"/>
              </a:rPr>
              <a:t>PEMBENTUKAN SISTEM SYARAF DALAM EMBRIOGENESIS</a:t>
            </a:r>
            <a:endParaRPr sz="3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sldNum" idx="4294967295"/>
          </p:nvPr>
        </p:nvSpPr>
        <p:spPr>
          <a:xfrm>
            <a:off x="0" y="4749800"/>
            <a:ext cx="549275" cy="39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sz="2000" dirty="0" err="1"/>
              <a:t>Sel-sel</a:t>
            </a:r>
            <a:r>
              <a:rPr lang="en-US" sz="2000" dirty="0"/>
              <a:t> neural crest yang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sel-sel</a:t>
            </a:r>
            <a:r>
              <a:rPr lang="en-US" sz="2000" dirty="0"/>
              <a:t> </a:t>
            </a:r>
            <a:r>
              <a:rPr lang="en-US" sz="2000" dirty="0" err="1"/>
              <a:t>lempeng</a:t>
            </a:r>
            <a:r>
              <a:rPr lang="en-US" sz="2000" dirty="0"/>
              <a:t> </a:t>
            </a:r>
            <a:r>
              <a:rPr lang="en-US" sz="2000" dirty="0" err="1"/>
              <a:t>saraf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terpisah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bermigrasi</a:t>
            </a:r>
            <a:r>
              <a:rPr lang="en-US" sz="2000" dirty="0"/>
              <a:t> </a:t>
            </a:r>
            <a:r>
              <a:rPr lang="en-US" sz="2000" dirty="0" err="1"/>
              <a:t>jauh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neuro</a:t>
            </a:r>
            <a:r>
              <a:rPr lang="en-US" sz="2000" dirty="0"/>
              <a:t> ectodermal </a:t>
            </a:r>
            <a:r>
              <a:rPr lang="en-US" sz="2000" dirty="0" err="1"/>
              <a:t>dan</a:t>
            </a:r>
            <a:r>
              <a:rPr lang="en-US" sz="2000" dirty="0"/>
              <a:t> neural crest </a:t>
            </a:r>
            <a:r>
              <a:rPr lang="en-US" sz="2000" dirty="0" err="1"/>
              <a:t>kemudian</a:t>
            </a:r>
            <a:r>
              <a:rPr lang="en-US" sz="2000" dirty="0"/>
              <a:t> </a:t>
            </a:r>
            <a:r>
              <a:rPr lang="en-US" sz="2000" dirty="0" err="1"/>
              <a:t>berdiferensiasi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sel-sel</a:t>
            </a:r>
            <a:r>
              <a:rPr lang="en-US" sz="2000" dirty="0"/>
              <a:t> ganglia </a:t>
            </a:r>
            <a:r>
              <a:rPr lang="en-US" sz="2000" dirty="0" err="1"/>
              <a:t>dan</a:t>
            </a:r>
            <a:r>
              <a:rPr lang="en-US" sz="2000" dirty="0"/>
              <a:t> neuron SST, </a:t>
            </a:r>
            <a:r>
              <a:rPr lang="en-US" sz="2000" dirty="0" err="1"/>
              <a:t>sel</a:t>
            </a:r>
            <a:r>
              <a:rPr lang="en-US" sz="2000" dirty="0"/>
              <a:t> Schwan, </a:t>
            </a:r>
            <a:r>
              <a:rPr lang="en-US" sz="2000" dirty="0" err="1"/>
              <a:t>sel</a:t>
            </a:r>
            <a:r>
              <a:rPr lang="en-US" sz="2000" dirty="0"/>
              <a:t> </a:t>
            </a:r>
            <a:r>
              <a:rPr lang="en-US" sz="2000" dirty="0" err="1"/>
              <a:t>kromafin</a:t>
            </a:r>
            <a:r>
              <a:rPr lang="en-US" sz="2000" dirty="0"/>
              <a:t> </a:t>
            </a:r>
            <a:r>
              <a:rPr lang="en-US" sz="2000" dirty="0" err="1"/>
              <a:t>kelenjar</a:t>
            </a:r>
            <a:r>
              <a:rPr lang="en-US" sz="2000" dirty="0"/>
              <a:t> medulla </a:t>
            </a:r>
            <a:r>
              <a:rPr lang="en-US" sz="2000" dirty="0" err="1"/>
              <a:t>suprarenalis</a:t>
            </a:r>
            <a:r>
              <a:rPr lang="en-US" sz="2000" dirty="0"/>
              <a:t>, </a:t>
            </a:r>
            <a:r>
              <a:rPr lang="en-US" sz="2000" dirty="0" err="1"/>
              <a:t>melanosit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504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7850" y="1583350"/>
            <a:ext cx="5288400" cy="531200"/>
          </a:xfrm>
        </p:spPr>
        <p:txBody>
          <a:bodyPr/>
          <a:lstStyle/>
          <a:p>
            <a:r>
              <a:rPr lang="en-US" sz="2800" dirty="0" smtClean="0"/>
              <a:t>DAFTAR PUSTAKA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7850" y="2114550"/>
            <a:ext cx="5288400" cy="1510304"/>
          </a:xfrm>
        </p:spPr>
        <p:txBody>
          <a:bodyPr/>
          <a:lstStyle/>
          <a:p>
            <a:pPr algn="just"/>
            <a:r>
              <a:rPr lang="en-US" dirty="0"/>
              <a:t>https://</a:t>
            </a:r>
            <a:r>
              <a:rPr lang="en-US" dirty="0" smtClean="0"/>
              <a:t>adoc.pub/queue/saat-minggu-ke-3-embriogenesistiga-lapis-jaringan-embrional-</a:t>
            </a:r>
            <a:r>
              <a:rPr lang="en-US" dirty="0"/>
              <a:t>.html</a:t>
            </a:r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4294967295"/>
          </p:nvPr>
        </p:nvSpPr>
        <p:spPr>
          <a:xfrm>
            <a:off x="0" y="4749800"/>
            <a:ext cx="549275" cy="39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5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366" name="Google Shape;366;p44"/>
          <p:cNvSpPr/>
          <p:nvPr/>
        </p:nvSpPr>
        <p:spPr>
          <a:xfrm>
            <a:off x="2211750" y="416100"/>
            <a:ext cx="4720500" cy="3147300"/>
          </a:xfrm>
          <a:prstGeom prst="wedgeEllipseCallout">
            <a:avLst>
              <a:gd name="adj1" fmla="val 48642"/>
              <a:gd name="adj2" fmla="val 55360"/>
            </a:avLst>
          </a:prstGeom>
          <a:solidFill>
            <a:schemeClr val="lt1"/>
          </a:solidFill>
          <a:ln>
            <a:noFill/>
          </a:ln>
          <a:effectLst>
            <a:outerShdw blurRad="228600" dist="38100" algn="bl" rotWithShape="0">
              <a:srgbClr val="00131F">
                <a:alpha val="75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chemeClr val="accen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Thanks!</a:t>
            </a:r>
            <a:endParaRPr sz="6000" dirty="0">
              <a:solidFill>
                <a:schemeClr val="accen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Bellota Text Light"/>
                <a:ea typeface="Bellota Text Light"/>
                <a:cs typeface="Bellota Text Light"/>
                <a:sym typeface="Bellota Text Light"/>
              </a:rPr>
              <a:t>@kelompok_b1_a</a:t>
            </a:r>
            <a:endParaRPr sz="2000" b="1" dirty="0">
              <a:solidFill>
                <a:schemeClr val="dk1"/>
              </a:solidFill>
              <a:latin typeface="Bellota Text Light"/>
              <a:ea typeface="Bellota Text Light"/>
              <a:cs typeface="Bellota Text Light"/>
              <a:sym typeface="Bellota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title"/>
          </p:nvPr>
        </p:nvSpPr>
        <p:spPr>
          <a:xfrm>
            <a:off x="1066800" y="1127750"/>
            <a:ext cx="699505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NAMA ANGGOTA:</a:t>
            </a:r>
            <a:endParaRPr dirty="0"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2057400" y="1657350"/>
            <a:ext cx="5638800" cy="2309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1. MELLYNDA FORTIUS_2110101067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2. IRNA RARA JUNIKA_2110101068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3. PUTRI WAFA NORASHILA DEWI_2110101069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4. PUTRI RATNA SARI DEWI_2110101071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5. FERA WIDIAWATI_2110101072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dirty="0" smtClean="0"/>
              <a:t>6. ANJELI SAURI_2110101073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/>
          </a:p>
        </p:txBody>
      </p:sp>
      <p:sp>
        <p:nvSpPr>
          <p:cNvPr id="121" name="Google Shape;121;p2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ctrTitle"/>
          </p:nvPr>
        </p:nvSpPr>
        <p:spPr>
          <a:xfrm>
            <a:off x="1927850" y="1583350"/>
            <a:ext cx="5288400" cy="22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</a:rPr>
              <a:t>1</a:t>
            </a:r>
            <a:r>
              <a:rPr lang="en" sz="1800" dirty="0" smtClean="0">
                <a:solidFill>
                  <a:schemeClr val="accent2"/>
                </a:solidFill>
              </a:rPr>
              <a:t>.</a:t>
            </a:r>
            <a:r>
              <a:rPr lang="en" sz="1800" dirty="0"/>
              <a:t> </a:t>
            </a:r>
            <a:r>
              <a:rPr lang="en" sz="1800" dirty="0" smtClean="0"/>
              <a:t>DEFINISI SISTEM SYARAF</a:t>
            </a:r>
            <a:endParaRPr sz="1800" dirty="0">
              <a:solidFill>
                <a:schemeClr val="accent2"/>
              </a:solidFill>
            </a:endParaRPr>
          </a:p>
        </p:txBody>
      </p:sp>
      <p:sp>
        <p:nvSpPr>
          <p:cNvPr id="135" name="Google Shape;135;p25"/>
          <p:cNvSpPr txBox="1">
            <a:spLocks noGrp="1"/>
          </p:cNvSpPr>
          <p:nvPr>
            <p:ph type="subTitle" idx="1"/>
          </p:nvPr>
        </p:nvSpPr>
        <p:spPr>
          <a:xfrm>
            <a:off x="1927850" y="1809750"/>
            <a:ext cx="5288400" cy="181510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/>
            <a:r>
              <a:rPr lang="en-US" dirty="0" err="1">
                <a:latin typeface="Book Antiqua" pitchFamily="18" charset="0"/>
              </a:rPr>
              <a:t>Sistem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syaraf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adalah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segala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sistem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berada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dalam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tubuh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berfungsi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untuk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mengatur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setiap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tindakan</a:t>
            </a:r>
            <a:r>
              <a:rPr lang="en-US" dirty="0">
                <a:latin typeface="Book Antiqua" pitchFamily="18" charset="0"/>
              </a:rPr>
              <a:t> yang </a:t>
            </a:r>
            <a:r>
              <a:rPr lang="en-US" dirty="0" err="1">
                <a:latin typeface="Book Antiqua" pitchFamily="18" charset="0"/>
              </a:rPr>
              <a:t>dilakukan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tubuh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dengan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cara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saling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mengirimkan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sinyal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dari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berbagai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bagian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tubuh</a:t>
            </a:r>
            <a:r>
              <a:rPr lang="en-US" dirty="0">
                <a:latin typeface="Book Antiqua" pitchFamily="18" charset="0"/>
              </a:rPr>
              <a:t>.</a:t>
            </a:r>
            <a:endParaRPr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ctrTitle"/>
          </p:nvPr>
        </p:nvSpPr>
        <p:spPr>
          <a:xfrm>
            <a:off x="1927850" y="1583350"/>
            <a:ext cx="5288400" cy="22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accent2"/>
                </a:solidFill>
              </a:rPr>
              <a:t>LANJUTAN…</a:t>
            </a:r>
            <a:endParaRPr sz="1800" dirty="0">
              <a:solidFill>
                <a:schemeClr val="accent2"/>
              </a:solidFill>
            </a:endParaRPr>
          </a:p>
        </p:txBody>
      </p:sp>
      <p:sp>
        <p:nvSpPr>
          <p:cNvPr id="135" name="Google Shape;135;p25"/>
          <p:cNvSpPr txBox="1">
            <a:spLocks noGrp="1"/>
          </p:cNvSpPr>
          <p:nvPr>
            <p:ph type="subTitle" idx="1"/>
          </p:nvPr>
        </p:nvSpPr>
        <p:spPr>
          <a:xfrm>
            <a:off x="1905000" y="1885950"/>
            <a:ext cx="5288400" cy="173890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/>
            <a:r>
              <a:rPr lang="en-US" sz="1800" dirty="0" err="1">
                <a:latin typeface="Book Antiqua" pitchFamily="18" charset="0"/>
              </a:rPr>
              <a:t>Sistem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saraf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terdiri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dari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otak</a:t>
            </a:r>
            <a:r>
              <a:rPr lang="en-US" sz="1800" dirty="0">
                <a:latin typeface="Book Antiqua" pitchFamily="18" charset="0"/>
              </a:rPr>
              <a:t>, </a:t>
            </a:r>
            <a:r>
              <a:rPr lang="en-US" sz="1800" dirty="0" err="1">
                <a:latin typeface="Book Antiqua" pitchFamily="18" charset="0"/>
              </a:rPr>
              <a:t>sumsum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tulang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belakang</a:t>
            </a:r>
            <a:r>
              <a:rPr lang="en-US" sz="1800" dirty="0">
                <a:latin typeface="Book Antiqua" pitchFamily="18" charset="0"/>
              </a:rPr>
              <a:t>, organ-organ </a:t>
            </a:r>
            <a:r>
              <a:rPr lang="en-US" sz="1800" dirty="0" err="1">
                <a:latin typeface="Book Antiqua" pitchFamily="18" charset="0"/>
              </a:rPr>
              <a:t>sensorik</a:t>
            </a:r>
            <a:r>
              <a:rPr lang="en-US" sz="1800" dirty="0">
                <a:latin typeface="Book Antiqua" pitchFamily="18" charset="0"/>
              </a:rPr>
              <a:t>, </a:t>
            </a:r>
            <a:r>
              <a:rPr lang="en-US" sz="1800" dirty="0" err="1">
                <a:latin typeface="Book Antiqua" pitchFamily="18" charset="0"/>
              </a:rPr>
              <a:t>dan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seluruh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saraf</a:t>
            </a:r>
            <a:r>
              <a:rPr lang="en-US" sz="1800" dirty="0">
                <a:latin typeface="Book Antiqua" pitchFamily="18" charset="0"/>
              </a:rPr>
              <a:t> yang </a:t>
            </a:r>
            <a:r>
              <a:rPr lang="en-US" sz="1800" dirty="0" err="1">
                <a:latin typeface="Book Antiqua" pitchFamily="18" charset="0"/>
              </a:rPr>
              <a:t>saling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terhubung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dengan</a:t>
            </a:r>
            <a:r>
              <a:rPr lang="en-US" sz="1800" dirty="0">
                <a:latin typeface="Book Antiqua" pitchFamily="18" charset="0"/>
              </a:rPr>
              <a:t> organ di </a:t>
            </a:r>
            <a:r>
              <a:rPr lang="en-US" sz="1800" dirty="0" err="1">
                <a:latin typeface="Book Antiqua" pitchFamily="18" charset="0"/>
              </a:rPr>
              <a:t>dalam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tubuh</a:t>
            </a:r>
            <a:r>
              <a:rPr lang="en-US" sz="1800" dirty="0">
                <a:latin typeface="Book Antiqua" pitchFamily="18" charset="0"/>
              </a:rPr>
              <a:t>. </a:t>
            </a:r>
            <a:r>
              <a:rPr lang="en-US" sz="1800" dirty="0" err="1">
                <a:latin typeface="Book Antiqua" pitchFamily="18" charset="0"/>
              </a:rPr>
              <a:t>Sistem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saraf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juga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dibagi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menjadi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dua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bagian</a:t>
            </a:r>
            <a:r>
              <a:rPr lang="en-US" sz="1800" dirty="0">
                <a:latin typeface="Book Antiqua" pitchFamily="18" charset="0"/>
              </a:rPr>
              <a:t>, </a:t>
            </a:r>
            <a:r>
              <a:rPr lang="en-US" sz="1800" dirty="0" err="1">
                <a:latin typeface="Book Antiqua" pitchFamily="18" charset="0"/>
              </a:rPr>
              <a:t>yaitu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sistem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saraf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pusat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>
                <a:latin typeface="Book Antiqua" pitchFamily="18" charset="0"/>
              </a:rPr>
              <a:t>dan</a:t>
            </a:r>
            <a:r>
              <a:rPr lang="en-US" sz="1800" dirty="0">
                <a:latin typeface="Book Antiqua" pitchFamily="18" charset="0"/>
              </a:rPr>
              <a:t> </a:t>
            </a:r>
            <a:r>
              <a:rPr lang="en-US" sz="1800" dirty="0" err="1" smtClean="0">
                <a:latin typeface="Book Antiqua" pitchFamily="18" charset="0"/>
              </a:rPr>
              <a:t>saraf</a:t>
            </a:r>
            <a:r>
              <a:rPr lang="en-US" sz="1800" dirty="0" smtClean="0">
                <a:latin typeface="Book Antiqua" pitchFamily="18" charset="0"/>
              </a:rPr>
              <a:t> </a:t>
            </a:r>
            <a:r>
              <a:rPr lang="en-US" sz="1800" dirty="0" err="1" smtClean="0">
                <a:latin typeface="Book Antiqua" pitchFamily="18" charset="0"/>
              </a:rPr>
              <a:t>tepi</a:t>
            </a:r>
            <a:r>
              <a:rPr lang="en-US" sz="1800" dirty="0" smtClean="0">
                <a:latin typeface="Book Antiqua" pitchFamily="18" charset="0"/>
              </a:rPr>
              <a:t>.</a:t>
            </a:r>
            <a:endParaRPr sz="1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6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2. PEMBENTUKAN SISTEM SYARAF DALAM EMBRIOGENESIS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1066800" y="1352550"/>
            <a:ext cx="3313800" cy="266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buNone/>
            </a:pPr>
            <a:r>
              <a:rPr lang="en-US" sz="1600" dirty="0" smtClean="0"/>
              <a:t>A. </a:t>
            </a:r>
            <a:r>
              <a:rPr lang="en-US" sz="1200" dirty="0" smtClean="0">
                <a:latin typeface="Book Antiqua" pitchFamily="18" charset="0"/>
              </a:rPr>
              <a:t>FERTILISASI</a:t>
            </a:r>
            <a:endParaRPr lang="en-US" sz="1200" dirty="0" smtClean="0">
              <a:latin typeface="Book Antiqua" pitchFamily="18" charset="0"/>
            </a:endParaRPr>
          </a:p>
          <a:p>
            <a:pPr marL="0" lvl="0" indent="0" algn="just">
              <a:buNone/>
            </a:pPr>
            <a:r>
              <a:rPr lang="en-US" sz="1200" dirty="0" err="1" smtClean="0">
                <a:latin typeface="Book Antiqua" pitchFamily="18" charset="0"/>
              </a:rPr>
              <a:t>Peristiwa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fertilisasi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terjadi</a:t>
            </a:r>
            <a:r>
              <a:rPr lang="en-US" sz="1200" dirty="0">
                <a:latin typeface="Book Antiqua" pitchFamily="18" charset="0"/>
              </a:rPr>
              <a:t> di </a:t>
            </a:r>
            <a:r>
              <a:rPr lang="en-US" sz="1200" dirty="0" err="1">
                <a:latin typeface="Book Antiqua" pitchFamily="18" charset="0"/>
              </a:rPr>
              <a:t>saat</a:t>
            </a:r>
            <a:r>
              <a:rPr lang="en-US" sz="1200" dirty="0">
                <a:latin typeface="Book Antiqua" pitchFamily="18" charset="0"/>
              </a:rPr>
              <a:t> spermatozoa </a:t>
            </a:r>
            <a:r>
              <a:rPr lang="en-US" sz="1200" dirty="0" err="1" smtClean="0">
                <a:latin typeface="Book Antiqua" pitchFamily="18" charset="0"/>
              </a:rPr>
              <a:t>membuahi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>
                <a:latin typeface="Book Antiqua" pitchFamily="18" charset="0"/>
              </a:rPr>
              <a:t>ovum di tuba </a:t>
            </a:r>
            <a:r>
              <a:rPr lang="en-US" sz="1200" dirty="0" err="1">
                <a:latin typeface="Book Antiqua" pitchFamily="18" charset="0"/>
              </a:rPr>
              <a:t>fallopi</a:t>
            </a:r>
            <a:r>
              <a:rPr lang="en-US" sz="1200" dirty="0">
                <a:latin typeface="Book Antiqua" pitchFamily="18" charset="0"/>
              </a:rPr>
              <a:t>. </a:t>
            </a:r>
            <a:r>
              <a:rPr lang="en-US" sz="1200" dirty="0" err="1">
                <a:latin typeface="Book Antiqua" pitchFamily="18" charset="0"/>
              </a:rPr>
              <a:t>Hasil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fertilisasi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 smtClean="0">
                <a:latin typeface="Book Antiqua" pitchFamily="18" charset="0"/>
              </a:rPr>
              <a:t>disebut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zigot</a:t>
            </a:r>
            <a:r>
              <a:rPr lang="en-US" sz="1200" dirty="0">
                <a:latin typeface="Book Antiqua" pitchFamily="18" charset="0"/>
              </a:rPr>
              <a:t>. </a:t>
            </a:r>
            <a:r>
              <a:rPr lang="en-US" sz="1200" dirty="0" err="1">
                <a:latin typeface="Book Antiqua" pitchFamily="18" charset="0"/>
              </a:rPr>
              <a:t>Zigot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membelah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secara</a:t>
            </a:r>
            <a:r>
              <a:rPr lang="en-US" sz="1200" dirty="0">
                <a:latin typeface="Book Antiqua" pitchFamily="18" charset="0"/>
              </a:rPr>
              <a:t> mitosis </a:t>
            </a:r>
            <a:r>
              <a:rPr lang="en-US" sz="1200" dirty="0" err="1">
                <a:latin typeface="Book Antiqua" pitchFamily="18" charset="0"/>
              </a:rPr>
              <a:t>menjadi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 smtClean="0">
                <a:latin typeface="Book Antiqua" pitchFamily="18" charset="0"/>
              </a:rPr>
              <a:t>dua</a:t>
            </a:r>
            <a:r>
              <a:rPr lang="en-US" sz="1200" dirty="0">
                <a:latin typeface="Book Antiqua" pitchFamily="18" charset="0"/>
              </a:rPr>
              <a:t>, </a:t>
            </a:r>
            <a:r>
              <a:rPr lang="en-US" sz="1200" dirty="0" err="1">
                <a:latin typeface="Book Antiqua" pitchFamily="18" charset="0"/>
              </a:rPr>
              <a:t>empat</a:t>
            </a:r>
            <a:r>
              <a:rPr lang="en-US" sz="1200" dirty="0">
                <a:latin typeface="Book Antiqua" pitchFamily="18" charset="0"/>
              </a:rPr>
              <a:t>, </a:t>
            </a:r>
            <a:r>
              <a:rPr lang="en-US" sz="1200" dirty="0" err="1">
                <a:latin typeface="Book Antiqua" pitchFamily="18" charset="0"/>
              </a:rPr>
              <a:t>delapan</a:t>
            </a:r>
            <a:r>
              <a:rPr lang="en-US" sz="1200" dirty="0">
                <a:latin typeface="Book Antiqua" pitchFamily="18" charset="0"/>
              </a:rPr>
              <a:t>, </a:t>
            </a:r>
            <a:r>
              <a:rPr lang="en-US" sz="1200" dirty="0" err="1">
                <a:latin typeface="Book Antiqua" pitchFamily="18" charset="0"/>
              </a:rPr>
              <a:t>enam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belas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seterusnya</a:t>
            </a:r>
            <a:r>
              <a:rPr lang="en-US" sz="1200" dirty="0" smtClean="0">
                <a:latin typeface="Book Antiqua" pitchFamily="18" charset="0"/>
              </a:rPr>
              <a:t>. </a:t>
            </a:r>
            <a:r>
              <a:rPr lang="en-US" sz="1200" dirty="0" err="1" smtClean="0">
                <a:latin typeface="Book Antiqua" pitchFamily="18" charset="0"/>
              </a:rPr>
              <a:t>Pada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saat</a:t>
            </a:r>
            <a:r>
              <a:rPr lang="en-US" sz="1200" dirty="0">
                <a:latin typeface="Book Antiqua" pitchFamily="18" charset="0"/>
              </a:rPr>
              <a:t> 32 </a:t>
            </a:r>
            <a:r>
              <a:rPr lang="en-US" sz="1200" dirty="0" err="1">
                <a:latin typeface="Book Antiqua" pitchFamily="18" charset="0"/>
              </a:rPr>
              <a:t>sel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disebut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morula</a:t>
            </a:r>
            <a:r>
              <a:rPr lang="en-US" sz="1200" dirty="0">
                <a:latin typeface="Book Antiqua" pitchFamily="18" charset="0"/>
              </a:rPr>
              <a:t>. </a:t>
            </a:r>
            <a:r>
              <a:rPr lang="en-US" sz="1200" dirty="0" err="1">
                <a:latin typeface="Book Antiqua" pitchFamily="18" charset="0"/>
              </a:rPr>
              <a:t>Kemudian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morula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berubah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bentuk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menjadi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blastosit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yaitu</a:t>
            </a:r>
            <a:r>
              <a:rPr lang="en-US" sz="1200" dirty="0">
                <a:latin typeface="Book Antiqua" pitchFamily="18" charset="0"/>
              </a:rPr>
              <a:t> bola </a:t>
            </a:r>
            <a:r>
              <a:rPr lang="en-US" sz="1200" dirty="0" err="1" smtClean="0">
                <a:latin typeface="Book Antiqua" pitchFamily="18" charset="0"/>
              </a:rPr>
              <a:t>padat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>
                <a:latin typeface="Book Antiqua" pitchFamily="18" charset="0"/>
              </a:rPr>
              <a:t>yang </a:t>
            </a:r>
            <a:r>
              <a:rPr lang="en-US" sz="1200" dirty="0" err="1">
                <a:latin typeface="Book Antiqua" pitchFamily="18" charset="0"/>
              </a:rPr>
              <a:t>membentuk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suatu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rongga</a:t>
            </a:r>
            <a:r>
              <a:rPr lang="en-US" sz="1200" dirty="0">
                <a:latin typeface="Book Antiqua" pitchFamily="18" charset="0"/>
              </a:rPr>
              <a:t> yang </a:t>
            </a:r>
            <a:r>
              <a:rPr lang="en-US" sz="1200" dirty="0" err="1">
                <a:latin typeface="Book Antiqua" pitchFamily="18" charset="0"/>
              </a:rPr>
              <a:t>diisi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oleh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cai</a:t>
            </a:r>
            <a:r>
              <a:rPr lang="en-US" sz="1200" dirty="0">
                <a:latin typeface="Book Antiqua" pitchFamily="18" charset="0"/>
              </a:rPr>
              <a:t> ran yang </a:t>
            </a:r>
            <a:r>
              <a:rPr lang="en-US" sz="1200" dirty="0" err="1">
                <a:latin typeface="Book Antiqua" pitchFamily="18" charset="0"/>
              </a:rPr>
              <a:t>dikelurkan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oleh</a:t>
            </a:r>
            <a:r>
              <a:rPr lang="en-US" sz="1200" dirty="0">
                <a:latin typeface="Book Antiqua" pitchFamily="18" charset="0"/>
              </a:rPr>
              <a:t> tuba </a:t>
            </a:r>
            <a:r>
              <a:rPr lang="en-US" sz="1200" dirty="0" err="1">
                <a:latin typeface="Book Antiqua" pitchFamily="18" charset="0"/>
              </a:rPr>
              <a:t>fallopi</a:t>
            </a:r>
            <a:r>
              <a:rPr lang="en-US" sz="1200" dirty="0">
                <a:latin typeface="Book Antiqua" pitchFamily="18" charset="0"/>
              </a:rPr>
              <a:t>. </a:t>
            </a:r>
            <a:r>
              <a:rPr lang="en-US" sz="1200" dirty="0" err="1">
                <a:latin typeface="Book Antiqua" pitchFamily="18" charset="0"/>
              </a:rPr>
              <a:t>Rongga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ini</a:t>
            </a:r>
            <a:r>
              <a:rPr lang="en-US" sz="1200" dirty="0">
                <a:latin typeface="Book Antiqua" pitchFamily="18" charset="0"/>
              </a:rPr>
              <a:t> di </a:t>
            </a:r>
            <a:r>
              <a:rPr lang="en-US" sz="1200" dirty="0" err="1">
                <a:latin typeface="Book Antiqua" pitchFamily="18" charset="0"/>
              </a:rPr>
              <a:t>sebut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blastosoel</a:t>
            </a:r>
            <a:r>
              <a:rPr lang="en-US" sz="1200" dirty="0">
                <a:latin typeface="Book Antiqua" pitchFamily="18" charset="0"/>
              </a:rPr>
              <a:t>.</a:t>
            </a:r>
            <a:endParaRPr sz="1200" dirty="0">
              <a:latin typeface="Book Antiqua" pitchFamily="18" charset="0"/>
            </a:endParaRPr>
          </a:p>
        </p:txBody>
      </p:sp>
      <p:sp>
        <p:nvSpPr>
          <p:cNvPr id="141" name="Google Shape;141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200150"/>
            <a:ext cx="3560885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1082050" y="11277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LANJUTAN…</a:t>
            </a:r>
            <a:endParaRPr dirty="0"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1066800" y="1504950"/>
            <a:ext cx="6979800" cy="259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lvl="0" indent="0">
              <a:buNone/>
            </a:pPr>
            <a:r>
              <a:rPr lang="en-US" sz="1200" dirty="0">
                <a:latin typeface="Book Antiqua" pitchFamily="18" charset="0"/>
              </a:rPr>
              <a:t>B. </a:t>
            </a:r>
            <a:r>
              <a:rPr lang="en-US" sz="1200" dirty="0" smtClean="0">
                <a:latin typeface="Book Antiqua" pitchFamily="18" charset="0"/>
              </a:rPr>
              <a:t>GASTRULASI</a:t>
            </a:r>
          </a:p>
          <a:p>
            <a:pPr marL="101600" lvl="0" indent="0" algn="just">
              <a:buNone/>
            </a:pPr>
            <a:r>
              <a:rPr lang="en-US" sz="1200" dirty="0" err="1" smtClean="0">
                <a:latin typeface="Book Antiqua" pitchFamily="18" charset="0"/>
              </a:rPr>
              <a:t>Saat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minggu</a:t>
            </a:r>
            <a:r>
              <a:rPr lang="en-US" sz="1200" dirty="0">
                <a:latin typeface="Book Antiqua" pitchFamily="18" charset="0"/>
              </a:rPr>
              <a:t> ke-3 </a:t>
            </a:r>
            <a:r>
              <a:rPr lang="en-US" sz="1200" dirty="0" err="1">
                <a:latin typeface="Book Antiqua" pitchFamily="18" charset="0"/>
              </a:rPr>
              <a:t>embriogenesis</a:t>
            </a:r>
            <a:r>
              <a:rPr lang="en-US" sz="1200" dirty="0">
                <a:latin typeface="Book Antiqua" pitchFamily="18" charset="0"/>
              </a:rPr>
              <a:t> ,</a:t>
            </a:r>
            <a:r>
              <a:rPr lang="en-US" sz="1200" dirty="0" err="1">
                <a:latin typeface="Book Antiqua" pitchFamily="18" charset="0"/>
              </a:rPr>
              <a:t>tiga</a:t>
            </a:r>
            <a:r>
              <a:rPr lang="en-US" sz="1200" dirty="0">
                <a:latin typeface="Book Antiqua" pitchFamily="18" charset="0"/>
              </a:rPr>
              <a:t> lapis </a:t>
            </a:r>
            <a:r>
              <a:rPr lang="en-US" sz="1200" dirty="0" err="1">
                <a:latin typeface="Book Antiqua" pitchFamily="18" charset="0"/>
              </a:rPr>
              <a:t>jaringan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embrional</a:t>
            </a:r>
            <a:r>
              <a:rPr lang="en-US" sz="1200" dirty="0">
                <a:latin typeface="Book Antiqua" pitchFamily="18" charset="0"/>
              </a:rPr>
              <a:t> (ectoderm, </a:t>
            </a:r>
            <a:r>
              <a:rPr lang="en-US" sz="1200" dirty="0" err="1">
                <a:latin typeface="Book Antiqua" pitchFamily="18" charset="0"/>
              </a:rPr>
              <a:t>mesod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erm</a:t>
            </a:r>
            <a:r>
              <a:rPr lang="en-US" sz="1200" dirty="0">
                <a:latin typeface="Book Antiqua" pitchFamily="18" charset="0"/>
              </a:rPr>
              <a:t>,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endoderm) </a:t>
            </a:r>
            <a:r>
              <a:rPr lang="en-US" sz="1200" dirty="0" err="1">
                <a:latin typeface="Book Antiqua" pitchFamily="18" charset="0"/>
              </a:rPr>
              <a:t>melalui</a:t>
            </a:r>
            <a:r>
              <a:rPr lang="en-US" sz="1200" dirty="0">
                <a:latin typeface="Book Antiqua" pitchFamily="18" charset="0"/>
              </a:rPr>
              <a:t> proses yang </a:t>
            </a:r>
            <a:r>
              <a:rPr lang="en-US" sz="1200" dirty="0" err="1">
                <a:latin typeface="Book Antiqua" pitchFamily="18" charset="0"/>
              </a:rPr>
              <a:t>dikenal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sebagai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gastrulasi</a:t>
            </a:r>
            <a:r>
              <a:rPr lang="en-US" sz="1200" dirty="0" smtClean="0">
                <a:latin typeface="Book Antiqua" pitchFamily="18" charset="0"/>
              </a:rPr>
              <a:t>.</a:t>
            </a:r>
          </a:p>
          <a:p>
            <a:pPr marL="101600" lvl="0" indent="0" algn="just">
              <a:buNone/>
            </a:pPr>
            <a:r>
              <a:rPr lang="en-US" sz="1200" dirty="0" smtClean="0">
                <a:latin typeface="Book Antiqua" pitchFamily="18" charset="0"/>
              </a:rPr>
              <a:t>•</a:t>
            </a:r>
            <a:r>
              <a:rPr lang="en-US" sz="1200" dirty="0" err="1" smtClean="0">
                <a:latin typeface="Book Antiqua" pitchFamily="18" charset="0"/>
              </a:rPr>
              <a:t>Sel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>
                <a:latin typeface="Book Antiqua" pitchFamily="18" charset="0"/>
              </a:rPr>
              <a:t>Ectoderm </a:t>
            </a:r>
            <a:r>
              <a:rPr lang="en-US" sz="1200" dirty="0" err="1">
                <a:latin typeface="Book Antiqua" pitchFamily="18" charset="0"/>
              </a:rPr>
              <a:t>terlepas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dari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epiblast</a:t>
            </a:r>
            <a:r>
              <a:rPr lang="en-US" sz="1200" dirty="0">
                <a:latin typeface="Book Antiqua" pitchFamily="18" charset="0"/>
              </a:rPr>
              <a:t> , </a:t>
            </a:r>
            <a:r>
              <a:rPr lang="en-US" sz="1200" dirty="0" err="1">
                <a:latin typeface="Book Antiqua" pitchFamily="18" charset="0"/>
              </a:rPr>
              <a:t>yakni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lapisan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permukaan</a:t>
            </a:r>
            <a:r>
              <a:rPr lang="en-US" sz="1200" dirty="0">
                <a:latin typeface="Book Antiqua" pitchFamily="18" charset="0"/>
              </a:rPr>
              <a:t> embryo, </a:t>
            </a:r>
            <a:r>
              <a:rPr lang="en-US" sz="1200" dirty="0" err="1">
                <a:latin typeface="Book Antiqua" pitchFamily="18" charset="0"/>
              </a:rPr>
              <a:t>menyebabkan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invaginasi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ke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arah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dalam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menjadi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alur</a:t>
            </a:r>
            <a:r>
              <a:rPr lang="en-US" sz="1200" dirty="0">
                <a:latin typeface="Book Antiqua" pitchFamily="18" charset="0"/>
              </a:rPr>
              <a:t> yang </a:t>
            </a:r>
            <a:r>
              <a:rPr lang="en-US" sz="1200" dirty="0" err="1">
                <a:latin typeface="Book Antiqua" pitchFamily="18" charset="0"/>
              </a:rPr>
              <a:t>dikenal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sebagai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alur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sederhana</a:t>
            </a:r>
            <a:r>
              <a:rPr lang="en-US" sz="1200" dirty="0">
                <a:latin typeface="Book Antiqua" pitchFamily="18" charset="0"/>
              </a:rPr>
              <a:t> (primitive streak)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membentuk</a:t>
            </a:r>
            <a:r>
              <a:rPr lang="en-US" sz="1200" dirty="0">
                <a:latin typeface="Book Antiqua" pitchFamily="18" charset="0"/>
              </a:rPr>
              <a:t> mesoderm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endoderm</a:t>
            </a:r>
            <a:r>
              <a:rPr lang="en-US" sz="1200" dirty="0" smtClean="0">
                <a:latin typeface="Book Antiqua" pitchFamily="18" charset="0"/>
              </a:rPr>
              <a:t>.</a:t>
            </a:r>
          </a:p>
          <a:p>
            <a:pPr marL="101600" lvl="0" indent="0" algn="just">
              <a:buNone/>
            </a:pPr>
            <a:r>
              <a:rPr lang="en-US" sz="1200" dirty="0" smtClean="0">
                <a:latin typeface="Book Antiqua" pitchFamily="18" charset="0"/>
              </a:rPr>
              <a:t>•</a:t>
            </a:r>
            <a:r>
              <a:rPr lang="en-US" sz="1200" dirty="0" err="1" smtClean="0">
                <a:latin typeface="Book Antiqua" pitchFamily="18" charset="0"/>
              </a:rPr>
              <a:t>Kemudian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sel</a:t>
            </a:r>
            <a:r>
              <a:rPr lang="en-US" sz="1200" dirty="0">
                <a:latin typeface="Book Antiqua" pitchFamily="18" charset="0"/>
              </a:rPr>
              <a:t> mesoderm </a:t>
            </a:r>
            <a:r>
              <a:rPr lang="en-US" sz="1200" dirty="0" err="1">
                <a:latin typeface="Book Antiqua" pitchFamily="18" charset="0"/>
              </a:rPr>
              <a:t>pada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nodus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sederhana</a:t>
            </a:r>
            <a:r>
              <a:rPr lang="en-US" sz="1200" dirty="0">
                <a:latin typeface="Book Antiqua" pitchFamily="18" charset="0"/>
              </a:rPr>
              <a:t> di primitive streak (</a:t>
            </a:r>
            <a:r>
              <a:rPr lang="en-US" sz="1200" dirty="0" err="1">
                <a:latin typeface="Book Antiqua" pitchFamily="18" charset="0"/>
              </a:rPr>
              <a:t>bagian</a:t>
            </a:r>
            <a:r>
              <a:rPr lang="en-US" sz="1200" dirty="0">
                <a:latin typeface="Book Antiqua" pitchFamily="18" charset="0"/>
              </a:rPr>
              <a:t> paling rostral primitive streak) </a:t>
            </a:r>
            <a:r>
              <a:rPr lang="en-US" sz="1200" dirty="0" err="1">
                <a:latin typeface="Book Antiqua" pitchFamily="18" charset="0"/>
              </a:rPr>
              <a:t>bermigrasi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kearah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kepala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sampai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bertemu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dengan</a:t>
            </a:r>
            <a:r>
              <a:rPr lang="en-US" sz="1200" dirty="0">
                <a:latin typeface="Book Antiqua" pitchFamily="18" charset="0"/>
              </a:rPr>
              <a:t> membrane </a:t>
            </a:r>
            <a:r>
              <a:rPr lang="en-US" sz="1200" dirty="0" err="1">
                <a:latin typeface="Book Antiqua" pitchFamily="18" charset="0"/>
              </a:rPr>
              <a:t>bukofaringea</a:t>
            </a:r>
            <a:r>
              <a:rPr lang="en-US" sz="1200" dirty="0">
                <a:latin typeface="Book Antiqua" pitchFamily="18" charset="0"/>
              </a:rPr>
              <a:t> yang </a:t>
            </a:r>
            <a:r>
              <a:rPr lang="en-US" sz="1200" dirty="0" err="1" smtClean="0">
                <a:latin typeface="Book Antiqua" pitchFamily="18" charset="0"/>
              </a:rPr>
              <a:t>menyatu</a:t>
            </a:r>
            <a:endParaRPr lang="en-US" sz="1200" dirty="0" smtClean="0">
              <a:latin typeface="Book Antiqua" pitchFamily="18" charset="0"/>
            </a:endParaRPr>
          </a:p>
          <a:p>
            <a:pPr marL="101600" lvl="0" indent="0" algn="just">
              <a:buNone/>
            </a:pPr>
            <a:r>
              <a:rPr lang="en-US" sz="1200" dirty="0" smtClean="0">
                <a:latin typeface="Book Antiqua" pitchFamily="18" charset="0"/>
              </a:rPr>
              <a:t>•</a:t>
            </a:r>
            <a:r>
              <a:rPr lang="en-US" sz="1200" dirty="0" err="1" smtClean="0">
                <a:latin typeface="Book Antiqua" pitchFamily="18" charset="0"/>
              </a:rPr>
              <a:t>Secara</a:t>
            </a:r>
            <a:r>
              <a:rPr lang="en-US" sz="1200" dirty="0" smtClean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paralel</a:t>
            </a:r>
            <a:r>
              <a:rPr lang="en-US" sz="1200" dirty="0">
                <a:latin typeface="Book Antiqua" pitchFamily="18" charset="0"/>
              </a:rPr>
              <a:t>, </a:t>
            </a:r>
            <a:r>
              <a:rPr lang="en-US" sz="1200" dirty="0" err="1">
                <a:latin typeface="Book Antiqua" pitchFamily="18" charset="0"/>
              </a:rPr>
              <a:t>sel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prekorda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dorsalis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berinvaginasi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lebih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kearah</a:t>
            </a:r>
            <a:r>
              <a:rPr lang="en-US" sz="1200" dirty="0">
                <a:latin typeface="Book Antiqua" pitchFamily="18" charset="0"/>
              </a:rPr>
              <a:t> rostral, </a:t>
            </a:r>
            <a:r>
              <a:rPr lang="en-US" sz="1200" dirty="0" err="1">
                <a:latin typeface="Book Antiqua" pitchFamily="18" charset="0"/>
              </a:rPr>
              <a:t>membentuk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garis</a:t>
            </a:r>
            <a:r>
              <a:rPr lang="en-US" sz="1200" dirty="0">
                <a:latin typeface="Book Antiqua" pitchFamily="18" charset="0"/>
              </a:rPr>
              <a:t> yang </a:t>
            </a:r>
            <a:r>
              <a:rPr lang="en-US" sz="1200" dirty="0" err="1">
                <a:latin typeface="Book Antiqua" pitchFamily="18" charset="0"/>
              </a:rPr>
              <a:t>dikenal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sebagai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korda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dorsalis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dan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nodus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sederhana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sampai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lempeng</a:t>
            </a:r>
            <a:r>
              <a:rPr lang="en-US" sz="1200" dirty="0">
                <a:latin typeface="Book Antiqua" pitchFamily="18" charset="0"/>
              </a:rPr>
              <a:t> </a:t>
            </a:r>
            <a:r>
              <a:rPr lang="en-US" sz="1200" dirty="0" err="1">
                <a:latin typeface="Book Antiqua" pitchFamily="18" charset="0"/>
              </a:rPr>
              <a:t>prekordal</a:t>
            </a:r>
            <a:r>
              <a:rPr lang="en-US" sz="1200" dirty="0">
                <a:latin typeface="Book Antiqua" pitchFamily="18" charset="0"/>
              </a:rPr>
              <a:t>.</a:t>
            </a:r>
            <a:endParaRPr sz="1200" dirty="0">
              <a:latin typeface="Book Antiqua" pitchFamily="18" charset="0"/>
            </a:endParaRPr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1066800" y="9715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LANJUTAN…</a:t>
            </a:r>
            <a:endParaRPr dirty="0"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1143000" y="1428750"/>
            <a:ext cx="6979800" cy="259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lvl="0" indent="0">
              <a:buNone/>
            </a:pPr>
            <a:r>
              <a:rPr lang="en-US" sz="1400" dirty="0">
                <a:latin typeface="Book Antiqua" pitchFamily="18" charset="0"/>
              </a:rPr>
              <a:t>C. </a:t>
            </a:r>
            <a:r>
              <a:rPr lang="en-US" sz="1400" dirty="0" smtClean="0">
                <a:latin typeface="Book Antiqua" pitchFamily="18" charset="0"/>
              </a:rPr>
              <a:t>NEURULASI</a:t>
            </a:r>
          </a:p>
          <a:p>
            <a:pPr marL="101600" lvl="0" indent="0">
              <a:buNone/>
            </a:pPr>
            <a:r>
              <a:rPr lang="en-US" sz="1400" dirty="0" err="1" smtClean="0">
                <a:latin typeface="Book Antiqua" pitchFamily="18" charset="0"/>
              </a:rPr>
              <a:t>Neurulasi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adalah</a:t>
            </a:r>
            <a:r>
              <a:rPr lang="en-US" sz="1400" dirty="0">
                <a:latin typeface="Book Antiqua" pitchFamily="18" charset="0"/>
              </a:rPr>
              <a:t> proses </a:t>
            </a:r>
            <a:r>
              <a:rPr lang="en-US" sz="1400" dirty="0" err="1">
                <a:latin typeface="Book Antiqua" pitchFamily="18" charset="0"/>
              </a:rPr>
              <a:t>penempatan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jaringan</a:t>
            </a:r>
            <a:r>
              <a:rPr lang="en-US" sz="1400" dirty="0">
                <a:latin typeface="Book Antiqua" pitchFamily="18" charset="0"/>
              </a:rPr>
              <a:t> yang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tumbuh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menjadi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saraf</a:t>
            </a:r>
            <a:r>
              <a:rPr lang="en-US" sz="1400" dirty="0">
                <a:latin typeface="Book Antiqua" pitchFamily="18" charset="0"/>
              </a:rPr>
              <a:t>, </a:t>
            </a:r>
            <a:r>
              <a:rPr lang="en-US" sz="1400" dirty="0" err="1">
                <a:latin typeface="Book Antiqua" pitchFamily="18" charset="0"/>
              </a:rPr>
              <a:t>jaringan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ini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berasal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dari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diferensiasi</a:t>
            </a:r>
            <a:r>
              <a:rPr lang="en-US" sz="1400" dirty="0">
                <a:latin typeface="Book Antiqua" pitchFamily="18" charset="0"/>
              </a:rPr>
              <a:t> ectoderm, </a:t>
            </a:r>
            <a:r>
              <a:rPr lang="en-US" sz="1400" dirty="0" err="1">
                <a:latin typeface="Book Antiqua" pitchFamily="18" charset="0"/>
              </a:rPr>
              <a:t>sehingga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disebut</a:t>
            </a:r>
            <a:r>
              <a:rPr lang="en-US" sz="1400" dirty="0">
                <a:latin typeface="Book Antiqua" pitchFamily="18" charset="0"/>
              </a:rPr>
              <a:t> neural ectoderm</a:t>
            </a:r>
            <a:r>
              <a:rPr lang="en-US" sz="1400" dirty="0" smtClean="0">
                <a:latin typeface="Book Antiqua" pitchFamily="18" charset="0"/>
              </a:rPr>
              <a:t>.</a:t>
            </a:r>
          </a:p>
          <a:p>
            <a:pPr marL="101600" lvl="0" indent="0">
              <a:buNone/>
            </a:pPr>
            <a:r>
              <a:rPr lang="en-US" sz="1400" dirty="0" err="1">
                <a:latin typeface="Book Antiqua" pitchFamily="18" charset="0"/>
              </a:rPr>
              <a:t>Tahapannya</a:t>
            </a:r>
            <a:r>
              <a:rPr lang="en-US" sz="1400" dirty="0" smtClean="0">
                <a:latin typeface="Book Antiqua" pitchFamily="18" charset="0"/>
              </a:rPr>
              <a:t>: </a:t>
            </a:r>
          </a:p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1.Pada </a:t>
            </a:r>
            <a:r>
              <a:rPr lang="en-US" sz="1400" dirty="0" err="1">
                <a:latin typeface="Book Antiqua" pitchFamily="18" charset="0"/>
              </a:rPr>
              <a:t>kehamilan</a:t>
            </a:r>
            <a:r>
              <a:rPr lang="en-US" sz="1400" dirty="0">
                <a:latin typeface="Book Antiqua" pitchFamily="18" charset="0"/>
              </a:rPr>
              <a:t> 18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 smtClean="0">
                <a:latin typeface="Book Antiqua" pitchFamily="18" charset="0"/>
              </a:rPr>
              <a:t>.</a:t>
            </a:r>
          </a:p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•</a:t>
            </a:r>
            <a:r>
              <a:rPr lang="en-US" sz="1400" dirty="0" err="1" smtClean="0">
                <a:latin typeface="Book Antiqua" pitchFamily="18" charset="0"/>
              </a:rPr>
              <a:t>Pada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tahap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awal</a:t>
            </a:r>
            <a:r>
              <a:rPr lang="en-US" sz="1400" dirty="0">
                <a:latin typeface="Book Antiqua" pitchFamily="18" charset="0"/>
              </a:rPr>
              <a:t> Notochord ( </a:t>
            </a:r>
            <a:r>
              <a:rPr lang="en-US" sz="1400" dirty="0" err="1">
                <a:latin typeface="Book Antiqua" pitchFamily="18" charset="0"/>
              </a:rPr>
              <a:t>Sumbu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primitif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embrio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bakal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tempat</a:t>
            </a:r>
            <a:r>
              <a:rPr lang="en-US" sz="1400" dirty="0">
                <a:latin typeface="Book Antiqua" pitchFamily="18" charset="0"/>
              </a:rPr>
              <a:t> vertebral column ) </a:t>
            </a:r>
            <a:r>
              <a:rPr lang="en-US" sz="1400" dirty="0" err="1">
                <a:latin typeface="Book Antiqua" pitchFamily="18" charset="0"/>
              </a:rPr>
              <a:t>menginduksi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ektoderm</a:t>
            </a:r>
            <a:r>
              <a:rPr lang="en-US" sz="1400" dirty="0">
                <a:latin typeface="Book Antiqua" pitchFamily="18" charset="0"/>
              </a:rPr>
              <a:t> di </a:t>
            </a:r>
            <a:r>
              <a:rPr lang="en-US" sz="1400" dirty="0" err="1">
                <a:latin typeface="Book Antiqua" pitchFamily="18" charset="0"/>
              </a:rPr>
              <a:t>atasnya</a:t>
            </a:r>
            <a:r>
              <a:rPr lang="en-US" sz="1400" dirty="0">
                <a:latin typeface="Book Antiqua" pitchFamily="18" charset="0"/>
              </a:rPr>
              <a:t>. </a:t>
            </a:r>
            <a:r>
              <a:rPr lang="en-US" sz="1400" dirty="0" err="1">
                <a:latin typeface="Book Antiqua" pitchFamily="18" charset="0"/>
              </a:rPr>
              <a:t>Sel</a:t>
            </a:r>
            <a:r>
              <a:rPr lang="en-US" sz="1400" dirty="0">
                <a:latin typeface="Book Antiqua" pitchFamily="18" charset="0"/>
              </a:rPr>
              <a:t> – </a:t>
            </a:r>
            <a:r>
              <a:rPr lang="en-US" sz="1400" dirty="0" err="1">
                <a:latin typeface="Book Antiqua" pitchFamily="18" charset="0"/>
              </a:rPr>
              <a:t>sel</a:t>
            </a:r>
            <a:r>
              <a:rPr lang="en-US" sz="1400" dirty="0">
                <a:latin typeface="Book Antiqua" pitchFamily="18" charset="0"/>
              </a:rPr>
              <a:t> ectoderm </a:t>
            </a:r>
            <a:r>
              <a:rPr lang="en-US" sz="1400" dirty="0" err="1">
                <a:latin typeface="Book Antiqua" pitchFamily="18" charset="0"/>
              </a:rPr>
              <a:t>berubah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menjadi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panjang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tebal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daripada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sel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disekitarnya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atau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disebut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juga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dengan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poliferasi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menjadi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lempeng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saraf</a:t>
            </a:r>
            <a:r>
              <a:rPr lang="en-US" sz="1400" dirty="0">
                <a:latin typeface="Book Antiqua" pitchFamily="18" charset="0"/>
              </a:rPr>
              <a:t> (neural plate</a:t>
            </a:r>
            <a:r>
              <a:rPr lang="en-US" sz="1400" dirty="0" smtClean="0">
                <a:latin typeface="Book Antiqua" pitchFamily="18" charset="0"/>
              </a:rPr>
              <a:t>).</a:t>
            </a:r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753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1066800" y="11239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LANJUTAN…</a:t>
            </a:r>
            <a:endParaRPr dirty="0"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1143000" y="1657350"/>
            <a:ext cx="6979800" cy="236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2.Pada </a:t>
            </a:r>
            <a:r>
              <a:rPr lang="en-US" sz="1400" dirty="0" err="1">
                <a:latin typeface="Book Antiqua" pitchFamily="18" charset="0"/>
              </a:rPr>
              <a:t>kehamilan</a:t>
            </a:r>
            <a:r>
              <a:rPr lang="en-US" sz="1400" dirty="0">
                <a:latin typeface="Book Antiqua" pitchFamily="18" charset="0"/>
              </a:rPr>
              <a:t> 19-20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>
                <a:latin typeface="Book Antiqua" pitchFamily="18" charset="0"/>
              </a:rPr>
              <a:t> .</a:t>
            </a:r>
          </a:p>
          <a:p>
            <a:pPr marL="101600" lvl="0" indent="0">
              <a:buNone/>
            </a:pPr>
            <a:r>
              <a:rPr lang="en-US" sz="1400" dirty="0">
                <a:latin typeface="Book Antiqua" pitchFamily="18" charset="0"/>
              </a:rPr>
              <a:t>•</a:t>
            </a:r>
            <a:r>
              <a:rPr lang="en-US" sz="1400" dirty="0" err="1">
                <a:latin typeface="Book Antiqua" pitchFamily="18" charset="0"/>
              </a:rPr>
              <a:t>Kemudian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bagian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tepi</a:t>
            </a:r>
            <a:r>
              <a:rPr lang="en-US" sz="1400" dirty="0">
                <a:latin typeface="Book Antiqua" pitchFamily="18" charset="0"/>
              </a:rPr>
              <a:t> neural plate </a:t>
            </a:r>
            <a:r>
              <a:rPr lang="en-US" sz="1400" dirty="0" err="1">
                <a:latin typeface="Book Antiqua" pitchFamily="18" charset="0"/>
              </a:rPr>
              <a:t>menebal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tumbuh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ke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atas</a:t>
            </a:r>
            <a:r>
              <a:rPr lang="en-US" sz="1400" dirty="0">
                <a:latin typeface="Book Antiqua" pitchFamily="18" charset="0"/>
              </a:rPr>
              <a:t> yang </a:t>
            </a:r>
            <a:r>
              <a:rPr lang="en-US" sz="1400" dirty="0" err="1">
                <a:latin typeface="Book Antiqua" pitchFamily="18" charset="0"/>
              </a:rPr>
              <a:t>akhirnya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terbentuk</a:t>
            </a:r>
            <a:r>
              <a:rPr lang="en-US" sz="1400" dirty="0">
                <a:latin typeface="Book Antiqua" pitchFamily="18" charset="0"/>
              </a:rPr>
              <a:t> neural fold </a:t>
            </a:r>
            <a:r>
              <a:rPr lang="en-US" sz="1400" dirty="0" err="1">
                <a:latin typeface="Book Antiqua" pitchFamily="18" charset="0"/>
              </a:rPr>
              <a:t>atau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lipatan</a:t>
            </a:r>
            <a:r>
              <a:rPr lang="en-US" sz="1400" dirty="0">
                <a:latin typeface="Book Antiqua" pitchFamily="18" charset="0"/>
              </a:rPr>
              <a:t> neural. </a:t>
            </a:r>
            <a:r>
              <a:rPr lang="en-US" sz="1400" dirty="0" err="1">
                <a:latin typeface="Book Antiqua" pitchFamily="18" charset="0"/>
              </a:rPr>
              <a:t>Selanjutnya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terbentuk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lipatan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saraf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ke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arah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dalam</a:t>
            </a:r>
            <a:r>
              <a:rPr lang="en-US" sz="1400" dirty="0">
                <a:latin typeface="Book Antiqua" pitchFamily="18" charset="0"/>
              </a:rPr>
              <a:t> yang </a:t>
            </a:r>
            <a:r>
              <a:rPr lang="en-US" sz="1400" dirty="0" err="1">
                <a:latin typeface="Book Antiqua" pitchFamily="18" charset="0"/>
              </a:rPr>
              <a:t>dibatasi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oleh</a:t>
            </a:r>
            <a:r>
              <a:rPr lang="en-US" sz="1400" dirty="0">
                <a:latin typeface="Book Antiqua" pitchFamily="18" charset="0"/>
              </a:rPr>
              <a:t> neural fold </a:t>
            </a:r>
            <a:r>
              <a:rPr lang="en-US" sz="1400" dirty="0" err="1">
                <a:latin typeface="Book Antiqua" pitchFamily="18" charset="0"/>
              </a:rPr>
              <a:t>terhadap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lapisan</a:t>
            </a:r>
            <a:r>
              <a:rPr lang="en-US" sz="1400" dirty="0">
                <a:latin typeface="Book Antiqua" pitchFamily="18" charset="0"/>
              </a:rPr>
              <a:t> skin </a:t>
            </a:r>
            <a:r>
              <a:rPr lang="en-US" sz="1400" dirty="0" err="1">
                <a:latin typeface="Book Antiqua" pitchFamily="18" charset="0"/>
              </a:rPr>
              <a:t>ectodermà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lalu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terjadi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fusi</a:t>
            </a:r>
            <a:r>
              <a:rPr lang="en-US" sz="1400" dirty="0">
                <a:latin typeface="Book Antiqua" pitchFamily="18" charset="0"/>
              </a:rPr>
              <a:t> neural fold </a:t>
            </a:r>
            <a:r>
              <a:rPr lang="en-US" sz="1400" dirty="0" err="1">
                <a:latin typeface="Book Antiqua" pitchFamily="18" charset="0"/>
              </a:rPr>
              <a:t>kanan-kiri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bagian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tengah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membentuk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parit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atau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biasa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disebut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parit</a:t>
            </a:r>
            <a:r>
              <a:rPr lang="en-US" sz="1400" dirty="0">
                <a:latin typeface="Book Antiqua" pitchFamily="18" charset="0"/>
              </a:rPr>
              <a:t> neural (neural groove</a:t>
            </a:r>
            <a:r>
              <a:rPr lang="en-US" sz="1400" dirty="0" smtClean="0">
                <a:latin typeface="Book Antiqua" pitchFamily="18" charset="0"/>
              </a:rPr>
              <a:t>).</a:t>
            </a:r>
          </a:p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•</a:t>
            </a:r>
            <a:r>
              <a:rPr lang="en-US" sz="1400" dirty="0" err="1" smtClean="0">
                <a:latin typeface="Book Antiqua" pitchFamily="18" charset="0"/>
              </a:rPr>
              <a:t>Lapisan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>
                <a:latin typeface="Book Antiqua" pitchFamily="18" charset="0"/>
              </a:rPr>
              <a:t>mesoderm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>
                <a:latin typeface="Book Antiqua" pitchFamily="18" charset="0"/>
              </a:rPr>
              <a:t> ke-19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berproliferasi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menjadi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bersegmen</a:t>
            </a:r>
            <a:r>
              <a:rPr lang="en-US" sz="1400" dirty="0">
                <a:latin typeface="Book Antiqua" pitchFamily="18" charset="0"/>
              </a:rPr>
              <a:t>- </a:t>
            </a:r>
            <a:r>
              <a:rPr lang="en-US" sz="1400" dirty="0" err="1">
                <a:latin typeface="Book Antiqua" pitchFamily="18" charset="0"/>
              </a:rPr>
              <a:t>segmen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membentuk</a:t>
            </a:r>
            <a:r>
              <a:rPr lang="en-US" sz="1400" dirty="0">
                <a:latin typeface="Book Antiqua" pitchFamily="18" charset="0"/>
              </a:rPr>
              <a:t> somite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>
                <a:latin typeface="Book Antiqua" pitchFamily="18" charset="0"/>
              </a:rPr>
              <a:t> ke-20</a:t>
            </a:r>
          </a:p>
          <a:p>
            <a:pPr marL="101600" lvl="0" indent="0">
              <a:buNone/>
            </a:pPr>
            <a:endParaRPr lang="en-US" sz="1400" dirty="0" smtClean="0"/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0532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990600" y="209550"/>
            <a:ext cx="6979800" cy="33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LANJUTAN…</a:t>
            </a:r>
            <a:endParaRPr dirty="0"/>
          </a:p>
        </p:txBody>
      </p:sp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1143000" y="742950"/>
            <a:ext cx="6979800" cy="335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3.Pada </a:t>
            </a:r>
            <a:r>
              <a:rPr lang="en-US" sz="1400" dirty="0" err="1">
                <a:latin typeface="Book Antiqua" pitchFamily="18" charset="0"/>
              </a:rPr>
              <a:t>kehamilan</a:t>
            </a:r>
            <a:r>
              <a:rPr lang="en-US" sz="1400" dirty="0">
                <a:latin typeface="Book Antiqua" pitchFamily="18" charset="0"/>
              </a:rPr>
              <a:t> 22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 smtClean="0">
                <a:latin typeface="Book Antiqua" pitchFamily="18" charset="0"/>
              </a:rPr>
              <a:t>.</a:t>
            </a:r>
          </a:p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•</a:t>
            </a:r>
            <a:r>
              <a:rPr lang="en-US" sz="1400" dirty="0" err="1" smtClean="0">
                <a:latin typeface="Book Antiqua" pitchFamily="18" charset="0"/>
              </a:rPr>
              <a:t>Kemudian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>
                <a:latin typeface="Book Antiqua" pitchFamily="18" charset="0"/>
              </a:rPr>
              <a:t>somite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terus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berkembang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ke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arah</a:t>
            </a:r>
            <a:r>
              <a:rPr lang="en-US" sz="1400" dirty="0">
                <a:latin typeface="Book Antiqua" pitchFamily="18" charset="0"/>
              </a:rPr>
              <a:t> cranial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caudal yang </a:t>
            </a:r>
            <a:r>
              <a:rPr lang="en-US" sz="1400" dirty="0" err="1">
                <a:latin typeface="Book Antiqua" pitchFamily="18" charset="0"/>
              </a:rPr>
              <a:t>semakin</a:t>
            </a:r>
            <a:r>
              <a:rPr lang="en-US" sz="1400" dirty="0">
                <a:latin typeface="Book Antiqua" pitchFamily="18" charset="0"/>
              </a:rPr>
              <a:t> lama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tertutup</a:t>
            </a:r>
            <a:r>
              <a:rPr lang="en-US" sz="1400" dirty="0">
                <a:latin typeface="Book Antiqua" pitchFamily="18" charset="0"/>
              </a:rPr>
              <a:t>, </a:t>
            </a:r>
            <a:r>
              <a:rPr lang="en-US" sz="1400" dirty="0" err="1">
                <a:latin typeface="Book Antiqua" pitchFamily="18" charset="0"/>
              </a:rPr>
              <a:t>terbentuk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tabung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saraf</a:t>
            </a:r>
            <a:r>
              <a:rPr lang="en-US" sz="1400" dirty="0">
                <a:latin typeface="Book Antiqua" pitchFamily="18" charset="0"/>
              </a:rPr>
              <a:t> (neural tube) </a:t>
            </a:r>
            <a:r>
              <a:rPr lang="en-US" sz="1400" dirty="0" err="1">
                <a:latin typeface="Book Antiqua" pitchFamily="18" charset="0"/>
              </a:rPr>
              <a:t>dengan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lubangnya</a:t>
            </a:r>
            <a:r>
              <a:rPr lang="en-US" sz="1400" dirty="0">
                <a:latin typeface="Book Antiqua" pitchFamily="18" charset="0"/>
              </a:rPr>
              <a:t> yang </a:t>
            </a:r>
            <a:r>
              <a:rPr lang="en-US" sz="1400" dirty="0" err="1">
                <a:latin typeface="Book Antiqua" pitchFamily="18" charset="0"/>
              </a:rPr>
              <a:t>disebut</a:t>
            </a:r>
            <a:r>
              <a:rPr lang="en-US" sz="1400" dirty="0">
                <a:latin typeface="Book Antiqua" pitchFamily="18" charset="0"/>
              </a:rPr>
              <a:t> neural canal </a:t>
            </a:r>
            <a:r>
              <a:rPr lang="en-US" sz="1400" dirty="0" err="1">
                <a:latin typeface="Book Antiqua" pitchFamily="18" charset="0"/>
              </a:rPr>
              <a:t>atau</a:t>
            </a:r>
            <a:r>
              <a:rPr lang="en-US" sz="1400" dirty="0">
                <a:latin typeface="Book Antiqua" pitchFamily="18" charset="0"/>
              </a:rPr>
              <a:t> neural tube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membentuk</a:t>
            </a:r>
            <a:r>
              <a:rPr lang="en-US" sz="1400" dirty="0">
                <a:latin typeface="Book Antiqua" pitchFamily="18" charset="0"/>
              </a:rPr>
              <a:t> SSP (</a:t>
            </a:r>
            <a:r>
              <a:rPr lang="en-US" sz="1400" dirty="0" err="1">
                <a:latin typeface="Book Antiqua" pitchFamily="18" charset="0"/>
              </a:rPr>
              <a:t>otak</a:t>
            </a:r>
            <a:r>
              <a:rPr lang="en-US" sz="1400" dirty="0">
                <a:latin typeface="Book Antiqua" pitchFamily="18" charset="0"/>
              </a:rPr>
              <a:t>, </a:t>
            </a:r>
            <a:r>
              <a:rPr lang="en-US" sz="1400" dirty="0" err="1">
                <a:latin typeface="Book Antiqua" pitchFamily="18" charset="0"/>
              </a:rPr>
              <a:t>batang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otak</a:t>
            </a:r>
            <a:r>
              <a:rPr lang="en-US" sz="1400" dirty="0">
                <a:latin typeface="Book Antiqua" pitchFamily="18" charset="0"/>
              </a:rPr>
              <a:t>,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medulla </a:t>
            </a:r>
            <a:r>
              <a:rPr lang="en-US" sz="1400" dirty="0" err="1">
                <a:latin typeface="Book Antiqua" pitchFamily="18" charset="0"/>
              </a:rPr>
              <a:t>spinalis</a:t>
            </a:r>
            <a:r>
              <a:rPr lang="en-US" sz="1400" dirty="0" smtClean="0">
                <a:latin typeface="Book Antiqua" pitchFamily="18" charset="0"/>
              </a:rPr>
              <a:t>)</a:t>
            </a:r>
          </a:p>
          <a:p>
            <a:pPr marL="101600" lvl="0" indent="0">
              <a:buNone/>
            </a:pPr>
            <a:r>
              <a:rPr lang="en-US" sz="1400" dirty="0" smtClean="0">
                <a:latin typeface="Book Antiqua" pitchFamily="18" charset="0"/>
              </a:rPr>
              <a:t>•Dan </a:t>
            </a:r>
            <a:r>
              <a:rPr lang="en-US" sz="1400" dirty="0" err="1">
                <a:latin typeface="Book Antiqua" pitchFamily="18" charset="0"/>
              </a:rPr>
              <a:t>dibagian</a:t>
            </a:r>
            <a:r>
              <a:rPr lang="en-US" sz="1400" dirty="0">
                <a:latin typeface="Book Antiqua" pitchFamily="18" charset="0"/>
              </a:rPr>
              <a:t> ujung2 yang </a:t>
            </a:r>
            <a:r>
              <a:rPr lang="en-US" sz="1400" dirty="0" err="1">
                <a:latin typeface="Book Antiqua" pitchFamily="18" charset="0"/>
              </a:rPr>
              <a:t>terbuka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dinamakan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Neuropore</a:t>
            </a:r>
            <a:r>
              <a:rPr lang="en-US" sz="1400" dirty="0">
                <a:latin typeface="Book Antiqua" pitchFamily="18" charset="0"/>
              </a:rPr>
              <a:t> anterior(bag cranial)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Neuropore</a:t>
            </a:r>
            <a:r>
              <a:rPr lang="en-US" sz="1400" dirty="0">
                <a:latin typeface="Book Antiqua" pitchFamily="18" charset="0"/>
              </a:rPr>
              <a:t> posterior (bag caudal)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menutup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;	</a:t>
            </a:r>
            <a:endParaRPr lang="en-US" sz="1400" dirty="0" smtClean="0">
              <a:latin typeface="Book Antiqua" pitchFamily="18" charset="0"/>
            </a:endParaRPr>
          </a:p>
          <a:p>
            <a:pPr lvl="0">
              <a:buFontTx/>
              <a:buChar char="-"/>
            </a:pPr>
            <a:r>
              <a:rPr lang="en-US" sz="1400" dirty="0" err="1" smtClean="0">
                <a:latin typeface="Book Antiqua" pitchFamily="18" charset="0"/>
              </a:rPr>
              <a:t>Neuropore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>
                <a:latin typeface="Book Antiqua" pitchFamily="18" charset="0"/>
              </a:rPr>
              <a:t>Anterior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menutup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>
                <a:latin typeface="Book Antiqua" pitchFamily="18" charset="0"/>
              </a:rPr>
              <a:t> ke-25 </a:t>
            </a:r>
            <a:r>
              <a:rPr lang="en-US" sz="1400" dirty="0" err="1">
                <a:latin typeface="Book Antiqua" pitchFamily="18" charset="0"/>
              </a:rPr>
              <a:t>dengan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tingkat</a:t>
            </a:r>
            <a:r>
              <a:rPr lang="en-US" sz="1400" dirty="0">
                <a:latin typeface="Book Antiqua" pitchFamily="18" charset="0"/>
              </a:rPr>
              <a:t> 18-20 somite, </a:t>
            </a:r>
            <a:r>
              <a:rPr lang="en-US" sz="1400" dirty="0" err="1">
                <a:latin typeface="Book Antiqua" pitchFamily="18" charset="0"/>
              </a:rPr>
              <a:t>lalu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mengalami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suatu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pelipatan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pelebaran</a:t>
            </a:r>
            <a:r>
              <a:rPr lang="en-US" sz="1400" dirty="0">
                <a:latin typeface="Book Antiqua" pitchFamily="18" charset="0"/>
              </a:rPr>
              <a:t> (</a:t>
            </a:r>
            <a:r>
              <a:rPr lang="en-US" sz="1400" dirty="0" err="1">
                <a:latin typeface="Book Antiqua" pitchFamily="18" charset="0"/>
              </a:rPr>
              <a:t>dilatasi</a:t>
            </a:r>
            <a:r>
              <a:rPr lang="en-US" sz="1400" dirty="0">
                <a:latin typeface="Book Antiqua" pitchFamily="18" charset="0"/>
              </a:rPr>
              <a:t>) di bag cranial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minggu</a:t>
            </a:r>
            <a:r>
              <a:rPr lang="en-US" sz="1400" dirty="0">
                <a:latin typeface="Book Antiqua" pitchFamily="18" charset="0"/>
              </a:rPr>
              <a:t> ke-4 </a:t>
            </a:r>
            <a:r>
              <a:rPr lang="en-US" sz="1400" dirty="0" err="1">
                <a:latin typeface="Book Antiqua" pitchFamily="18" charset="0"/>
              </a:rPr>
              <a:t>membentuk</a:t>
            </a:r>
            <a:r>
              <a:rPr lang="en-US" sz="1400" dirty="0">
                <a:latin typeface="Book Antiqua" pitchFamily="18" charset="0"/>
              </a:rPr>
              <a:t> 3 </a:t>
            </a:r>
            <a:r>
              <a:rPr lang="en-US" sz="1400" dirty="0" err="1">
                <a:latin typeface="Book Antiqua" pitchFamily="18" charset="0"/>
              </a:rPr>
              <a:t>pelebaran</a:t>
            </a:r>
            <a:r>
              <a:rPr lang="en-US" sz="1400" dirty="0">
                <a:latin typeface="Book Antiqua" pitchFamily="18" charset="0"/>
              </a:rPr>
              <a:t> (cranial, </a:t>
            </a:r>
            <a:r>
              <a:rPr lang="en-US" sz="1400" dirty="0" err="1">
                <a:latin typeface="Book Antiqua" pitchFamily="18" charset="0"/>
              </a:rPr>
              <a:t>tengah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dan</a:t>
            </a:r>
            <a:r>
              <a:rPr lang="en-US" sz="1400" dirty="0">
                <a:latin typeface="Book Antiqua" pitchFamily="18" charset="0"/>
              </a:rPr>
              <a:t> caudal) </a:t>
            </a:r>
            <a:r>
              <a:rPr lang="en-US" sz="1400" dirty="0" err="1">
                <a:latin typeface="Book Antiqua" pitchFamily="18" charset="0"/>
              </a:rPr>
              <a:t>sedangkan</a:t>
            </a:r>
            <a:r>
              <a:rPr lang="en-US" sz="1400" dirty="0">
                <a:latin typeface="Book Antiqua" pitchFamily="18" charset="0"/>
              </a:rPr>
              <a:t>,</a:t>
            </a:r>
            <a:r>
              <a:rPr lang="en-US" sz="1400" dirty="0" smtClean="0">
                <a:latin typeface="Book Antiqua" pitchFamily="18" charset="0"/>
              </a:rPr>
              <a:t></a:t>
            </a:r>
          </a:p>
          <a:p>
            <a:pPr lvl="0">
              <a:buFontTx/>
              <a:buChar char="-"/>
            </a:pPr>
            <a:r>
              <a:rPr lang="en-US" sz="1400" dirty="0" err="1" smtClean="0">
                <a:latin typeface="Book Antiqua" pitchFamily="18" charset="0"/>
              </a:rPr>
              <a:t>Neuropore</a:t>
            </a: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en-US" sz="1400" dirty="0">
                <a:latin typeface="Book Antiqua" pitchFamily="18" charset="0"/>
              </a:rPr>
              <a:t>Posterior </a:t>
            </a:r>
            <a:r>
              <a:rPr lang="en-US" sz="1400" dirty="0" err="1">
                <a:latin typeface="Book Antiqua" pitchFamily="18" charset="0"/>
              </a:rPr>
              <a:t>pada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hari</a:t>
            </a:r>
            <a:r>
              <a:rPr lang="en-US" sz="1400" dirty="0">
                <a:latin typeface="Book Antiqua" pitchFamily="18" charset="0"/>
              </a:rPr>
              <a:t> ke-27 </a:t>
            </a:r>
            <a:r>
              <a:rPr lang="en-US" sz="1400" dirty="0" err="1">
                <a:latin typeface="Book Antiqua" pitchFamily="18" charset="0"/>
              </a:rPr>
              <a:t>dengan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tingkat</a:t>
            </a:r>
            <a:r>
              <a:rPr lang="en-US" sz="1400" dirty="0">
                <a:latin typeface="Book Antiqua" pitchFamily="18" charset="0"/>
              </a:rPr>
              <a:t> 25 somite </a:t>
            </a:r>
            <a:r>
              <a:rPr lang="en-US" sz="1400" dirty="0" err="1">
                <a:latin typeface="Book Antiqua" pitchFamily="18" charset="0"/>
              </a:rPr>
              <a:t>akan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dirty="0" err="1">
                <a:latin typeface="Book Antiqua" pitchFamily="18" charset="0"/>
              </a:rPr>
              <a:t>memanjang</a:t>
            </a:r>
            <a:r>
              <a:rPr lang="en-US" sz="1400" dirty="0">
                <a:latin typeface="Book Antiqua" pitchFamily="18" charset="0"/>
              </a:rPr>
              <a:t> (elongation) </a:t>
            </a:r>
            <a:r>
              <a:rPr lang="en-US" sz="1400" dirty="0" err="1">
                <a:latin typeface="Book Antiqua" pitchFamily="18" charset="0"/>
              </a:rPr>
              <a:t>membentuk</a:t>
            </a:r>
            <a:r>
              <a:rPr lang="en-US" sz="1400" dirty="0">
                <a:latin typeface="Book Antiqua" pitchFamily="18" charset="0"/>
              </a:rPr>
              <a:t> medulla </a:t>
            </a:r>
            <a:r>
              <a:rPr lang="en-US" sz="1400" dirty="0" err="1">
                <a:latin typeface="Book Antiqua" pitchFamily="18" charset="0"/>
              </a:rPr>
              <a:t>spinalis</a:t>
            </a:r>
            <a:endParaRPr lang="en-US" sz="1400" dirty="0" smtClean="0">
              <a:latin typeface="Book Antiqua" pitchFamily="18" charset="0"/>
            </a:endParaRPr>
          </a:p>
        </p:txBody>
      </p:sp>
      <p:sp>
        <p:nvSpPr>
          <p:cNvPr id="148" name="Google Shape;148;p2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6675995"/>
      </p:ext>
    </p:extLst>
  </p:cSld>
  <p:clrMapOvr>
    <a:masterClrMapping/>
  </p:clrMapOvr>
</p:sld>
</file>

<file path=ppt/theme/theme1.xml><?xml version="1.0" encoding="utf-8"?>
<a:theme xmlns:a="http://schemas.openxmlformats.org/drawingml/2006/main" name="Bagot template">
  <a:themeElements>
    <a:clrScheme name="Custom 347">
      <a:dk1>
        <a:srgbClr val="143C55"/>
      </a:dk1>
      <a:lt1>
        <a:srgbClr val="FFFFFF"/>
      </a:lt1>
      <a:dk2>
        <a:srgbClr val="748C9C"/>
      </a:dk2>
      <a:lt2>
        <a:srgbClr val="F7F9EA"/>
      </a:lt2>
      <a:accent1>
        <a:srgbClr val="FEAB19"/>
      </a:accent1>
      <a:accent2>
        <a:srgbClr val="85CE5B"/>
      </a:accent2>
      <a:accent3>
        <a:srgbClr val="65C5DB"/>
      </a:accent3>
      <a:accent4>
        <a:srgbClr val="7D7FD0"/>
      </a:accent4>
      <a:accent5>
        <a:srgbClr val="FA7F99"/>
      </a:accent5>
      <a:accent6>
        <a:srgbClr val="FF4E45"/>
      </a:accent6>
      <a:hlink>
        <a:srgbClr val="26577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605</Words>
  <Application>Microsoft Office PowerPoint</Application>
  <PresentationFormat>On-screen Show (16:9)</PresentationFormat>
  <Paragraphs>51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Catamaran Thin</vt:lpstr>
      <vt:lpstr>Bellota Text</vt:lpstr>
      <vt:lpstr>Bellota Text Light</vt:lpstr>
      <vt:lpstr>Catamaran</vt:lpstr>
      <vt:lpstr>Book Antiqua</vt:lpstr>
      <vt:lpstr>Bagot template</vt:lpstr>
      <vt:lpstr>KELOMPOK B1 A PEMBENTUKAN SISTEM SYARAF DALAM EMBRIOGENESIS</vt:lpstr>
      <vt:lpstr>NAMA ANGGOTA:</vt:lpstr>
      <vt:lpstr>1. DEFINISI SISTEM SYARAF</vt:lpstr>
      <vt:lpstr>LANJUTAN…</vt:lpstr>
      <vt:lpstr>2. PEMBENTUKAN SISTEM SYARAF DALAM EMBRIOGENESIS </vt:lpstr>
      <vt:lpstr>LANJUTAN…</vt:lpstr>
      <vt:lpstr>LANJUTAN…</vt:lpstr>
      <vt:lpstr>LANJUTAN…</vt:lpstr>
      <vt:lpstr>LANJUTAN…</vt:lpstr>
      <vt:lpstr>Sel-sel neural crest yang berasal dari sel-sel lempeng saraf akan terpisah dan bermigrasi jauh dari neuro ectodermal dan neural crest kemudian berdiferensiasi menjadi sel-sel ganglia dan neuron SST, sel Schwan, sel kromafin kelenjar medulla suprarenalis, melanosit pada kulit.</vt:lpstr>
      <vt:lpstr>DAFTAR PUSTAKA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BC 06-03-2021</cp:lastModifiedBy>
  <cp:revision>8</cp:revision>
  <dcterms:modified xsi:type="dcterms:W3CDTF">2022-06-09T16:10:02Z</dcterms:modified>
</cp:coreProperties>
</file>