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system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embryogenesis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81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en-US" dirty="0" err="1" smtClean="0"/>
              <a:t>Stimulasi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/>
              <a:t>berasal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1. Area </a:t>
            </a:r>
            <a:r>
              <a:rPr lang="en-US" sz="2000" dirty="0" err="1"/>
              <a:t>Motoris</a:t>
            </a:r>
            <a:r>
              <a:rPr lang="en-US" sz="2000" dirty="0"/>
              <a:t> Primer (area 4</a:t>
            </a:r>
            <a:r>
              <a:rPr lang="en-US" sz="2000" dirty="0" smtClean="0"/>
              <a:t>):</a:t>
            </a:r>
          </a:p>
          <a:p>
            <a:pPr marL="0" indent="0">
              <a:buNone/>
            </a:pPr>
            <a:r>
              <a:rPr lang="en-US" sz="2000" dirty="0" smtClean="0"/>
              <a:t>          </a:t>
            </a:r>
            <a:r>
              <a:rPr lang="en-US" sz="2000" dirty="0"/>
              <a:t>-----&gt; </a:t>
            </a:r>
            <a:r>
              <a:rPr lang="en-US" sz="2000" dirty="0" err="1"/>
              <a:t>menimbulkan</a:t>
            </a:r>
            <a:r>
              <a:rPr lang="en-US" sz="2000" dirty="0"/>
              <a:t> </a:t>
            </a:r>
            <a:r>
              <a:rPr lang="en-US" sz="2000" dirty="0" err="1"/>
              <a:t>gerakan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kontralateral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</a:t>
            </a:r>
            <a:r>
              <a:rPr lang="en-US" sz="2000" dirty="0"/>
              <a:t>- </a:t>
            </a:r>
            <a:r>
              <a:rPr lang="en-US" sz="2000" dirty="0" err="1"/>
              <a:t>kontraksi</a:t>
            </a:r>
            <a:r>
              <a:rPr lang="en-US" sz="2000" dirty="0"/>
              <a:t> </a:t>
            </a:r>
            <a:r>
              <a:rPr lang="en-US" sz="2000" dirty="0" err="1"/>
              <a:t>otot</a:t>
            </a:r>
            <a:r>
              <a:rPr lang="en-US" sz="2000" dirty="0"/>
              <a:t> </a:t>
            </a:r>
            <a:r>
              <a:rPr lang="en-US" sz="2000" dirty="0" err="1" smtClean="0"/>
              <a:t>agonis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</a:t>
            </a:r>
            <a:r>
              <a:rPr lang="en-US" sz="2000" dirty="0"/>
              <a:t>- </a:t>
            </a:r>
            <a:r>
              <a:rPr lang="en-US" sz="2000" dirty="0" err="1"/>
              <a:t>relaksasi</a:t>
            </a:r>
            <a:r>
              <a:rPr lang="en-US" sz="2000" dirty="0"/>
              <a:t> </a:t>
            </a:r>
            <a:r>
              <a:rPr lang="en-US" sz="2000" dirty="0" err="1"/>
              <a:t>otot</a:t>
            </a:r>
            <a:r>
              <a:rPr lang="en-US" sz="2000" dirty="0"/>
              <a:t> </a:t>
            </a:r>
            <a:r>
              <a:rPr lang="en-US" sz="2000" dirty="0" err="1"/>
              <a:t>antagonis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dirty="0"/>
              <a:t>. Area </a:t>
            </a:r>
            <a:r>
              <a:rPr lang="en-US" sz="2000" dirty="0" err="1"/>
              <a:t>Motoris</a:t>
            </a:r>
            <a:r>
              <a:rPr lang="en-US" sz="2000" dirty="0"/>
              <a:t> </a:t>
            </a:r>
            <a:r>
              <a:rPr lang="en-US" sz="2000" dirty="0" err="1" smtClean="0"/>
              <a:t>Sekunder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</a:t>
            </a:r>
            <a:r>
              <a:rPr lang="en-US" sz="2000" dirty="0"/>
              <a:t>-----&gt; </a:t>
            </a:r>
            <a:r>
              <a:rPr lang="en-US" sz="2000" dirty="0" err="1"/>
              <a:t>stimulasi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intensitas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-----&gt; </a:t>
            </a:r>
            <a:r>
              <a:rPr lang="en-US" sz="2000" dirty="0" err="1"/>
              <a:t>Gerakan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no 1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</a:t>
            </a:r>
            <a:r>
              <a:rPr lang="en-US" sz="2000" dirty="0"/>
              <a:t>. Area </a:t>
            </a:r>
            <a:r>
              <a:rPr lang="en-US" sz="2000" dirty="0" err="1"/>
              <a:t>Motoris</a:t>
            </a:r>
            <a:r>
              <a:rPr lang="en-US" sz="2000" dirty="0"/>
              <a:t> </a:t>
            </a:r>
            <a:r>
              <a:rPr lang="en-US" sz="2000" dirty="0" err="1"/>
              <a:t>Suplementer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       </a:t>
            </a:r>
            <a:r>
              <a:rPr lang="en-US" sz="2000" dirty="0"/>
              <a:t>-----&gt; </a:t>
            </a:r>
            <a:r>
              <a:rPr lang="en-US" sz="2000" dirty="0" err="1"/>
              <a:t>gerakan</a:t>
            </a:r>
            <a:r>
              <a:rPr lang="en-US" sz="2000" dirty="0"/>
              <a:t> bilateral </a:t>
            </a:r>
            <a:r>
              <a:rPr lang="en-US" sz="2000" dirty="0" err="1"/>
              <a:t>kompleks</a:t>
            </a:r>
            <a:r>
              <a:rPr lang="en-US" sz="2000" dirty="0"/>
              <a:t> (</a:t>
            </a:r>
            <a:r>
              <a:rPr lang="en-US" sz="2000" dirty="0" err="1"/>
              <a:t>sederhana</a:t>
            </a:r>
            <a:r>
              <a:rPr lang="en-US" sz="2000" dirty="0"/>
              <a:t>),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</a:t>
            </a:r>
            <a:r>
              <a:rPr lang="en-US" sz="2000" dirty="0" smtClean="0"/>
              <a:t>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yang </a:t>
            </a:r>
            <a:r>
              <a:rPr lang="en-US" sz="2000" dirty="0" err="1" smtClean="0"/>
              <a:t>terkoordinasi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2047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4349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8497"/>
            <a:ext cx="8596668" cy="43928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/>
              <a:t>•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kanak-kanak</a:t>
            </a:r>
            <a:r>
              <a:rPr lang="en-US" sz="2400" dirty="0"/>
              <a:t> (0-5 </a:t>
            </a:r>
            <a:r>
              <a:rPr lang="en-US" sz="2400" dirty="0" err="1"/>
              <a:t>tahun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•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kanak-kanak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(6-12 </a:t>
            </a:r>
            <a:r>
              <a:rPr lang="en-US" sz="2400" dirty="0" err="1"/>
              <a:t>tahun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•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(12/13 – 17/18 </a:t>
            </a:r>
            <a:r>
              <a:rPr lang="en-US" sz="2400" dirty="0" err="1"/>
              <a:t>Tahun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•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(17/18 – 21/24 </a:t>
            </a:r>
            <a:r>
              <a:rPr lang="en-US" sz="2400" dirty="0" err="1"/>
              <a:t>Tahun</a:t>
            </a:r>
            <a:r>
              <a:rPr lang="en-US" sz="2400" dirty="0"/>
              <a:t>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(22 – 30 </a:t>
            </a:r>
            <a:r>
              <a:rPr lang="en-US" sz="2400" dirty="0" err="1"/>
              <a:t>Tahun</a:t>
            </a:r>
            <a:r>
              <a:rPr lang="en-US" sz="2400" dirty="0"/>
              <a:t>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(30 – 40 </a:t>
            </a:r>
            <a:r>
              <a:rPr lang="en-US" sz="2400" dirty="0" err="1"/>
              <a:t>Tahun</a:t>
            </a:r>
            <a:r>
              <a:rPr lang="en-US" sz="2400" dirty="0"/>
              <a:t>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/>
              <a:t>Baya</a:t>
            </a:r>
            <a:r>
              <a:rPr lang="en-US" sz="2400" dirty="0"/>
              <a:t> (40 – 60 </a:t>
            </a:r>
            <a:r>
              <a:rPr lang="en-US" sz="2400" dirty="0" err="1"/>
              <a:t>Tahun</a:t>
            </a:r>
            <a:r>
              <a:rPr lang="en-US" sz="2400" dirty="0"/>
              <a:t>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(60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934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         </a:t>
            </a:r>
            <a:r>
              <a:rPr lang="en-US" sz="6600" dirty="0" err="1" smtClean="0"/>
              <a:t>Sekian</a:t>
            </a:r>
            <a:r>
              <a:rPr lang="en-US" sz="6600" dirty="0" smtClean="0"/>
              <a:t> </a:t>
            </a:r>
            <a:r>
              <a:rPr lang="en-US" sz="6600" dirty="0" err="1" smtClean="0"/>
              <a:t>Terimakasih</a:t>
            </a:r>
            <a:r>
              <a:rPr lang="en-US" sz="6600" dirty="0" smtClean="0"/>
              <a:t>…………….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36636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189" y="0"/>
            <a:ext cx="7620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7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DI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806" y="1300767"/>
            <a:ext cx="8744754" cy="513867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000" dirty="0" err="1" smtClean="0"/>
              <a:t>Rahmi</a:t>
            </a:r>
            <a:r>
              <a:rPr lang="en-US" sz="2000" dirty="0" smtClean="0"/>
              <a:t> </a:t>
            </a:r>
            <a:r>
              <a:rPr lang="en-US" sz="2000" dirty="0" err="1" smtClean="0"/>
              <a:t>Maisarah</a:t>
            </a:r>
            <a:r>
              <a:rPr lang="en-US" sz="2000" dirty="0" smtClean="0"/>
              <a:t> 2110101109</a:t>
            </a:r>
          </a:p>
          <a:p>
            <a:r>
              <a:rPr lang="en-US" sz="2000" dirty="0" err="1" smtClean="0"/>
              <a:t>Mufidah</a:t>
            </a:r>
            <a:r>
              <a:rPr lang="en-US" sz="2000" dirty="0" smtClean="0"/>
              <a:t>              2110101112</a:t>
            </a:r>
          </a:p>
          <a:p>
            <a:r>
              <a:rPr lang="en-US" sz="2000" dirty="0" err="1" smtClean="0"/>
              <a:t>Sani</a:t>
            </a:r>
            <a:r>
              <a:rPr lang="en-US" sz="2000" dirty="0" smtClean="0"/>
              <a:t> </a:t>
            </a:r>
            <a:r>
              <a:rPr lang="en-US" sz="2000" dirty="0" err="1" smtClean="0"/>
              <a:t>ulfa</a:t>
            </a:r>
            <a:r>
              <a:rPr lang="en-US" sz="2000" dirty="0" smtClean="0"/>
              <a:t> </a:t>
            </a:r>
            <a:r>
              <a:rPr lang="en-US" sz="2000" dirty="0" err="1" smtClean="0"/>
              <a:t>widyana</a:t>
            </a:r>
            <a:r>
              <a:rPr lang="en-US" sz="2000" dirty="0" smtClean="0"/>
              <a:t> 2110101117</a:t>
            </a:r>
          </a:p>
          <a:p>
            <a:r>
              <a:rPr lang="en-US" sz="2000" dirty="0" smtClean="0"/>
              <a:t>Eva </a:t>
            </a:r>
            <a:r>
              <a:rPr lang="en-US" sz="2000" dirty="0" err="1" smtClean="0"/>
              <a:t>Novita</a:t>
            </a:r>
            <a:r>
              <a:rPr lang="en-US" sz="2000" dirty="0" smtClean="0"/>
              <a:t>            2110101120</a:t>
            </a:r>
          </a:p>
          <a:p>
            <a:r>
              <a:rPr lang="en-US" sz="2000" dirty="0" err="1" smtClean="0"/>
              <a:t>Adinda</a:t>
            </a:r>
            <a:r>
              <a:rPr lang="en-US" sz="2000" dirty="0" smtClean="0"/>
              <a:t> </a:t>
            </a:r>
            <a:r>
              <a:rPr lang="en-US" sz="2000" dirty="0" err="1" smtClean="0"/>
              <a:t>Helminiya</a:t>
            </a:r>
            <a:r>
              <a:rPr lang="en-US" sz="2000" dirty="0" smtClean="0"/>
              <a:t> </a:t>
            </a:r>
            <a:r>
              <a:rPr lang="en-US" sz="2000" dirty="0" err="1" smtClean="0"/>
              <a:t>putri</a:t>
            </a:r>
            <a:r>
              <a:rPr lang="en-US" sz="2000" dirty="0" smtClean="0"/>
              <a:t> 2110101121</a:t>
            </a:r>
            <a:endParaRPr lang="en-US" sz="2000" dirty="0"/>
          </a:p>
          <a:p>
            <a:r>
              <a:rPr lang="en-US" sz="2000" dirty="0" err="1" smtClean="0"/>
              <a:t>Novia</a:t>
            </a:r>
            <a:r>
              <a:rPr lang="en-US" sz="2000" dirty="0" smtClean="0"/>
              <a:t> Indri            2110101122</a:t>
            </a:r>
          </a:p>
          <a:p>
            <a:r>
              <a:rPr lang="en-US" sz="2000" dirty="0" smtClean="0"/>
              <a:t>Salsa </a:t>
            </a:r>
            <a:r>
              <a:rPr lang="en-US" sz="2000" dirty="0" err="1" smtClean="0"/>
              <a:t>Alima</a:t>
            </a:r>
            <a:r>
              <a:rPr lang="en-US" sz="2000" dirty="0" smtClean="0"/>
              <a:t> </a:t>
            </a:r>
            <a:r>
              <a:rPr lang="en-US" sz="2000" dirty="0" err="1" smtClean="0"/>
              <a:t>Azzahra</a:t>
            </a:r>
            <a:r>
              <a:rPr lang="en-US" sz="2000" dirty="0" smtClean="0"/>
              <a:t> </a:t>
            </a:r>
            <a:r>
              <a:rPr lang="en-US" sz="2000" dirty="0" err="1" smtClean="0"/>
              <a:t>Dewatikais</a:t>
            </a:r>
            <a:r>
              <a:rPr lang="en-US" sz="2000" dirty="0" smtClean="0"/>
              <a:t> 2110101114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420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8"/>
          </a:xfrm>
        </p:spPr>
        <p:txBody>
          <a:bodyPr>
            <a:normAutofit/>
          </a:bodyPr>
          <a:lstStyle/>
          <a:p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saraf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organ yang </a:t>
            </a:r>
            <a:r>
              <a:rPr lang="en-US" sz="3600" dirty="0" err="1"/>
              <a:t>terdiri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serabut</a:t>
            </a:r>
            <a:r>
              <a:rPr lang="en-US" sz="3600" dirty="0"/>
              <a:t> </a:t>
            </a:r>
            <a:r>
              <a:rPr lang="en-US" sz="3600" dirty="0" err="1"/>
              <a:t>saraf</a:t>
            </a:r>
            <a:r>
              <a:rPr lang="en-US" sz="3600" dirty="0"/>
              <a:t> yang </a:t>
            </a:r>
            <a:r>
              <a:rPr lang="en-US" sz="3600" dirty="0" err="1"/>
              <a:t>tersusun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sel-sel</a:t>
            </a:r>
            <a:r>
              <a:rPr lang="en-US" sz="3600" dirty="0"/>
              <a:t> </a:t>
            </a:r>
            <a:r>
              <a:rPr lang="en-US" sz="3600" dirty="0" err="1"/>
              <a:t>saraf</a:t>
            </a:r>
            <a:r>
              <a:rPr lang="en-US" sz="3600" dirty="0"/>
              <a:t> yang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terhubung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esensial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persepsi</a:t>
            </a:r>
            <a:r>
              <a:rPr lang="en-US" sz="3600" dirty="0"/>
              <a:t> </a:t>
            </a:r>
            <a:r>
              <a:rPr lang="en-US" sz="3600" dirty="0" err="1"/>
              <a:t>sensoris</a:t>
            </a:r>
            <a:r>
              <a:rPr lang="en-US" sz="3600" dirty="0"/>
              <a:t> </a:t>
            </a:r>
            <a:r>
              <a:rPr lang="en-US" sz="3600" dirty="0" err="1"/>
              <a:t>indrawi</a:t>
            </a:r>
            <a:r>
              <a:rPr lang="en-US" sz="3600" dirty="0"/>
              <a:t>, </a:t>
            </a:r>
            <a:r>
              <a:rPr lang="en-US" sz="3600" dirty="0" err="1"/>
              <a:t>aktivitas</a:t>
            </a:r>
            <a:r>
              <a:rPr lang="en-US" sz="3600" dirty="0"/>
              <a:t> </a:t>
            </a:r>
            <a:r>
              <a:rPr lang="en-US" sz="3600" dirty="0" err="1"/>
              <a:t>motorik</a:t>
            </a:r>
            <a:r>
              <a:rPr lang="en-US" sz="3600" dirty="0"/>
              <a:t> </a:t>
            </a:r>
            <a:r>
              <a:rPr lang="en-US" sz="3600" dirty="0" err="1"/>
              <a:t>volunter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involunter</a:t>
            </a:r>
            <a:r>
              <a:rPr lang="en-US" sz="3600" dirty="0"/>
              <a:t> organ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jaringan</a:t>
            </a:r>
            <a:r>
              <a:rPr lang="en-US" sz="3600" dirty="0"/>
              <a:t> </a:t>
            </a:r>
            <a:r>
              <a:rPr lang="en-US" sz="3600" dirty="0" err="1"/>
              <a:t>tubuh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homeostasis </a:t>
            </a:r>
            <a:r>
              <a:rPr lang="en-US" sz="3600" dirty="0" err="1"/>
              <a:t>berbagai</a:t>
            </a:r>
            <a:r>
              <a:rPr lang="en-US" sz="3600" dirty="0"/>
              <a:t> proses </a:t>
            </a:r>
            <a:r>
              <a:rPr lang="en-US" sz="3600" dirty="0" err="1"/>
              <a:t>fisiologis</a:t>
            </a:r>
            <a:r>
              <a:rPr lang="en-US" sz="3600" dirty="0"/>
              <a:t> </a:t>
            </a:r>
            <a:r>
              <a:rPr lang="en-US" sz="3600" dirty="0" err="1"/>
              <a:t>tubuh</a:t>
            </a:r>
            <a:r>
              <a:rPr lang="en-US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334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1668"/>
            <a:ext cx="8596668" cy="875763"/>
          </a:xfrm>
        </p:spPr>
        <p:txBody>
          <a:bodyPr>
            <a:normAutofit/>
          </a:bodyPr>
          <a:lstStyle/>
          <a:p>
            <a:r>
              <a:rPr lang="en-US" dirty="0" smtClean="0"/>
              <a:t>      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17431"/>
            <a:ext cx="8596668" cy="5023931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 err="1"/>
              <a:t>Otak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dewasa</a:t>
            </a:r>
            <a:r>
              <a:rPr lang="en-US" sz="2800" dirty="0"/>
              <a:t> </a:t>
            </a:r>
            <a:r>
              <a:rPr lang="en-US" sz="2800" dirty="0" err="1"/>
              <a:t>kira-kira</a:t>
            </a:r>
            <a:r>
              <a:rPr lang="en-US" sz="2800" dirty="0"/>
              <a:t> 1.300-1.400 g (2% BB),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100 </a:t>
            </a:r>
            <a:r>
              <a:rPr lang="en-US" sz="2800" dirty="0" err="1"/>
              <a:t>milyard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1 </a:t>
            </a:r>
            <a:r>
              <a:rPr lang="en-US" sz="2800" dirty="0" err="1"/>
              <a:t>trilyun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 </a:t>
            </a:r>
            <a:r>
              <a:rPr lang="en-US" sz="2800" dirty="0" err="1"/>
              <a:t>penyokong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(neuroglia). • </a:t>
            </a:r>
            <a:r>
              <a:rPr lang="en-US" sz="2800" dirty="0" err="1"/>
              <a:t>dari</a:t>
            </a:r>
            <a:r>
              <a:rPr lang="en-US" sz="2800" dirty="0"/>
              <a:t> 1.700 ml volume </a:t>
            </a:r>
            <a:r>
              <a:rPr lang="en-US" sz="2800" dirty="0" err="1"/>
              <a:t>tengkorak</a:t>
            </a:r>
            <a:r>
              <a:rPr lang="en-US" sz="2800" dirty="0"/>
              <a:t>: - 1.400 ml </a:t>
            </a:r>
            <a:r>
              <a:rPr lang="en-US" sz="2800" dirty="0" err="1"/>
              <a:t>otak</a:t>
            </a:r>
            <a:r>
              <a:rPr lang="en-US" sz="2800" dirty="0"/>
              <a:t> (80%) - 150 ml </a:t>
            </a:r>
            <a:r>
              <a:rPr lang="en-US" sz="2800" dirty="0" err="1"/>
              <a:t>darah</a:t>
            </a:r>
            <a:r>
              <a:rPr lang="en-US" sz="2800" dirty="0"/>
              <a:t> (10%) - 150 ml cerebrospinal fluid (10%) • </a:t>
            </a:r>
            <a:r>
              <a:rPr lang="en-US" sz="2800" dirty="0" err="1"/>
              <a:t>Rasio</a:t>
            </a:r>
            <a:r>
              <a:rPr lang="en-US" sz="2800" dirty="0"/>
              <a:t> </a:t>
            </a:r>
            <a:r>
              <a:rPr lang="en-US" sz="2800" dirty="0" err="1"/>
              <a:t>graymatter</a:t>
            </a:r>
            <a:r>
              <a:rPr lang="en-US" sz="2800" dirty="0"/>
              <a:t> : </a:t>
            </a:r>
            <a:r>
              <a:rPr lang="en-US" sz="2800" dirty="0" err="1"/>
              <a:t>whitematter</a:t>
            </a:r>
            <a:r>
              <a:rPr lang="en-US" sz="2800" dirty="0"/>
              <a:t> di cerebral hemisphere: - </a:t>
            </a:r>
            <a:r>
              <a:rPr lang="en-US" sz="2800" dirty="0" err="1"/>
              <a:t>Usia</a:t>
            </a:r>
            <a:r>
              <a:rPr lang="en-US" sz="2800" dirty="0"/>
              <a:t> 20 </a:t>
            </a:r>
            <a:r>
              <a:rPr lang="en-US" sz="2800" dirty="0" err="1"/>
              <a:t>th</a:t>
            </a:r>
            <a:r>
              <a:rPr lang="en-US" sz="2800" dirty="0"/>
              <a:t>: 1,3 - </a:t>
            </a:r>
            <a:r>
              <a:rPr lang="en-US" sz="2800" dirty="0" err="1"/>
              <a:t>Usia</a:t>
            </a:r>
            <a:r>
              <a:rPr lang="en-US" sz="2800" dirty="0"/>
              <a:t> 50 </a:t>
            </a:r>
            <a:r>
              <a:rPr lang="en-US" sz="2800" dirty="0" err="1"/>
              <a:t>th</a:t>
            </a:r>
            <a:r>
              <a:rPr lang="en-US" sz="2800" dirty="0"/>
              <a:t>: 1,1 • Total </a:t>
            </a:r>
            <a:r>
              <a:rPr lang="en-US" sz="2800" dirty="0" err="1"/>
              <a:t>permukaan</a:t>
            </a:r>
            <a:r>
              <a:rPr lang="en-US" sz="2800" dirty="0"/>
              <a:t> </a:t>
            </a:r>
            <a:r>
              <a:rPr lang="en-US" sz="2800" dirty="0" err="1"/>
              <a:t>kortex</a:t>
            </a:r>
            <a:r>
              <a:rPr lang="en-US" sz="2800" dirty="0"/>
              <a:t> </a:t>
            </a:r>
            <a:r>
              <a:rPr lang="en-US" sz="2800" dirty="0" err="1"/>
              <a:t>cerebri</a:t>
            </a:r>
            <a:r>
              <a:rPr lang="en-US" sz="2800" dirty="0"/>
              <a:t> 2.500 cm2</a:t>
            </a:r>
          </a:p>
        </p:txBody>
      </p:sp>
    </p:spTree>
    <p:extLst>
      <p:ext uri="{BB962C8B-B14F-4D97-AF65-F5344CB8AC3E}">
        <p14:creationId xmlns:p14="http://schemas.microsoft.com/office/powerpoint/2010/main" val="426873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8992"/>
            <a:ext cx="8596668" cy="129647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4495897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•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: </a:t>
            </a:r>
            <a:r>
              <a:rPr lang="en-US" sz="2400" dirty="0" err="1"/>
              <a:t>kontraksi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relaksasi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fisiologi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 </a:t>
            </a:r>
            <a:r>
              <a:rPr lang="en-US" sz="2400" dirty="0" err="1"/>
              <a:t>berelaksasi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berkontraksi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rangsangan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syaraf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motorik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sensorik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 err="1"/>
              <a:t>Koordinasi</a:t>
            </a:r>
            <a:r>
              <a:rPr lang="en-US" sz="2400" dirty="0"/>
              <a:t>: </a:t>
            </a:r>
            <a:r>
              <a:rPr lang="en-US" sz="2400" dirty="0" err="1"/>
              <a:t>gerak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alur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serebelum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dikembalikan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diolah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serebelum</a:t>
            </a:r>
            <a:r>
              <a:rPr lang="en-US" sz="2400" dirty="0"/>
              <a:t> • </a:t>
            </a:r>
            <a:r>
              <a:rPr lang="en-US" sz="2400" dirty="0" err="1"/>
              <a:t>Refleks</a:t>
            </a:r>
            <a:r>
              <a:rPr lang="en-US" sz="2400" dirty="0"/>
              <a:t>: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rangsang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kehendak</a:t>
            </a:r>
            <a:r>
              <a:rPr lang="en-US" sz="2400" dirty="0"/>
              <a:t>, </a:t>
            </a:r>
            <a:r>
              <a:rPr lang="en-US" sz="2400" dirty="0" err="1"/>
              <a:t>rangsang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perifer</a:t>
            </a:r>
            <a:r>
              <a:rPr lang="en-US" sz="2400" dirty="0"/>
              <a:t> </a:t>
            </a:r>
            <a:r>
              <a:rPr lang="en-US" sz="2400" dirty="0" err="1"/>
              <a:t>eferen</a:t>
            </a:r>
            <a:r>
              <a:rPr lang="en-US" sz="2400" dirty="0"/>
              <a:t> (</a:t>
            </a:r>
            <a:r>
              <a:rPr lang="en-US" sz="2400" dirty="0" err="1"/>
              <a:t>motorik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rangsang</a:t>
            </a:r>
            <a:r>
              <a:rPr lang="en-US" sz="2400" dirty="0"/>
              <a:t> </a:t>
            </a:r>
            <a:r>
              <a:rPr lang="en-US" sz="2400" dirty="0" err="1"/>
              <a:t>responnya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perifer</a:t>
            </a:r>
            <a:r>
              <a:rPr lang="en-US" sz="2400" dirty="0"/>
              <a:t> </a:t>
            </a:r>
            <a:r>
              <a:rPr lang="en-US" sz="2400" dirty="0" err="1"/>
              <a:t>aferen</a:t>
            </a:r>
            <a:r>
              <a:rPr lang="en-US" sz="2400" dirty="0"/>
              <a:t> (</a:t>
            </a:r>
            <a:r>
              <a:rPr lang="en-US" sz="2400" dirty="0" err="1"/>
              <a:t>sensorik</a:t>
            </a:r>
            <a:r>
              <a:rPr lang="en-US" sz="2400" dirty="0"/>
              <a:t>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/>
              <a:t>Tonus: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memanjang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memendeknya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441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6062"/>
            <a:ext cx="8596668" cy="669701"/>
          </a:xfrm>
        </p:spPr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penyusun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81825"/>
            <a:ext cx="8596668" cy="4985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Neuron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unit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syaraf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Cell Body </a:t>
            </a:r>
            <a:r>
              <a:rPr lang="en-US" dirty="0" err="1"/>
              <a:t>atau</a:t>
            </a:r>
            <a:r>
              <a:rPr lang="en-US" dirty="0"/>
              <a:t> soma: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smtClean="0"/>
              <a:t>metabolism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</a:t>
            </a:r>
            <a:r>
              <a:rPr lang="en-US" dirty="0" err="1"/>
              <a:t>Dendrit:merupakan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/</a:t>
            </a:r>
            <a:r>
              <a:rPr lang="en-US" dirty="0" err="1"/>
              <a:t>rangsang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menghantarkannya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body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</a:t>
            </a:r>
            <a:r>
              <a:rPr lang="en-US" dirty="0" err="1"/>
              <a:t>Azon</a:t>
            </a:r>
            <a:r>
              <a:rPr lang="en-US" dirty="0"/>
              <a:t>: </a:t>
            </a:r>
            <a:r>
              <a:rPr lang="en-US" dirty="0" err="1"/>
              <a:t>serabut</a:t>
            </a:r>
            <a:r>
              <a:rPr lang="en-US" dirty="0"/>
              <a:t> </a:t>
            </a:r>
            <a:r>
              <a:rPr lang="en-US" dirty="0" err="1" smtClean="0"/>
              <a:t>syaraf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: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(</a:t>
            </a:r>
            <a:r>
              <a:rPr lang="en-US" dirty="0" err="1"/>
              <a:t>sentral</a:t>
            </a:r>
            <a:r>
              <a:rPr lang="en-US" dirty="0"/>
              <a:t> nervous system)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tepi</a:t>
            </a:r>
            <a:r>
              <a:rPr lang="en-US" dirty="0"/>
              <a:t> (peripheral nervous system)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(brain)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sumsum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(spinal cord) yang </a:t>
            </a:r>
            <a:r>
              <a:rPr lang="en-US" dirty="0" err="1"/>
              <a:t>berfungsi</a:t>
            </a:r>
            <a:r>
              <a:rPr lang="en-US" dirty="0"/>
              <a:t>: 1).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; 2).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: 1). </a:t>
            </a:r>
            <a:r>
              <a:rPr lang="en-US" dirty="0" err="1"/>
              <a:t>Aferent</a:t>
            </a:r>
            <a:r>
              <a:rPr lang="en-US" dirty="0"/>
              <a:t>/</a:t>
            </a:r>
            <a:r>
              <a:rPr lang="en-US" dirty="0" err="1"/>
              <a:t>sensorik</a:t>
            </a:r>
            <a:r>
              <a:rPr lang="en-US" dirty="0"/>
              <a:t>: </a:t>
            </a:r>
            <a:r>
              <a:rPr lang="en-US" dirty="0" err="1"/>
              <a:t>serabut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reseptor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; 2). </a:t>
            </a:r>
            <a:r>
              <a:rPr lang="en-US" dirty="0" err="1"/>
              <a:t>Eferent</a:t>
            </a:r>
            <a:r>
              <a:rPr lang="en-US" dirty="0"/>
              <a:t>/</a:t>
            </a:r>
            <a:r>
              <a:rPr lang="en-US" dirty="0" err="1"/>
              <a:t>motorik</a:t>
            </a:r>
            <a:r>
              <a:rPr lang="en-US" dirty="0"/>
              <a:t>: </a:t>
            </a:r>
            <a:r>
              <a:rPr lang="en-US" dirty="0" err="1"/>
              <a:t>serabut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target organ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strukturnya</a:t>
            </a:r>
            <a:r>
              <a:rPr lang="en-US" dirty="0"/>
              <a:t>: 1).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unipolar: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serabut</a:t>
            </a:r>
            <a:r>
              <a:rPr lang="en-US" dirty="0"/>
              <a:t> proses; 2).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bipolar: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serabut</a:t>
            </a:r>
            <a:r>
              <a:rPr lang="en-US" dirty="0"/>
              <a:t> proses; 3).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multipolar: </a:t>
            </a:r>
            <a:r>
              <a:rPr lang="en-US" dirty="0" err="1"/>
              <a:t>tiap</a:t>
            </a:r>
            <a:r>
              <a:rPr lang="en-US" dirty="0"/>
              <a:t> axon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dendrit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3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• </a:t>
            </a:r>
            <a:r>
              <a:rPr lang="en-US" sz="2000" dirty="0"/>
              <a:t>System </a:t>
            </a:r>
            <a:r>
              <a:rPr lang="en-US" sz="2000" dirty="0" err="1"/>
              <a:t>saraf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embriyonik</a:t>
            </a:r>
            <a:r>
              <a:rPr lang="en-US" sz="2000" dirty="0"/>
              <a:t> yang </a:t>
            </a:r>
            <a:r>
              <a:rPr lang="en-US" sz="2000" dirty="0" err="1"/>
              <a:t>disebut</a:t>
            </a:r>
            <a:r>
              <a:rPr lang="en-US" sz="2000" dirty="0"/>
              <a:t> ectoderm.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system </a:t>
            </a:r>
            <a:r>
              <a:rPr lang="en-US" sz="2000" dirty="0" err="1"/>
              <a:t>saraf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terbentuknya</a:t>
            </a:r>
            <a:r>
              <a:rPr lang="en-US" sz="2000" dirty="0"/>
              <a:t> neural plate yang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16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.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terbentuklah</a:t>
            </a:r>
            <a:r>
              <a:rPr lang="en-US" sz="2000" dirty="0"/>
              <a:t> </a:t>
            </a:r>
            <a:r>
              <a:rPr lang="en-US" sz="2000" dirty="0" err="1"/>
              <a:t>parit</a:t>
            </a:r>
            <a:r>
              <a:rPr lang="en-US" sz="2000" dirty="0"/>
              <a:t>/</a:t>
            </a:r>
            <a:r>
              <a:rPr lang="en-US" sz="2000" dirty="0" err="1"/>
              <a:t>cekungan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neural plate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terbentuklah</a:t>
            </a:r>
            <a:r>
              <a:rPr lang="en-US" sz="2000" dirty="0"/>
              <a:t> neural groove.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•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21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, neural groove </a:t>
            </a:r>
            <a:r>
              <a:rPr lang="en-US" sz="2000" dirty="0" err="1"/>
              <a:t>berkembang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neural tube. </a:t>
            </a:r>
            <a:r>
              <a:rPr lang="en-US" sz="2000" dirty="0" err="1"/>
              <a:t>Bagian</a:t>
            </a:r>
            <a:r>
              <a:rPr lang="en-US" sz="2000" dirty="0"/>
              <a:t> rostral (</a:t>
            </a:r>
            <a:r>
              <a:rPr lang="en-US" sz="2000" dirty="0" err="1"/>
              <a:t>depan</a:t>
            </a:r>
            <a:r>
              <a:rPr lang="en-US" sz="2000" dirty="0"/>
              <a:t>) </a:t>
            </a:r>
            <a:r>
              <a:rPr lang="en-US" sz="2000" dirty="0" err="1"/>
              <a:t>dari</a:t>
            </a:r>
            <a:r>
              <a:rPr lang="en-US" sz="2000" dirty="0"/>
              <a:t> neural tube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otak</a:t>
            </a:r>
            <a:r>
              <a:rPr lang="en-US" sz="2000" dirty="0"/>
              <a:t>,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medulla </a:t>
            </a:r>
            <a:r>
              <a:rPr lang="en-US" sz="2000" dirty="0" err="1"/>
              <a:t>spinalis</a:t>
            </a:r>
            <a:r>
              <a:rPr lang="en-US" sz="2000" dirty="0"/>
              <a:t>.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sel-sel</a:t>
            </a:r>
            <a:r>
              <a:rPr lang="en-US" sz="2000" dirty="0"/>
              <a:t> neural crest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system </a:t>
            </a:r>
            <a:r>
              <a:rPr lang="en-US" sz="2000" dirty="0" err="1"/>
              <a:t>saraf</a:t>
            </a:r>
            <a:r>
              <a:rPr lang="en-US" sz="2000" dirty="0"/>
              <a:t> </a:t>
            </a:r>
            <a:r>
              <a:rPr lang="en-US" sz="2000" dirty="0" err="1"/>
              <a:t>tepi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•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ujung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 neural tube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terbentuk</a:t>
            </a:r>
            <a:r>
              <a:rPr lang="en-US" sz="2000" dirty="0"/>
              <a:t> 3 area </a:t>
            </a:r>
            <a:r>
              <a:rPr lang="en-US" sz="2000" dirty="0" err="1"/>
              <a:t>otak</a:t>
            </a:r>
            <a:r>
              <a:rPr lang="en-US" sz="2000" dirty="0"/>
              <a:t> mayor, </a:t>
            </a:r>
            <a:r>
              <a:rPr lang="en-US" sz="2000" dirty="0" err="1"/>
              <a:t>yaitu</a:t>
            </a:r>
            <a:r>
              <a:rPr lang="en-US" sz="2000" dirty="0"/>
              <a:t>: </a:t>
            </a:r>
            <a:r>
              <a:rPr lang="en-US" sz="2000" dirty="0" err="1"/>
              <a:t>prosencephalon</a:t>
            </a:r>
            <a:r>
              <a:rPr lang="en-US" sz="2000" dirty="0"/>
              <a:t> (forebrain), mesencephalon (midbrain),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rhombencephalon</a:t>
            </a:r>
            <a:r>
              <a:rPr lang="en-US" sz="2000" dirty="0"/>
              <a:t> (hindbrain).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7 </a:t>
            </a:r>
            <a:r>
              <a:rPr lang="en-US" sz="2000" dirty="0" err="1"/>
              <a:t>minggu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, </a:t>
            </a:r>
            <a:r>
              <a:rPr lang="en-US" sz="2000" dirty="0" err="1"/>
              <a:t>ketiga</a:t>
            </a:r>
            <a:r>
              <a:rPr lang="en-US" sz="2000" dirty="0"/>
              <a:t> area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terpecah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, </a:t>
            </a:r>
            <a:r>
              <a:rPr lang="en-US" sz="2000" dirty="0" err="1"/>
              <a:t>disebut</a:t>
            </a:r>
            <a:r>
              <a:rPr lang="en-US" sz="2000" dirty="0"/>
              <a:t> proses </a:t>
            </a:r>
            <a:r>
              <a:rPr lang="en-US" sz="2000" dirty="0" err="1"/>
              <a:t>encephalization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847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9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</a:t>
            </a:r>
            <a:r>
              <a:rPr lang="en-US" dirty="0" err="1" smtClean="0"/>
              <a:t>Embriologi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8947" y="1442434"/>
            <a:ext cx="7959143" cy="486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3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859" y="764146"/>
            <a:ext cx="4456090" cy="2661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608" y="360609"/>
            <a:ext cx="8448541" cy="557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583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747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Pembentukan system syaraf dalam embryogenesis</vt:lpstr>
      <vt:lpstr>                 DI Susun Oleh :</vt:lpstr>
      <vt:lpstr>                   pendahuluan</vt:lpstr>
      <vt:lpstr>       Perkembangan susunan syaraf</vt:lpstr>
      <vt:lpstr>Komponen komponen yang bekerjasama pada kegiatan motorik</vt:lpstr>
      <vt:lpstr>Unsur penyusun Sistem Syaraf</vt:lpstr>
      <vt:lpstr>             Perkembangan Otak</vt:lpstr>
      <vt:lpstr>                  Embriologi Otak</vt:lpstr>
      <vt:lpstr>PowerPoint Presentation</vt:lpstr>
      <vt:lpstr>Stimulasi motorik</vt:lpstr>
      <vt:lpstr>Tahapan Masa Perkembangan</vt:lpstr>
      <vt:lpstr>          Sekian Terimakasih…………….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Pembentukan system syaraf dalam embryogenesis</dc:title>
  <dc:creator>hp</dc:creator>
  <cp:lastModifiedBy>hp</cp:lastModifiedBy>
  <cp:revision>6</cp:revision>
  <dcterms:created xsi:type="dcterms:W3CDTF">2022-06-09T17:29:50Z</dcterms:created>
  <dcterms:modified xsi:type="dcterms:W3CDTF">2022-06-09T18:20:13Z</dcterms:modified>
</cp:coreProperties>
</file>