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Pembentukan</a:t>
            </a:r>
            <a:r>
              <a:rPr lang="en-US" dirty="0" smtClean="0"/>
              <a:t> system </a:t>
            </a:r>
            <a:r>
              <a:rPr lang="en-US" dirty="0" err="1" smtClean="0"/>
              <a:t>syaraf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embryogenesis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8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6924"/>
          </a:xfrm>
        </p:spPr>
        <p:txBody>
          <a:bodyPr/>
          <a:lstStyle/>
          <a:p>
            <a:r>
              <a:rPr lang="en-US" dirty="0" err="1" smtClean="0"/>
              <a:t>Stimulasi</a:t>
            </a:r>
            <a:r>
              <a:rPr lang="en-US" dirty="0" smtClean="0"/>
              <a:t> </a:t>
            </a:r>
            <a:r>
              <a:rPr lang="en-US" dirty="0" err="1" smtClean="0"/>
              <a:t>motorik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8193"/>
            <a:ext cx="8596668" cy="457317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/>
              <a:t>berasal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: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1. Area </a:t>
            </a:r>
            <a:r>
              <a:rPr lang="en-US" sz="2000" dirty="0" err="1"/>
              <a:t>Motoris</a:t>
            </a:r>
            <a:r>
              <a:rPr lang="en-US" sz="2000" dirty="0"/>
              <a:t> Primer (area 4</a:t>
            </a:r>
            <a:r>
              <a:rPr lang="en-US" sz="2000" dirty="0" smtClean="0"/>
              <a:t>):</a:t>
            </a:r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/>
              <a:t>-----&gt; </a:t>
            </a:r>
            <a:r>
              <a:rPr lang="en-US" sz="2000" dirty="0" err="1"/>
              <a:t>menimbulkan</a:t>
            </a:r>
            <a:r>
              <a:rPr lang="en-US" sz="2000" dirty="0"/>
              <a:t> </a:t>
            </a:r>
            <a:r>
              <a:rPr lang="en-US" sz="2000" dirty="0" err="1"/>
              <a:t>gerakan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tubuh</a:t>
            </a:r>
            <a:r>
              <a:rPr lang="en-US" sz="2000" dirty="0"/>
              <a:t> </a:t>
            </a:r>
            <a:r>
              <a:rPr lang="en-US" sz="2000" dirty="0" err="1"/>
              <a:t>kontralateral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r>
              <a:rPr lang="en-US" sz="2000" dirty="0"/>
              <a:t>- </a:t>
            </a:r>
            <a:r>
              <a:rPr lang="en-US" sz="2000" dirty="0" err="1"/>
              <a:t>kontraksi</a:t>
            </a:r>
            <a:r>
              <a:rPr lang="en-US" sz="2000" dirty="0"/>
              <a:t> </a:t>
            </a:r>
            <a:r>
              <a:rPr lang="en-US" sz="2000" dirty="0" err="1"/>
              <a:t>otot</a:t>
            </a:r>
            <a:r>
              <a:rPr lang="en-US" sz="2000" dirty="0"/>
              <a:t> </a:t>
            </a:r>
            <a:r>
              <a:rPr lang="en-US" sz="2000" dirty="0" err="1" smtClean="0"/>
              <a:t>agonis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                  </a:t>
            </a:r>
            <a:r>
              <a:rPr lang="en-US" sz="2000" dirty="0"/>
              <a:t>- </a:t>
            </a:r>
            <a:r>
              <a:rPr lang="en-US" sz="2000" dirty="0" err="1"/>
              <a:t>relaksasi</a:t>
            </a:r>
            <a:r>
              <a:rPr lang="en-US" sz="2000" dirty="0"/>
              <a:t> </a:t>
            </a:r>
            <a:r>
              <a:rPr lang="en-US" sz="2000" dirty="0" err="1"/>
              <a:t>otot</a:t>
            </a:r>
            <a:r>
              <a:rPr lang="en-US" sz="2000" dirty="0"/>
              <a:t> </a:t>
            </a:r>
            <a:r>
              <a:rPr lang="en-US" sz="2000" dirty="0" err="1"/>
              <a:t>antagonis</a:t>
            </a:r>
            <a:r>
              <a:rPr lang="en-US" sz="2000" dirty="0"/>
              <a:t>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2</a:t>
            </a:r>
            <a:r>
              <a:rPr lang="en-US" sz="2000" dirty="0"/>
              <a:t>. Area </a:t>
            </a:r>
            <a:r>
              <a:rPr lang="en-US" sz="2000" dirty="0" err="1"/>
              <a:t>Motoris</a:t>
            </a:r>
            <a:r>
              <a:rPr lang="en-US" sz="2000" dirty="0"/>
              <a:t> </a:t>
            </a:r>
            <a:r>
              <a:rPr lang="en-US" sz="2000" dirty="0" err="1" smtClean="0"/>
              <a:t>Sekunder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/>
              <a:t>-----&gt; </a:t>
            </a:r>
            <a:r>
              <a:rPr lang="en-US" sz="2000" dirty="0" err="1"/>
              <a:t>stimulasi</a:t>
            </a:r>
            <a:r>
              <a:rPr lang="en-US" sz="2000" dirty="0"/>
              <a:t>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intensitas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 smtClean="0"/>
              <a:t>tinggi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        -----&gt; </a:t>
            </a:r>
            <a:r>
              <a:rPr lang="en-US" sz="2000" dirty="0" err="1"/>
              <a:t>Gerakan</a:t>
            </a:r>
            <a:r>
              <a:rPr lang="en-US" sz="2000" dirty="0"/>
              <a:t> </a:t>
            </a:r>
            <a:r>
              <a:rPr lang="en-US" sz="2000" dirty="0" err="1"/>
              <a:t>seperti</a:t>
            </a:r>
            <a:r>
              <a:rPr lang="en-US" sz="2000" dirty="0"/>
              <a:t> no 1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3</a:t>
            </a:r>
            <a:r>
              <a:rPr lang="en-US" sz="2000" dirty="0"/>
              <a:t>. Area </a:t>
            </a:r>
            <a:r>
              <a:rPr lang="en-US" sz="2000" dirty="0" err="1"/>
              <a:t>Motoris</a:t>
            </a:r>
            <a:r>
              <a:rPr lang="en-US" sz="2000" dirty="0"/>
              <a:t> </a:t>
            </a:r>
            <a:r>
              <a:rPr lang="en-US" sz="2000" dirty="0" err="1"/>
              <a:t>Suplementer</a:t>
            </a:r>
            <a:r>
              <a:rPr lang="en-US" sz="2000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          </a:t>
            </a:r>
            <a:r>
              <a:rPr lang="en-US" sz="2000" dirty="0"/>
              <a:t>-----&gt; </a:t>
            </a:r>
            <a:r>
              <a:rPr lang="en-US" sz="2000" dirty="0" err="1"/>
              <a:t>gerakan</a:t>
            </a:r>
            <a:r>
              <a:rPr lang="en-US" sz="2000" dirty="0"/>
              <a:t> bilateral </a:t>
            </a:r>
            <a:r>
              <a:rPr lang="en-US" sz="2000" dirty="0" err="1"/>
              <a:t>kompleks</a:t>
            </a:r>
            <a:r>
              <a:rPr lang="en-US" sz="2000" dirty="0"/>
              <a:t> (</a:t>
            </a:r>
            <a:r>
              <a:rPr lang="en-US" sz="2000" dirty="0" err="1"/>
              <a:t>sederhana</a:t>
            </a:r>
            <a:r>
              <a:rPr lang="en-US" sz="2000" dirty="0"/>
              <a:t>), </a:t>
            </a:r>
            <a:r>
              <a:rPr lang="en-US" sz="2000" dirty="0" err="1"/>
              <a:t>seperti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 </a:t>
            </a:r>
            <a:r>
              <a:rPr lang="en-US" sz="2000" dirty="0" smtClean="0"/>
              <a:t>        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      yang </a:t>
            </a:r>
            <a:r>
              <a:rPr lang="en-US" sz="2000" dirty="0" err="1" smtClean="0"/>
              <a:t>terkoordinasi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72047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4349"/>
          </a:xfrm>
        </p:spPr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48497"/>
            <a:ext cx="8596668" cy="439286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400" dirty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Bayi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kanak-kanak</a:t>
            </a:r>
            <a:r>
              <a:rPr lang="en-US" sz="2400" dirty="0"/>
              <a:t> (0-5 </a:t>
            </a:r>
            <a:r>
              <a:rPr lang="en-US" sz="2400" dirty="0" err="1"/>
              <a:t>tahun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kanak-kanak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(6-12 </a:t>
            </a:r>
            <a:r>
              <a:rPr lang="en-US" sz="2400" dirty="0" err="1"/>
              <a:t>tahun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Remaja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(12/13 – 17/18 </a:t>
            </a:r>
            <a:r>
              <a:rPr lang="en-US" sz="2400" dirty="0" err="1"/>
              <a:t>Tahun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Remaja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(17/18 – 21/24 </a:t>
            </a:r>
            <a:r>
              <a:rPr lang="en-US" sz="2400" dirty="0" err="1"/>
              <a:t>Tahun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(22 – 30 </a:t>
            </a:r>
            <a:r>
              <a:rPr lang="en-US" sz="2400" dirty="0" err="1"/>
              <a:t>Tahun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Dewasa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(30 – 40 </a:t>
            </a:r>
            <a:r>
              <a:rPr lang="en-US" sz="2400" dirty="0" err="1"/>
              <a:t>Tahun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Setengah</a:t>
            </a:r>
            <a:r>
              <a:rPr lang="en-US" sz="2400" dirty="0"/>
              <a:t> </a:t>
            </a:r>
            <a:r>
              <a:rPr lang="en-US" sz="2400" dirty="0" err="1"/>
              <a:t>Baya</a:t>
            </a:r>
            <a:r>
              <a:rPr lang="en-US" sz="2400" dirty="0"/>
              <a:t> (40 – 60 </a:t>
            </a:r>
            <a:r>
              <a:rPr lang="en-US" sz="2400" dirty="0" err="1"/>
              <a:t>Tahun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Masa</a:t>
            </a:r>
            <a:r>
              <a:rPr lang="en-US" sz="2400" dirty="0"/>
              <a:t> </a:t>
            </a:r>
            <a:r>
              <a:rPr lang="en-US" sz="2400" dirty="0" err="1"/>
              <a:t>Lanjut</a:t>
            </a:r>
            <a:r>
              <a:rPr lang="en-US" sz="2400" dirty="0"/>
              <a:t> </a:t>
            </a:r>
            <a:r>
              <a:rPr lang="en-US" sz="2400" dirty="0" err="1"/>
              <a:t>Usia</a:t>
            </a:r>
            <a:r>
              <a:rPr lang="en-US" sz="2400" dirty="0"/>
              <a:t> (60 </a:t>
            </a:r>
            <a:r>
              <a:rPr lang="en-US" sz="2400" dirty="0" err="1"/>
              <a:t>tahun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49346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 smtClean="0"/>
              <a:t/>
            </a:r>
            <a:br>
              <a:rPr lang="en-US" sz="6600" dirty="0" smtClean="0"/>
            </a:br>
            <a:r>
              <a:rPr lang="en-US" sz="6600" dirty="0" smtClean="0"/>
              <a:t>         </a:t>
            </a:r>
            <a:r>
              <a:rPr lang="en-US" sz="6600" dirty="0" err="1" smtClean="0"/>
              <a:t>Sekian</a:t>
            </a:r>
            <a:r>
              <a:rPr lang="en-US" sz="6600" dirty="0" smtClean="0"/>
              <a:t> </a:t>
            </a:r>
            <a:r>
              <a:rPr lang="en-US" sz="6600" dirty="0" err="1" smtClean="0"/>
              <a:t>Terimakasih</a:t>
            </a:r>
            <a:r>
              <a:rPr lang="en-US" sz="6600" dirty="0" smtClean="0"/>
              <a:t>…………….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836636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189" y="0"/>
            <a:ext cx="7620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578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 DI </a:t>
            </a:r>
            <a:r>
              <a:rPr lang="en-US" dirty="0" err="1" smtClean="0"/>
              <a:t>Susun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806" y="1300767"/>
            <a:ext cx="8744754" cy="513867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2000" dirty="0" err="1" smtClean="0"/>
              <a:t>Rahmi</a:t>
            </a:r>
            <a:r>
              <a:rPr lang="en-US" sz="2000" dirty="0" smtClean="0"/>
              <a:t> </a:t>
            </a:r>
            <a:r>
              <a:rPr lang="en-US" sz="2000" dirty="0" err="1" smtClean="0"/>
              <a:t>Maisarah</a:t>
            </a:r>
            <a:r>
              <a:rPr lang="en-US" sz="2000" dirty="0" smtClean="0"/>
              <a:t> 2110101109</a:t>
            </a:r>
          </a:p>
          <a:p>
            <a:r>
              <a:rPr lang="en-US" sz="2000" dirty="0" err="1" smtClean="0"/>
              <a:t>Mufidah</a:t>
            </a:r>
            <a:r>
              <a:rPr lang="en-US" sz="2000" dirty="0" smtClean="0"/>
              <a:t>              2110101112</a:t>
            </a:r>
          </a:p>
          <a:p>
            <a:r>
              <a:rPr lang="en-US" sz="2000" dirty="0" err="1" smtClean="0"/>
              <a:t>Sani</a:t>
            </a:r>
            <a:r>
              <a:rPr lang="en-US" sz="2000" dirty="0" smtClean="0"/>
              <a:t> </a:t>
            </a:r>
            <a:r>
              <a:rPr lang="en-US" sz="2000" dirty="0" err="1" smtClean="0"/>
              <a:t>ulfa</a:t>
            </a:r>
            <a:r>
              <a:rPr lang="en-US" sz="2000" dirty="0" smtClean="0"/>
              <a:t> </a:t>
            </a:r>
            <a:r>
              <a:rPr lang="en-US" sz="2000" dirty="0" err="1" smtClean="0"/>
              <a:t>widyana</a:t>
            </a:r>
            <a:r>
              <a:rPr lang="en-US" sz="2000" dirty="0" smtClean="0"/>
              <a:t> 2110101117</a:t>
            </a:r>
          </a:p>
          <a:p>
            <a:r>
              <a:rPr lang="en-US" sz="2000" dirty="0" smtClean="0"/>
              <a:t>Eva </a:t>
            </a:r>
            <a:r>
              <a:rPr lang="en-US" sz="2000" dirty="0" err="1" smtClean="0"/>
              <a:t>Novita</a:t>
            </a:r>
            <a:r>
              <a:rPr lang="en-US" sz="2000" dirty="0" smtClean="0"/>
              <a:t>            2110101120</a:t>
            </a:r>
          </a:p>
          <a:p>
            <a:r>
              <a:rPr lang="en-US" sz="2000" dirty="0" err="1" smtClean="0"/>
              <a:t>Adinda</a:t>
            </a:r>
            <a:r>
              <a:rPr lang="en-US" sz="2000" dirty="0" smtClean="0"/>
              <a:t> </a:t>
            </a:r>
            <a:r>
              <a:rPr lang="en-US" sz="2000" dirty="0" err="1" smtClean="0"/>
              <a:t>Helminiya</a:t>
            </a:r>
            <a:r>
              <a:rPr lang="en-US" sz="2000" dirty="0" smtClean="0"/>
              <a:t> </a:t>
            </a:r>
            <a:r>
              <a:rPr lang="en-US" sz="2000" dirty="0" err="1" smtClean="0"/>
              <a:t>putri</a:t>
            </a:r>
            <a:r>
              <a:rPr lang="en-US" sz="2000" dirty="0" smtClean="0"/>
              <a:t> 2110101121</a:t>
            </a:r>
            <a:endParaRPr lang="en-US" sz="2000" dirty="0"/>
          </a:p>
          <a:p>
            <a:r>
              <a:rPr lang="en-US" sz="2000" dirty="0" err="1" smtClean="0"/>
              <a:t>Novia</a:t>
            </a:r>
            <a:r>
              <a:rPr lang="en-US" sz="2000" dirty="0" smtClean="0"/>
              <a:t> Indri            2110101122</a:t>
            </a:r>
          </a:p>
          <a:p>
            <a:r>
              <a:rPr lang="en-US" sz="2000" dirty="0" smtClean="0"/>
              <a:t>Salsa </a:t>
            </a:r>
            <a:r>
              <a:rPr lang="en-US" sz="2000" dirty="0" err="1" smtClean="0"/>
              <a:t>Alima</a:t>
            </a:r>
            <a:r>
              <a:rPr lang="en-US" sz="2000" dirty="0" smtClean="0"/>
              <a:t> </a:t>
            </a:r>
            <a:r>
              <a:rPr lang="en-US" sz="2000" dirty="0" err="1" smtClean="0"/>
              <a:t>Azzahra</a:t>
            </a:r>
            <a:r>
              <a:rPr lang="en-US" sz="2000" dirty="0" smtClean="0"/>
              <a:t> </a:t>
            </a:r>
            <a:r>
              <a:rPr lang="en-US" sz="2000" dirty="0" err="1" smtClean="0"/>
              <a:t>Dewatikais</a:t>
            </a:r>
            <a:r>
              <a:rPr lang="en-US" sz="2000" dirty="0" smtClean="0"/>
              <a:t> 2110101114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94208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r>
              <a:rPr lang="en-US" dirty="0" smtClean="0"/>
              <a:t>                   </a:t>
            </a:r>
            <a:r>
              <a:rPr lang="en-US" dirty="0" err="1" smtClean="0"/>
              <a:t>pendahuluan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8"/>
          </a:xfrm>
        </p:spPr>
        <p:txBody>
          <a:bodyPr>
            <a:normAutofit/>
          </a:bodyPr>
          <a:lstStyle/>
          <a:p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saraf</a:t>
            </a:r>
            <a:r>
              <a:rPr lang="en-US" sz="3600" dirty="0"/>
              <a:t> </a:t>
            </a:r>
            <a:r>
              <a:rPr lang="en-US" sz="3600" dirty="0" err="1"/>
              <a:t>adalah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organ yang </a:t>
            </a:r>
            <a:r>
              <a:rPr lang="en-US" sz="3600" dirty="0" err="1"/>
              <a:t>terdiri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serabut</a:t>
            </a:r>
            <a:r>
              <a:rPr lang="en-US" sz="3600" dirty="0"/>
              <a:t> </a:t>
            </a:r>
            <a:r>
              <a:rPr lang="en-US" sz="3600" dirty="0" err="1"/>
              <a:t>saraf</a:t>
            </a:r>
            <a:r>
              <a:rPr lang="en-US" sz="3600" dirty="0"/>
              <a:t> yang </a:t>
            </a:r>
            <a:r>
              <a:rPr lang="en-US" sz="3600" dirty="0" err="1"/>
              <a:t>tersusun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</a:t>
            </a:r>
            <a:r>
              <a:rPr lang="en-US" sz="3600" dirty="0" err="1"/>
              <a:t>sel-sel</a:t>
            </a:r>
            <a:r>
              <a:rPr lang="en-US" sz="3600" dirty="0"/>
              <a:t> </a:t>
            </a:r>
            <a:r>
              <a:rPr lang="en-US" sz="3600" dirty="0" err="1"/>
              <a:t>saraf</a:t>
            </a:r>
            <a:r>
              <a:rPr lang="en-US" sz="3600" dirty="0"/>
              <a:t> yang </a:t>
            </a:r>
            <a:r>
              <a:rPr lang="en-US" sz="3600" dirty="0" err="1"/>
              <a:t>saling</a:t>
            </a:r>
            <a:r>
              <a:rPr lang="en-US" sz="3600" dirty="0"/>
              <a:t> </a:t>
            </a:r>
            <a:r>
              <a:rPr lang="en-US" sz="3600" dirty="0" err="1"/>
              <a:t>terhubung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esensial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persepsi</a:t>
            </a:r>
            <a:r>
              <a:rPr lang="en-US" sz="3600" dirty="0"/>
              <a:t> </a:t>
            </a:r>
            <a:r>
              <a:rPr lang="en-US" sz="3600" dirty="0" err="1"/>
              <a:t>sensoris</a:t>
            </a:r>
            <a:r>
              <a:rPr lang="en-US" sz="3600" dirty="0"/>
              <a:t> </a:t>
            </a:r>
            <a:r>
              <a:rPr lang="en-US" sz="3600" dirty="0" err="1"/>
              <a:t>indrawi</a:t>
            </a:r>
            <a:r>
              <a:rPr lang="en-US" sz="3600" dirty="0"/>
              <a:t>, </a:t>
            </a:r>
            <a:r>
              <a:rPr lang="en-US" sz="3600" dirty="0" err="1"/>
              <a:t>aktivitas</a:t>
            </a:r>
            <a:r>
              <a:rPr lang="en-US" sz="3600" dirty="0"/>
              <a:t> </a:t>
            </a:r>
            <a:r>
              <a:rPr lang="en-US" sz="3600" dirty="0" err="1"/>
              <a:t>motorik</a:t>
            </a:r>
            <a:r>
              <a:rPr lang="en-US" sz="3600" dirty="0"/>
              <a:t> </a:t>
            </a:r>
            <a:r>
              <a:rPr lang="en-US" sz="3600" dirty="0" err="1"/>
              <a:t>volunter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involunter</a:t>
            </a:r>
            <a:r>
              <a:rPr lang="en-US" sz="3600" dirty="0"/>
              <a:t> organ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jaringan</a:t>
            </a:r>
            <a:r>
              <a:rPr lang="en-US" sz="3600" dirty="0"/>
              <a:t> </a:t>
            </a:r>
            <a:r>
              <a:rPr lang="en-US" sz="3600" dirty="0" err="1"/>
              <a:t>tubuh</a:t>
            </a:r>
            <a:r>
              <a:rPr lang="en-US" sz="3600" dirty="0"/>
              <a:t>, </a:t>
            </a:r>
            <a:r>
              <a:rPr lang="en-US" sz="3600" dirty="0" err="1"/>
              <a:t>dan</a:t>
            </a:r>
            <a:r>
              <a:rPr lang="en-US" sz="3600" dirty="0"/>
              <a:t> homeostasis </a:t>
            </a:r>
            <a:r>
              <a:rPr lang="en-US" sz="3600" dirty="0" err="1"/>
              <a:t>berbagai</a:t>
            </a:r>
            <a:r>
              <a:rPr lang="en-US" sz="3600" dirty="0"/>
              <a:t> proses </a:t>
            </a:r>
            <a:r>
              <a:rPr lang="en-US" sz="3600" dirty="0" err="1"/>
              <a:t>fisiologis</a:t>
            </a:r>
            <a:r>
              <a:rPr lang="en-US" sz="3600" dirty="0"/>
              <a:t> </a:t>
            </a:r>
            <a:r>
              <a:rPr lang="en-US" sz="3600" dirty="0" err="1"/>
              <a:t>tubuh</a:t>
            </a:r>
            <a:r>
              <a:rPr lang="en-US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683343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1668"/>
            <a:ext cx="8596668" cy="875763"/>
          </a:xfrm>
        </p:spPr>
        <p:txBody>
          <a:bodyPr>
            <a:normAutofit/>
          </a:bodyPr>
          <a:lstStyle/>
          <a:p>
            <a:r>
              <a:rPr lang="en-US" dirty="0" smtClean="0"/>
              <a:t>      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17431"/>
            <a:ext cx="8596668" cy="5023931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en-US" sz="2800" dirty="0" err="1"/>
              <a:t>Otak</a:t>
            </a:r>
            <a:r>
              <a:rPr lang="en-US" sz="2800" dirty="0"/>
              <a:t> </a:t>
            </a:r>
            <a:r>
              <a:rPr lang="en-US" sz="2800" dirty="0" err="1"/>
              <a:t>manusia</a:t>
            </a:r>
            <a:r>
              <a:rPr lang="en-US" sz="2800" dirty="0"/>
              <a:t> </a:t>
            </a:r>
            <a:r>
              <a:rPr lang="en-US" sz="2800" dirty="0" err="1"/>
              <a:t>dewasa</a:t>
            </a:r>
            <a:r>
              <a:rPr lang="en-US" sz="2800" dirty="0"/>
              <a:t> </a:t>
            </a:r>
            <a:r>
              <a:rPr lang="en-US" sz="2800" dirty="0" err="1"/>
              <a:t>kira-kira</a:t>
            </a:r>
            <a:r>
              <a:rPr lang="en-US" sz="2800" dirty="0"/>
              <a:t> 1.300-1.400 g (2% BB), </a:t>
            </a:r>
            <a:r>
              <a:rPr lang="en-US" sz="2800" dirty="0" err="1"/>
              <a:t>terdiri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100 </a:t>
            </a:r>
            <a:r>
              <a:rPr lang="en-US" sz="2800" dirty="0" err="1"/>
              <a:t>milyard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1 </a:t>
            </a:r>
            <a:r>
              <a:rPr lang="en-US" sz="2800" dirty="0" err="1"/>
              <a:t>trilyun</a:t>
            </a:r>
            <a:r>
              <a:rPr lang="en-US" sz="2800" dirty="0"/>
              <a:t> </a:t>
            </a:r>
            <a:r>
              <a:rPr lang="en-US" sz="2800" dirty="0" err="1"/>
              <a:t>sel</a:t>
            </a:r>
            <a:r>
              <a:rPr lang="en-US" sz="2800" dirty="0"/>
              <a:t> </a:t>
            </a:r>
            <a:r>
              <a:rPr lang="en-US" sz="2800" dirty="0" err="1"/>
              <a:t>penyokong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(neuroglia). • </a:t>
            </a:r>
            <a:r>
              <a:rPr lang="en-US" sz="2800" dirty="0" err="1"/>
              <a:t>dari</a:t>
            </a:r>
            <a:r>
              <a:rPr lang="en-US" sz="2800" dirty="0"/>
              <a:t> 1.700 ml volume </a:t>
            </a:r>
            <a:r>
              <a:rPr lang="en-US" sz="2800" dirty="0" err="1"/>
              <a:t>tengkorak</a:t>
            </a:r>
            <a:r>
              <a:rPr lang="en-US" sz="2800" dirty="0"/>
              <a:t>: - 1.400 ml </a:t>
            </a:r>
            <a:r>
              <a:rPr lang="en-US" sz="2800" dirty="0" err="1"/>
              <a:t>otak</a:t>
            </a:r>
            <a:r>
              <a:rPr lang="en-US" sz="2800" dirty="0"/>
              <a:t> (80%) - 150 ml </a:t>
            </a:r>
            <a:r>
              <a:rPr lang="en-US" sz="2800" dirty="0" err="1"/>
              <a:t>darah</a:t>
            </a:r>
            <a:r>
              <a:rPr lang="en-US" sz="2800" dirty="0"/>
              <a:t> (10%) - 150 ml cerebrospinal fluid (10%) • </a:t>
            </a:r>
            <a:r>
              <a:rPr lang="en-US" sz="2800" dirty="0" err="1"/>
              <a:t>Rasio</a:t>
            </a:r>
            <a:r>
              <a:rPr lang="en-US" sz="2800" dirty="0"/>
              <a:t> </a:t>
            </a:r>
            <a:r>
              <a:rPr lang="en-US" sz="2800" dirty="0" err="1"/>
              <a:t>graymatter</a:t>
            </a:r>
            <a:r>
              <a:rPr lang="en-US" sz="2800" dirty="0"/>
              <a:t> : </a:t>
            </a:r>
            <a:r>
              <a:rPr lang="en-US" sz="2800" dirty="0" err="1"/>
              <a:t>whitematter</a:t>
            </a:r>
            <a:r>
              <a:rPr lang="en-US" sz="2800" dirty="0"/>
              <a:t> di cerebral hemisphere: - </a:t>
            </a:r>
            <a:r>
              <a:rPr lang="en-US" sz="2800" dirty="0" err="1"/>
              <a:t>Usia</a:t>
            </a:r>
            <a:r>
              <a:rPr lang="en-US" sz="2800" dirty="0"/>
              <a:t> 20 </a:t>
            </a:r>
            <a:r>
              <a:rPr lang="en-US" sz="2800" dirty="0" err="1"/>
              <a:t>th</a:t>
            </a:r>
            <a:r>
              <a:rPr lang="en-US" sz="2800" dirty="0"/>
              <a:t>: 1,3 - </a:t>
            </a:r>
            <a:r>
              <a:rPr lang="en-US" sz="2800" dirty="0" err="1"/>
              <a:t>Usia</a:t>
            </a:r>
            <a:r>
              <a:rPr lang="en-US" sz="2800" dirty="0"/>
              <a:t> 50 </a:t>
            </a:r>
            <a:r>
              <a:rPr lang="en-US" sz="2800" dirty="0" err="1"/>
              <a:t>th</a:t>
            </a:r>
            <a:r>
              <a:rPr lang="en-US" sz="2800" dirty="0"/>
              <a:t>: 1,1 • Total </a:t>
            </a:r>
            <a:r>
              <a:rPr lang="en-US" sz="2800" dirty="0" err="1"/>
              <a:t>permukaan</a:t>
            </a:r>
            <a:r>
              <a:rPr lang="en-US" sz="2800" dirty="0"/>
              <a:t> </a:t>
            </a:r>
            <a:r>
              <a:rPr lang="en-US" sz="2800" dirty="0" err="1"/>
              <a:t>kortex</a:t>
            </a:r>
            <a:r>
              <a:rPr lang="en-US" sz="2800" dirty="0"/>
              <a:t> </a:t>
            </a:r>
            <a:r>
              <a:rPr lang="en-US" sz="2800" dirty="0" err="1"/>
              <a:t>cerebri</a:t>
            </a:r>
            <a:r>
              <a:rPr lang="en-US" sz="2800" dirty="0"/>
              <a:t> 2.500 cm2</a:t>
            </a:r>
          </a:p>
        </p:txBody>
      </p:sp>
    </p:spTree>
    <p:extLst>
      <p:ext uri="{BB962C8B-B14F-4D97-AF65-F5344CB8AC3E}">
        <p14:creationId xmlns:p14="http://schemas.microsoft.com/office/powerpoint/2010/main" val="426873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8992"/>
            <a:ext cx="8596668" cy="1296473"/>
          </a:xfrm>
        </p:spPr>
        <p:txBody>
          <a:bodyPr>
            <a:normAutofit/>
          </a:bodyPr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komponen</a:t>
            </a:r>
            <a:r>
              <a:rPr lang="en-US" dirty="0" smtClean="0"/>
              <a:t> yang </a:t>
            </a:r>
            <a:r>
              <a:rPr lang="en-US" dirty="0" err="1" smtClean="0"/>
              <a:t>bekerjasama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motorik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45465"/>
            <a:ext cx="8596668" cy="4495897"/>
          </a:xfrm>
        </p:spPr>
        <p:txBody>
          <a:bodyPr>
            <a:noAutofit/>
          </a:bodyPr>
          <a:lstStyle/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 </a:t>
            </a:r>
            <a:r>
              <a:rPr lang="en-US" sz="2400" dirty="0"/>
              <a:t>• </a:t>
            </a:r>
            <a:r>
              <a:rPr lang="en-US" sz="2400" dirty="0" err="1"/>
              <a:t>Gerakan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energi</a:t>
            </a:r>
            <a:r>
              <a:rPr lang="en-US" sz="2400" dirty="0"/>
              <a:t>: </a:t>
            </a:r>
            <a:r>
              <a:rPr lang="en-US" sz="2400" dirty="0" err="1"/>
              <a:t>kontraksi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relaksasi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,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</a:t>
            </a:r>
            <a:r>
              <a:rPr lang="en-US" sz="2400" dirty="0" err="1"/>
              <a:t>fisiologi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berelaksasi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berkontraksi</a:t>
            </a:r>
            <a:r>
              <a:rPr lang="en-US" sz="2400" dirty="0"/>
              <a:t> </a:t>
            </a:r>
            <a:r>
              <a:rPr lang="en-US" sz="2400" dirty="0" err="1"/>
              <a:t>apabila</a:t>
            </a:r>
            <a:r>
              <a:rPr lang="en-US" sz="2400" dirty="0"/>
              <a:t> </a:t>
            </a:r>
            <a:r>
              <a:rPr lang="en-US" sz="2400" dirty="0" err="1"/>
              <a:t>mendapat</a:t>
            </a:r>
            <a:r>
              <a:rPr lang="en-US" sz="2400" dirty="0"/>
              <a:t> </a:t>
            </a:r>
            <a:r>
              <a:rPr lang="en-US" sz="2400" dirty="0" err="1"/>
              <a:t>rangsangan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susunan</a:t>
            </a:r>
            <a:r>
              <a:rPr lang="en-US" sz="2400" dirty="0"/>
              <a:t> </a:t>
            </a:r>
            <a:r>
              <a:rPr lang="en-US" sz="2400" dirty="0" err="1"/>
              <a:t>syaraf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motorik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sensorik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 err="1"/>
              <a:t>Koordinasi</a:t>
            </a:r>
            <a:r>
              <a:rPr lang="en-US" sz="2400" dirty="0"/>
              <a:t>: </a:t>
            </a:r>
            <a:r>
              <a:rPr lang="en-US" sz="2400" dirty="0" err="1"/>
              <a:t>gerak</a:t>
            </a:r>
            <a:r>
              <a:rPr lang="en-US" sz="2400" dirty="0"/>
              <a:t> </a:t>
            </a:r>
            <a:r>
              <a:rPr lang="en-US" sz="2400" dirty="0" err="1"/>
              <a:t>diatur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alur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serebelum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dikembalikan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diolah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serebelum</a:t>
            </a:r>
            <a:r>
              <a:rPr lang="en-US" sz="2400" dirty="0"/>
              <a:t> • </a:t>
            </a:r>
            <a:r>
              <a:rPr lang="en-US" sz="2400" dirty="0" err="1"/>
              <a:t>Refleks</a:t>
            </a:r>
            <a:r>
              <a:rPr lang="en-US" sz="2400" dirty="0"/>
              <a:t>: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rangsang</a:t>
            </a:r>
            <a:r>
              <a:rPr lang="en-US" sz="2400" dirty="0"/>
              <a:t> </a:t>
            </a:r>
            <a:r>
              <a:rPr lang="en-US" sz="2400" dirty="0" err="1"/>
              <a:t>diluar</a:t>
            </a:r>
            <a:r>
              <a:rPr lang="en-US" sz="2400" dirty="0"/>
              <a:t> </a:t>
            </a:r>
            <a:r>
              <a:rPr lang="en-US" sz="2400" dirty="0" err="1"/>
              <a:t>kehendak</a:t>
            </a:r>
            <a:r>
              <a:rPr lang="en-US" sz="2400" dirty="0"/>
              <a:t>, </a:t>
            </a:r>
            <a:r>
              <a:rPr lang="en-US" sz="2400" dirty="0" err="1"/>
              <a:t>rangsang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perifer</a:t>
            </a:r>
            <a:r>
              <a:rPr lang="en-US" sz="2400" dirty="0"/>
              <a:t> </a:t>
            </a:r>
            <a:r>
              <a:rPr lang="en-US" sz="2400" dirty="0" err="1"/>
              <a:t>eferen</a:t>
            </a:r>
            <a:r>
              <a:rPr lang="en-US" sz="2400" dirty="0"/>
              <a:t> (</a:t>
            </a:r>
            <a:r>
              <a:rPr lang="en-US" sz="2400" dirty="0" err="1"/>
              <a:t>motorik</a:t>
            </a:r>
            <a:r>
              <a:rPr lang="en-US" sz="2400" dirty="0"/>
              <a:t>)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rangsang</a:t>
            </a:r>
            <a:r>
              <a:rPr lang="en-US" sz="2400" dirty="0"/>
              <a:t> </a:t>
            </a:r>
            <a:r>
              <a:rPr lang="en-US" sz="2400" dirty="0" err="1"/>
              <a:t>responnya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</a:t>
            </a:r>
            <a:r>
              <a:rPr lang="en-US" sz="2400" dirty="0" err="1"/>
              <a:t>perifer</a:t>
            </a:r>
            <a:r>
              <a:rPr lang="en-US" sz="2400" dirty="0"/>
              <a:t> </a:t>
            </a:r>
            <a:r>
              <a:rPr lang="en-US" sz="2400" dirty="0" err="1"/>
              <a:t>aferen</a:t>
            </a:r>
            <a:r>
              <a:rPr lang="en-US" sz="2400" dirty="0"/>
              <a:t> (</a:t>
            </a:r>
            <a:r>
              <a:rPr lang="en-US" sz="2400" dirty="0" err="1"/>
              <a:t>sensorik</a:t>
            </a:r>
            <a:r>
              <a:rPr lang="en-US" sz="2400" dirty="0"/>
              <a:t>)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• </a:t>
            </a:r>
            <a:r>
              <a:rPr lang="en-US" sz="2400" dirty="0"/>
              <a:t>Tonus: </a:t>
            </a:r>
            <a:r>
              <a:rPr lang="en-US" sz="2400" dirty="0" err="1"/>
              <a:t>berkaitan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memanjang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memendeknya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4416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06062"/>
            <a:ext cx="8596668" cy="669701"/>
          </a:xfrm>
        </p:spPr>
        <p:txBody>
          <a:bodyPr/>
          <a:lstStyle/>
          <a:p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penyusun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Syaraf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81825"/>
            <a:ext cx="8596668" cy="4985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Neuron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unit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fungsional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 smtClean="0"/>
              <a:t>syaraf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Cell Body </a:t>
            </a:r>
            <a:r>
              <a:rPr lang="en-US" dirty="0" err="1"/>
              <a:t>atau</a:t>
            </a:r>
            <a:r>
              <a:rPr lang="en-US" dirty="0"/>
              <a:t> soma: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smtClean="0"/>
              <a:t>metabolism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Dendrit:merupakan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yang </a:t>
            </a:r>
            <a:r>
              <a:rPr lang="en-US" dirty="0" err="1"/>
              <a:t>berfungsi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penerima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/</a:t>
            </a:r>
            <a:r>
              <a:rPr lang="en-US" dirty="0" err="1"/>
              <a:t>rangsang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menghantarkannya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body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Azon</a:t>
            </a:r>
            <a:r>
              <a:rPr lang="en-US" dirty="0"/>
              <a:t>: </a:t>
            </a:r>
            <a:r>
              <a:rPr lang="en-US" dirty="0" err="1"/>
              <a:t>serabut</a:t>
            </a:r>
            <a:r>
              <a:rPr lang="en-US" dirty="0"/>
              <a:t> </a:t>
            </a:r>
            <a:r>
              <a:rPr lang="en-US" dirty="0" err="1" smtClean="0"/>
              <a:t>syaraf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•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: </a:t>
            </a:r>
            <a:r>
              <a:rPr lang="en-US" dirty="0" err="1"/>
              <a:t>terbagi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2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(</a:t>
            </a:r>
            <a:r>
              <a:rPr lang="en-US" dirty="0" err="1"/>
              <a:t>sentral</a:t>
            </a:r>
            <a:r>
              <a:rPr lang="en-US" dirty="0"/>
              <a:t> nervous system)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tepi</a:t>
            </a:r>
            <a:r>
              <a:rPr lang="en-US" dirty="0"/>
              <a:t> (peripheral nervous system)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(brain)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sumsum</a:t>
            </a:r>
            <a:r>
              <a:rPr lang="en-US" dirty="0"/>
              <a:t> </a:t>
            </a:r>
            <a:r>
              <a:rPr lang="en-US" dirty="0" err="1"/>
              <a:t>tulang</a:t>
            </a:r>
            <a:r>
              <a:rPr lang="en-US" dirty="0"/>
              <a:t> </a:t>
            </a:r>
            <a:r>
              <a:rPr lang="en-US" dirty="0" err="1"/>
              <a:t>belakang</a:t>
            </a:r>
            <a:r>
              <a:rPr lang="en-US" dirty="0"/>
              <a:t> (spinal cord) yang </a:t>
            </a:r>
            <a:r>
              <a:rPr lang="en-US" dirty="0" err="1"/>
              <a:t>berfungsi</a:t>
            </a:r>
            <a:r>
              <a:rPr lang="en-US" dirty="0"/>
              <a:t>: 1).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tubuh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; 2). </a:t>
            </a:r>
            <a:r>
              <a:rPr lang="en-US" dirty="0" err="1"/>
              <a:t>Mengirimkan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otot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kelenjar</a:t>
            </a:r>
            <a:r>
              <a:rPr lang="en-US" dirty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: 1). </a:t>
            </a:r>
            <a:r>
              <a:rPr lang="en-US" dirty="0" err="1"/>
              <a:t>Aferent</a:t>
            </a:r>
            <a:r>
              <a:rPr lang="en-US" dirty="0"/>
              <a:t>/</a:t>
            </a:r>
            <a:r>
              <a:rPr lang="en-US" dirty="0" err="1"/>
              <a:t>sensorik</a:t>
            </a:r>
            <a:r>
              <a:rPr lang="en-US" dirty="0"/>
              <a:t>: </a:t>
            </a:r>
            <a:r>
              <a:rPr lang="en-US" dirty="0" err="1"/>
              <a:t>serabut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reseptor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; 2). </a:t>
            </a:r>
            <a:r>
              <a:rPr lang="en-US" dirty="0" err="1"/>
              <a:t>Eferent</a:t>
            </a:r>
            <a:r>
              <a:rPr lang="en-US" dirty="0"/>
              <a:t>/</a:t>
            </a:r>
            <a:r>
              <a:rPr lang="en-US" dirty="0" err="1"/>
              <a:t>motorik</a:t>
            </a:r>
            <a:r>
              <a:rPr lang="en-US" dirty="0"/>
              <a:t>: </a:t>
            </a:r>
            <a:r>
              <a:rPr lang="en-US" dirty="0" err="1"/>
              <a:t>serabut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yang </a:t>
            </a:r>
            <a:r>
              <a:rPr lang="en-US" dirty="0" err="1"/>
              <a:t>membawa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pusat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target organ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strukturnya</a:t>
            </a:r>
            <a:r>
              <a:rPr lang="en-US" dirty="0"/>
              <a:t>: 1).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unipolar: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serabut</a:t>
            </a:r>
            <a:r>
              <a:rPr lang="en-US" dirty="0"/>
              <a:t> proses; 2).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bipolar: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serabut</a:t>
            </a:r>
            <a:r>
              <a:rPr lang="en-US" dirty="0"/>
              <a:t> proses; 3).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syaraf</a:t>
            </a:r>
            <a:r>
              <a:rPr lang="en-US" dirty="0"/>
              <a:t> multipolar: </a:t>
            </a:r>
            <a:r>
              <a:rPr lang="en-US" dirty="0" err="1"/>
              <a:t>tiap</a:t>
            </a:r>
            <a:r>
              <a:rPr lang="en-US" dirty="0"/>
              <a:t> axon </a:t>
            </a:r>
            <a:r>
              <a:rPr lang="en-US" dirty="0" err="1"/>
              <a:t>disertai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dendrit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39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/>
              <a:t>System </a:t>
            </a:r>
            <a:r>
              <a:rPr lang="en-US" sz="2000" dirty="0" err="1"/>
              <a:t>saraf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jaringan</a:t>
            </a:r>
            <a:r>
              <a:rPr lang="en-US" sz="2000" dirty="0"/>
              <a:t> </a:t>
            </a:r>
            <a:r>
              <a:rPr lang="en-US" sz="2000" dirty="0" err="1"/>
              <a:t>embriyonik</a:t>
            </a:r>
            <a:r>
              <a:rPr lang="en-US" sz="2000" dirty="0"/>
              <a:t> yang </a:t>
            </a:r>
            <a:r>
              <a:rPr lang="en-US" sz="2000" dirty="0" err="1"/>
              <a:t>disebut</a:t>
            </a:r>
            <a:r>
              <a:rPr lang="en-US" sz="2000" dirty="0"/>
              <a:t> ectoderm.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pertama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terjadinya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 system </a:t>
            </a:r>
            <a:r>
              <a:rPr lang="en-US" sz="2000" dirty="0" err="1"/>
              <a:t>saraf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terbentuknya</a:t>
            </a:r>
            <a:r>
              <a:rPr lang="en-US" sz="2000" dirty="0"/>
              <a:t> neural plate yang </a:t>
            </a:r>
            <a:r>
              <a:rPr lang="en-US" sz="2000" dirty="0" err="1"/>
              <a:t>mulai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dilihat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16 </a:t>
            </a:r>
            <a:r>
              <a:rPr lang="en-US" sz="2000" dirty="0" err="1"/>
              <a:t>hari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.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hari</a:t>
            </a:r>
            <a:r>
              <a:rPr lang="en-US" sz="2000" dirty="0"/>
              <a:t> </a:t>
            </a:r>
            <a:r>
              <a:rPr lang="en-US" sz="2000" dirty="0" err="1"/>
              <a:t>selanjutnya</a:t>
            </a:r>
            <a:r>
              <a:rPr lang="en-US" sz="2000" dirty="0"/>
              <a:t> </a:t>
            </a:r>
            <a:r>
              <a:rPr lang="en-US" sz="2000" dirty="0" err="1"/>
              <a:t>terbentuklah</a:t>
            </a:r>
            <a:r>
              <a:rPr lang="en-US" sz="2000" dirty="0"/>
              <a:t> </a:t>
            </a:r>
            <a:r>
              <a:rPr lang="en-US" sz="2000" dirty="0" err="1"/>
              <a:t>parit</a:t>
            </a:r>
            <a:r>
              <a:rPr lang="en-US" sz="2000" dirty="0"/>
              <a:t>/</a:t>
            </a:r>
            <a:r>
              <a:rPr lang="en-US" sz="2000" dirty="0" err="1"/>
              <a:t>cekungan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neural plate </a:t>
            </a:r>
            <a:r>
              <a:rPr lang="en-US" sz="2000" dirty="0" err="1"/>
              <a:t>sehingga</a:t>
            </a:r>
            <a:r>
              <a:rPr lang="en-US" sz="2000" dirty="0"/>
              <a:t> </a:t>
            </a:r>
            <a:r>
              <a:rPr lang="en-US" sz="2000" dirty="0" err="1"/>
              <a:t>terbentuklah</a:t>
            </a:r>
            <a:r>
              <a:rPr lang="en-US" sz="2000" dirty="0"/>
              <a:t> neural groove.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•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21 </a:t>
            </a:r>
            <a:r>
              <a:rPr lang="en-US" sz="2000" dirty="0" err="1"/>
              <a:t>hari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, neural groove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neural tube. </a:t>
            </a:r>
            <a:r>
              <a:rPr lang="en-US" sz="2000" dirty="0" err="1"/>
              <a:t>Bagian</a:t>
            </a:r>
            <a:r>
              <a:rPr lang="en-US" sz="2000" dirty="0"/>
              <a:t> rostral (</a:t>
            </a:r>
            <a:r>
              <a:rPr lang="en-US" sz="2000" dirty="0" err="1"/>
              <a:t>depan</a:t>
            </a:r>
            <a:r>
              <a:rPr lang="en-US" sz="2000" dirty="0"/>
              <a:t>) </a:t>
            </a:r>
            <a:r>
              <a:rPr lang="en-US" sz="2000" dirty="0" err="1"/>
              <a:t>dari</a:t>
            </a:r>
            <a:r>
              <a:rPr lang="en-US" sz="2000" dirty="0"/>
              <a:t> neural tube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</a:t>
            </a:r>
            <a:r>
              <a:rPr lang="en-US" sz="2000" dirty="0" err="1"/>
              <a:t>otak</a:t>
            </a:r>
            <a:r>
              <a:rPr lang="en-US" sz="2000" dirty="0"/>
              <a:t>, </a:t>
            </a:r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dirty="0" err="1"/>
              <a:t>bagian</a:t>
            </a:r>
            <a:r>
              <a:rPr lang="en-US" sz="2000" dirty="0"/>
              <a:t> </a:t>
            </a:r>
            <a:r>
              <a:rPr lang="en-US" sz="2000" dirty="0" err="1"/>
              <a:t>belakang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medulla </a:t>
            </a:r>
            <a:r>
              <a:rPr lang="en-US" sz="2000" dirty="0" err="1"/>
              <a:t>spinalis</a:t>
            </a:r>
            <a:r>
              <a:rPr lang="en-US" sz="2000" dirty="0"/>
              <a:t>. </a:t>
            </a:r>
            <a:r>
              <a:rPr lang="en-US" sz="2000" dirty="0" err="1"/>
              <a:t>Sedangkan</a:t>
            </a:r>
            <a:r>
              <a:rPr lang="en-US" sz="2000" dirty="0"/>
              <a:t> </a:t>
            </a:r>
            <a:r>
              <a:rPr lang="en-US" sz="2000" dirty="0" err="1"/>
              <a:t>sel-sel</a:t>
            </a:r>
            <a:r>
              <a:rPr lang="en-US" sz="2000" dirty="0"/>
              <a:t> neural crest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berkembang</a:t>
            </a:r>
            <a:r>
              <a:rPr lang="en-US" sz="2000" dirty="0"/>
              <a:t> </a:t>
            </a:r>
            <a:r>
              <a:rPr lang="en-US" sz="2000" dirty="0" err="1"/>
              <a:t>menjadi</a:t>
            </a:r>
            <a:r>
              <a:rPr lang="en-US" sz="2000" dirty="0"/>
              <a:t> system </a:t>
            </a:r>
            <a:r>
              <a:rPr lang="en-US" sz="2000" dirty="0" err="1"/>
              <a:t>saraf</a:t>
            </a:r>
            <a:r>
              <a:rPr lang="en-US" sz="2000" dirty="0"/>
              <a:t> </a:t>
            </a:r>
            <a:r>
              <a:rPr lang="en-US" sz="2000" dirty="0" err="1"/>
              <a:t>tepi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r>
              <a:rPr lang="en-US" sz="2000" dirty="0"/>
              <a:t>•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ujung</a:t>
            </a:r>
            <a:r>
              <a:rPr lang="en-US" sz="2000" dirty="0"/>
              <a:t> </a:t>
            </a:r>
            <a:r>
              <a:rPr lang="en-US" sz="2000" dirty="0" err="1"/>
              <a:t>depan</a:t>
            </a:r>
            <a:r>
              <a:rPr lang="en-US" sz="2000" dirty="0"/>
              <a:t> neural tube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terbentuk</a:t>
            </a:r>
            <a:r>
              <a:rPr lang="en-US" sz="2000" dirty="0"/>
              <a:t> 3 area </a:t>
            </a:r>
            <a:r>
              <a:rPr lang="en-US" sz="2000" dirty="0" err="1"/>
              <a:t>otak</a:t>
            </a:r>
            <a:r>
              <a:rPr lang="en-US" sz="2000" dirty="0"/>
              <a:t> mayor, </a:t>
            </a:r>
            <a:r>
              <a:rPr lang="en-US" sz="2000" dirty="0" err="1"/>
              <a:t>yaitu</a:t>
            </a:r>
            <a:r>
              <a:rPr lang="en-US" sz="2000" dirty="0"/>
              <a:t>: </a:t>
            </a:r>
            <a:r>
              <a:rPr lang="en-US" sz="2000" dirty="0" err="1"/>
              <a:t>prosencephalon</a:t>
            </a:r>
            <a:r>
              <a:rPr lang="en-US" sz="2000" dirty="0"/>
              <a:t> (forebrain), mesencephalon (midbrain),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rhombencephalon</a:t>
            </a:r>
            <a:r>
              <a:rPr lang="en-US" sz="2000" dirty="0"/>
              <a:t> (hindbrain).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usia</a:t>
            </a:r>
            <a:r>
              <a:rPr lang="en-US" sz="2000" dirty="0"/>
              <a:t> 7 </a:t>
            </a:r>
            <a:r>
              <a:rPr lang="en-US" sz="2000" dirty="0" err="1"/>
              <a:t>minggu</a:t>
            </a:r>
            <a:r>
              <a:rPr lang="en-US" sz="2000" dirty="0"/>
              <a:t> </a:t>
            </a:r>
            <a:r>
              <a:rPr lang="en-US" sz="2000" dirty="0" err="1"/>
              <a:t>perkembangan</a:t>
            </a:r>
            <a:r>
              <a:rPr lang="en-US" sz="2000" dirty="0"/>
              <a:t>, </a:t>
            </a:r>
            <a:r>
              <a:rPr lang="en-US" sz="2000" dirty="0" err="1"/>
              <a:t>ketiga</a:t>
            </a:r>
            <a:r>
              <a:rPr lang="en-US" sz="2000" dirty="0"/>
              <a:t> area </a:t>
            </a:r>
            <a:r>
              <a:rPr lang="en-US" sz="2000" dirty="0" err="1"/>
              <a:t>tersebut</a:t>
            </a:r>
            <a:r>
              <a:rPr lang="en-US" sz="2000" dirty="0"/>
              <a:t>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/>
              <a:t>terpecah</a:t>
            </a:r>
            <a:r>
              <a:rPr lang="en-US" sz="2000" dirty="0"/>
              <a:t> </a:t>
            </a:r>
            <a:r>
              <a:rPr lang="en-US" sz="2000" dirty="0" err="1"/>
              <a:t>lagi</a:t>
            </a:r>
            <a:r>
              <a:rPr lang="en-US" sz="2000" dirty="0"/>
              <a:t>, </a:t>
            </a:r>
            <a:r>
              <a:rPr lang="en-US" sz="2000" dirty="0" err="1"/>
              <a:t>disebut</a:t>
            </a:r>
            <a:r>
              <a:rPr lang="en-US" sz="2000" dirty="0"/>
              <a:t> proses </a:t>
            </a:r>
            <a:r>
              <a:rPr lang="en-US" sz="2000" dirty="0" err="1"/>
              <a:t>encephalization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9847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96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     </a:t>
            </a:r>
            <a:r>
              <a:rPr lang="en-US" dirty="0" err="1" smtClean="0"/>
              <a:t>Embriologi</a:t>
            </a:r>
            <a:r>
              <a:rPr lang="en-US" dirty="0" smtClean="0"/>
              <a:t> </a:t>
            </a:r>
            <a:r>
              <a:rPr lang="en-US" dirty="0" err="1" smtClean="0"/>
              <a:t>Otak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8947" y="1442434"/>
            <a:ext cx="7959143" cy="486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836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9859" y="764146"/>
            <a:ext cx="4456090" cy="26616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0608" y="360609"/>
            <a:ext cx="8448541" cy="557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7583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</TotalTime>
  <Words>747</Words>
  <Application>Microsoft Office PowerPoint</Application>
  <PresentationFormat>Widescreen</PresentationFormat>
  <Paragraphs>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Pembentukan system syaraf dalam embryogenesis</vt:lpstr>
      <vt:lpstr>                 DI Susun Oleh :</vt:lpstr>
      <vt:lpstr>                   pendahuluan</vt:lpstr>
      <vt:lpstr>       Perkembangan susunan syaraf</vt:lpstr>
      <vt:lpstr>Komponen komponen yang bekerjasama pada kegiatan motorik</vt:lpstr>
      <vt:lpstr>Unsur penyusun Sistem Syaraf</vt:lpstr>
      <vt:lpstr>             Perkembangan Otak</vt:lpstr>
      <vt:lpstr>                  Embriologi Otak</vt:lpstr>
      <vt:lpstr>PowerPoint Presentation</vt:lpstr>
      <vt:lpstr>Stimulasi motorik</vt:lpstr>
      <vt:lpstr>Tahapan Masa Perkembangan</vt:lpstr>
      <vt:lpstr>          Sekian Terimakasih…………….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Pembentukan system syaraf dalam embryogenesis</dc:title>
  <dc:creator>hp</dc:creator>
  <cp:lastModifiedBy>hp</cp:lastModifiedBy>
  <cp:revision>6</cp:revision>
  <dcterms:created xsi:type="dcterms:W3CDTF">2022-06-09T17:29:50Z</dcterms:created>
  <dcterms:modified xsi:type="dcterms:W3CDTF">2022-06-09T18:20:13Z</dcterms:modified>
</cp:coreProperties>
</file>