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5143500"/>
  <p:notesSz cx="9144000" cy="5143500"/>
  <p:embeddedFontLst>
    <p:embeddedFont>
      <p:font typeface="SBPGQM+Viga-Regular,Bold"/>
      <p:regular r:id="rId19"/>
    </p:embeddedFont>
    <p:embeddedFont>
      <p:font typeface="QHTHEL+NanumGothic"/>
      <p:regular r:id="rId20"/>
    </p:embeddedFont>
    <p:embeddedFont>
      <p:font typeface="HHDSCD+Viga-Regular"/>
      <p:regular r:id="rId21"/>
    </p:embeddedFont>
    <p:embeddedFont>
      <p:font typeface="RRHCVW+NanumGothicBold"/>
      <p:regular r:id="rId22"/>
    </p:embeddedFont>
    <p:embeddedFont>
      <p:font typeface="QSHUIW+NewsGothicMT-Bold"/>
      <p:regular r:id="rId23"/>
    </p:embeddedFont>
    <p:embeddedFont>
      <p:font typeface="OBEMKU+MS-Gothic"/>
      <p:regular r:id="rId24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slide" Target="slides/slide12.xml" /><Relationship Id="rId18" Type="http://schemas.openxmlformats.org/officeDocument/2006/relationships/slide" Target="slides/slide13.xml" /><Relationship Id="rId19" Type="http://schemas.openxmlformats.org/officeDocument/2006/relationships/font" Target="fonts/font1.fntdata" /><Relationship Id="rId2" Type="http://schemas.openxmlformats.org/officeDocument/2006/relationships/tableStyles" Target="tableStyles.xml" /><Relationship Id="rId20" Type="http://schemas.openxmlformats.org/officeDocument/2006/relationships/font" Target="fonts/font2.fntdata" /><Relationship Id="rId21" Type="http://schemas.openxmlformats.org/officeDocument/2006/relationships/font" Target="fonts/font3.fntdata" /><Relationship Id="rId22" Type="http://schemas.openxmlformats.org/officeDocument/2006/relationships/font" Target="fonts/font4.fntdata" /><Relationship Id="rId23" Type="http://schemas.openxmlformats.org/officeDocument/2006/relationships/font" Target="fonts/font5.fntdata" /><Relationship Id="rId24" Type="http://schemas.openxmlformats.org/officeDocument/2006/relationships/font" Target="fonts/font6.fntdata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2.png" /><Relationship Id="rId3" Type="http://schemas.openxmlformats.org/officeDocument/2006/relationships/hyperlink" Target="https://kumparan.com/kumparanmom/tahap-perkembangan-paru-paru-janin-yang-perlu-ibu-hamil-tahu-1vR0hS5JPbZ" TargetMode="External" /><Relationship Id="rId4" Type="http://schemas.openxmlformats.org/officeDocument/2006/relationships/hyperlink" Target="https://hellosehat.com/kehamilan/kandungan/prenatal/tahap-perkembangan-jantung-janin/" TargetMode="Externa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28135" y="1161076"/>
            <a:ext cx="5716524" cy="72085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375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>
                <a:solidFill>
                  <a:srgbClr val="ffffff"/>
                </a:solidFill>
                <a:latin typeface="SBPGQM+Viga-Regular,Bold"/>
                <a:cs typeface="SBPGQM+Viga-Regular,Bold"/>
              </a:rPr>
              <a:t>PEMBENTUKAN</a:t>
            </a:r>
            <a:r>
              <a:rPr dirty="0" sz="4000" spc="-72">
                <a:solidFill>
                  <a:srgbClr val="ffffff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4000">
                <a:solidFill>
                  <a:srgbClr val="ffffff"/>
                </a:solidFill>
                <a:latin typeface="SBPGQM+Viga-Regular,Bold"/>
                <a:cs typeface="SBPGQM+Viga-Regular,Bold"/>
              </a:rPr>
              <a:t>SISTEM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8135" y="1648755"/>
            <a:ext cx="6280911" cy="72085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375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>
                <a:solidFill>
                  <a:srgbClr val="ffffff"/>
                </a:solidFill>
                <a:latin typeface="SBPGQM+Viga-Regular,Bold"/>
                <a:cs typeface="SBPGQM+Viga-Regular,Bold"/>
              </a:rPr>
              <a:t>KARDIORESPIRASI</a:t>
            </a:r>
            <a:r>
              <a:rPr dirty="0" sz="4000" spc="-72">
                <a:solidFill>
                  <a:srgbClr val="ffffff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4000">
                <a:solidFill>
                  <a:srgbClr val="ffffff"/>
                </a:solidFill>
                <a:latin typeface="SBPGQM+Viga-Regular,Bold"/>
                <a:cs typeface="SBPGQM+Viga-Regular,Bold"/>
              </a:rPr>
              <a:t>DALAM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28135" y="2136436"/>
            <a:ext cx="4204716" cy="93420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375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>
                <a:solidFill>
                  <a:srgbClr val="ffffff"/>
                </a:solidFill>
                <a:latin typeface="SBPGQM+Viga-Regular,Bold"/>
                <a:cs typeface="SBPGQM+Viga-Regular,Bold"/>
              </a:rPr>
              <a:t>EMBRYOGENESIS</a:t>
            </a:r>
          </a:p>
          <a:p>
            <a:pPr marL="65499" marR="0">
              <a:lnSpc>
                <a:spcPts val="1600"/>
              </a:lnSpc>
              <a:spcBef>
                <a:spcPts val="79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QHTHEL+NanumGothic"/>
                <a:cs typeface="QHTHEL+NanumGothic"/>
              </a:rPr>
              <a:t>Mata</a:t>
            </a:r>
            <a:r>
              <a:rPr dirty="0" sz="1600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600">
                <a:solidFill>
                  <a:srgbClr val="000000"/>
                </a:solidFill>
                <a:latin typeface="QHTHEL+NanumGothic"/>
                <a:cs typeface="QHTHEL+NanumGothic"/>
              </a:rPr>
              <a:t>Kuliah</a:t>
            </a:r>
            <a:r>
              <a:rPr dirty="0" sz="1600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600">
                <a:solidFill>
                  <a:srgbClr val="000000"/>
                </a:solidFill>
                <a:latin typeface="QHTHEL+NanumGothic"/>
                <a:cs typeface="QHTHEL+NanumGothic"/>
              </a:rPr>
              <a:t>Embriologi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53737" y="1623728"/>
            <a:ext cx="1395127" cy="2424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Fase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Sakular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53737" y="1867568"/>
            <a:ext cx="7158141" cy="1705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Janin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memasuki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fase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sakular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perkembangan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paru-paru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pada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sekitar</a:t>
            </a:r>
          </a:p>
          <a:p>
            <a:pPr marL="0" marR="0">
              <a:lnSpc>
                <a:spcPts val="1609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minggu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ke-36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kehamilan.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Dalam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fase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ini,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paru-paru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janin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memproduksi</a:t>
            </a:r>
          </a:p>
          <a:p>
            <a:pPr marL="0" marR="0">
              <a:lnSpc>
                <a:spcPts val="1609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surfaktan,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yakni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cairan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sabun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yang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membantu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menjaga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jaringan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paru-</a:t>
            </a:r>
          </a:p>
          <a:p>
            <a:pPr marL="0" marR="0">
              <a:lnSpc>
                <a:spcPts val="1609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paru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tetap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halus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dan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menempel.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Surfaktan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juga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mencegah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paru-paru</a:t>
            </a:r>
          </a:p>
          <a:p>
            <a:pPr marL="0" marR="0">
              <a:lnSpc>
                <a:spcPts val="1609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robek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saat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dihembuskan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dan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rusak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saat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terkompresi.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Surfaktan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ini</a:t>
            </a:r>
          </a:p>
          <a:p>
            <a:pPr marL="0" marR="0">
              <a:lnSpc>
                <a:spcPts val="1609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sangat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penting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selama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persalinan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karena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bertugas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mengeluarkan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cairan</a:t>
            </a:r>
          </a:p>
          <a:p>
            <a:pPr marL="0" marR="0">
              <a:lnSpc>
                <a:spcPts val="1609"/>
              </a:lnSpc>
              <a:spcBef>
                <a:spcPts val="202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ketuban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di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paru-paru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dan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mengisinya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dengan</a:t>
            </a:r>
            <a:r>
              <a:rPr dirty="0" sz="1600" b="1">
                <a:solidFill>
                  <a:srgbClr val="000000"/>
                </a:solidFill>
                <a:latin typeface="QSHUIW+NewsGothicMT-Bold"/>
                <a:cs typeface="QSHUIW+NewsGothicMT-Bold"/>
              </a:rPr>
              <a:t> </a:t>
            </a:r>
            <a:r>
              <a:rPr dirty="0" sz="1600" spc="18" b="1">
                <a:solidFill>
                  <a:srgbClr val="000000"/>
                </a:solidFill>
                <a:latin typeface="QSHUIW+NewsGothicMT-Bold"/>
                <a:cs typeface="QSHUIW+NewsGothicMT-Bold"/>
              </a:rPr>
              <a:t>udara</a:t>
            </a:r>
            <a:r>
              <a:rPr dirty="0" sz="1600">
                <a:solidFill>
                  <a:srgbClr val="000000"/>
                </a:solidFill>
                <a:latin typeface="OBEMKU+MS-Gothic"/>
                <a:cs typeface="OBEMKU+MS-Gothic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13249" y="1154046"/>
            <a:ext cx="7786422" cy="2018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Sistem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pernafasan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pada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janin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saat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dalam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kandungan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mendapatkan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oksigen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dari</a:t>
            </a:r>
          </a:p>
          <a:p>
            <a:pPr marL="0" marR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pertukaran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gas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melalui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plasenta.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Setelah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bayi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lahir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plasenta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lahir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bernafas</a:t>
            </a:r>
          </a:p>
          <a:p>
            <a:pPr marL="0" marR="0">
              <a:lnSpc>
                <a:spcPts val="19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menggunakan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paru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paru.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Sebelum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janin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lahir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melakukan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pematangan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paru-paru,</a:t>
            </a:r>
          </a:p>
          <a:p>
            <a:pPr marL="0" marR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menghasilkan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surfaktan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mempunyai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alveolus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sebagai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pertukaran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gas.</a:t>
            </a:r>
          </a:p>
          <a:p>
            <a:pPr marL="0" marR="0">
              <a:lnSpc>
                <a:spcPts val="19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Saat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ibu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hamil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bernapas,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oksigen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akan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dibawa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dari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dalam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darah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ke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seluruh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bagian</a:t>
            </a:r>
          </a:p>
          <a:p>
            <a:pPr marL="0" marR="0">
              <a:lnSpc>
                <a:spcPts val="1919"/>
              </a:lnSpc>
              <a:spcBef>
                <a:spcPts val="5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tubuh,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termasuk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janin.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Oksigen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nutrisi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lain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dari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ibu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akan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terhubung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ke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janin</a:t>
            </a:r>
          </a:p>
          <a:p>
            <a:pPr marL="0" marR="0">
              <a:lnSpc>
                <a:spcPts val="19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melalui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plasenta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(ari-ari)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tali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pusat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hingga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akhirnya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masuk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ke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jantung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janin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dan</a:t>
            </a:r>
          </a:p>
          <a:p>
            <a:pPr marL="0" marR="0">
              <a:lnSpc>
                <a:spcPts val="19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dipompa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ke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seluruh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tubuh.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13249" y="3104766"/>
            <a:ext cx="7093509" cy="311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Dalam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tali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pusar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pula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terjadi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pertukaran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antara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oksigen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karbon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dioksida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41410" y="605087"/>
            <a:ext cx="4286505" cy="13996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16274" marR="0">
              <a:lnSpc>
                <a:spcPts val="4838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SBPGQM+Viga-Regular,Bold"/>
                <a:cs typeface="SBPGQM+Viga-Regular,Bold"/>
              </a:rPr>
              <a:t>DAFTAR</a:t>
            </a:r>
            <a:r>
              <a:rPr dirty="0" sz="3600" spc="-64">
                <a:solidFill>
                  <a:srgbClr val="ffffff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3600">
                <a:solidFill>
                  <a:srgbClr val="ffffff"/>
                </a:solidFill>
                <a:latin typeface="SBPGQM+Viga-Regular,Bold"/>
                <a:cs typeface="SBPGQM+Viga-Regular,Bold"/>
              </a:rPr>
              <a:t>PUSTAKA</a:t>
            </a:r>
          </a:p>
          <a:p>
            <a:pPr marL="0" marR="0">
              <a:lnSpc>
                <a:spcPts val="1600"/>
              </a:lnSpc>
              <a:spcBef>
                <a:spcPts val="492"/>
              </a:spcBef>
              <a:spcAft>
                <a:spcPts val="0"/>
              </a:spcAft>
            </a:pPr>
            <a:r>
              <a:rPr dirty="0" sz="1600" u="sng">
                <a:solidFill>
                  <a:srgbClr val="000000"/>
                </a:solidFill>
                <a:latin typeface="QHTHEL+NanumGothic"/>
                <a:cs typeface="QHTHEL+NanumGothic"/>
                <a:hlinkClick r:id="rId3"/>
              </a:rPr>
              <a:t>https://kumparan.com/kumparanmom/taha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 u="sng">
                <a:solidFill>
                  <a:srgbClr val="000000"/>
                </a:solidFill>
                <a:latin typeface="QHTHEL+NanumGothic"/>
                <a:cs typeface="QHTHEL+NanumGothic"/>
                <a:hlinkClick r:id="rId3"/>
              </a:rPr>
              <a:t>p-perkembangan-paru-paru-janin-yang-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 u="sng">
                <a:solidFill>
                  <a:srgbClr val="000000"/>
                </a:solidFill>
                <a:latin typeface="QHTHEL+NanumGothic"/>
                <a:cs typeface="QHTHEL+NanumGothic"/>
                <a:hlinkClick r:id="rId3"/>
              </a:rPr>
              <a:t>perlu-ibu-hamil-tahu-1vR0hS5JPbZ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41410" y="2251124"/>
            <a:ext cx="4231031" cy="7289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u="sng">
                <a:solidFill>
                  <a:srgbClr val="000000"/>
                </a:solidFill>
                <a:latin typeface="QHTHEL+NanumGothic"/>
                <a:cs typeface="QHTHEL+NanumGothic"/>
                <a:hlinkClick r:id="rId4"/>
              </a:rPr>
              <a:t>https://hellosehat.com/kehamilan/kandung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 u="sng">
                <a:solidFill>
                  <a:srgbClr val="000000"/>
                </a:solidFill>
                <a:latin typeface="QHTHEL+NanumGothic"/>
                <a:cs typeface="QHTHEL+NanumGothic"/>
                <a:hlinkClick r:id="rId4"/>
              </a:rPr>
              <a:t>an/prenatal/tahap-perkembangan-jantung-</a:t>
            </a:r>
          </a:p>
          <a:p>
            <a:pPr marL="0" marR="0">
              <a:lnSpc>
                <a:spcPts val="1600"/>
              </a:lnSpc>
              <a:spcBef>
                <a:spcPts val="319"/>
              </a:spcBef>
              <a:spcAft>
                <a:spcPts val="0"/>
              </a:spcAft>
            </a:pPr>
            <a:r>
              <a:rPr dirty="0" sz="1600" u="sng">
                <a:solidFill>
                  <a:srgbClr val="000000"/>
                </a:solidFill>
                <a:latin typeface="QHTHEL+NanumGothic"/>
                <a:cs typeface="QHTHEL+NanumGothic"/>
                <a:hlinkClick r:id="rId4"/>
              </a:rPr>
              <a:t>janin/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51768" y="1841409"/>
            <a:ext cx="6395313" cy="133532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214"/>
              </a:lnSpc>
              <a:spcBef>
                <a:spcPts val="0"/>
              </a:spcBef>
              <a:spcAft>
                <a:spcPts val="0"/>
              </a:spcAft>
            </a:pPr>
            <a:r>
              <a:rPr dirty="0" sz="7600">
                <a:solidFill>
                  <a:srgbClr val="ffffff"/>
                </a:solidFill>
                <a:latin typeface="SBPGQM+Viga-Regular,Bold"/>
                <a:cs typeface="SBPGQM+Viga-Regular,Bold"/>
              </a:rPr>
              <a:t>TERIMAKASIH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507306" y="421029"/>
            <a:ext cx="6281165" cy="65257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838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SBPGQM+Viga-Regular,Bold"/>
                <a:cs typeface="SBPGQM+Viga-Regular,Bold"/>
              </a:rPr>
              <a:t>Nama</a:t>
            </a:r>
            <a:r>
              <a:rPr dirty="0" sz="3600" spc="-64">
                <a:solidFill>
                  <a:srgbClr val="ffffff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3600">
                <a:solidFill>
                  <a:srgbClr val="ffffff"/>
                </a:solidFill>
                <a:latin typeface="SBPGQM+Viga-Regular,Bold"/>
                <a:cs typeface="SBPGQM+Viga-Regular,Bold"/>
              </a:rPr>
              <a:t>Anggota</a:t>
            </a:r>
            <a:r>
              <a:rPr dirty="0" sz="3600" spc="-64">
                <a:solidFill>
                  <a:srgbClr val="ffffff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3600">
                <a:solidFill>
                  <a:srgbClr val="ffffff"/>
                </a:solidFill>
                <a:latin typeface="SBPGQM+Viga-Regular,Bold"/>
                <a:cs typeface="SBPGQM+Viga-Regular,Bold"/>
              </a:rPr>
              <a:t>Kelompok</a:t>
            </a:r>
            <a:r>
              <a:rPr dirty="0" sz="3600" spc="-64">
                <a:solidFill>
                  <a:srgbClr val="ffffff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3600">
                <a:solidFill>
                  <a:srgbClr val="ffffff"/>
                </a:solidFill>
                <a:latin typeface="SBPGQM+Viga-Regular,Bold"/>
                <a:cs typeface="SBPGQM+Viga-Regular,Bold"/>
              </a:rPr>
              <a:t>B2</a:t>
            </a:r>
            <a:r>
              <a:rPr dirty="0" sz="3600" spc="-64">
                <a:solidFill>
                  <a:srgbClr val="ffffff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3600">
                <a:solidFill>
                  <a:srgbClr val="ffffff"/>
                </a:solidFill>
                <a:latin typeface="SBPGQM+Viga-Regular,Bold"/>
                <a:cs typeface="SBPGQM+Viga-Regular,Bold"/>
              </a:rPr>
              <a:t>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11061" y="1329084"/>
            <a:ext cx="2908677" cy="43412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091"/>
              </a:lnSpc>
              <a:spcBef>
                <a:spcPts val="0"/>
              </a:spcBef>
              <a:spcAft>
                <a:spcPts val="0"/>
              </a:spcAft>
            </a:pPr>
            <a:r>
              <a:rPr dirty="0" sz="2300">
                <a:solidFill>
                  <a:srgbClr val="ffffff"/>
                </a:solidFill>
                <a:latin typeface="SBPGQM+Viga-Regular,Bold"/>
                <a:cs typeface="SBPGQM+Viga-Regular,Bold"/>
              </a:rPr>
              <a:t>01</a:t>
            </a:r>
            <a:r>
              <a:rPr dirty="0" sz="2300" spc="1653">
                <a:solidFill>
                  <a:srgbClr val="ffffff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SHALIHATI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AL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IZZATI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09961" y="1478864"/>
            <a:ext cx="2794558" cy="61965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DINANDA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DWI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SETYORINI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2110101092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87637" y="1603404"/>
            <a:ext cx="1323060" cy="34533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2110101088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955109" y="1586174"/>
            <a:ext cx="478974" cy="13411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091"/>
              </a:lnSpc>
              <a:spcBef>
                <a:spcPts val="0"/>
              </a:spcBef>
              <a:spcAft>
                <a:spcPts val="0"/>
              </a:spcAft>
            </a:pPr>
            <a:r>
              <a:rPr dirty="0" sz="2300">
                <a:solidFill>
                  <a:srgbClr val="ffffff"/>
                </a:solidFill>
                <a:latin typeface="SBPGQM+Viga-Regular,Bold"/>
                <a:cs typeface="SBPGQM+Viga-Regular,Bold"/>
              </a:rPr>
              <a:t>06</a:t>
            </a:r>
          </a:p>
          <a:p>
            <a:pPr marL="6" marR="0">
              <a:lnSpc>
                <a:spcPts val="3091"/>
              </a:lnSpc>
              <a:spcBef>
                <a:spcPts val="4077"/>
              </a:spcBef>
              <a:spcAft>
                <a:spcPts val="0"/>
              </a:spcAft>
            </a:pPr>
            <a:r>
              <a:rPr dirty="0" sz="2300">
                <a:solidFill>
                  <a:srgbClr val="ffffff"/>
                </a:solidFill>
                <a:latin typeface="SBPGQM+Viga-Regular,Bold"/>
                <a:cs typeface="SBPGQM+Viga-Regular,Bold"/>
              </a:rPr>
              <a:t>05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587637" y="2257435"/>
            <a:ext cx="1879244" cy="61965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EVI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NOFIANDARI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2110101089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95206" y="2286548"/>
            <a:ext cx="492379" cy="1336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091"/>
              </a:lnSpc>
              <a:spcBef>
                <a:spcPts val="0"/>
              </a:spcBef>
              <a:spcAft>
                <a:spcPts val="0"/>
              </a:spcAft>
            </a:pPr>
            <a:r>
              <a:rPr dirty="0" sz="2300">
                <a:solidFill>
                  <a:srgbClr val="ffffff"/>
                </a:solidFill>
                <a:latin typeface="SBPGQM+Viga-Regular,Bold"/>
                <a:cs typeface="SBPGQM+Viga-Regular,Bold"/>
              </a:rPr>
              <a:t>02</a:t>
            </a:r>
          </a:p>
          <a:p>
            <a:pPr marL="18085" marR="0">
              <a:lnSpc>
                <a:spcPts val="3091"/>
              </a:lnSpc>
              <a:spcBef>
                <a:spcPts val="4039"/>
              </a:spcBef>
              <a:spcAft>
                <a:spcPts val="0"/>
              </a:spcAft>
            </a:pPr>
            <a:r>
              <a:rPr dirty="0" sz="2300">
                <a:solidFill>
                  <a:srgbClr val="ffffff"/>
                </a:solidFill>
                <a:latin typeface="SBPGQM+Viga-Regular,Bold"/>
                <a:cs typeface="SBPGQM+Viga-Regular,Bold"/>
              </a:rPr>
              <a:t>03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609961" y="2390835"/>
            <a:ext cx="1684705" cy="61965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NURUL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FAJILA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2110101093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587637" y="3169089"/>
            <a:ext cx="2194940" cy="61965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AZIZAH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PUSPASARI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2110101090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609961" y="3339557"/>
            <a:ext cx="2753868" cy="61965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ANNISA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ADZKIYYATUL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K.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2110101094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954275" y="3536586"/>
            <a:ext cx="479552" cy="4306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091"/>
              </a:lnSpc>
              <a:spcBef>
                <a:spcPts val="0"/>
              </a:spcBef>
              <a:spcAft>
                <a:spcPts val="0"/>
              </a:spcAft>
            </a:pPr>
            <a:r>
              <a:rPr dirty="0" sz="2300">
                <a:solidFill>
                  <a:srgbClr val="ffffff"/>
                </a:solidFill>
                <a:latin typeface="SBPGQM+Viga-Regular,Bold"/>
                <a:cs typeface="SBPGQM+Viga-Regular,Bold"/>
              </a:rPr>
              <a:t>07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587637" y="4036206"/>
            <a:ext cx="2715920" cy="61965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TIARA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SINTA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AZKHA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M.P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HHDSCD+Viga-Regular"/>
                <a:cs typeface="HHDSCD+Viga-Regular"/>
              </a:rPr>
              <a:t>2110101091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390972" y="1202405"/>
            <a:ext cx="6391453" cy="253502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3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SBPGQM+Viga-Regular,Bold"/>
                <a:cs typeface="SBPGQM+Viga-Regular,Bold"/>
              </a:rPr>
              <a:t>Mulai</a:t>
            </a:r>
            <a:r>
              <a:rPr dirty="0" sz="3200" spc="-57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3200">
                <a:solidFill>
                  <a:srgbClr val="000000"/>
                </a:solidFill>
                <a:latin typeface="SBPGQM+Viga-Regular,Bold"/>
                <a:cs typeface="SBPGQM+Viga-Regular,Bold"/>
              </a:rPr>
              <a:t>dari</a:t>
            </a:r>
            <a:r>
              <a:rPr dirty="0" sz="3200" spc="-57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3200">
                <a:solidFill>
                  <a:srgbClr val="000000"/>
                </a:solidFill>
                <a:latin typeface="SBPGQM+Viga-Regular,Bold"/>
                <a:cs typeface="SBPGQM+Viga-Regular,Bold"/>
              </a:rPr>
              <a:t>awal</a:t>
            </a:r>
            <a:r>
              <a:rPr dirty="0" sz="3200" spc="-57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3200">
                <a:solidFill>
                  <a:srgbClr val="000000"/>
                </a:solidFill>
                <a:latin typeface="SBPGQM+Viga-Regular,Bold"/>
                <a:cs typeface="SBPGQM+Viga-Regular,Bold"/>
              </a:rPr>
              <a:t>kehamilan</a:t>
            </a:r>
            <a:r>
              <a:rPr dirty="0" sz="3200" spc="-57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3200">
                <a:solidFill>
                  <a:srgbClr val="000000"/>
                </a:solidFill>
                <a:latin typeface="SBPGQM+Viga-Regular,Bold"/>
                <a:cs typeface="SBPGQM+Viga-Regular,Bold"/>
              </a:rPr>
              <a:t>hingga</a:t>
            </a:r>
          </a:p>
          <a:p>
            <a:pPr marL="0" marR="0">
              <a:lnSpc>
                <a:spcPts val="3071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SBPGQM+Viga-Regular,Bold"/>
                <a:cs typeface="SBPGQM+Viga-Regular,Bold"/>
              </a:rPr>
              <a:t>menjelang</a:t>
            </a:r>
            <a:r>
              <a:rPr dirty="0" sz="3200" spc="-57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3200">
                <a:solidFill>
                  <a:srgbClr val="000000"/>
                </a:solidFill>
                <a:latin typeface="SBPGQM+Viga-Regular,Bold"/>
                <a:cs typeface="SBPGQM+Viga-Regular,Bold"/>
              </a:rPr>
              <a:t>persalinan,</a:t>
            </a:r>
            <a:r>
              <a:rPr dirty="0" sz="3200" spc="-57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3200">
                <a:solidFill>
                  <a:srgbClr val="000000"/>
                </a:solidFill>
                <a:latin typeface="SBPGQM+Viga-Regular,Bold"/>
                <a:cs typeface="SBPGQM+Viga-Regular,Bold"/>
              </a:rPr>
              <a:t>banyak</a:t>
            </a:r>
          </a:p>
          <a:p>
            <a:pPr marL="0" marR="0">
              <a:lnSpc>
                <a:spcPts val="3072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SBPGQM+Viga-Regular,Bold"/>
                <a:cs typeface="SBPGQM+Viga-Regular,Bold"/>
              </a:rPr>
              <a:t>perkembangan</a:t>
            </a:r>
            <a:r>
              <a:rPr dirty="0" sz="3200" spc="-57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3200">
                <a:solidFill>
                  <a:srgbClr val="000000"/>
                </a:solidFill>
                <a:latin typeface="SBPGQM+Viga-Regular,Bold"/>
                <a:cs typeface="SBPGQM+Viga-Regular,Bold"/>
              </a:rPr>
              <a:t>yang</a:t>
            </a:r>
            <a:r>
              <a:rPr dirty="0" sz="3200" spc="-57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3200">
                <a:solidFill>
                  <a:srgbClr val="000000"/>
                </a:solidFill>
                <a:latin typeface="SBPGQM+Viga-Regular,Bold"/>
                <a:cs typeface="SBPGQM+Viga-Regular,Bold"/>
              </a:rPr>
              <a:t>dilakukan</a:t>
            </a:r>
          </a:p>
          <a:p>
            <a:pPr marL="0" marR="0">
              <a:lnSpc>
                <a:spcPts val="3072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SBPGQM+Viga-Regular,Bold"/>
                <a:cs typeface="SBPGQM+Viga-Regular,Bold"/>
              </a:rPr>
              <a:t>janin,</a:t>
            </a:r>
            <a:r>
              <a:rPr dirty="0" sz="3200" spc="-57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3200">
                <a:solidFill>
                  <a:srgbClr val="000000"/>
                </a:solidFill>
                <a:latin typeface="SBPGQM+Viga-Regular,Bold"/>
                <a:cs typeface="SBPGQM+Viga-Regular,Bold"/>
              </a:rPr>
              <a:t>mulai</a:t>
            </a:r>
            <a:r>
              <a:rPr dirty="0" sz="3200" spc="-57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3200">
                <a:solidFill>
                  <a:srgbClr val="000000"/>
                </a:solidFill>
                <a:latin typeface="SBPGQM+Viga-Regular,Bold"/>
                <a:cs typeface="SBPGQM+Viga-Regular,Bold"/>
              </a:rPr>
              <a:t>dari</a:t>
            </a:r>
            <a:r>
              <a:rPr dirty="0" sz="3200" spc="-57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3200">
                <a:solidFill>
                  <a:srgbClr val="000000"/>
                </a:solidFill>
                <a:latin typeface="SBPGQM+Viga-Regular,Bold"/>
                <a:cs typeface="SBPGQM+Viga-Regular,Bold"/>
              </a:rPr>
              <a:t>mengembangkan</a:t>
            </a:r>
          </a:p>
          <a:p>
            <a:pPr marL="0" marR="0">
              <a:lnSpc>
                <a:spcPts val="3072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SBPGQM+Viga-Regular,Bold"/>
                <a:cs typeface="SBPGQM+Viga-Regular,Bold"/>
              </a:rPr>
              <a:t>otak,</a:t>
            </a:r>
            <a:r>
              <a:rPr dirty="0" sz="3200" spc="-57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3200">
                <a:solidFill>
                  <a:srgbClr val="000000"/>
                </a:solidFill>
                <a:latin typeface="SBPGQM+Viga-Regular,Bold"/>
                <a:cs typeface="SBPGQM+Viga-Regular,Bold"/>
              </a:rPr>
              <a:t>mata,</a:t>
            </a:r>
            <a:r>
              <a:rPr dirty="0" sz="3200" spc="-57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3200">
                <a:solidFill>
                  <a:srgbClr val="000000"/>
                </a:solidFill>
                <a:latin typeface="SBPGQM+Viga-Regular,Bold"/>
                <a:cs typeface="SBPGQM+Viga-Regular,Bold"/>
              </a:rPr>
              <a:t>tangan</a:t>
            </a:r>
            <a:r>
              <a:rPr dirty="0" sz="3200" spc="-57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3200">
                <a:solidFill>
                  <a:srgbClr val="000000"/>
                </a:solidFill>
                <a:latin typeface="SBPGQM+Viga-Regular,Bold"/>
                <a:cs typeface="SBPGQM+Viga-Regular,Bold"/>
              </a:rPr>
              <a:t>dan</a:t>
            </a:r>
            <a:r>
              <a:rPr dirty="0" sz="3200" spc="-57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3200">
                <a:solidFill>
                  <a:srgbClr val="000000"/>
                </a:solidFill>
                <a:latin typeface="SBPGQM+Viga-Regular,Bold"/>
                <a:cs typeface="SBPGQM+Viga-Regular,Bold"/>
              </a:rPr>
              <a:t>kaki,</a:t>
            </a:r>
          </a:p>
          <a:p>
            <a:pPr marL="0" marR="0">
              <a:lnSpc>
                <a:spcPts val="3071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SBPGQM+Viga-Regular,Bold"/>
                <a:cs typeface="SBPGQM+Viga-Regular,Bold"/>
              </a:rPr>
              <a:t>jantung,</a:t>
            </a:r>
            <a:r>
              <a:rPr dirty="0" sz="3200" spc="-57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3200">
                <a:solidFill>
                  <a:srgbClr val="000000"/>
                </a:solidFill>
                <a:latin typeface="SBPGQM+Viga-Regular,Bold"/>
                <a:cs typeface="SBPGQM+Viga-Regular,Bold"/>
              </a:rPr>
              <a:t>hingga</a:t>
            </a:r>
            <a:r>
              <a:rPr dirty="0" sz="3200" spc="-57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3200">
                <a:solidFill>
                  <a:srgbClr val="000000"/>
                </a:solidFill>
                <a:latin typeface="SBPGQM+Viga-Regular,Bold"/>
                <a:cs typeface="SBPGQM+Viga-Regular,Bold"/>
              </a:rPr>
              <a:t>paru-paru.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49359" y="1466871"/>
            <a:ext cx="6379311" cy="23253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81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Sirkulasi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darah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janin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dalam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rahim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tidak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sama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dengan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sirkulasi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darah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pada</a:t>
            </a:r>
          </a:p>
          <a:p>
            <a:pPr marL="0" marR="0">
              <a:lnSpc>
                <a:spcPts val="134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bayi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dan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anak.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Dalam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rahim,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paru-paru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tidak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berfungsi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sebagai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alat</a:t>
            </a:r>
          </a:p>
          <a:p>
            <a:pPr marL="0" marR="0">
              <a:lnSpc>
                <a:spcPts val="1344"/>
              </a:lnSpc>
              <a:spcBef>
                <a:spcPts val="5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pernafasan,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pertukaran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gas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dilakukan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oleh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plasenta.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Pembentukan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pembuluh</a:t>
            </a:r>
          </a:p>
          <a:p>
            <a:pPr marL="0" marR="0">
              <a:lnSpc>
                <a:spcPts val="134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darah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dan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sel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darah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dimulai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minggu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ke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tiga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dan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bertujuan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menyuplai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embrio</a:t>
            </a:r>
          </a:p>
          <a:p>
            <a:pPr marL="0" marR="0">
              <a:lnSpc>
                <a:spcPts val="1344"/>
              </a:lnSpc>
              <a:spcBef>
                <a:spcPts val="5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dengan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oksigen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dan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nutrien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dari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ibu.</a:t>
            </a:r>
          </a:p>
          <a:p>
            <a:pPr marL="0" marR="0">
              <a:lnSpc>
                <a:spcPts val="134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Darah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mengalir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dari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plasenta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ke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janin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melalui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vena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umbilikalis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yang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terdapat</a:t>
            </a:r>
          </a:p>
          <a:p>
            <a:pPr marL="0" marR="0">
              <a:lnSpc>
                <a:spcPts val="134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dalam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tali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pusat.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Jumlah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darah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yang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mengalir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melalui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tali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pusat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sekitar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125</a:t>
            </a:r>
          </a:p>
          <a:p>
            <a:pPr marL="0" marR="0">
              <a:lnSpc>
                <a:spcPts val="1344"/>
              </a:lnSpc>
              <a:spcBef>
                <a:spcPts val="5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ml/kg/Bb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per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menit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atau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sekitar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500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ml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per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menit.</a:t>
            </a:r>
          </a:p>
          <a:p>
            <a:pPr marL="0" marR="0">
              <a:lnSpc>
                <a:spcPts val="134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Melalui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vena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umbilikalis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dan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duktus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venosus,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darah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mengalir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ke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dalam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vena</a:t>
            </a:r>
          </a:p>
          <a:p>
            <a:pPr marL="0" marR="0">
              <a:lnSpc>
                <a:spcPts val="1344"/>
              </a:lnSpc>
              <a:spcBef>
                <a:spcPts val="5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cava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inferior,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bercampur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darah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yang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kembali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dari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bagian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bawah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tubuh,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masuk</a:t>
            </a:r>
          </a:p>
          <a:p>
            <a:pPr marL="0" marR="0">
              <a:lnSpc>
                <a:spcPts val="134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atrium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kanan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di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mana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aliran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darah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dari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vena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cava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inferior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lewat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melalui</a:t>
            </a:r>
          </a:p>
          <a:p>
            <a:pPr marL="0" marR="0">
              <a:lnSpc>
                <a:spcPts val="1344"/>
              </a:lnSpc>
              <a:spcBef>
                <a:spcPts val="5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foramen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ovale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ke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atrium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kiri,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kemudian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ke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ventrikel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kiri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melalui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arkus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aorta,</a:t>
            </a:r>
          </a:p>
          <a:p>
            <a:pPr marL="0" marR="0">
              <a:lnSpc>
                <a:spcPts val="134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darah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dialirkan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ke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seluruh</a:t>
            </a:r>
            <a:r>
              <a:rPr dirty="0" sz="1400" spc="-25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400">
                <a:solidFill>
                  <a:srgbClr val="000000"/>
                </a:solidFill>
                <a:latin typeface="SBPGQM+Viga-Regular,Bold"/>
                <a:cs typeface="SBPGQM+Viga-Regular,Bold"/>
              </a:rPr>
              <a:t>tubuh.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15143" y="1703345"/>
            <a:ext cx="6281928" cy="20668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Darah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yang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mengandung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karbondioksida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dari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tubuh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bagian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atas,</a:t>
            </a:r>
          </a:p>
          <a:p>
            <a:pPr marL="0" marR="0">
              <a:lnSpc>
                <a:spcPts val="153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memasuki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ventrikel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kanan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melalui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vena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cava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superior.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Kemudian</a:t>
            </a:r>
          </a:p>
          <a:p>
            <a:pPr marL="0" marR="0">
              <a:lnSpc>
                <a:spcPts val="1536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melalui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arteri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pulmonalis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besar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meninggalkan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ventrikel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kanan</a:t>
            </a:r>
          </a:p>
          <a:p>
            <a:pPr marL="0" marR="0">
              <a:lnSpc>
                <a:spcPts val="1535"/>
              </a:lnSpc>
              <a:spcBef>
                <a:spcPts val="5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menuju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aorta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melewati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ductus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arteriosus.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Darah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ini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kembali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ke</a:t>
            </a:r>
          </a:p>
          <a:p>
            <a:pPr marL="0" marR="0">
              <a:lnSpc>
                <a:spcPts val="1536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plasenta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melaui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aorta,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arteri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iliaka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interna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arteri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umbilikalis</a:t>
            </a:r>
          </a:p>
          <a:p>
            <a:pPr marL="0" marR="0">
              <a:lnSpc>
                <a:spcPts val="153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untuk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mengadakan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pertukaran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gas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selanjutnya.</a:t>
            </a:r>
          </a:p>
          <a:p>
            <a:pPr marL="0" marR="0">
              <a:lnSpc>
                <a:spcPts val="1536"/>
              </a:lnSpc>
              <a:spcBef>
                <a:spcPts val="5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Foramen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ovale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duktus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arteriosus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berfungsi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sebagai</a:t>
            </a:r>
          </a:p>
          <a:p>
            <a:pPr marL="0" marR="0">
              <a:lnSpc>
                <a:spcPts val="153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saluran/jalan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pintas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yang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memungkinkan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sebagian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besar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dari</a:t>
            </a:r>
          </a:p>
          <a:p>
            <a:pPr marL="0" marR="0">
              <a:lnSpc>
                <a:spcPts val="1536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cardiac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output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yang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sudah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terkombinasi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kembali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ke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plasenta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tanpa</a:t>
            </a:r>
          </a:p>
          <a:p>
            <a:pPr marL="0" marR="0">
              <a:lnSpc>
                <a:spcPts val="1536"/>
              </a:lnSpc>
              <a:spcBef>
                <a:spcPts val="5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melalui</a:t>
            </a:r>
            <a:r>
              <a:rPr dirty="0" sz="1600" spc="-28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600">
                <a:solidFill>
                  <a:srgbClr val="000000"/>
                </a:solidFill>
                <a:latin typeface="SBPGQM+Viga-Regular,Bold"/>
                <a:cs typeface="SBPGQM+Viga-Regular,Bold"/>
              </a:rPr>
              <a:t>paru-paru.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66898" y="352320"/>
            <a:ext cx="7813777" cy="533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897"/>
              </a:lnSpc>
              <a:spcBef>
                <a:spcPts val="0"/>
              </a:spcBef>
              <a:spcAft>
                <a:spcPts val="0"/>
              </a:spcAft>
            </a:pPr>
            <a:r>
              <a:rPr dirty="0" sz="2900">
                <a:solidFill>
                  <a:srgbClr val="ffffff"/>
                </a:solidFill>
                <a:latin typeface="SBPGQM+Viga-Regular,Bold"/>
                <a:cs typeface="SBPGQM+Viga-Regular,Bold"/>
              </a:rPr>
              <a:t>Proses</a:t>
            </a:r>
            <a:r>
              <a:rPr dirty="0" sz="2900" spc="-52">
                <a:solidFill>
                  <a:srgbClr val="ffffff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2900">
                <a:solidFill>
                  <a:srgbClr val="ffffff"/>
                </a:solidFill>
                <a:latin typeface="SBPGQM+Viga-Regular,Bold"/>
                <a:cs typeface="SBPGQM+Viga-Regular,Bold"/>
              </a:rPr>
              <a:t>perkembangan</a:t>
            </a:r>
            <a:r>
              <a:rPr dirty="0" sz="2900" spc="-52">
                <a:solidFill>
                  <a:srgbClr val="ffffff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2900">
                <a:solidFill>
                  <a:srgbClr val="ffffff"/>
                </a:solidFill>
                <a:latin typeface="SBPGQM+Viga-Regular,Bold"/>
                <a:cs typeface="SBPGQM+Viga-Regular,Bold"/>
              </a:rPr>
              <a:t>Embriogenesis</a:t>
            </a:r>
            <a:r>
              <a:rPr dirty="0" sz="2900" spc="-52">
                <a:solidFill>
                  <a:srgbClr val="ffffff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2900">
                <a:solidFill>
                  <a:srgbClr val="ffffff"/>
                </a:solidFill>
                <a:latin typeface="SBPGQM+Viga-Regular,Bold"/>
                <a:cs typeface="SBPGQM+Viga-Regular,Bold"/>
              </a:rPr>
              <a:t>jantung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39092" y="1120909"/>
            <a:ext cx="6846110" cy="815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1.Tubing,</a:t>
            </a:r>
            <a:r>
              <a:rPr dirty="0" sz="1800" spc="746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merupakan</a:t>
            </a:r>
            <a:r>
              <a:rPr dirty="0" sz="1800" spc="730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bakal</a:t>
            </a:r>
            <a:r>
              <a:rPr dirty="0" sz="1800" spc="746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jantung</a:t>
            </a:r>
            <a:r>
              <a:rPr dirty="0" sz="1800" spc="738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yang</a:t>
            </a:r>
            <a:r>
              <a:rPr dirty="0" sz="1800" spc="746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masih</a:t>
            </a:r>
            <a:r>
              <a:rPr dirty="0" sz="1800" spc="753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berwujud</a:t>
            </a:r>
          </a:p>
          <a:p>
            <a:pPr marL="0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tabung</a:t>
            </a:r>
            <a:r>
              <a:rPr dirty="0" sz="1800" spc="144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sederhana.</a:t>
            </a:r>
            <a:r>
              <a:rPr dirty="0" sz="1800" spc="133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Pada</a:t>
            </a:r>
            <a:r>
              <a:rPr dirty="0" sz="1800" spc="150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proses</a:t>
            </a:r>
            <a:r>
              <a:rPr dirty="0" sz="1800" spc="149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ini</a:t>
            </a:r>
            <a:r>
              <a:rPr dirty="0" sz="1800" spc="167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jantung</a:t>
            </a:r>
            <a:r>
              <a:rPr dirty="0" sz="1800" spc="147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mengalirkan</a:t>
            </a:r>
            <a:r>
              <a:rPr dirty="0" sz="1800" spc="145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darah</a:t>
            </a:r>
          </a:p>
          <a:p>
            <a:pPr marL="0" marR="0">
              <a:lnSpc>
                <a:spcPts val="180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dari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plasenta.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39092" y="2218189"/>
            <a:ext cx="6848781" cy="815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2.</a:t>
            </a:r>
            <a:r>
              <a:rPr dirty="0" sz="1800" spc="953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Looping,</a:t>
            </a:r>
            <a:r>
              <a:rPr dirty="0" sz="1800" spc="946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suatu</a:t>
            </a:r>
            <a:r>
              <a:rPr dirty="0" sz="1800" spc="935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peristiwa</a:t>
            </a:r>
            <a:r>
              <a:rPr dirty="0" sz="1800" spc="931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kompleks</a:t>
            </a:r>
            <a:r>
              <a:rPr dirty="0" sz="1800" spc="947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berupa</a:t>
            </a:r>
            <a:r>
              <a:rPr dirty="0" sz="1800" spc="926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perputaran</a:t>
            </a:r>
          </a:p>
          <a:p>
            <a:pPr marL="0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bagian-bagian</a:t>
            </a:r>
            <a:r>
              <a:rPr dirty="0" sz="1800" spc="133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bakal</a:t>
            </a:r>
            <a:r>
              <a:rPr dirty="0" sz="1800" spc="165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jantung</a:t>
            </a:r>
            <a:r>
              <a:rPr dirty="0" sz="1800" spc="157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dan</a:t>
            </a:r>
            <a:r>
              <a:rPr dirty="0" sz="1800" spc="164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arteri</a:t>
            </a:r>
            <a:r>
              <a:rPr dirty="0" sz="1800" spc="155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besar</a:t>
            </a:r>
            <a:r>
              <a:rPr dirty="0" sz="1800" spc="157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(aorta</a:t>
            </a:r>
            <a:r>
              <a:rPr dirty="0" sz="1800" spc="150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dan</a:t>
            </a:r>
            <a:r>
              <a:rPr dirty="0" sz="1800" spc="164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arteri</a:t>
            </a:r>
          </a:p>
          <a:p>
            <a:pPr marL="0" marR="0">
              <a:lnSpc>
                <a:spcPts val="180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pulmonalis).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39092" y="3315469"/>
            <a:ext cx="6845865" cy="541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3.</a:t>
            </a:r>
            <a:r>
              <a:rPr dirty="0" sz="1800" spc="132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Septasi,</a:t>
            </a:r>
            <a:r>
              <a:rPr dirty="0" sz="1800" spc="111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pemisahan</a:t>
            </a:r>
            <a:r>
              <a:rPr dirty="0" sz="1800" spc="105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bagian-bagian</a:t>
            </a:r>
            <a:r>
              <a:rPr dirty="0" sz="1800" spc="86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bakal</a:t>
            </a:r>
            <a:r>
              <a:rPr dirty="0" sz="1800" spc="117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jantung</a:t>
            </a:r>
            <a:r>
              <a:rPr dirty="0" sz="1800" spc="110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serta</a:t>
            </a:r>
            <a:r>
              <a:rPr dirty="0" sz="1800" spc="109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arteri</a:t>
            </a:r>
          </a:p>
          <a:p>
            <a:pPr marL="0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besar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dengan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pembentukan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berbagai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ruang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jantung.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239092" y="4138429"/>
            <a:ext cx="6845120" cy="541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4.</a:t>
            </a:r>
            <a:r>
              <a:rPr dirty="0" sz="1800" spc="1457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Migrasi,</a:t>
            </a:r>
            <a:r>
              <a:rPr dirty="0" sz="1800" spc="1456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pergeseran</a:t>
            </a:r>
            <a:r>
              <a:rPr dirty="0" sz="1800" spc="1413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bagian-bagian</a:t>
            </a:r>
            <a:r>
              <a:rPr dirty="0" sz="1800" spc="1411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jantung</a:t>
            </a:r>
            <a:r>
              <a:rPr dirty="0" sz="1800" spc="1435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sebelum</a:t>
            </a:r>
          </a:p>
          <a:p>
            <a:pPr marL="0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mencapai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bentuk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 </a:t>
            </a:r>
            <a:r>
              <a:rPr dirty="0" sz="1800">
                <a:solidFill>
                  <a:srgbClr val="000000"/>
                </a:solidFill>
                <a:latin typeface="QHTHEL+NanumGothic"/>
                <a:cs typeface="QHTHEL+NanumGothic"/>
              </a:rPr>
              <a:t>akhir.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78714" y="426553"/>
            <a:ext cx="7143699" cy="10719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3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ffffff"/>
                </a:solidFill>
                <a:latin typeface="SBPGQM+Viga-Regular,Bold"/>
                <a:cs typeface="SBPGQM+Viga-Regular,Bold"/>
              </a:rPr>
              <a:t>Proses</a:t>
            </a:r>
            <a:r>
              <a:rPr dirty="0" sz="3200" spc="-57">
                <a:solidFill>
                  <a:srgbClr val="ffffff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3200">
                <a:solidFill>
                  <a:srgbClr val="ffffff"/>
                </a:solidFill>
                <a:latin typeface="SBPGQM+Viga-Regular,Bold"/>
                <a:cs typeface="SBPGQM+Viga-Regular,Bold"/>
              </a:rPr>
              <a:t>Perkembangan</a:t>
            </a:r>
            <a:r>
              <a:rPr dirty="0" sz="3200" spc="-57">
                <a:solidFill>
                  <a:srgbClr val="ffffff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3200">
                <a:solidFill>
                  <a:srgbClr val="ffffff"/>
                </a:solidFill>
                <a:latin typeface="SBPGQM+Viga-Regular,Bold"/>
                <a:cs typeface="SBPGQM+Viga-Regular,Bold"/>
              </a:rPr>
              <a:t>Embriogenesis</a:t>
            </a:r>
          </a:p>
          <a:p>
            <a:pPr marL="2541554" marR="0">
              <a:lnSpc>
                <a:spcPts val="3839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ffffff"/>
                </a:solidFill>
                <a:latin typeface="SBPGQM+Viga-Regular,Bold"/>
                <a:cs typeface="SBPGQM+Viga-Regular,Bold"/>
              </a:rPr>
              <a:t>Paru-Paru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7525" y="2034469"/>
            <a:ext cx="1567891" cy="24455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Fase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Embrionik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27525" y="2278309"/>
            <a:ext cx="7754167" cy="121991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Perkembangan</a:t>
            </a:r>
            <a:r>
              <a:rPr dirty="0" sz="1600" spc="596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paru-paru</a:t>
            </a:r>
            <a:r>
              <a:rPr dirty="0" sz="1600" spc="571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pada</a:t>
            </a:r>
            <a:r>
              <a:rPr dirty="0" sz="1600" spc="580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fase</a:t>
            </a:r>
            <a:r>
              <a:rPr dirty="0" sz="1600" spc="559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embrio,</a:t>
            </a:r>
            <a:r>
              <a:rPr dirty="0" sz="1600" spc="571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dimulai</a:t>
            </a:r>
            <a:r>
              <a:rPr dirty="0" sz="1600" spc="576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sekitar</a:t>
            </a:r>
            <a:r>
              <a:rPr dirty="0" sz="1600" spc="559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usia</a:t>
            </a:r>
            <a:r>
              <a:rPr dirty="0" sz="1600" spc="569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kehamilan</a:t>
            </a:r>
          </a:p>
          <a:p>
            <a:pPr marL="0" marR="0">
              <a:lnSpc>
                <a:spcPts val="1625"/>
              </a:lnSpc>
              <a:spcBef>
                <a:spcPts val="294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empat</a:t>
            </a:r>
            <a:r>
              <a:rPr dirty="0" sz="1600" spc="446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hingga</a:t>
            </a:r>
            <a:r>
              <a:rPr dirty="0" sz="1600" spc="469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lima</a:t>
            </a:r>
            <a:r>
              <a:rPr dirty="0" sz="1600" spc="446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minggu.</a:t>
            </a:r>
            <a:r>
              <a:rPr dirty="0" sz="1600" spc="467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Selama</a:t>
            </a:r>
            <a:r>
              <a:rPr dirty="0" sz="1600" spc="453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tahap</a:t>
            </a:r>
            <a:r>
              <a:rPr dirty="0" sz="1600" spc="455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embrio</a:t>
            </a:r>
            <a:r>
              <a:rPr dirty="0" sz="1600" spc="450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ini,</a:t>
            </a:r>
            <a:r>
              <a:rPr dirty="0" sz="1600" spc="453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dua</a:t>
            </a:r>
            <a:r>
              <a:rPr dirty="0" sz="1600" spc="457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tunas</a:t>
            </a:r>
            <a:r>
              <a:rPr dirty="0" sz="1600" spc="448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kecil</a:t>
            </a:r>
            <a:r>
              <a:rPr dirty="0" sz="1600" spc="453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akan</a:t>
            </a:r>
          </a:p>
          <a:p>
            <a:pPr marL="0" marR="0">
              <a:lnSpc>
                <a:spcPts val="1625"/>
              </a:lnSpc>
              <a:spcBef>
                <a:spcPts val="344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bercabang,</a:t>
            </a:r>
            <a:r>
              <a:rPr dirty="0" sz="1600" spc="771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salah</a:t>
            </a:r>
            <a:r>
              <a:rPr dirty="0" sz="1600" spc="751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satunya</a:t>
            </a:r>
            <a:r>
              <a:rPr dirty="0" sz="1600" spc="744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membentuk</a:t>
            </a:r>
            <a:r>
              <a:rPr dirty="0" sz="1600" spc="759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paru-paru</a:t>
            </a:r>
            <a:r>
              <a:rPr dirty="0" sz="1600" spc="751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kanan</a:t>
            </a:r>
            <a:r>
              <a:rPr dirty="0" sz="1600" spc="765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dan</a:t>
            </a:r>
            <a:r>
              <a:rPr dirty="0" sz="1600" spc="757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yang</a:t>
            </a:r>
            <a:r>
              <a:rPr dirty="0" sz="1600" spc="751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lainnya</a:t>
            </a:r>
          </a:p>
          <a:p>
            <a:pPr marL="0" marR="0">
              <a:lnSpc>
                <a:spcPts val="1625"/>
              </a:lnSpc>
              <a:spcBef>
                <a:spcPts val="294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membentuk</a:t>
            </a:r>
            <a:r>
              <a:rPr dirty="0" sz="1600" spc="88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paru-paru</a:t>
            </a:r>
            <a:r>
              <a:rPr dirty="0" sz="1600" spc="81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kiri.</a:t>
            </a:r>
            <a:r>
              <a:rPr dirty="0" sz="1600" spc="75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Dalam</a:t>
            </a:r>
            <a:r>
              <a:rPr dirty="0" sz="1600" spc="75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fase</a:t>
            </a:r>
            <a:r>
              <a:rPr dirty="0" sz="1600" spc="68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embrio,</a:t>
            </a:r>
            <a:r>
              <a:rPr dirty="0" sz="1600" spc="81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laring</a:t>
            </a:r>
            <a:r>
              <a:rPr dirty="0" sz="1600" spc="81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atau</a:t>
            </a:r>
            <a:r>
              <a:rPr dirty="0" sz="1600" spc="77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kotak</a:t>
            </a:r>
            <a:r>
              <a:rPr dirty="0" sz="1600" spc="86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suara</a:t>
            </a:r>
            <a:r>
              <a:rPr dirty="0" sz="1600" spc="74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dan</a:t>
            </a:r>
            <a:r>
              <a:rPr dirty="0" sz="1600" spc="87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juga</a:t>
            </a:r>
          </a:p>
          <a:p>
            <a:pPr marL="0" marR="0">
              <a:lnSpc>
                <a:spcPts val="1625"/>
              </a:lnSpc>
              <a:spcBef>
                <a:spcPts val="294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trakea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atau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batang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tenggorokan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janin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akan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berkembang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dari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bagian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depan.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13637" y="1703542"/>
            <a:ext cx="2188870" cy="24455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Fase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Pseudoglandular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13637" y="1947383"/>
            <a:ext cx="7182180" cy="170759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2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Dimulai</a:t>
            </a:r>
            <a:r>
              <a:rPr dirty="0" sz="1600" spc="260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pada</a:t>
            </a:r>
            <a:r>
              <a:rPr dirty="0" sz="1600" spc="271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minggu</a:t>
            </a:r>
            <a:r>
              <a:rPr dirty="0" sz="1600" spc="274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ke-17</a:t>
            </a:r>
            <a:r>
              <a:rPr dirty="0" sz="1600" spc="268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kehamilan.</a:t>
            </a:r>
            <a:r>
              <a:rPr dirty="0" sz="1600" spc="280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Dalam</a:t>
            </a:r>
            <a:r>
              <a:rPr dirty="0" sz="1600" spc="257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sebuah</a:t>
            </a:r>
            <a:r>
              <a:rPr dirty="0" sz="1600" spc="273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studi</a:t>
            </a:r>
            <a:r>
              <a:rPr dirty="0" sz="1600" spc="255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medis</a:t>
            </a:r>
            <a:r>
              <a:rPr dirty="0" sz="1600" spc="256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yang</a:t>
            </a:r>
          </a:p>
          <a:p>
            <a:pPr marL="0" marR="0">
              <a:lnSpc>
                <a:spcPts val="1625"/>
              </a:lnSpc>
              <a:spcBef>
                <a:spcPts val="294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dipublikasikan</a:t>
            </a:r>
            <a:r>
              <a:rPr dirty="0" sz="1600" spc="284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Embryology,</a:t>
            </a:r>
            <a:r>
              <a:rPr dirty="0" sz="1600" spc="252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tunas</a:t>
            </a:r>
            <a:r>
              <a:rPr dirty="0" sz="1600" spc="246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paru</a:t>
            </a:r>
            <a:r>
              <a:rPr dirty="0" sz="1600" spc="250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asli</a:t>
            </a:r>
            <a:r>
              <a:rPr dirty="0" sz="1600" spc="243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bercabang</a:t>
            </a:r>
            <a:r>
              <a:rPr dirty="0" sz="1600" spc="267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menjadi</a:t>
            </a:r>
            <a:r>
              <a:rPr dirty="0" sz="1600" spc="251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unit</a:t>
            </a:r>
            <a:r>
              <a:rPr dirty="0" sz="1600" spc="248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yang</a:t>
            </a:r>
          </a:p>
          <a:p>
            <a:pPr marL="0" marR="0">
              <a:lnSpc>
                <a:spcPts val="1625"/>
              </a:lnSpc>
              <a:spcBef>
                <a:spcPts val="344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lebih</a:t>
            </a:r>
            <a:r>
              <a:rPr dirty="0" sz="1600" spc="782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kecil</a:t>
            </a:r>
            <a:r>
              <a:rPr dirty="0" sz="1600" spc="776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dan</a:t>
            </a:r>
            <a:r>
              <a:rPr dirty="0" sz="1600" spc="780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juga</a:t>
            </a:r>
            <a:r>
              <a:rPr dirty="0" sz="1600" spc="775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banyak</a:t>
            </a:r>
            <a:r>
              <a:rPr dirty="0" sz="1600" spc="784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dalam</a:t>
            </a:r>
            <a:r>
              <a:rPr dirty="0" sz="1600" spc="776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fase</a:t>
            </a:r>
            <a:r>
              <a:rPr dirty="0" sz="1600" spc="763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ini.</a:t>
            </a:r>
            <a:r>
              <a:rPr dirty="0" sz="1600" spc="776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Dalam</a:t>
            </a:r>
            <a:r>
              <a:rPr dirty="0" sz="1600" spc="769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rentang</a:t>
            </a:r>
            <a:r>
              <a:rPr dirty="0" sz="1600" spc="776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waktu</a:t>
            </a:r>
          </a:p>
          <a:p>
            <a:pPr marL="0" marR="0">
              <a:lnSpc>
                <a:spcPts val="1625"/>
              </a:lnSpc>
              <a:spcBef>
                <a:spcPts val="294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perkembangan</a:t>
            </a:r>
            <a:r>
              <a:rPr dirty="0" sz="1600" spc="1086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di</a:t>
            </a:r>
            <a:r>
              <a:rPr dirty="0" sz="1600" spc="1057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fase</a:t>
            </a:r>
            <a:r>
              <a:rPr dirty="0" sz="1600" spc="1047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pseudoglandular,</a:t>
            </a:r>
            <a:r>
              <a:rPr dirty="0" sz="1600" spc="1097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setiap</a:t>
            </a:r>
            <a:r>
              <a:rPr dirty="0" sz="1600" spc="1053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tunas</a:t>
            </a:r>
            <a:r>
              <a:rPr dirty="0" sz="1600" spc="1056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berkembang</a:t>
            </a:r>
          </a:p>
          <a:p>
            <a:pPr marL="0" marR="0">
              <a:lnSpc>
                <a:spcPts val="1625"/>
              </a:lnSpc>
              <a:spcBef>
                <a:spcPts val="294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menjadi</a:t>
            </a:r>
            <a:r>
              <a:rPr dirty="0" sz="1600" spc="389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unit</a:t>
            </a:r>
            <a:r>
              <a:rPr dirty="0" sz="1600" spc="384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pernapasan</a:t>
            </a:r>
            <a:r>
              <a:rPr dirty="0" sz="1600" spc="403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independen</a:t>
            </a:r>
            <a:r>
              <a:rPr dirty="0" sz="1600" spc="421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yang</a:t>
            </a:r>
            <a:r>
              <a:rPr dirty="0" sz="1600" spc="389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terdiri</a:t>
            </a:r>
            <a:r>
              <a:rPr dirty="0" sz="1600" spc="371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dari</a:t>
            </a:r>
            <a:r>
              <a:rPr dirty="0" sz="1600" spc="382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bronkiolus.</a:t>
            </a:r>
            <a:r>
              <a:rPr dirty="0" sz="1600" spc="407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Juga</a:t>
            </a:r>
          </a:p>
          <a:p>
            <a:pPr marL="0" marR="0">
              <a:lnSpc>
                <a:spcPts val="1625"/>
              </a:lnSpc>
              <a:spcBef>
                <a:spcPts val="294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banyak</a:t>
            </a:r>
            <a:r>
              <a:rPr dirty="0" sz="1600" spc="717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pembuluh</a:t>
            </a:r>
            <a:r>
              <a:rPr dirty="0" sz="1600" spc="728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kapiler</a:t>
            </a:r>
            <a:r>
              <a:rPr dirty="0" sz="1600" spc="711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yang</a:t>
            </a:r>
            <a:r>
              <a:rPr dirty="0" sz="1600" spc="709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memasok</a:t>
            </a:r>
            <a:r>
              <a:rPr dirty="0" sz="1600" spc="709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darah</a:t>
            </a:r>
            <a:r>
              <a:rPr dirty="0" sz="1600" spc="711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ke</a:t>
            </a:r>
            <a:r>
              <a:rPr dirty="0" sz="1600" spc="709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paru-paru</a:t>
            </a:r>
            <a:r>
              <a:rPr dirty="0" sz="1600" spc="709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untuk</a:t>
            </a:r>
          </a:p>
          <a:p>
            <a:pPr marL="0" marR="0">
              <a:lnSpc>
                <a:spcPts val="1625"/>
              </a:lnSpc>
              <a:spcBef>
                <a:spcPts val="294"/>
              </a:spcBef>
              <a:spcAft>
                <a:spcPts val="0"/>
              </a:spcAft>
            </a:pP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kebutuhan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 </a:t>
            </a:r>
            <a:r>
              <a:rPr dirty="0" sz="1600" b="1">
                <a:solidFill>
                  <a:srgbClr val="000000"/>
                </a:solidFill>
                <a:latin typeface="RRHCVW+NanumGothicBold"/>
                <a:cs typeface="RRHCVW+NanumGothicBold"/>
              </a:rPr>
              <a:t>oksigennya.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13249" y="1412624"/>
            <a:ext cx="1434630" cy="328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84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SBPGQM+Viga-Regular,Bold"/>
                <a:cs typeface="SBPGQM+Viga-Regular,Bold"/>
              </a:rPr>
              <a:t>Fase</a:t>
            </a:r>
            <a:r>
              <a:rPr dirty="0" sz="1700" spc="-30">
                <a:solidFill>
                  <a:srgbClr val="000000"/>
                </a:solidFill>
                <a:latin typeface="SBPGQM+Viga-Regular,Bold"/>
                <a:cs typeface="SBPGQM+Viga-Regular,Bold"/>
              </a:rPr>
              <a:t> </a:t>
            </a:r>
            <a:r>
              <a:rPr dirty="0" sz="1700">
                <a:solidFill>
                  <a:srgbClr val="000000"/>
                </a:solidFill>
                <a:latin typeface="SBPGQM+Viga-Regular,Bold"/>
                <a:cs typeface="SBPGQM+Viga-Regular,Bold"/>
              </a:rPr>
              <a:t>Kanular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13249" y="1671704"/>
            <a:ext cx="7854416" cy="18827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84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Memasuki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minggu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ke-25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kehamilan,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paru-paru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janin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memasuki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perkembangan</a:t>
            </a:r>
          </a:p>
          <a:p>
            <a:pPr marL="0" marR="0">
              <a:lnSpc>
                <a:spcPts val="20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fase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kanular.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Selama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fase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ini,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penghalang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akan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berkembang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antara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udara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dan</a:t>
            </a:r>
          </a:p>
          <a:p>
            <a:pPr marL="0" marR="0">
              <a:lnSpc>
                <a:spcPts val="204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darah.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Hal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itu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memungkinkan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oksigen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memasok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darah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ke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kapiler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pernapasan.</a:t>
            </a:r>
          </a:p>
          <a:p>
            <a:pPr marL="0" marR="0">
              <a:lnSpc>
                <a:spcPts val="2039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Perkembangan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tersebut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juga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memungkinkan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karbon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dioksida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keluar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dari</a:t>
            </a:r>
          </a:p>
          <a:p>
            <a:pPr marL="0" marR="0">
              <a:lnSpc>
                <a:spcPts val="2039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kapiler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pernapasan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di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paru-paru.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Di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tahap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ini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berbagai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jenis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jaringan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juga</a:t>
            </a:r>
          </a:p>
          <a:p>
            <a:pPr marL="0" marR="0">
              <a:lnSpc>
                <a:spcPts val="204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berkembang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di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paru-paru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janin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yang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nantinya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berfungsi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untuk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membedakan</a:t>
            </a:r>
          </a:p>
          <a:p>
            <a:pPr marL="0" marR="0">
              <a:lnSpc>
                <a:spcPts val="20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jaringan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pembawa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udara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atau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jaringan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pembawa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 </a:t>
            </a:r>
            <a:r>
              <a:rPr dirty="0" sz="1700">
                <a:solidFill>
                  <a:srgbClr val="000000"/>
                </a:solidFill>
                <a:latin typeface="HHDSCD+Viga-Regular"/>
                <a:cs typeface="HHDSCD+Viga-Regular"/>
              </a:rPr>
              <a:t>gas.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2022-06-03T19:47:05-05:00</dcterms:modified>
</cp:coreProperties>
</file>