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8288000" cy="10287000"/>
  <p:notesSz cx="18288000" cy="10287000"/>
  <p:embeddedFontLst>
    <p:embeddedFont>
      <p:font typeface="KIROGA+Rundeck"/>
      <p:regular r:id="rId20"/>
    </p:embeddedFont>
    <p:embeddedFont>
      <p:font typeface="GFONPE+ClearSans-Bold"/>
      <p:regular r:id="rId21"/>
    </p:embeddedFont>
    <p:embeddedFont>
      <p:font typeface="GAMBNN+Arimo-Regular"/>
      <p:regular r:id="rId22"/>
    </p:embeddedFont>
    <p:embeddedFont>
      <p:font typeface="QDNMMS+RoxboroughCF-Bold"/>
      <p:regular r:id="rId23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font" Target="fonts/font1.fntdata" /><Relationship Id="rId21" Type="http://schemas.openxmlformats.org/officeDocument/2006/relationships/font" Target="fonts/font2.fntdata" /><Relationship Id="rId22" Type="http://schemas.openxmlformats.org/officeDocument/2006/relationships/font" Target="fonts/font3.fntdata" /><Relationship Id="rId23" Type="http://schemas.openxmlformats.org/officeDocument/2006/relationships/font" Target="fonts/font4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67815" y="3656081"/>
            <a:ext cx="16141824" cy="3138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816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0">
                <a:solidFill>
                  <a:srgbClr val="ffffff"/>
                </a:solidFill>
                <a:latin typeface="KIROGA+Rundeck"/>
                <a:cs typeface="KIROGA+Rundeck"/>
              </a:rPr>
              <a:t>Adaptasi</a:t>
            </a:r>
            <a:r>
              <a:rPr dirty="0" sz="9000">
                <a:solidFill>
                  <a:srgbClr val="ffffff"/>
                </a:solidFill>
                <a:latin typeface="KIROGA+Rundeck"/>
                <a:cs typeface="KIROGA+Rundeck"/>
              </a:rPr>
              <a:t> </a:t>
            </a:r>
            <a:r>
              <a:rPr dirty="0" sz="9000">
                <a:solidFill>
                  <a:srgbClr val="ffffff"/>
                </a:solidFill>
                <a:latin typeface="KIROGA+Rundeck"/>
                <a:cs typeface="KIROGA+Rundeck"/>
              </a:rPr>
              <a:t>Fisiologi</a:t>
            </a:r>
            <a:r>
              <a:rPr dirty="0" sz="9000">
                <a:solidFill>
                  <a:srgbClr val="ffffff"/>
                </a:solidFill>
                <a:latin typeface="KIROGA+Rundeck"/>
                <a:cs typeface="KIROGA+Rundeck"/>
              </a:rPr>
              <a:t> </a:t>
            </a:r>
            <a:r>
              <a:rPr dirty="0" sz="9000">
                <a:solidFill>
                  <a:srgbClr val="ffffff"/>
                </a:solidFill>
                <a:latin typeface="KIROGA+Rundeck"/>
                <a:cs typeface="KIROGA+Rundeck"/>
              </a:rPr>
              <a:t>masa</a:t>
            </a:r>
          </a:p>
          <a:p>
            <a:pPr marL="5058710" marR="0">
              <a:lnSpc>
                <a:spcPts val="11816"/>
              </a:lnSpc>
              <a:spcBef>
                <a:spcPts val="781"/>
              </a:spcBef>
              <a:spcAft>
                <a:spcPts val="0"/>
              </a:spcAft>
            </a:pPr>
            <a:r>
              <a:rPr dirty="0" sz="9000">
                <a:solidFill>
                  <a:srgbClr val="ffffff"/>
                </a:solidFill>
                <a:latin typeface="KIROGA+Rundeck"/>
                <a:cs typeface="KIROGA+Rundeck"/>
              </a:rPr>
              <a:t>pubertas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09600" y="267211"/>
            <a:ext cx="1532259" cy="5188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2.Aborsi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600" y="674246"/>
            <a:ext cx="16086814" cy="21470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Aborsi</a:t>
            </a:r>
            <a:r>
              <a:rPr dirty="0" sz="2800" spc="118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merupakan</a:t>
            </a:r>
            <a:r>
              <a:rPr dirty="0" sz="2800" spc="118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pengeluaran</a:t>
            </a:r>
            <a:r>
              <a:rPr dirty="0" sz="2800" spc="119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janin</a:t>
            </a:r>
            <a:r>
              <a:rPr dirty="0" sz="2800" spc="122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dari</a:t>
            </a:r>
            <a:r>
              <a:rPr dirty="0" sz="2800" spc="12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uterus</a:t>
            </a:r>
            <a:r>
              <a:rPr dirty="0" sz="2800" spc="118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secara</a:t>
            </a:r>
            <a:r>
              <a:rPr dirty="0" sz="2800" spc="120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sengaja</a:t>
            </a:r>
            <a:r>
              <a:rPr dirty="0" sz="2800" spc="123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atau</a:t>
            </a:r>
            <a:r>
              <a:rPr dirty="0" sz="2800" spc="12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spontan,</a:t>
            </a:r>
            <a:r>
              <a:rPr dirty="0" sz="2800" spc="122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sebelum</a:t>
            </a:r>
          </a:p>
          <a:p>
            <a:pPr marL="0" marR="0">
              <a:lnSpc>
                <a:spcPts val="32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kehamilan</a:t>
            </a:r>
            <a:r>
              <a:rPr dirty="0" sz="2800" spc="30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berusia</a:t>
            </a:r>
            <a:r>
              <a:rPr dirty="0" sz="2800" spc="36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22</a:t>
            </a:r>
            <a:r>
              <a:rPr dirty="0" sz="2800" spc="36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minggu.</a:t>
            </a:r>
            <a:r>
              <a:rPr dirty="0" sz="2800" spc="35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Di</a:t>
            </a:r>
            <a:r>
              <a:rPr dirty="0" sz="2800" spc="35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Indonesia</a:t>
            </a:r>
            <a:r>
              <a:rPr dirty="0" sz="2800" spc="35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praktik</a:t>
            </a:r>
            <a:r>
              <a:rPr dirty="0" sz="2800" spc="33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aborsi</a:t>
            </a:r>
            <a:r>
              <a:rPr dirty="0" sz="2800" spc="33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dilarang</a:t>
            </a:r>
            <a:r>
              <a:rPr dirty="0" sz="2800" spc="33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oleh</a:t>
            </a:r>
            <a:r>
              <a:rPr dirty="0" sz="2800" spc="35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UU,</a:t>
            </a:r>
            <a:r>
              <a:rPr dirty="0" sz="2800" spc="3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KUHP,</a:t>
            </a:r>
            <a:r>
              <a:rPr dirty="0" sz="2800" spc="-5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fatwa</a:t>
            </a:r>
            <a:r>
              <a:rPr dirty="0" sz="2800" spc="32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MUI,</a:t>
            </a:r>
          </a:p>
          <a:p>
            <a:pPr marL="0" marR="0">
              <a:lnSpc>
                <a:spcPts val="320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2800" spc="27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majelis</a:t>
            </a:r>
            <a:r>
              <a:rPr dirty="0" sz="2800" spc="28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tarjih</a:t>
            </a:r>
            <a:r>
              <a:rPr dirty="0" sz="2800" spc="28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Muhammadiyah.</a:t>
            </a:r>
            <a:r>
              <a:rPr dirty="0" sz="2800" spc="25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Hanya</a:t>
            </a:r>
            <a:r>
              <a:rPr dirty="0" sz="2800" spc="24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saja</a:t>
            </a:r>
            <a:r>
              <a:rPr dirty="0" sz="2800" spc="2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aborsi</a:t>
            </a:r>
            <a:r>
              <a:rPr dirty="0" sz="2800" spc="24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di</a:t>
            </a:r>
            <a:r>
              <a:rPr dirty="0" sz="2800" spc="26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Indonesia</a:t>
            </a:r>
            <a:r>
              <a:rPr dirty="0" sz="2800" spc="26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masih</a:t>
            </a:r>
            <a:r>
              <a:rPr dirty="0" sz="2800" spc="27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tinggi,</a:t>
            </a:r>
            <a:r>
              <a:rPr dirty="0" sz="2800" spc="27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2800" spc="23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Sebagian</a:t>
            </a:r>
          </a:p>
          <a:p>
            <a:pPr marL="0" marR="0">
              <a:lnSpc>
                <a:spcPts val="32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besar</a:t>
            </a:r>
            <a:r>
              <a:rPr dirty="0" sz="2800" spc="13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dilakukan</a:t>
            </a:r>
            <a:r>
              <a:rPr dirty="0" sz="2800" spc="8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para</a:t>
            </a:r>
            <a:r>
              <a:rPr dirty="0" sz="2800" spc="10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remaja.</a:t>
            </a:r>
            <a:r>
              <a:rPr dirty="0" sz="2800" spc="9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Kurangnya</a:t>
            </a:r>
            <a:r>
              <a:rPr dirty="0" sz="28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Pendidikan</a:t>
            </a:r>
            <a:r>
              <a:rPr dirty="0" sz="2800" spc="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tentang</a:t>
            </a:r>
            <a:r>
              <a:rPr dirty="0" sz="2800" spc="13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sex,</a:t>
            </a:r>
            <a:r>
              <a:rPr dirty="0" sz="2800" spc="12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pengawasan</a:t>
            </a:r>
            <a:r>
              <a:rPr dirty="0" sz="2800" spc="13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orang</a:t>
            </a:r>
            <a:r>
              <a:rPr dirty="0" sz="2800" spc="1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tua</a:t>
            </a:r>
            <a:r>
              <a:rPr dirty="0" sz="2800" spc="1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hingga</a:t>
            </a:r>
          </a:p>
          <a:p>
            <a:pPr marL="0" marR="0">
              <a:lnSpc>
                <a:spcPts val="32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pergaulan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bebas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menjadi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faktor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terpenting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terjadinya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hamil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diluar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nikah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berujung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aborsi.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9600" y="3116456"/>
            <a:ext cx="12311843" cy="925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3.Kekerasan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</a:p>
          <a:p>
            <a:pPr marL="0" marR="0">
              <a:lnSpc>
                <a:spcPts val="32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Komnas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Perempuan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mengenali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3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dari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14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bentuk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kekerasan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seksual,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yaitu: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9600" y="4337560"/>
            <a:ext cx="2535683" cy="5188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•Pemerkosaan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9600" y="4744595"/>
            <a:ext cx="16090765" cy="13329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Pemaksaan</a:t>
            </a:r>
            <a:r>
              <a:rPr dirty="0" sz="2800" spc="39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  <a:r>
              <a:rPr dirty="0" sz="2800" spc="36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2800" spc="36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diarahkan</a:t>
            </a:r>
            <a:r>
              <a:rPr dirty="0" sz="2800" spc="33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2800" spc="40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bagian</a:t>
            </a:r>
            <a:r>
              <a:rPr dirty="0" sz="2800" spc="40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seksualitas</a:t>
            </a:r>
            <a:r>
              <a:rPr dirty="0" sz="2800" spc="40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seseorang</a:t>
            </a:r>
            <a:r>
              <a:rPr dirty="0" sz="2800" spc="37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2800" spc="39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menggunakan</a:t>
            </a:r>
          </a:p>
          <a:p>
            <a:pPr marL="0" marR="0">
              <a:lnSpc>
                <a:spcPts val="32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organ</a:t>
            </a:r>
            <a:r>
              <a:rPr dirty="0" sz="2800" spc="26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  <a:r>
              <a:rPr dirty="0" sz="2800" spc="29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(penis)</a:t>
            </a:r>
            <a:r>
              <a:rPr dirty="0" sz="2800" spc="33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ke</a:t>
            </a:r>
            <a:r>
              <a:rPr dirty="0" sz="2800" spc="26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organ</a:t>
            </a:r>
            <a:r>
              <a:rPr dirty="0" sz="2800" spc="26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  <a:r>
              <a:rPr dirty="0" sz="2800" spc="29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(vagina),</a:t>
            </a:r>
            <a:r>
              <a:rPr dirty="0" sz="2800" spc="32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anus</a:t>
            </a:r>
            <a:r>
              <a:rPr dirty="0" sz="2800" spc="32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atau</a:t>
            </a:r>
            <a:r>
              <a:rPr dirty="0" sz="2800" spc="33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mulut,</a:t>
            </a:r>
            <a:r>
              <a:rPr dirty="0" sz="2800" spc="32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atau</a:t>
            </a:r>
            <a:r>
              <a:rPr dirty="0" sz="2800" spc="33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2800" spc="32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menggunakan</a:t>
            </a:r>
          </a:p>
          <a:p>
            <a:pPr marL="0" marR="0">
              <a:lnSpc>
                <a:spcPts val="32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bagian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tubuh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lainnya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bukan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organ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atau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benda-benda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lainnya.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09600" y="6372735"/>
            <a:ext cx="3328286" cy="5188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•Pelecehan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09600" y="6779769"/>
            <a:ext cx="16085480" cy="13329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Tindakan</a:t>
            </a:r>
            <a:r>
              <a:rPr dirty="0" sz="2800" spc="14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  <a:r>
              <a:rPr dirty="0" sz="2800" spc="20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2800" spc="19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disampaikan</a:t>
            </a:r>
            <a:r>
              <a:rPr dirty="0" sz="2800" spc="19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melalui</a:t>
            </a:r>
            <a:r>
              <a:rPr dirty="0" sz="2800" spc="23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kontak</a:t>
            </a:r>
            <a:r>
              <a:rPr dirty="0" sz="2800" spc="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fisik</a:t>
            </a:r>
            <a:r>
              <a:rPr dirty="0" sz="2800" spc="22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maupun</a:t>
            </a:r>
            <a:r>
              <a:rPr dirty="0" sz="2800" spc="23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non</a:t>
            </a:r>
            <a:r>
              <a:rPr dirty="0" sz="2800" spc="22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fisik</a:t>
            </a:r>
            <a:r>
              <a:rPr dirty="0" sz="2800" spc="22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2800" spc="19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menyasar</a:t>
            </a:r>
            <a:r>
              <a:rPr dirty="0" sz="2800" spc="20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</a:p>
          <a:p>
            <a:pPr marL="0" marR="0">
              <a:lnSpc>
                <a:spcPts val="32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bagian</a:t>
            </a:r>
            <a:r>
              <a:rPr dirty="0" sz="2800" spc="102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tubuh</a:t>
            </a:r>
            <a:r>
              <a:rPr dirty="0" sz="2800" spc="100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  <a:r>
              <a:rPr dirty="0" sz="2800" spc="99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atau</a:t>
            </a:r>
            <a:r>
              <a:rPr dirty="0" sz="2800" spc="103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seksualitas</a:t>
            </a:r>
            <a:r>
              <a:rPr dirty="0" sz="2800" spc="102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seseorang,</a:t>
            </a:r>
            <a:r>
              <a:rPr dirty="0" sz="2800" spc="99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termasuk</a:t>
            </a:r>
            <a:r>
              <a:rPr dirty="0" sz="2800" spc="100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2800" spc="10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menggunakan</a:t>
            </a:r>
            <a:r>
              <a:rPr dirty="0" sz="2800" spc="98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siulan,</a:t>
            </a:r>
          </a:p>
          <a:p>
            <a:pPr marL="0" marR="0">
              <a:lnSpc>
                <a:spcPts val="32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mainmata,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komentar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atau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ucapan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bernuansa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09600" y="8407909"/>
            <a:ext cx="16094746" cy="173999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4.</a:t>
            </a:r>
            <a:r>
              <a:rPr dirty="0" sz="2800" spc="122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Eksploitasi</a:t>
            </a:r>
            <a:r>
              <a:rPr dirty="0" sz="2800" spc="123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  <a:r>
              <a:rPr dirty="0" sz="2800" spc="119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Merupakan</a:t>
            </a:r>
            <a:r>
              <a:rPr dirty="0" sz="2800" spc="118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bentuk</a:t>
            </a:r>
            <a:r>
              <a:rPr dirty="0" sz="2800" spc="120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pelanggaran</a:t>
            </a:r>
            <a:r>
              <a:rPr dirty="0" sz="2800" spc="121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mendasar</a:t>
            </a:r>
            <a:r>
              <a:rPr dirty="0" sz="2800" spc="123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terhadap</a:t>
            </a:r>
            <a:r>
              <a:rPr dirty="0" sz="2800" spc="121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hak-hak</a:t>
            </a:r>
            <a:r>
              <a:rPr dirty="0" sz="2800" spc="122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asasi</a:t>
            </a:r>
          </a:p>
          <a:p>
            <a:pPr marL="0" marR="0">
              <a:lnSpc>
                <a:spcPts val="32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termasuk</a:t>
            </a:r>
            <a:r>
              <a:rPr dirty="0" sz="2800" spc="76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reproduksi</a:t>
            </a:r>
            <a:r>
              <a:rPr dirty="0" sz="2800" spc="64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seseorang.</a:t>
            </a:r>
            <a:r>
              <a:rPr dirty="0" sz="2800" spc="76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Sedangkan</a:t>
            </a:r>
            <a:r>
              <a:rPr dirty="0" sz="2800" spc="74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eksploitasi</a:t>
            </a:r>
            <a:r>
              <a:rPr dirty="0" sz="2800" spc="79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  <a:r>
              <a:rPr dirty="0" sz="2800" spc="76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merupakan</a:t>
            </a:r>
            <a:r>
              <a:rPr dirty="0" sz="2800" spc="75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penyalahgunaan</a:t>
            </a:r>
          </a:p>
          <a:p>
            <a:pPr marL="0" marR="0">
              <a:lnSpc>
                <a:spcPts val="32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untuk</a:t>
            </a:r>
            <a:r>
              <a:rPr dirty="0" sz="2800" spc="58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tujuan</a:t>
            </a:r>
            <a:r>
              <a:rPr dirty="0" sz="2800" spc="59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  <a:r>
              <a:rPr dirty="0" sz="2800" spc="57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namun</a:t>
            </a:r>
            <a:r>
              <a:rPr dirty="0" sz="2800" spc="60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tidak</a:t>
            </a:r>
            <a:r>
              <a:rPr dirty="0" sz="2800" spc="60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terbatas,</a:t>
            </a:r>
            <a:r>
              <a:rPr dirty="0" sz="2800" spc="59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2800" spc="56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didalam</a:t>
            </a:r>
            <a:r>
              <a:rPr dirty="0" sz="2800" spc="60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nya</a:t>
            </a:r>
            <a:r>
              <a:rPr dirty="0" sz="2800" spc="56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bisa</a:t>
            </a:r>
            <a:r>
              <a:rPr dirty="0" sz="2800" spc="60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memperoleh</a:t>
            </a:r>
            <a:r>
              <a:rPr dirty="0" sz="2800" spc="54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keuntungan</a:t>
            </a:r>
          </a:p>
          <a:p>
            <a:pPr marL="0" marR="0">
              <a:lnSpc>
                <a:spcPts val="32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dalam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bentuk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uang,sosial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maupun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politik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terhadap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orang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lain.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2800" b="1">
                <a:solidFill>
                  <a:srgbClr val="000000"/>
                </a:solidFill>
                <a:latin typeface="GFONPE+ClearSans-Bold"/>
                <a:cs typeface="GFONPE+ClearSans-Bold"/>
              </a:rPr>
              <a:t>(rmd).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66800" y="1544570"/>
            <a:ext cx="14565141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4.Peran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sesuai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kebijakan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pemerintah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dalam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Kesehatan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23950" y="2245422"/>
            <a:ext cx="5089531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A.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sebagai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edukator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66800" y="2474883"/>
            <a:ext cx="247699" cy="1754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8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000000"/>
                </a:solidFill>
                <a:latin typeface="GFONPE+ClearSans-Bold"/>
                <a:cs typeface="GFONPE+ClearSans-Bold"/>
              </a:rPr>
              <a:t>A.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66800" y="2574831"/>
            <a:ext cx="208905" cy="1754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81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000000"/>
                </a:solidFill>
                <a:latin typeface="GFONPE+ClearSans-Bold"/>
                <a:cs typeface="GFONPE+ClearSans-Bold"/>
              </a:rPr>
              <a:t>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66800" y="2610862"/>
            <a:ext cx="15491610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200" spc="43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memberikan</a:t>
            </a:r>
            <a:r>
              <a:rPr dirty="0" sz="3200" spc="35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pendidikan</a:t>
            </a:r>
            <a:r>
              <a:rPr dirty="0" sz="3200" spc="39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kesehatan</a:t>
            </a:r>
            <a:r>
              <a:rPr dirty="0" sz="3200" spc="37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tentang</a:t>
            </a:r>
            <a:r>
              <a:rPr dirty="0" sz="3200" spc="44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pubertas.</a:t>
            </a:r>
            <a:r>
              <a:rPr dirty="0" sz="3200" spc="43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Petugas</a:t>
            </a:r>
            <a:r>
              <a:rPr dirty="0" sz="3200" spc="41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kesehatan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66800" y="3044059"/>
            <a:ext cx="15489260" cy="10221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selaku</a:t>
            </a:r>
            <a:r>
              <a:rPr dirty="0" sz="3200" spc="102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edukator</a:t>
            </a:r>
            <a:r>
              <a:rPr dirty="0" sz="3200" spc="91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berperan</a:t>
            </a:r>
            <a:r>
              <a:rPr dirty="0" sz="3200" spc="98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dalam</a:t>
            </a:r>
            <a:r>
              <a:rPr dirty="0" sz="3200" spc="10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melaksanakan</a:t>
            </a:r>
            <a:r>
              <a:rPr dirty="0" sz="3200" spc="96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bimbingan</a:t>
            </a:r>
            <a:r>
              <a:rPr dirty="0" sz="3200" spc="104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atau</a:t>
            </a:r>
            <a:r>
              <a:rPr dirty="0" sz="3200" spc="102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penyuluhan,</a:t>
            </a:r>
          </a:p>
          <a:p>
            <a:pPr marL="0" marR="0">
              <a:lnSpc>
                <a:spcPts val="341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pendidikan</a:t>
            </a:r>
            <a:r>
              <a:rPr dirty="0" sz="3200" spc="59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200" spc="62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klien,</a:t>
            </a:r>
            <a:r>
              <a:rPr dirty="0" sz="3200" spc="61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keluarga,</a:t>
            </a:r>
            <a:r>
              <a:rPr dirty="0" sz="3200" spc="49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masyarakat,</a:t>
            </a:r>
            <a:r>
              <a:rPr dirty="0" sz="3200" spc="47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200" spc="6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tenaga</a:t>
            </a:r>
            <a:r>
              <a:rPr dirty="0" sz="3200" spc="59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Kesehatan</a:t>
            </a:r>
            <a:r>
              <a:rPr dirty="0" sz="3200" spc="56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termasuk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66800" y="3910453"/>
            <a:ext cx="15485540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siswa</a:t>
            </a:r>
            <a:r>
              <a:rPr dirty="0" sz="3200" spc="50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bidan/keperawatan</a:t>
            </a:r>
            <a:r>
              <a:rPr dirty="0" sz="3200" spc="51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tentang</a:t>
            </a:r>
            <a:r>
              <a:rPr dirty="0" sz="3200" spc="58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penanggulangan</a:t>
            </a:r>
            <a:r>
              <a:rPr dirty="0" sz="3200" spc="6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masalah</a:t>
            </a:r>
            <a:r>
              <a:rPr dirty="0" sz="3200" spc="57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kesehatan</a:t>
            </a:r>
            <a:r>
              <a:rPr dirty="0" sz="3200" spc="51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seperti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66800" y="4343650"/>
            <a:ext cx="6397744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persiapan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66800" y="5210045"/>
            <a:ext cx="5016197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B.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sebagai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konselor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66800" y="5643242"/>
            <a:ext cx="15481293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Peran</a:t>
            </a:r>
            <a:r>
              <a:rPr dirty="0" sz="3200" spc="99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200" spc="104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sebagai</a:t>
            </a:r>
            <a:r>
              <a:rPr dirty="0" sz="3200" spc="104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konselor</a:t>
            </a:r>
            <a:r>
              <a:rPr dirty="0" sz="3200" spc="96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dilakukan</a:t>
            </a:r>
            <a:r>
              <a:rPr dirty="0" sz="3200" spc="100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3200" spc="104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meningkatkan</a:t>
            </a:r>
            <a:r>
              <a:rPr dirty="0" sz="3200" spc="93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pengetahuan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66800" y="6076439"/>
            <a:ext cx="15484862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</a:t>
            </a:r>
            <a:r>
              <a:rPr dirty="0" sz="3200" spc="57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tentang</a:t>
            </a:r>
            <a:r>
              <a:rPr dirty="0" sz="3200" spc="66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pentingnya</a:t>
            </a:r>
            <a:r>
              <a:rPr dirty="0" sz="3200" spc="63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mengetahui</a:t>
            </a:r>
            <a:r>
              <a:rPr dirty="0" sz="3200" spc="66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perubahan</a:t>
            </a:r>
            <a:r>
              <a:rPr dirty="0" sz="3200" spc="66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fisik</a:t>
            </a:r>
            <a:r>
              <a:rPr dirty="0" sz="3200" spc="65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200" spc="64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hormonal,</a:t>
            </a:r>
            <a:r>
              <a:rPr dirty="0" sz="3200" spc="63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tanda-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066800" y="6509636"/>
            <a:ext cx="11934122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tanda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terjadi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saat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cara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mengatasinya.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66800" y="7376031"/>
            <a:ext cx="5213793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C.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sebagai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motivator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066800" y="7809227"/>
            <a:ext cx="15493296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Peran</a:t>
            </a:r>
            <a:r>
              <a:rPr dirty="0" sz="3200" spc="135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200" spc="140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sebagai</a:t>
            </a:r>
            <a:r>
              <a:rPr dirty="0" sz="3200" spc="140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motivator</a:t>
            </a:r>
            <a:r>
              <a:rPr dirty="0" sz="3200" spc="129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adalah</a:t>
            </a:r>
            <a:r>
              <a:rPr dirty="0" sz="3200" spc="140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200" spc="140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memberikan</a:t>
            </a:r>
            <a:r>
              <a:rPr dirty="0" sz="3200" spc="133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motivasi</a:t>
            </a:r>
            <a:r>
              <a:rPr dirty="0" sz="3200" spc="136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kepada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066800" y="8242424"/>
            <a:ext cx="14566436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untuk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tidak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panik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ketikatimbul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masalah-masalah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saat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pubertas.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45485" y="1544173"/>
            <a:ext cx="13889028" cy="4676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D.Bidan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sebagai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pelaksana</a:t>
            </a:r>
          </a:p>
          <a:p>
            <a:pPr marL="0" marR="0">
              <a:lnSpc>
                <a:spcPts val="3576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Program-program</a:t>
            </a:r>
            <a:r>
              <a:rPr dirty="0" sz="3200" spc="219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kesehatan</a:t>
            </a:r>
            <a:r>
              <a:rPr dirty="0" sz="3200" spc="235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terkait</a:t>
            </a:r>
            <a:r>
              <a:rPr dirty="0" sz="3200" spc="231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3200" spc="241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persiapan</a:t>
            </a:r>
            <a:r>
              <a:rPr dirty="0" sz="3200" spc="238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pubertas,</a:t>
            </a:r>
          </a:p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kegiatan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tersebut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meliputi:</a:t>
            </a:r>
          </a:p>
          <a:p>
            <a:pPr marL="0" marR="0">
              <a:lnSpc>
                <a:spcPts val="3576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Membentuk</a:t>
            </a:r>
            <a:r>
              <a:rPr dirty="0" sz="3200" spc="1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kader</a:t>
            </a:r>
            <a:r>
              <a:rPr dirty="0" sz="3200" spc="4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</a:t>
            </a:r>
            <a:r>
              <a:rPr dirty="0" sz="3200" spc="3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3200" spc="6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dapat</a:t>
            </a:r>
            <a:r>
              <a:rPr dirty="0" sz="3200" spc="8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membantu</a:t>
            </a:r>
            <a:r>
              <a:rPr dirty="0" sz="3200" spc="9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melakukan</a:t>
            </a:r>
            <a:r>
              <a:rPr dirty="0" sz="3200" spc="6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pendekatan</a:t>
            </a:r>
          </a:p>
          <a:p>
            <a:pPr marL="0" marR="0">
              <a:lnSpc>
                <a:spcPts val="3576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terhadap</a:t>
            </a:r>
            <a:r>
              <a:rPr dirty="0" sz="3200" spc="5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</a:t>
            </a:r>
            <a:r>
              <a:rPr dirty="0" sz="3200" spc="46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memberikan</a:t>
            </a:r>
            <a:r>
              <a:rPr dirty="0" sz="3200" spc="48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penyuluhan-penyuluhan</a:t>
            </a:r>
            <a:r>
              <a:rPr dirty="0" sz="3200" spc="61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mengenai</a:t>
            </a:r>
            <a:r>
              <a:rPr dirty="0" sz="3200" spc="53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</a:p>
          <a:p>
            <a:pPr marL="0" marR="0">
              <a:lnSpc>
                <a:spcPts val="3576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  <a:r>
              <a:rPr dirty="0" sz="3200" spc="145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200" spc="144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memberikan</a:t>
            </a:r>
            <a:r>
              <a:rPr dirty="0" sz="3200" spc="137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asuhan</a:t>
            </a:r>
            <a:r>
              <a:rPr dirty="0" sz="3200" spc="145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200" spc="143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</a:t>
            </a:r>
            <a:r>
              <a:rPr dirty="0" sz="3200" spc="136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3200" spc="138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mengalami</a:t>
            </a:r>
          </a:p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  <a:r>
              <a:rPr dirty="0" sz="3200" spc="399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3200" spc="398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melakukan</a:t>
            </a:r>
            <a:r>
              <a:rPr dirty="0" sz="3200" spc="393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pengkajian,</a:t>
            </a:r>
            <a:r>
              <a:rPr dirty="0" sz="3200" spc="395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pemeriksaan</a:t>
            </a:r>
            <a:r>
              <a:rPr dirty="0" sz="3200" spc="39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fisik,</a:t>
            </a:r>
          </a:p>
          <a:p>
            <a:pPr marL="0" marR="0">
              <a:lnSpc>
                <a:spcPts val="3576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mengidentifikasi</a:t>
            </a:r>
            <a:r>
              <a:rPr dirty="0" sz="3200" spc="289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diagnosa</a:t>
            </a:r>
            <a:r>
              <a:rPr dirty="0" sz="3200" spc="29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200" spc="290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masalah</a:t>
            </a:r>
            <a:r>
              <a:rPr dirty="0" sz="3200" spc="291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potensial,</a:t>
            </a:r>
            <a:r>
              <a:rPr dirty="0" sz="3200" spc="288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menentukan</a:t>
            </a:r>
          </a:p>
          <a:p>
            <a:pPr marL="0" marR="0">
              <a:lnSpc>
                <a:spcPts val="3576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kebutuhan</a:t>
            </a:r>
            <a:r>
              <a:rPr dirty="0" sz="3200" spc="190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segera,</a:t>
            </a:r>
            <a:r>
              <a:rPr dirty="0" sz="3200" spc="191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merencanakan</a:t>
            </a:r>
            <a:r>
              <a:rPr dirty="0" sz="3200" spc="185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tindakan</a:t>
            </a:r>
            <a:r>
              <a:rPr dirty="0" sz="3200" spc="193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3200" spc="191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akan</a:t>
            </a:r>
            <a:r>
              <a:rPr dirty="0" sz="3200" spc="190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dilakukan,</a:t>
            </a:r>
          </a:p>
          <a:p>
            <a:pPr marL="0" marR="0">
              <a:lnSpc>
                <a:spcPts val="3576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melaksanakan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tindakan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untuk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menangani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kasus,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melakukan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evaluasi.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45485" y="6539845"/>
            <a:ext cx="5133940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E.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sebagai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evaluator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45485" y="6993997"/>
            <a:ext cx="13888553" cy="28597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200" spc="159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mengevaluasi</a:t>
            </a:r>
            <a:r>
              <a:rPr dirty="0" sz="3200" spc="156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asuhan</a:t>
            </a:r>
            <a:r>
              <a:rPr dirty="0" sz="3200" spc="160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kebidanan</a:t>
            </a:r>
            <a:r>
              <a:rPr dirty="0" sz="3200" spc="154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3200" spc="154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telah</a:t>
            </a:r>
            <a:r>
              <a:rPr dirty="0" sz="3200" spc="155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diberikan</a:t>
            </a:r>
            <a:r>
              <a:rPr dirty="0" sz="3200" spc="154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</a:p>
          <a:p>
            <a:pPr marL="0" marR="0">
              <a:lnSpc>
                <a:spcPts val="3576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</a:t>
            </a:r>
            <a:r>
              <a:rPr dirty="0" sz="3200" spc="7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3200" spc="87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memantau</a:t>
            </a:r>
            <a:r>
              <a:rPr dirty="0" sz="3200" spc="86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apakah</a:t>
            </a:r>
            <a:r>
              <a:rPr dirty="0" sz="3200" spc="82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terdapat</a:t>
            </a:r>
            <a:r>
              <a:rPr dirty="0" sz="3200" spc="74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perubahan</a:t>
            </a:r>
            <a:r>
              <a:rPr dirty="0" sz="3200" spc="88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perilaku</a:t>
            </a:r>
            <a:r>
              <a:rPr dirty="0" sz="3200" spc="86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</a:p>
          <a:p>
            <a:pPr marL="0" marR="0">
              <a:lnSpc>
                <a:spcPts val="3575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remaja,</a:t>
            </a:r>
            <a:r>
              <a:rPr dirty="0" sz="3200" spc="107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200" spc="115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apakah</a:t>
            </a:r>
            <a:r>
              <a:rPr dirty="0" sz="3200" spc="111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</a:t>
            </a:r>
            <a:r>
              <a:rPr dirty="0" sz="3200" spc="107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dapat</a:t>
            </a:r>
            <a:r>
              <a:rPr dirty="0" sz="3200" spc="11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mempersipakan</a:t>
            </a:r>
            <a:r>
              <a:rPr dirty="0" sz="3200" spc="108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diri</a:t>
            </a:r>
            <a:r>
              <a:rPr dirty="0" sz="3200" spc="114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3200" spc="116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baik</a:t>
            </a:r>
          </a:p>
          <a:p>
            <a:pPr marL="0" marR="0">
              <a:lnSpc>
                <a:spcPts val="3576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ketika</a:t>
            </a:r>
            <a:r>
              <a:rPr dirty="0" sz="3200" spc="65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terjadi</a:t>
            </a:r>
            <a:r>
              <a:rPr dirty="0" sz="3200" spc="74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perubahan.</a:t>
            </a:r>
            <a:r>
              <a:rPr dirty="0" sz="3200" spc="78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200" spc="78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mengevaluasi</a:t>
            </a:r>
            <a:r>
              <a:rPr dirty="0" sz="3200" spc="75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program-program</a:t>
            </a:r>
            <a:r>
              <a:rPr dirty="0" sz="3200" spc="57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</a:p>
          <a:p>
            <a:pPr marL="0" marR="0">
              <a:lnSpc>
                <a:spcPts val="3576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telah</a:t>
            </a:r>
            <a:r>
              <a:rPr dirty="0" sz="3200" spc="15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dirancang</a:t>
            </a:r>
            <a:r>
              <a:rPr dirty="0" sz="3200" spc="17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200" spc="18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diterapkan</a:t>
            </a:r>
            <a:r>
              <a:rPr dirty="0" sz="3200" spc="8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apakah</a:t>
            </a:r>
            <a:r>
              <a:rPr dirty="0" sz="3200" spc="14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efektif</a:t>
            </a:r>
            <a:r>
              <a:rPr dirty="0" sz="3200" spc="18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200" spc="18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efisien</a:t>
            </a:r>
            <a:r>
              <a:rPr dirty="0" sz="3200" spc="18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ataukah</a:t>
            </a:r>
            <a:r>
              <a:rPr dirty="0" sz="3200" spc="15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perlu</a:t>
            </a:r>
          </a:p>
          <a:p>
            <a:pPr marL="0" marR="0">
              <a:lnSpc>
                <a:spcPts val="3576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perubahan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424029" y="858950"/>
            <a:ext cx="3974515" cy="6562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DAFTAR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PUSTAKA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600" y="2408604"/>
            <a:ext cx="17400984" cy="14310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https://dinkes.jambiprov.go.id/read/artikel_kesehatan/4_Masalah_Kesehatan_R</a:t>
            </a:r>
          </a:p>
          <a:p>
            <a:pPr marL="0" marR="0">
              <a:lnSpc>
                <a:spcPts val="4867"/>
              </a:lnSpc>
              <a:spcBef>
                <a:spcPts val="1233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emaja_Indonesia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9600" y="3958259"/>
            <a:ext cx="12092285" cy="6562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https://www.jurnal.umsb.ac.id/index.php/jsam/article/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9600" y="4733085"/>
            <a:ext cx="16959857" cy="29807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https://m.merdeka.com/sumut/ketahui-hormon?yang-berperan-dalam-siklus-</a:t>
            </a:r>
          </a:p>
          <a:p>
            <a:pPr marL="0" marR="0">
              <a:lnSpc>
                <a:spcPts val="4867"/>
              </a:lnSpc>
              <a:spcBef>
                <a:spcPts val="1233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menstruasi-ini?tahapannya-kln.html?page=3download/2817/2151</a:t>
            </a:r>
          </a:p>
          <a:p>
            <a:pPr marL="0" marR="0">
              <a:lnSpc>
                <a:spcPts val="4867"/>
              </a:lnSpc>
              <a:spcBef>
                <a:spcPts val="1233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https://sehatnegeriku.kemkes.go.id/baca/umum/20181219/2228898/bagi-</a:t>
            </a:r>
          </a:p>
          <a:p>
            <a:pPr marL="0" marR="0">
              <a:lnSpc>
                <a:spcPts val="4867"/>
              </a:lnSpc>
              <a:spcBef>
                <a:spcPts val="1233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para-remaja-kenali?perubahan-fisik-menghindari-masalah-seksua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81044" y="4270726"/>
            <a:ext cx="10202037" cy="18253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72"/>
              </a:lnSpc>
              <a:spcBef>
                <a:spcPts val="0"/>
              </a:spcBef>
              <a:spcAft>
                <a:spcPts val="0"/>
              </a:spcAft>
            </a:pPr>
            <a:r>
              <a:rPr dirty="0" sz="10700" spc="11">
                <a:solidFill>
                  <a:srgbClr val="000000"/>
                </a:solidFill>
                <a:latin typeface="KIROGA+Rundeck"/>
                <a:cs typeface="KIROGA+Rundeck"/>
              </a:rPr>
              <a:t>Terimakasih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627821" y="282041"/>
            <a:ext cx="9190321" cy="9308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029"/>
              </a:lnSpc>
              <a:spcBef>
                <a:spcPts val="0"/>
              </a:spcBef>
              <a:spcAft>
                <a:spcPts val="0"/>
              </a:spcAft>
            </a:pPr>
            <a:r>
              <a:rPr dirty="0" sz="5200" b="1">
                <a:solidFill>
                  <a:srgbClr val="000000"/>
                </a:solidFill>
                <a:latin typeface="GFONPE+ClearSans-Bold"/>
                <a:cs typeface="GFONPE+ClearSans-Bold"/>
              </a:rPr>
              <a:t>Nama</a:t>
            </a:r>
            <a:r>
              <a:rPr dirty="0" sz="5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5200" b="1">
                <a:solidFill>
                  <a:srgbClr val="000000"/>
                </a:solidFill>
                <a:latin typeface="GFONPE+ClearSans-Bold"/>
                <a:cs typeface="GFONPE+ClearSans-Bold"/>
              </a:rPr>
              <a:t>Anggota</a:t>
            </a:r>
            <a:r>
              <a:rPr dirty="0" sz="5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5200" b="1">
                <a:solidFill>
                  <a:srgbClr val="000000"/>
                </a:solidFill>
                <a:latin typeface="GFONPE+ClearSans-Bold"/>
                <a:cs typeface="GFONPE+ClearSans-Bold"/>
              </a:rPr>
              <a:t>Kelompok</a:t>
            </a:r>
            <a:r>
              <a:rPr dirty="0" sz="5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5200" b="1">
                <a:solidFill>
                  <a:srgbClr val="000000"/>
                </a:solidFill>
                <a:latin typeface="GFONPE+ClearSans-Bold"/>
                <a:cs typeface="GFONPE+ClearSans-Bold"/>
              </a:rPr>
              <a:t>B2</a:t>
            </a:r>
            <a:r>
              <a:rPr dirty="0" sz="5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5200" b="1">
                <a:solidFill>
                  <a:srgbClr val="000000"/>
                </a:solidFill>
                <a:latin typeface="GFONPE+ClearSans-Bold"/>
                <a:cs typeface="GFONPE+ClearSans-Bold"/>
              </a:rPr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22130" y="1669221"/>
            <a:ext cx="3730828" cy="5488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DEBI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AMNASARI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022930" y="1669221"/>
            <a:ext cx="3048666" cy="5548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(2110101081)</a:t>
            </a:r>
          </a:p>
          <a:p>
            <a:pPr marL="0" marR="0">
              <a:lnSpc>
                <a:spcPts val="4021"/>
              </a:lnSpc>
              <a:spcBef>
                <a:spcPts val="873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(2110101083)</a:t>
            </a:r>
          </a:p>
          <a:p>
            <a:pPr marL="0" marR="0">
              <a:lnSpc>
                <a:spcPts val="4021"/>
              </a:lnSpc>
              <a:spcBef>
                <a:spcPts val="823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(2110101084)</a:t>
            </a:r>
          </a:p>
          <a:p>
            <a:pPr marL="0" marR="0">
              <a:lnSpc>
                <a:spcPts val="4021"/>
              </a:lnSpc>
              <a:spcBef>
                <a:spcPts val="873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(2110101085)</a:t>
            </a:r>
          </a:p>
          <a:p>
            <a:pPr marL="0" marR="0">
              <a:lnSpc>
                <a:spcPts val="4021"/>
              </a:lnSpc>
              <a:spcBef>
                <a:spcPts val="823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(2110101086)</a:t>
            </a:r>
          </a:p>
          <a:p>
            <a:pPr marL="0" marR="0">
              <a:lnSpc>
                <a:spcPts val="4021"/>
              </a:lnSpc>
              <a:spcBef>
                <a:spcPts val="823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(2110101087)</a:t>
            </a:r>
          </a:p>
          <a:p>
            <a:pPr marL="0" marR="0">
              <a:lnSpc>
                <a:spcPts val="4021"/>
              </a:lnSpc>
              <a:spcBef>
                <a:spcPts val="873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(2110101088)</a:t>
            </a:r>
          </a:p>
          <a:p>
            <a:pPr marL="0" marR="0">
              <a:lnSpc>
                <a:spcPts val="4091"/>
              </a:lnSpc>
              <a:spcBef>
                <a:spcPts val="1081"/>
              </a:spcBef>
              <a:spcAft>
                <a:spcPts val="0"/>
              </a:spcAft>
            </a:pP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(2110101089)</a:t>
            </a:r>
          </a:p>
          <a:p>
            <a:pPr marL="0" marR="0">
              <a:lnSpc>
                <a:spcPts val="4091"/>
              </a:lnSpc>
              <a:spcBef>
                <a:spcPts val="1035"/>
              </a:spcBef>
              <a:spcAft>
                <a:spcPts val="0"/>
              </a:spcAft>
            </a:pP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(2110101090)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22130" y="2284536"/>
            <a:ext cx="4898059" cy="23948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RISKA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ARINANDA</a:t>
            </a:r>
          </a:p>
          <a:p>
            <a:pPr marL="0" marR="0">
              <a:lnSpc>
                <a:spcPts val="4021"/>
              </a:lnSpc>
              <a:spcBef>
                <a:spcPts val="873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LAILA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OKTAVIYANA</a:t>
            </a:r>
          </a:p>
          <a:p>
            <a:pPr marL="0" marR="0">
              <a:lnSpc>
                <a:spcPts val="4021"/>
              </a:lnSpc>
              <a:spcBef>
                <a:spcPts val="823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HANANI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USWATUN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H.</a:t>
            </a:r>
          </a:p>
          <a:p>
            <a:pPr marL="0" marR="0">
              <a:lnSpc>
                <a:spcPts val="4021"/>
              </a:lnSpc>
              <a:spcBef>
                <a:spcPts val="873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ANNISA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LIA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Q.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22130" y="4745795"/>
            <a:ext cx="3654932" cy="5488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NABILA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DELA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A.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622130" y="5361110"/>
            <a:ext cx="4719293" cy="1856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SHALIHATI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AL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00">
                <a:solidFill>
                  <a:srgbClr val="000000"/>
                </a:solidFill>
                <a:latin typeface="GAMBNN+Arimo-Regular"/>
                <a:cs typeface="GAMBNN+Arimo-Regular"/>
              </a:rPr>
              <a:t>IZZATI</a:t>
            </a:r>
          </a:p>
          <a:p>
            <a:pPr marL="0" marR="0">
              <a:lnSpc>
                <a:spcPts val="4091"/>
              </a:lnSpc>
              <a:spcBef>
                <a:spcPts val="1081"/>
              </a:spcBef>
              <a:spcAft>
                <a:spcPts val="0"/>
              </a:spcAft>
            </a:pP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EVI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NOFIANDARI</a:t>
            </a:r>
          </a:p>
          <a:p>
            <a:pPr marL="0" marR="0">
              <a:lnSpc>
                <a:spcPts val="4091"/>
              </a:lnSpc>
              <a:spcBef>
                <a:spcPts val="1035"/>
              </a:spcBef>
              <a:spcAft>
                <a:spcPts val="0"/>
              </a:spcAft>
            </a:pP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AZIZAH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PUSPASARI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622130" y="7311541"/>
            <a:ext cx="9448753" cy="1208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9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TIARA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SINTA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AZKHA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M.P</a:t>
            </a:r>
            <a:r>
              <a:rPr dirty="0" sz="3650" spc="6104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(2110101091)</a:t>
            </a:r>
          </a:p>
          <a:p>
            <a:pPr marL="0" marR="0">
              <a:lnSpc>
                <a:spcPts val="4091"/>
              </a:lnSpc>
              <a:spcBef>
                <a:spcPts val="1035"/>
              </a:spcBef>
              <a:spcAft>
                <a:spcPts val="0"/>
              </a:spcAft>
            </a:pP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DINANDA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DWI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SETYORINI</a:t>
            </a:r>
            <a:r>
              <a:rPr dirty="0" sz="3650" spc="4059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(2110101092)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622130" y="8613799"/>
            <a:ext cx="3406518" cy="5576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9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NURUL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FAJILA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022930" y="8613799"/>
            <a:ext cx="3048666" cy="5576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9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(2110101093)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622130" y="9264928"/>
            <a:ext cx="9448753" cy="5576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9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ANNISA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ADZKIYYATUL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K.</a:t>
            </a:r>
            <a:r>
              <a:rPr dirty="0" sz="3650" spc="5279">
                <a:solidFill>
                  <a:srgbClr val="000000"/>
                </a:solidFill>
                <a:latin typeface="GAMBNN+Arimo-Regular"/>
                <a:cs typeface="GAMBNN+Arimo-Regular"/>
              </a:rPr>
              <a:t> </a:t>
            </a:r>
            <a:r>
              <a:rPr dirty="0" sz="3650">
                <a:solidFill>
                  <a:srgbClr val="000000"/>
                </a:solidFill>
                <a:latin typeface="GAMBNN+Arimo-Regular"/>
                <a:cs typeface="GAMBNN+Arimo-Regular"/>
              </a:rPr>
              <a:t>(2110101094)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952561" y="458359"/>
            <a:ext cx="4698545" cy="16648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08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0">
                <a:solidFill>
                  <a:srgbClr val="4f6317"/>
                </a:solidFill>
                <a:latin typeface="QDNMMS+RoxboroughCF-Bold"/>
                <a:cs typeface="QDNMMS+RoxboroughCF-Bold"/>
              </a:rPr>
              <a:t>KASUS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23678" y="2658539"/>
            <a:ext cx="1448054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KASUS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19835" y="3799252"/>
            <a:ext cx="15052664" cy="45814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Seorang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anak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perempuan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berumur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13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tahun,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datang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Praktik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Mandiri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</a:p>
          <a:p>
            <a:pPr marL="0" marR="0">
              <a:lnSpc>
                <a:spcPts val="4337"/>
              </a:lnSpc>
              <a:spcBef>
                <a:spcPts val="153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bersama</a:t>
            </a:r>
            <a:r>
              <a:rPr dirty="0" sz="3200" spc="25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3200" spc="30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ibunya.</a:t>
            </a:r>
            <a:r>
              <a:rPr dirty="0" sz="3200" spc="2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Anak</a:t>
            </a:r>
            <a:r>
              <a:rPr dirty="0" sz="3200" spc="29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tersebut</a:t>
            </a:r>
            <a:r>
              <a:rPr dirty="0" sz="3200" spc="23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menceritakan</a:t>
            </a:r>
            <a:r>
              <a:rPr dirty="0" sz="3200" spc="28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bahwa</a:t>
            </a:r>
            <a:r>
              <a:rPr dirty="0" sz="3200" spc="27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tadi</a:t>
            </a:r>
            <a:r>
              <a:rPr dirty="0" sz="3200" spc="29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pagi</a:t>
            </a:r>
            <a:r>
              <a:rPr dirty="0" sz="3200" spc="29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saat</a:t>
            </a:r>
            <a:r>
              <a:rPr dirty="0" sz="3200" spc="26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</a:t>
            </a:r>
          </a:p>
          <a:p>
            <a:pPr marL="0" marR="0">
              <a:lnSpc>
                <a:spcPts val="4337"/>
              </a:lnSpc>
              <a:spcBef>
                <a:spcPts val="153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Sekolah,saat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akan</a:t>
            </a:r>
            <a:r>
              <a:rPr dirty="0" sz="3200" spc="4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buang</a:t>
            </a:r>
            <a:r>
              <a:rPr dirty="0" sz="3200" spc="10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air</a:t>
            </a:r>
            <a:r>
              <a:rPr dirty="0" sz="3200" spc="7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kecil</a:t>
            </a:r>
            <a:r>
              <a:rPr dirty="0" sz="3200" spc="1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nampak</a:t>
            </a:r>
            <a:r>
              <a:rPr dirty="0" sz="3200" spc="9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dicelana</a:t>
            </a:r>
            <a:r>
              <a:rPr dirty="0" sz="3200" spc="10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seperti</a:t>
            </a:r>
            <a:r>
              <a:rPr dirty="0" sz="3200" spc="8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darah</a:t>
            </a:r>
            <a:r>
              <a:rPr dirty="0" sz="3200" spc="6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warna</a:t>
            </a:r>
            <a:r>
              <a:rPr dirty="0" sz="3200" spc="8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merah</a:t>
            </a:r>
          </a:p>
          <a:p>
            <a:pPr marL="0" marR="0">
              <a:lnSpc>
                <a:spcPts val="4337"/>
              </a:lnSpc>
              <a:spcBef>
                <a:spcPts val="153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kecokelatan.</a:t>
            </a:r>
            <a:r>
              <a:rPr dirty="0" sz="3200" spc="40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Ia</a:t>
            </a:r>
            <a:r>
              <a:rPr dirty="0" sz="3200" spc="51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mengeluh</a:t>
            </a:r>
            <a:r>
              <a:rPr dirty="0" sz="3200" spc="53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sekarang</a:t>
            </a:r>
            <a:r>
              <a:rPr dirty="0" sz="3200" spc="45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agak</a:t>
            </a:r>
            <a:r>
              <a:rPr dirty="0" sz="3200" spc="5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pusing,</a:t>
            </a:r>
            <a:r>
              <a:rPr dirty="0" sz="3200" spc="54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mual,</a:t>
            </a:r>
            <a:r>
              <a:rPr dirty="0" sz="3200" spc="51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200" spc="53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nyeri</a:t>
            </a:r>
            <a:r>
              <a:rPr dirty="0" sz="3200" spc="45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perut.</a:t>
            </a:r>
            <a:r>
              <a:rPr dirty="0" sz="3200" spc="52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Ibu</a:t>
            </a:r>
          </a:p>
          <a:p>
            <a:pPr marL="0" marR="0">
              <a:lnSpc>
                <a:spcPts val="4337"/>
              </a:lnSpc>
              <a:spcBef>
                <a:spcPts val="153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mengatakan</a:t>
            </a:r>
            <a:r>
              <a:rPr dirty="0" sz="3200" spc="208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akhir-akhirini</a:t>
            </a:r>
            <a:r>
              <a:rPr dirty="0" sz="3200" spc="212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anaknya</a:t>
            </a:r>
            <a:r>
              <a:rPr dirty="0" sz="3200" spc="207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menjadi</a:t>
            </a:r>
            <a:r>
              <a:rPr dirty="0" sz="3200" spc="211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lebih</a:t>
            </a:r>
            <a:r>
              <a:rPr dirty="0" sz="3200" spc="211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sensitif</a:t>
            </a:r>
            <a:r>
              <a:rPr dirty="0" sz="3200" spc="213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200" spc="211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mudah</a:t>
            </a:r>
          </a:p>
          <a:p>
            <a:pPr marL="0" marR="0">
              <a:lnSpc>
                <a:spcPts val="4337"/>
              </a:lnSpc>
              <a:spcBef>
                <a:spcPts val="153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tersinggung.</a:t>
            </a:r>
            <a:r>
              <a:rPr dirty="0" sz="3200" spc="11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Selanjutnya</a:t>
            </a:r>
            <a:r>
              <a:rPr dirty="0" sz="3200" spc="113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200" spc="116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melakukan</a:t>
            </a:r>
            <a:r>
              <a:rPr dirty="0" sz="3200" spc="111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pemeriksaan,</a:t>
            </a:r>
            <a:r>
              <a:rPr dirty="0" sz="3200" spc="112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200" spc="115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memberikan</a:t>
            </a:r>
          </a:p>
          <a:p>
            <a:pPr marL="0" marR="0">
              <a:lnSpc>
                <a:spcPts val="4337"/>
              </a:lnSpc>
              <a:spcBef>
                <a:spcPts val="153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edukasi</a:t>
            </a:r>
            <a:r>
              <a:rPr dirty="0" sz="3200" spc="70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</a:t>
            </a:r>
            <a:r>
              <a:rPr dirty="0" sz="3200" spc="66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pasien,</a:t>
            </a:r>
            <a:r>
              <a:rPr dirty="0" sz="3200" spc="75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bahwa</a:t>
            </a:r>
            <a:r>
              <a:rPr dirty="0" sz="3200" spc="73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saat</a:t>
            </a:r>
            <a:r>
              <a:rPr dirty="0" sz="3200" spc="7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ini</a:t>
            </a:r>
            <a:r>
              <a:rPr dirty="0" sz="3200" spc="74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anak</a:t>
            </a:r>
            <a:r>
              <a:rPr dirty="0" sz="3200" spc="74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mengalami</a:t>
            </a:r>
            <a:r>
              <a:rPr dirty="0" sz="3200" spc="74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haid</a:t>
            </a:r>
            <a:r>
              <a:rPr dirty="0" sz="3200" spc="75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pertama</a:t>
            </a:r>
            <a:r>
              <a:rPr dirty="0" sz="3200" spc="74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kali</a:t>
            </a:r>
            <a:r>
              <a:rPr dirty="0" sz="3200" spc="69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</a:p>
          <a:p>
            <a:pPr marL="0" marR="0">
              <a:lnSpc>
                <a:spcPts val="4337"/>
              </a:lnSpc>
              <a:spcBef>
                <a:spcPts val="153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disebut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Menarche.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09345" y="871708"/>
            <a:ext cx="2823433" cy="6562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Pertanyaan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2897" y="2096496"/>
            <a:ext cx="17754621" cy="31058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1.Jelaskan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perubahan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fisiologis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psikologis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sesuai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kasus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diatas!</a:t>
            </a:r>
          </a:p>
          <a:p>
            <a:pPr marL="0" marR="0">
              <a:lnSpc>
                <a:spcPts val="4822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2.Apa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saja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hormon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berperan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dalam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perubahan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tersebut?</a:t>
            </a:r>
          </a:p>
          <a:p>
            <a:pPr marL="0" marR="0">
              <a:lnSpc>
                <a:spcPts val="48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3.Sebutkan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jelaskan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permasalahan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kesehatan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reproduksi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remaja!</a:t>
            </a:r>
          </a:p>
          <a:p>
            <a:pPr marL="0" marR="0">
              <a:lnSpc>
                <a:spcPts val="4822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4.Jelaskan</a:t>
            </a:r>
            <a:r>
              <a:rPr dirty="0" sz="3600" spc="153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peran</a:t>
            </a:r>
            <a:r>
              <a:rPr dirty="0" sz="3600" spc="150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bidan</a:t>
            </a:r>
            <a:r>
              <a:rPr dirty="0" sz="3600" spc="153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sesuai</a:t>
            </a:r>
            <a:r>
              <a:rPr dirty="0" sz="3600" spc="153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kebijakan</a:t>
            </a:r>
            <a:r>
              <a:rPr dirty="0" sz="3600" spc="141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Pemerintah</a:t>
            </a:r>
            <a:r>
              <a:rPr dirty="0" sz="3600" spc="154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dalam</a:t>
            </a:r>
            <a:r>
              <a:rPr dirty="0" sz="3600" spc="153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kesehatan</a:t>
            </a:r>
            <a:r>
              <a:rPr dirty="0" sz="3600" spc="147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</a:p>
          <a:p>
            <a:pPr marL="0" marR="0">
              <a:lnSpc>
                <a:spcPts val="4822"/>
              </a:lnSpc>
              <a:spcBef>
                <a:spcPts val="5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pubertas!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2897" y="5770860"/>
            <a:ext cx="17764965" cy="24934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Menarche</a:t>
            </a:r>
            <a:r>
              <a:rPr dirty="0" sz="3600" spc="85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adalah</a:t>
            </a:r>
            <a:r>
              <a:rPr dirty="0" sz="3600" spc="91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istilah</a:t>
            </a:r>
            <a:r>
              <a:rPr dirty="0" sz="3600" spc="88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kedokteran</a:t>
            </a:r>
            <a:r>
              <a:rPr dirty="0" sz="3600" spc="79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untuk</a:t>
            </a:r>
            <a:r>
              <a:rPr dirty="0" sz="3600" spc="91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menstruasi</a:t>
            </a:r>
            <a:r>
              <a:rPr dirty="0" sz="3600" spc="89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pertama.</a:t>
            </a:r>
            <a:r>
              <a:rPr dirty="0" sz="3600" spc="92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Usia</a:t>
            </a:r>
            <a:r>
              <a:rPr dirty="0" sz="3600" spc="91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terjadinya</a:t>
            </a:r>
          </a:p>
          <a:p>
            <a:pPr marL="0" marR="0">
              <a:lnSpc>
                <a:spcPts val="4822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menarche</a:t>
            </a:r>
            <a:r>
              <a:rPr dirty="0" sz="3600" spc="173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dipengaruhi</a:t>
            </a:r>
            <a:r>
              <a:rPr dirty="0" sz="3600" spc="179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oleh</a:t>
            </a:r>
            <a:r>
              <a:rPr dirty="0" sz="3600" spc="179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berbagai</a:t>
            </a:r>
            <a:r>
              <a:rPr dirty="0" sz="3600" spc="179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faktor,</a:t>
            </a:r>
            <a:r>
              <a:rPr dirty="0" sz="3600" spc="130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seperti</a:t>
            </a:r>
            <a:r>
              <a:rPr dirty="0" sz="3600" spc="180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ras,</a:t>
            </a:r>
            <a:r>
              <a:rPr dirty="0" sz="3600" spc="176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keadaan</a:t>
            </a:r>
            <a:r>
              <a:rPr dirty="0" sz="3600" spc="172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gizi,</a:t>
            </a:r>
            <a:r>
              <a:rPr dirty="0" sz="3600" spc="179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</a:p>
          <a:p>
            <a:pPr marL="0" marR="0">
              <a:lnSpc>
                <a:spcPts val="48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kesehatan.</a:t>
            </a:r>
            <a:r>
              <a:rPr dirty="0" sz="3600" spc="2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Menarche</a:t>
            </a:r>
            <a:r>
              <a:rPr dirty="0" sz="3600" spc="2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biasanya</a:t>
            </a:r>
            <a:r>
              <a:rPr dirty="0" sz="3600" spc="23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terjadi</a:t>
            </a:r>
            <a:r>
              <a:rPr dirty="0" sz="3600" spc="25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600" spc="28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usia</a:t>
            </a:r>
            <a:r>
              <a:rPr dirty="0" sz="3600" spc="28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13</a:t>
            </a:r>
            <a:r>
              <a:rPr dirty="0" sz="3600" spc="28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tahun</a:t>
            </a:r>
            <a:r>
              <a:rPr dirty="0" sz="3600" spc="29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3600" spc="28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rentang</a:t>
            </a:r>
            <a:r>
              <a:rPr dirty="0" sz="3600" spc="25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usia</a:t>
            </a:r>
            <a:r>
              <a:rPr dirty="0" sz="3600" spc="28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9-</a:t>
            </a:r>
          </a:p>
          <a:p>
            <a:pPr marL="0" marR="0">
              <a:lnSpc>
                <a:spcPts val="48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15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600" b="1">
                <a:solidFill>
                  <a:srgbClr val="000000"/>
                </a:solidFill>
                <a:latin typeface="GFONPE+ClearSans-Bold"/>
                <a:cs typeface="GFONPE+ClearSans-Bold"/>
              </a:rPr>
              <a:t>tahun.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60385" y="1110429"/>
            <a:ext cx="2893453" cy="5625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29"/>
              </a:lnSpc>
              <a:spcBef>
                <a:spcPts val="0"/>
              </a:spcBef>
              <a:spcAft>
                <a:spcPts val="0"/>
              </a:spcAft>
            </a:pPr>
            <a:r>
              <a:rPr dirty="0" sz="3050" b="1">
                <a:solidFill>
                  <a:srgbClr val="000000"/>
                </a:solidFill>
                <a:latin typeface="GFONPE+ClearSans-Bold"/>
                <a:cs typeface="GFONPE+ClearSans-Bold"/>
              </a:rPr>
              <a:t>Pembahasaan</a:t>
            </a:r>
            <a:r>
              <a:rPr dirty="0" sz="30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50" b="1">
                <a:solidFill>
                  <a:srgbClr val="000000"/>
                </a:solidFill>
                <a:latin typeface="GFONPE+ClearSans-Bold"/>
                <a:cs typeface="GFONPE+ClearSans-Bold"/>
              </a:rPr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1940" y="2201017"/>
            <a:ext cx="14559799" cy="5625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29"/>
              </a:lnSpc>
              <a:spcBef>
                <a:spcPts val="0"/>
              </a:spcBef>
              <a:spcAft>
                <a:spcPts val="0"/>
              </a:spcAft>
            </a:pPr>
            <a:r>
              <a:rPr dirty="0" sz="3050" b="1">
                <a:solidFill>
                  <a:srgbClr val="000000"/>
                </a:solidFill>
                <a:latin typeface="GFONPE+ClearSans-Bold"/>
                <a:cs typeface="GFONPE+ClearSans-Bold"/>
              </a:rPr>
              <a:t>1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.Perubahan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fisiologis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yang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terjadi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pada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anak-anak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saat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mulai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puber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1940" y="2834227"/>
            <a:ext cx="17632446" cy="58966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8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Payudara</a:t>
            </a:r>
            <a:r>
              <a:rPr dirty="0" sz="3600" spc="1051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mulai</a:t>
            </a:r>
            <a:r>
              <a:rPr dirty="0" sz="3600" spc="104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tumbuh.</a:t>
            </a:r>
            <a:r>
              <a:rPr dirty="0" sz="3600" spc="1043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Ciri</a:t>
            </a:r>
            <a:r>
              <a:rPr dirty="0" sz="3600" spc="1044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utama</a:t>
            </a:r>
            <a:r>
              <a:rPr dirty="0" sz="3600" spc="1046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yang</a:t>
            </a:r>
            <a:r>
              <a:rPr dirty="0" sz="3600" spc="104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tampak</a:t>
            </a:r>
            <a:r>
              <a:rPr dirty="0" sz="3600" spc="1044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saat</a:t>
            </a:r>
            <a:r>
              <a:rPr dirty="0" sz="3600" spc="1046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anak</a:t>
            </a:r>
            <a:r>
              <a:rPr dirty="0" sz="3600" spc="104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perempuan</a:t>
            </a:r>
            <a:r>
              <a:rPr dirty="0" sz="3600" spc="1039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mulai</a:t>
            </a:r>
          </a:p>
          <a:p>
            <a:pPr marL="0" marR="0">
              <a:lnSpc>
                <a:spcPts val="3380"/>
              </a:lnSpc>
              <a:spcBef>
                <a:spcPts val="894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memasuki</a:t>
            </a:r>
            <a:r>
              <a:rPr dirty="0" sz="3600" spc="309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masa</a:t>
            </a:r>
            <a:r>
              <a:rPr dirty="0" sz="3600" spc="314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puber</a:t>
            </a:r>
            <a:r>
              <a:rPr dirty="0" sz="3600" spc="311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adalah</a:t>
            </a:r>
            <a:r>
              <a:rPr dirty="0" sz="3600" spc="323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berkembangnya</a:t>
            </a:r>
            <a:r>
              <a:rPr dirty="0" sz="3600" spc="32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kedua</a:t>
            </a:r>
            <a:r>
              <a:rPr dirty="0" sz="3600" spc="31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payudara.</a:t>
            </a:r>
            <a:r>
              <a:rPr dirty="0" sz="3600" spc="326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Puting</a:t>
            </a:r>
            <a:r>
              <a:rPr dirty="0" sz="3600" spc="316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payudara</a:t>
            </a:r>
          </a:p>
          <a:p>
            <a:pPr marL="0" marR="0">
              <a:lnSpc>
                <a:spcPts val="3380"/>
              </a:lnSpc>
              <a:spcBef>
                <a:spcPts val="844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mulai</a:t>
            </a:r>
            <a:r>
              <a:rPr dirty="0" sz="3600" spc="1448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tumbuh</a:t>
            </a:r>
            <a:r>
              <a:rPr dirty="0" sz="3600" spc="1451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dan</a:t>
            </a:r>
            <a:r>
              <a:rPr dirty="0" sz="3600" spc="1444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aerola</a:t>
            </a:r>
            <a:r>
              <a:rPr dirty="0" sz="3600" spc="145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atau</a:t>
            </a:r>
            <a:r>
              <a:rPr dirty="0" sz="3600" spc="1453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area</a:t>
            </a:r>
            <a:r>
              <a:rPr dirty="0" sz="3600" spc="1451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kehitaman</a:t>
            </a:r>
            <a:r>
              <a:rPr dirty="0" sz="3600" spc="145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di</a:t>
            </a:r>
            <a:r>
              <a:rPr dirty="0" sz="3600" spc="1439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sekitar</a:t>
            </a:r>
            <a:r>
              <a:rPr dirty="0" sz="3600" spc="145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puting</a:t>
            </a:r>
            <a:r>
              <a:rPr dirty="0" sz="3600" spc="145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juga</a:t>
            </a:r>
            <a:r>
              <a:rPr dirty="0" sz="3600" spc="1447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mulai</a:t>
            </a:r>
          </a:p>
          <a:p>
            <a:pPr marL="0" marR="0">
              <a:lnSpc>
                <a:spcPts val="3380"/>
              </a:lnSpc>
              <a:spcBef>
                <a:spcPts val="894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membesar.</a:t>
            </a:r>
            <a:r>
              <a:rPr dirty="0" sz="3600" spc="87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Muncul</a:t>
            </a:r>
            <a:r>
              <a:rPr dirty="0" sz="3600" spc="871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rambut</a:t>
            </a:r>
            <a:r>
              <a:rPr dirty="0" sz="3600" spc="877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halus.</a:t>
            </a:r>
            <a:r>
              <a:rPr dirty="0" sz="3600" spc="875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Kemudian</a:t>
            </a:r>
            <a:r>
              <a:rPr dirty="0" sz="3600" spc="871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di</a:t>
            </a:r>
            <a:r>
              <a:rPr dirty="0" sz="3600" spc="863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beberapa</a:t>
            </a:r>
            <a:r>
              <a:rPr dirty="0" sz="3600" spc="88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bagian</a:t>
            </a:r>
            <a:r>
              <a:rPr dirty="0" sz="3600" spc="88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tubuh</a:t>
            </a:r>
            <a:r>
              <a:rPr dirty="0" sz="3600" spc="877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seperti</a:t>
            </a:r>
          </a:p>
          <a:p>
            <a:pPr marL="0" marR="0">
              <a:lnSpc>
                <a:spcPts val="3380"/>
              </a:lnSpc>
              <a:spcBef>
                <a:spcPts val="894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ketiak</a:t>
            </a:r>
            <a:r>
              <a:rPr dirty="0" sz="3600" spc="11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dan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daerah</a:t>
            </a:r>
            <a:r>
              <a:rPr dirty="0" sz="3600" spc="1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pubis</a:t>
            </a:r>
            <a:r>
              <a:rPr dirty="0" sz="3600" spc="11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mulai</a:t>
            </a:r>
            <a:r>
              <a:rPr dirty="0" sz="3600" spc="1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tumbuh</a:t>
            </a:r>
            <a:r>
              <a:rPr dirty="0" sz="3600" spc="11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rambut</a:t>
            </a:r>
            <a:r>
              <a:rPr dirty="0" sz="3600" spc="15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halus.</a:t>
            </a:r>
            <a:r>
              <a:rPr dirty="0" sz="3600" spc="11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Bentuk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tubuh</a:t>
            </a:r>
            <a:r>
              <a:rPr dirty="0" sz="3600" spc="14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berubah</a:t>
            </a:r>
            <a:r>
              <a:rPr dirty="0" sz="3600" spc="17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seiring</a:t>
            </a:r>
          </a:p>
          <a:p>
            <a:pPr marL="0" marR="0">
              <a:lnSpc>
                <a:spcPts val="3380"/>
              </a:lnSpc>
              <a:spcBef>
                <a:spcPts val="894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dengan</a:t>
            </a:r>
            <a:r>
              <a:rPr dirty="0" sz="3600" spc="1063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bertambahnya</a:t>
            </a:r>
            <a:r>
              <a:rPr dirty="0" sz="3600" spc="1085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lemak</a:t>
            </a:r>
            <a:r>
              <a:rPr dirty="0" sz="3600" spc="1065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tubuh.</a:t>
            </a:r>
            <a:r>
              <a:rPr dirty="0" sz="3600" spc="107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Seperti</a:t>
            </a:r>
            <a:r>
              <a:rPr dirty="0" sz="3600" spc="1071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tubuh</a:t>
            </a:r>
            <a:r>
              <a:rPr dirty="0" sz="3600" spc="107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orang</a:t>
            </a:r>
            <a:r>
              <a:rPr dirty="0" sz="3600" spc="1068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dewasa,</a:t>
            </a:r>
            <a:r>
              <a:rPr dirty="0" sz="3600" spc="107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tubuh</a:t>
            </a:r>
            <a:r>
              <a:rPr dirty="0" sz="3600" spc="107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anak</a:t>
            </a:r>
          </a:p>
          <a:p>
            <a:pPr marL="0" marR="0">
              <a:lnSpc>
                <a:spcPts val="3380"/>
              </a:lnSpc>
              <a:spcBef>
                <a:spcPts val="844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mama</a:t>
            </a:r>
            <a:r>
              <a:rPr dirty="0" sz="3600" spc="428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mulai</a:t>
            </a:r>
            <a:r>
              <a:rPr dirty="0" sz="3600" spc="43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memiliki</a:t>
            </a:r>
            <a:r>
              <a:rPr dirty="0" sz="3600" spc="426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bentuk.</a:t>
            </a:r>
            <a:r>
              <a:rPr dirty="0" sz="3600" spc="43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Hal</a:t>
            </a:r>
            <a:r>
              <a:rPr dirty="0" sz="3600" spc="428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ini</a:t>
            </a:r>
            <a:r>
              <a:rPr dirty="0" sz="3600" spc="426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bisa</a:t>
            </a:r>
            <a:r>
              <a:rPr dirty="0" sz="3600" spc="434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dilihat</a:t>
            </a:r>
            <a:r>
              <a:rPr dirty="0" sz="3600" spc="438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pada</a:t>
            </a:r>
            <a:r>
              <a:rPr dirty="0" sz="3600" spc="43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area</a:t>
            </a:r>
            <a:r>
              <a:rPr dirty="0" sz="3600" spc="434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dada,</a:t>
            </a:r>
            <a:r>
              <a:rPr dirty="0" sz="3600" spc="43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pinggul,</a:t>
            </a:r>
            <a:r>
              <a:rPr dirty="0" sz="3600" spc="43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paha,</a:t>
            </a:r>
          </a:p>
          <a:p>
            <a:pPr marL="0" marR="0">
              <a:lnSpc>
                <a:spcPts val="3380"/>
              </a:lnSpc>
              <a:spcBef>
                <a:spcPts val="894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dan</a:t>
            </a:r>
            <a:r>
              <a:rPr dirty="0" sz="3600" spc="73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lengan.</a:t>
            </a:r>
            <a:r>
              <a:rPr dirty="0" sz="3600" spc="73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Selain</a:t>
            </a:r>
            <a:r>
              <a:rPr dirty="0" sz="3600" spc="74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itu,</a:t>
            </a:r>
            <a:r>
              <a:rPr dirty="0" sz="3600" spc="734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tinggi</a:t>
            </a:r>
            <a:r>
              <a:rPr dirty="0" sz="3600" spc="73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badan</a:t>
            </a:r>
            <a:r>
              <a:rPr dirty="0" sz="3600" spc="738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anak</a:t>
            </a:r>
            <a:r>
              <a:rPr dirty="0" sz="3600" spc="734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juga</a:t>
            </a:r>
            <a:r>
              <a:rPr dirty="0" sz="3600" spc="73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akan</a:t>
            </a:r>
            <a:r>
              <a:rPr dirty="0" sz="3600" spc="734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mengalami</a:t>
            </a:r>
            <a:r>
              <a:rPr dirty="0" sz="3600" spc="732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perkembangan</a:t>
            </a:r>
          </a:p>
          <a:p>
            <a:pPr marL="0" marR="0">
              <a:lnSpc>
                <a:spcPts val="3380"/>
              </a:lnSpc>
              <a:spcBef>
                <a:spcPts val="894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yang</a:t>
            </a:r>
            <a:r>
              <a:rPr dirty="0" sz="3600" spc="347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pesat.</a:t>
            </a:r>
            <a:r>
              <a:rPr dirty="0" sz="3600" spc="348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Wajah</a:t>
            </a:r>
            <a:r>
              <a:rPr dirty="0" sz="3600" spc="35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dan</a:t>
            </a:r>
            <a:r>
              <a:rPr dirty="0" sz="3600" spc="344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kulit</a:t>
            </a:r>
            <a:r>
              <a:rPr dirty="0" sz="3600" spc="349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berminyak.</a:t>
            </a:r>
            <a:r>
              <a:rPr dirty="0" sz="3600" spc="351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Perubahan</a:t>
            </a:r>
            <a:r>
              <a:rPr dirty="0" sz="3600" spc="354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hormon</a:t>
            </a:r>
            <a:r>
              <a:rPr dirty="0" sz="3600" spc="339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dalam</a:t>
            </a:r>
            <a:r>
              <a:rPr dirty="0" sz="3600" spc="35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tubuh</a:t>
            </a:r>
            <a:r>
              <a:rPr dirty="0" sz="3600" spc="351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memicu</a:t>
            </a:r>
          </a:p>
          <a:p>
            <a:pPr marL="0" marR="0">
              <a:lnSpc>
                <a:spcPts val="3380"/>
              </a:lnSpc>
              <a:spcBef>
                <a:spcPts val="894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‘bekerjanya’</a:t>
            </a:r>
            <a:r>
              <a:rPr dirty="0" sz="3600" spc="1139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kelenjar</a:t>
            </a:r>
            <a:r>
              <a:rPr dirty="0" sz="3600" spc="1127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minyak</a:t>
            </a:r>
            <a:r>
              <a:rPr dirty="0" sz="3600" spc="1126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pada</a:t>
            </a:r>
            <a:r>
              <a:rPr dirty="0" sz="3600" spc="1125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kulit,</a:t>
            </a:r>
            <a:r>
              <a:rPr dirty="0" sz="3600" spc="113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terutama</a:t>
            </a:r>
            <a:r>
              <a:rPr dirty="0" sz="3600" spc="1136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di</a:t>
            </a:r>
            <a:r>
              <a:rPr dirty="0" sz="3600" spc="1117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daerah</a:t>
            </a:r>
            <a:r>
              <a:rPr dirty="0" sz="3600" spc="113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wajah,</a:t>
            </a:r>
            <a:r>
              <a:rPr dirty="0" sz="3600" spc="1134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sehingga</a:t>
            </a:r>
          </a:p>
          <a:p>
            <a:pPr marL="0" marR="0">
              <a:lnSpc>
                <a:spcPts val="3380"/>
              </a:lnSpc>
              <a:spcBef>
                <a:spcPts val="844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rentan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menyebabkan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munculnya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jerawat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jika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wajah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tidak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rutin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dirty="0" sz="3600">
                <a:solidFill>
                  <a:srgbClr val="000000"/>
                </a:solidFill>
                <a:latin typeface="Rockwell"/>
                <a:cs typeface="Rockwell"/>
              </a:rPr>
              <a:t>dibersihkan.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71600" y="1659657"/>
            <a:ext cx="15096748" cy="70083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408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Menstruasi.</a:t>
            </a:r>
            <a:r>
              <a:rPr dirty="0" sz="4000" spc="81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4000" spc="82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akhirnya,</a:t>
            </a:r>
            <a:r>
              <a:rPr dirty="0" sz="4000" spc="80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seluruh</a:t>
            </a:r>
            <a:r>
              <a:rPr dirty="0" sz="4000" spc="85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tanda</a:t>
            </a:r>
            <a:r>
              <a:rPr dirty="0" sz="4000" spc="85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4000" spc="80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muncul</a:t>
            </a:r>
            <a:r>
              <a:rPr dirty="0" sz="4000" spc="85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</a:p>
          <a:p>
            <a:pPr marL="0" marR="0">
              <a:lnSpc>
                <a:spcPts val="4123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perubahan</a:t>
            </a:r>
            <a:r>
              <a:rPr dirty="0" sz="4000" spc="76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fisik</a:t>
            </a:r>
            <a:r>
              <a:rPr dirty="0" sz="4000" spc="78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anak</a:t>
            </a:r>
            <a:r>
              <a:rPr dirty="0" sz="4000" spc="76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mama</a:t>
            </a:r>
            <a:r>
              <a:rPr dirty="0" sz="4000" spc="77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akan</a:t>
            </a:r>
            <a:r>
              <a:rPr dirty="0" sz="4000" spc="70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diakhiri</a:t>
            </a:r>
            <a:r>
              <a:rPr dirty="0" sz="4000" spc="77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4000" spc="76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munculnya</a:t>
            </a:r>
          </a:p>
          <a:p>
            <a:pPr marL="0" marR="0">
              <a:lnSpc>
                <a:spcPts val="4122"/>
              </a:lnSpc>
              <a:spcBef>
                <a:spcPts val="5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menstruasi.</a:t>
            </a:r>
            <a:r>
              <a:rPr dirty="0" sz="4000" spc="372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Sayangnya,</a:t>
            </a:r>
            <a:r>
              <a:rPr dirty="0" sz="4000" spc="36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banyak</a:t>
            </a:r>
            <a:r>
              <a:rPr dirty="0" sz="4000" spc="370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Orangtua</a:t>
            </a:r>
            <a:r>
              <a:rPr dirty="0" sz="4000" spc="36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4000" spc="370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justru</a:t>
            </a:r>
          </a:p>
          <a:p>
            <a:pPr marL="0" marR="0">
              <a:lnSpc>
                <a:spcPts val="4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menganggap</a:t>
            </a:r>
            <a:r>
              <a:rPr dirty="0" sz="4000" spc="72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  <a:r>
              <a:rPr dirty="0" sz="4000" spc="72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  <a:r>
              <a:rPr dirty="0" sz="4000" spc="71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anak</a:t>
            </a:r>
            <a:r>
              <a:rPr dirty="0" sz="4000" spc="7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diawali</a:t>
            </a:r>
            <a:r>
              <a:rPr dirty="0" sz="4000" spc="73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4000" spc="71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munculnya</a:t>
            </a:r>
          </a:p>
          <a:p>
            <a:pPr marL="0" marR="0">
              <a:lnSpc>
                <a:spcPts val="4123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menstruasi.</a:t>
            </a:r>
            <a:r>
              <a:rPr dirty="0" sz="4000" spc="204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Padahal</a:t>
            </a:r>
            <a:r>
              <a:rPr dirty="0" sz="4000" spc="20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  <a:r>
              <a:rPr dirty="0" sz="4000" spc="208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  <a:r>
              <a:rPr dirty="0" sz="4000" spc="207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terjadi</a:t>
            </a:r>
            <a:r>
              <a:rPr dirty="0" sz="4000" spc="204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jauh</a:t>
            </a:r>
            <a:r>
              <a:rPr dirty="0" sz="4000" spc="207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sebelum</a:t>
            </a:r>
          </a:p>
          <a:p>
            <a:pPr marL="0" marR="0">
              <a:lnSpc>
                <a:spcPts val="4123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menstruasi</a:t>
            </a:r>
            <a:r>
              <a:rPr dirty="0" sz="4000" spc="178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muncul.</a:t>
            </a:r>
            <a:r>
              <a:rPr dirty="0" sz="4000" spc="181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4000" spc="179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  <a:r>
              <a:rPr dirty="0" sz="4000" spc="182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inilah</a:t>
            </a:r>
            <a:r>
              <a:rPr dirty="0" sz="4000" spc="182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anak</a:t>
            </a:r>
            <a:r>
              <a:rPr dirty="0" sz="4000" spc="182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membutuhkan</a:t>
            </a:r>
          </a:p>
          <a:p>
            <a:pPr marL="0" marR="0">
              <a:lnSpc>
                <a:spcPts val="4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asupan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nutrisi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cukup.</a:t>
            </a:r>
          </a:p>
          <a:p>
            <a:pPr marL="0" marR="0">
              <a:lnSpc>
                <a:spcPts val="4123"/>
              </a:lnSpc>
              <a:spcBef>
                <a:spcPts val="5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Perubahan</a:t>
            </a:r>
            <a:r>
              <a:rPr dirty="0" sz="4000" spc="47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psikologis</a:t>
            </a:r>
            <a:r>
              <a:rPr dirty="0" sz="4000" spc="39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4000" spc="46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  <a:r>
              <a:rPr dirty="0" sz="4000" spc="47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  <a:r>
              <a:rPr dirty="0" sz="4000" spc="46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antara</a:t>
            </a:r>
            <a:r>
              <a:rPr dirty="0" sz="4000" spc="46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lain</a:t>
            </a:r>
            <a:r>
              <a:rPr dirty="0" sz="4000" spc="47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mampu</a:t>
            </a:r>
          </a:p>
          <a:p>
            <a:pPr marL="0" marR="0">
              <a:lnSpc>
                <a:spcPts val="4123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mengungkapkan</a:t>
            </a:r>
            <a:r>
              <a:rPr dirty="0" sz="4000" spc="163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pendapat</a:t>
            </a:r>
            <a:r>
              <a:rPr dirty="0" sz="4000" spc="170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sendiri</a:t>
            </a:r>
            <a:r>
              <a:rPr dirty="0" sz="4000" spc="175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4000" spc="174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mudah</a:t>
            </a:r>
            <a:r>
              <a:rPr dirty="0" sz="4000" spc="174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marah</a:t>
            </a:r>
            <a:r>
              <a:rPr dirty="0" sz="4000" spc="170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atau</a:t>
            </a:r>
          </a:p>
          <a:p>
            <a:pPr marL="0" marR="0">
              <a:lnSpc>
                <a:spcPts val="4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emosi.</a:t>
            </a:r>
            <a:r>
              <a:rPr dirty="0" sz="4000" spc="49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Terlihat</a:t>
            </a:r>
            <a:r>
              <a:rPr dirty="0" sz="4000" spc="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mencari</a:t>
            </a:r>
            <a:r>
              <a:rPr dirty="0" sz="4000" spc="4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jati</a:t>
            </a:r>
            <a:r>
              <a:rPr dirty="0" sz="4000" spc="45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diri</a:t>
            </a:r>
            <a:r>
              <a:rPr dirty="0" sz="4000" spc="48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4000" spc="48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nampaknya</a:t>
            </a:r>
            <a:r>
              <a:rPr dirty="0" sz="4000" spc="43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sifat</a:t>
            </a:r>
            <a:r>
              <a:rPr dirty="0" sz="4000" spc="44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tidak</a:t>
            </a:r>
          </a:p>
          <a:p>
            <a:pPr marL="0" marR="0">
              <a:lnSpc>
                <a:spcPts val="4123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mau</a:t>
            </a:r>
            <a:r>
              <a:rPr dirty="0" sz="4000" spc="17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diatur</a:t>
            </a:r>
            <a:r>
              <a:rPr dirty="0" sz="4000" spc="165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4000" spc="171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merasa</a:t>
            </a:r>
            <a:r>
              <a:rPr dirty="0" sz="4000" spc="16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cukup</a:t>
            </a:r>
            <a:r>
              <a:rPr dirty="0" sz="4000" spc="171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dewasa</a:t>
            </a:r>
            <a:r>
              <a:rPr dirty="0" sz="4000" spc="173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4000" spc="171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mandiri</a:t>
            </a:r>
            <a:r>
              <a:rPr dirty="0" sz="4000" spc="172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serta</a:t>
            </a:r>
          </a:p>
          <a:p>
            <a:pPr marL="0" marR="0">
              <a:lnSpc>
                <a:spcPts val="4123"/>
              </a:lnSpc>
              <a:spcBef>
                <a:spcPts val="5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mencoba</a:t>
            </a:r>
            <a:r>
              <a:rPr dirty="0" sz="4000" spc="130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hal-hal</a:t>
            </a:r>
            <a:r>
              <a:rPr dirty="0" sz="4000" spc="131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baru.</a:t>
            </a:r>
            <a:r>
              <a:rPr dirty="0" sz="4000" spc="129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Mulai</a:t>
            </a:r>
            <a:r>
              <a:rPr dirty="0" sz="4000" spc="130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tertarik</a:t>
            </a:r>
            <a:r>
              <a:rPr dirty="0" sz="4000" spc="130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4000" spc="130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lawan</a:t>
            </a:r>
            <a:r>
              <a:rPr dirty="0" sz="4000" spc="131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jenis</a:t>
            </a:r>
            <a:r>
              <a:rPr dirty="0" sz="4000" spc="131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</a:p>
          <a:p>
            <a:pPr marL="0" marR="0">
              <a:lnSpc>
                <a:spcPts val="4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perasaan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mudah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4000" b="1">
                <a:solidFill>
                  <a:srgbClr val="000000"/>
                </a:solidFill>
                <a:latin typeface="GFONPE+ClearSans-Bold"/>
                <a:cs typeface="GFONPE+ClearSans-Bold"/>
              </a:rPr>
              <a:t>berubah.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3210" y="167538"/>
            <a:ext cx="17837286" cy="21372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5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2.</a:t>
            </a:r>
            <a:r>
              <a:rPr dirty="0" sz="3000" spc="93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Hormon</a:t>
            </a:r>
            <a:r>
              <a:rPr dirty="0" sz="3000" spc="93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3000" spc="8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berperan</a:t>
            </a:r>
            <a:r>
              <a:rPr dirty="0" sz="3000" spc="9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dalam</a:t>
            </a:r>
            <a:r>
              <a:rPr dirty="0" sz="3000" spc="91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perubahan</a:t>
            </a:r>
            <a:r>
              <a:rPr dirty="0" sz="3000" spc="95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  <a:r>
              <a:rPr dirty="0" sz="3000" spc="91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  <a:r>
              <a:rPr dirty="0" sz="3000" spc="94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hormon</a:t>
            </a:r>
            <a:r>
              <a:rPr dirty="0" sz="3000" spc="93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3000" spc="8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berperan</a:t>
            </a:r>
            <a:r>
              <a:rPr dirty="0" sz="3000" spc="9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000" spc="9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saat</a:t>
            </a:r>
          </a:p>
          <a:p>
            <a:pPr marL="0" marR="0">
              <a:lnSpc>
                <a:spcPts val="4025"/>
              </a:lnSpc>
              <a:spcBef>
                <a:spcPts val="192"/>
              </a:spcBef>
              <a:spcAft>
                <a:spcPts val="0"/>
              </a:spcAft>
            </a:pP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  <a:r>
              <a:rPr dirty="0" sz="3000" spc="80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adalah</a:t>
            </a:r>
            <a:r>
              <a:rPr dirty="0" sz="3000" spc="78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estrogen</a:t>
            </a:r>
            <a:r>
              <a:rPr dirty="0" sz="3000" spc="71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000" spc="79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testosteron.</a:t>
            </a:r>
            <a:r>
              <a:rPr dirty="0" sz="3000" spc="60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Pembahasan</a:t>
            </a:r>
            <a:r>
              <a:rPr dirty="0" sz="3000" spc="79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  <a:r>
              <a:rPr dirty="0" sz="3000" spc="80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merupakan</a:t>
            </a:r>
            <a:r>
              <a:rPr dirty="0" sz="3000" spc="75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  <a:r>
              <a:rPr dirty="0" sz="3000" spc="77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ketika</a:t>
            </a:r>
            <a:r>
              <a:rPr dirty="0" sz="3000" spc="68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anak</a:t>
            </a:r>
          </a:p>
          <a:p>
            <a:pPr marL="0" marR="0">
              <a:lnSpc>
                <a:spcPts val="4025"/>
              </a:lnSpc>
              <a:spcBef>
                <a:spcPts val="192"/>
              </a:spcBef>
              <a:spcAft>
                <a:spcPts val="0"/>
              </a:spcAft>
            </a:pP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mengalami</a:t>
            </a:r>
            <a:r>
              <a:rPr dirty="0" sz="3000" spc="88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perubahan</a:t>
            </a:r>
            <a:r>
              <a:rPr dirty="0" sz="3000" spc="89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fisik,</a:t>
            </a:r>
            <a:r>
              <a:rPr dirty="0" sz="3000" spc="88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psikis,</a:t>
            </a:r>
            <a:r>
              <a:rPr dirty="0" sz="3000" spc="88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000" spc="87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pematangan</a:t>
            </a:r>
            <a:r>
              <a:rPr dirty="0" sz="3000" spc="88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alat</a:t>
            </a:r>
            <a:r>
              <a:rPr dirty="0" sz="3000" spc="83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reproduksi.</a:t>
            </a:r>
            <a:r>
              <a:rPr dirty="0" sz="3000" spc="75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</a:t>
            </a:r>
            <a:r>
              <a:rPr dirty="0" sz="3000" spc="88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ditandai</a:t>
            </a:r>
            <a:r>
              <a:rPr dirty="0" sz="3000" spc="89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</a:p>
          <a:p>
            <a:pPr marL="0" marR="0">
              <a:lnSpc>
                <a:spcPts val="4025"/>
              </a:lnSpc>
              <a:spcBef>
                <a:spcPts val="142"/>
              </a:spcBef>
              <a:spcAft>
                <a:spcPts val="0"/>
              </a:spcAft>
            </a:pP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adanya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perubahan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hormonal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tubuh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sehingga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terjadi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perkembangan-perkembangan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organ.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3210" y="2814218"/>
            <a:ext cx="10697080" cy="5492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5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Ada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4</a:t>
            </a:r>
            <a:r>
              <a:rPr dirty="0" sz="3000" spc="-2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hormone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berperan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saat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menstruasi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diantaranya: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3210" y="3872890"/>
            <a:ext cx="6665176" cy="5492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5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1.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Follicle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stimulating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hormone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(FSH)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3210" y="4402226"/>
            <a:ext cx="17835413" cy="2666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5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Hormon</a:t>
            </a:r>
            <a:r>
              <a:rPr dirty="0" sz="3000" spc="94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reproduksi</a:t>
            </a:r>
            <a:r>
              <a:rPr dirty="0" sz="3000" spc="82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FSH</a:t>
            </a:r>
            <a:r>
              <a:rPr dirty="0" sz="3000" spc="90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diproduksi</a:t>
            </a:r>
            <a:r>
              <a:rPr dirty="0" sz="3000" spc="88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di</a:t>
            </a:r>
            <a:r>
              <a:rPr dirty="0" sz="3000" spc="95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kelenjar</a:t>
            </a:r>
            <a:r>
              <a:rPr dirty="0" sz="3000" spc="8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pituitari,</a:t>
            </a:r>
            <a:r>
              <a:rPr dirty="0" sz="3000" spc="96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yaitu</a:t>
            </a:r>
            <a:r>
              <a:rPr dirty="0" sz="3000" spc="88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kelenjar</a:t>
            </a:r>
            <a:r>
              <a:rPr dirty="0" sz="3000" spc="8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di</a:t>
            </a:r>
            <a:r>
              <a:rPr dirty="0" sz="3000" spc="95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otak</a:t>
            </a:r>
            <a:r>
              <a:rPr dirty="0" sz="3000" spc="93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3000" spc="9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berukuran</a:t>
            </a:r>
          </a:p>
          <a:p>
            <a:pPr marL="0" marR="0">
              <a:lnSpc>
                <a:spcPts val="4025"/>
              </a:lnSpc>
              <a:spcBef>
                <a:spcPts val="192"/>
              </a:spcBef>
              <a:spcAft>
                <a:spcPts val="0"/>
              </a:spcAft>
            </a:pP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sebesar</a:t>
            </a:r>
            <a:r>
              <a:rPr dirty="0" sz="3000" spc="86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kacang</a:t>
            </a:r>
            <a:r>
              <a:rPr dirty="0" sz="3000" spc="81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polong.</a:t>
            </a:r>
            <a:r>
              <a:rPr dirty="0" sz="3000" spc="87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Hormon</a:t>
            </a:r>
            <a:r>
              <a:rPr dirty="0" sz="3000" spc="86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ini</a:t>
            </a:r>
            <a:r>
              <a:rPr dirty="0" sz="3000" spc="87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memiliki</a:t>
            </a:r>
            <a:r>
              <a:rPr dirty="0" sz="3000" spc="86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peranan</a:t>
            </a:r>
            <a:r>
              <a:rPr dirty="0" sz="3000" spc="84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penting</a:t>
            </a:r>
            <a:r>
              <a:rPr dirty="0" sz="3000" spc="8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terhadap</a:t>
            </a:r>
            <a:r>
              <a:rPr dirty="0" sz="3000" spc="84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perkembangan</a:t>
            </a:r>
            <a:r>
              <a:rPr dirty="0" sz="3000" spc="82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</a:p>
          <a:p>
            <a:pPr marL="0" marR="0">
              <a:lnSpc>
                <a:spcPts val="4025"/>
              </a:lnSpc>
              <a:spcBef>
                <a:spcPts val="192"/>
              </a:spcBef>
              <a:spcAft>
                <a:spcPts val="0"/>
              </a:spcAft>
            </a:pP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seseorang.</a:t>
            </a:r>
            <a:r>
              <a:rPr dirty="0" sz="3000" spc="32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Selain</a:t>
            </a:r>
            <a:r>
              <a:rPr dirty="0" sz="3000" spc="34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memengaruhi</a:t>
            </a:r>
            <a:r>
              <a:rPr dirty="0" sz="3000" spc="37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perubahan</a:t>
            </a:r>
            <a:r>
              <a:rPr dirty="0" sz="3000" spc="37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fisik</a:t>
            </a:r>
            <a:r>
              <a:rPr dirty="0" sz="3000" spc="3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saat</a:t>
            </a:r>
            <a:r>
              <a:rPr dirty="0" sz="3000" spc="30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memasuki</a:t>
            </a:r>
            <a:r>
              <a:rPr dirty="0" sz="3000" spc="35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  <a:r>
              <a:rPr dirty="0" sz="3000" spc="33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pubertas,</a:t>
            </a:r>
            <a:r>
              <a:rPr dirty="0" sz="3000" spc="37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hormon</a:t>
            </a:r>
            <a:r>
              <a:rPr dirty="0" sz="3000" spc="34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FSH</a:t>
            </a:r>
            <a:r>
              <a:rPr dirty="0" sz="3000" spc="30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</a:p>
          <a:p>
            <a:pPr marL="0" marR="0">
              <a:lnSpc>
                <a:spcPts val="4025"/>
              </a:lnSpc>
              <a:spcBef>
                <a:spcPts val="142"/>
              </a:spcBef>
              <a:spcAft>
                <a:spcPts val="0"/>
              </a:spcAft>
            </a:pP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wanita</a:t>
            </a:r>
            <a:r>
              <a:rPr dirty="0" sz="3000" spc="136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juga</a:t>
            </a:r>
            <a:r>
              <a:rPr dirty="0" sz="3000" spc="137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memiliki</a:t>
            </a:r>
            <a:r>
              <a:rPr dirty="0" sz="3000" spc="138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peran</a:t>
            </a:r>
            <a:r>
              <a:rPr dirty="0" sz="3000" spc="13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terhadap</a:t>
            </a:r>
            <a:r>
              <a:rPr dirty="0" sz="3000" spc="135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proses</a:t>
            </a:r>
            <a:r>
              <a:rPr dirty="0" sz="3000" spc="131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pembentukan</a:t>
            </a:r>
            <a:r>
              <a:rPr dirty="0" sz="3000" spc="134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sel</a:t>
            </a:r>
            <a:r>
              <a:rPr dirty="0" sz="3000" spc="137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telur</a:t>
            </a:r>
            <a:r>
              <a:rPr dirty="0" sz="3000" spc="135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di</a:t>
            </a:r>
            <a:r>
              <a:rPr dirty="0" sz="3000" spc="138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ovarium</a:t>
            </a:r>
            <a:r>
              <a:rPr dirty="0" sz="3000" spc="130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serta</a:t>
            </a:r>
            <a:r>
              <a:rPr dirty="0" sz="3000" spc="136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turut</a:t>
            </a:r>
          </a:p>
          <a:p>
            <a:pPr marL="0" marR="0">
              <a:lnSpc>
                <a:spcPts val="4025"/>
              </a:lnSpc>
              <a:spcBef>
                <a:spcPts val="192"/>
              </a:spcBef>
              <a:spcAft>
                <a:spcPts val="0"/>
              </a:spcAft>
            </a:pP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mengendalikan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siklus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menstruasi.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3210" y="7578242"/>
            <a:ext cx="5018265" cy="5492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5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2.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Luteinizing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hormone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(LH)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3210" y="8107577"/>
            <a:ext cx="17843273" cy="16079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5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Hormon</a:t>
            </a:r>
            <a:r>
              <a:rPr dirty="0" sz="3000" spc="5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LH</a:t>
            </a:r>
            <a:r>
              <a:rPr dirty="0" sz="3000" spc="5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juga</a:t>
            </a:r>
            <a:r>
              <a:rPr dirty="0" sz="3000" spc="52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diproduksi</a:t>
            </a:r>
            <a:r>
              <a:rPr dirty="0" sz="3000" spc="47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di</a:t>
            </a:r>
            <a:r>
              <a:rPr dirty="0" sz="3000" spc="54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kelenjar</a:t>
            </a:r>
            <a:r>
              <a:rPr dirty="0" sz="3000" spc="47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pituitari</a:t>
            </a:r>
            <a:r>
              <a:rPr dirty="0" sz="3000" spc="55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000" spc="53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1" b="1">
                <a:solidFill>
                  <a:srgbClr val="000000"/>
                </a:solidFill>
                <a:latin typeface="GFONPE+ClearSans-Bold"/>
                <a:cs typeface="GFONPE+ClearSans-Bold"/>
              </a:rPr>
              <a:t>kerjanya</a:t>
            </a:r>
            <a:r>
              <a:rPr dirty="0" sz="3000" spc="41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saling</a:t>
            </a:r>
            <a:r>
              <a:rPr dirty="0" sz="3000" spc="53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melengkapi</a:t>
            </a:r>
            <a:r>
              <a:rPr dirty="0" sz="3000" spc="50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dengan</a:t>
            </a:r>
            <a:r>
              <a:rPr dirty="0" sz="3000" spc="54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hormone</a:t>
            </a:r>
          </a:p>
          <a:p>
            <a:pPr marL="0" marR="0">
              <a:lnSpc>
                <a:spcPts val="4025"/>
              </a:lnSpc>
              <a:spcBef>
                <a:spcPts val="192"/>
              </a:spcBef>
              <a:spcAft>
                <a:spcPts val="0"/>
              </a:spcAft>
            </a:pP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FSH.</a:t>
            </a:r>
            <a:r>
              <a:rPr dirty="0" sz="3000" spc="37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000" spc="35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wanita,</a:t>
            </a:r>
            <a:r>
              <a:rPr dirty="0" sz="3000" spc="39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hormon</a:t>
            </a:r>
            <a:r>
              <a:rPr dirty="0" sz="3000" spc="39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reproduksi</a:t>
            </a:r>
            <a:r>
              <a:rPr dirty="0" sz="3000" spc="27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ini</a:t>
            </a:r>
            <a:r>
              <a:rPr dirty="0" sz="3000" spc="40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5" b="1">
                <a:solidFill>
                  <a:srgbClr val="000000"/>
                </a:solidFill>
                <a:latin typeface="GFONPE+ClearSans-Bold"/>
                <a:cs typeface="GFONPE+ClearSans-Bold"/>
              </a:rPr>
              <a:t>memengaruhi</a:t>
            </a:r>
            <a:r>
              <a:rPr dirty="0" sz="3000" spc="42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kerja</a:t>
            </a:r>
            <a:r>
              <a:rPr dirty="0" sz="3000" spc="32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ovarium,</a:t>
            </a:r>
            <a:r>
              <a:rPr dirty="0" sz="3000" spc="34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pelepasan</a:t>
            </a:r>
            <a:r>
              <a:rPr dirty="0" sz="3000" spc="40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sel</a:t>
            </a:r>
            <a:r>
              <a:rPr dirty="0" sz="3000" spc="39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telurovulasi),</a:t>
            </a:r>
          </a:p>
          <a:p>
            <a:pPr marL="0" marR="0">
              <a:lnSpc>
                <a:spcPts val="4025"/>
              </a:lnSpc>
              <a:spcBef>
                <a:spcPts val="192"/>
              </a:spcBef>
              <a:spcAft>
                <a:spcPts val="0"/>
              </a:spcAft>
            </a:pP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siklus</a:t>
            </a:r>
            <a:r>
              <a:rPr dirty="0" sz="3000" spc="-1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menstruasi,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4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0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000" spc="-12" b="1">
                <a:solidFill>
                  <a:srgbClr val="000000"/>
                </a:solidFill>
                <a:latin typeface="GFONPE+ClearSans-Bold"/>
                <a:cs typeface="GFONPE+ClearSans-Bold"/>
              </a:rPr>
              <a:t>kesuburan.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46224" y="968914"/>
            <a:ext cx="4880591" cy="616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57"/>
              </a:lnSpc>
              <a:spcBef>
                <a:spcPts val="0"/>
              </a:spcBef>
              <a:spcAft>
                <a:spcPts val="0"/>
              </a:spcAft>
            </a:pP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3.Hormon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testosterone.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46224" y="1568354"/>
            <a:ext cx="13753717" cy="181581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57"/>
              </a:lnSpc>
              <a:spcBef>
                <a:spcPts val="0"/>
              </a:spcBef>
              <a:spcAft>
                <a:spcPts val="0"/>
              </a:spcAft>
            </a:pP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fungsi</a:t>
            </a:r>
            <a:r>
              <a:rPr dirty="0" sz="3350" spc="23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1" b="1">
                <a:solidFill>
                  <a:srgbClr val="000000"/>
                </a:solidFill>
                <a:latin typeface="GFONPE+ClearSans-Bold"/>
                <a:cs typeface="GFONPE+ClearSans-Bold"/>
              </a:rPr>
              <a:t>hormon</a:t>
            </a:r>
            <a:r>
              <a:rPr dirty="0" sz="3350" spc="25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testosteron</a:t>
            </a:r>
            <a:r>
              <a:rPr dirty="0" sz="3350" spc="4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1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350" spc="24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wanita</a:t>
            </a:r>
            <a:r>
              <a:rPr dirty="0" sz="3350" spc="23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adalah</a:t>
            </a:r>
            <a:r>
              <a:rPr dirty="0" sz="3350" spc="23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mengontrol</a:t>
            </a:r>
            <a:r>
              <a:rPr dirty="0" sz="3350" spc="18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suasana</a:t>
            </a:r>
          </a:p>
          <a:p>
            <a:pPr marL="0" marR="0">
              <a:lnSpc>
                <a:spcPts val="4557"/>
              </a:lnSpc>
              <a:spcBef>
                <a:spcPts val="112"/>
              </a:spcBef>
              <a:spcAft>
                <a:spcPts val="0"/>
              </a:spcAft>
            </a:pP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hati</a:t>
            </a:r>
            <a:r>
              <a:rPr dirty="0" sz="3350" spc="69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350" spc="7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gairah</a:t>
            </a:r>
            <a:r>
              <a:rPr dirty="0" sz="3350" spc="70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seksual,</a:t>
            </a:r>
            <a:r>
              <a:rPr dirty="0" sz="3350" spc="70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menjaga</a:t>
            </a:r>
            <a:r>
              <a:rPr dirty="0" sz="3350" spc="74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tulang</a:t>
            </a:r>
            <a:r>
              <a:rPr dirty="0" sz="3350" spc="70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tetap</a:t>
            </a:r>
            <a:r>
              <a:rPr dirty="0" sz="3350" spc="73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kuat,</a:t>
            </a:r>
            <a:r>
              <a:rPr dirty="0" sz="3350" spc="69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meringankan</a:t>
            </a:r>
          </a:p>
          <a:p>
            <a:pPr marL="0" marR="0">
              <a:lnSpc>
                <a:spcPts val="4557"/>
              </a:lnSpc>
              <a:spcBef>
                <a:spcPts val="112"/>
              </a:spcBef>
              <a:spcAft>
                <a:spcPts val="0"/>
              </a:spcAft>
            </a:pP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nyeri,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menjaga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2" b="1">
                <a:solidFill>
                  <a:srgbClr val="000000"/>
                </a:solidFill>
                <a:latin typeface="GFONPE+ClearSans-Bold"/>
                <a:cs typeface="GFONPE+ClearSans-Bold"/>
              </a:rPr>
              <a:t>kemampuan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berpikir.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46224" y="3966114"/>
            <a:ext cx="4243980" cy="616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57"/>
              </a:lnSpc>
              <a:spcBef>
                <a:spcPts val="0"/>
              </a:spcBef>
              <a:spcAft>
                <a:spcPts val="0"/>
              </a:spcAft>
            </a:pPr>
            <a:r>
              <a:rPr dirty="0" sz="3350" spc="12" b="1">
                <a:solidFill>
                  <a:srgbClr val="000000"/>
                </a:solidFill>
                <a:latin typeface="GFONPE+ClearSans-Bold"/>
                <a:cs typeface="GFONPE+ClearSans-Bold"/>
              </a:rPr>
              <a:t>4.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1" b="1">
                <a:solidFill>
                  <a:srgbClr val="000000"/>
                </a:solidFill>
                <a:latin typeface="GFONPE+ClearSans-Bold"/>
                <a:cs typeface="GFONPE+ClearSans-Bold"/>
              </a:rPr>
              <a:t>Hormon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estrogen.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46224" y="4565554"/>
            <a:ext cx="13753253" cy="4213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57"/>
              </a:lnSpc>
              <a:spcBef>
                <a:spcPts val="0"/>
              </a:spcBef>
              <a:spcAft>
                <a:spcPts val="0"/>
              </a:spcAft>
            </a:pPr>
            <a:r>
              <a:rPr dirty="0" sz="3350" spc="11" b="1">
                <a:solidFill>
                  <a:srgbClr val="000000"/>
                </a:solidFill>
                <a:latin typeface="GFONPE+ClearSans-Bold"/>
                <a:cs typeface="GFONPE+ClearSans-Bold"/>
              </a:rPr>
              <a:t>Kadar</a:t>
            </a:r>
            <a:r>
              <a:rPr dirty="0" sz="3350" spc="1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1" b="1">
                <a:solidFill>
                  <a:srgbClr val="000000"/>
                </a:solidFill>
                <a:latin typeface="GFONPE+ClearSans-Bold"/>
                <a:cs typeface="GFONPE+ClearSans-Bold"/>
              </a:rPr>
              <a:t>hormon</a:t>
            </a:r>
            <a:r>
              <a:rPr dirty="0" sz="3350" spc="25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estrogen</a:t>
            </a:r>
            <a:r>
              <a:rPr dirty="0" sz="3350" spc="16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1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350" spc="24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wanita</a:t>
            </a:r>
            <a:r>
              <a:rPr dirty="0" sz="3350" spc="24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lebih</a:t>
            </a:r>
            <a:r>
              <a:rPr dirty="0" sz="3350" spc="24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tinggi</a:t>
            </a:r>
            <a:r>
              <a:rPr dirty="0" sz="3350" spc="22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dibandingkan</a:t>
            </a:r>
            <a:r>
              <a:rPr dirty="0" sz="3350" spc="17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pria.</a:t>
            </a:r>
          </a:p>
          <a:p>
            <a:pPr marL="0" marR="0">
              <a:lnSpc>
                <a:spcPts val="4557"/>
              </a:lnSpc>
              <a:spcBef>
                <a:spcPts val="112"/>
              </a:spcBef>
              <a:spcAft>
                <a:spcPts val="0"/>
              </a:spcAft>
            </a:pPr>
            <a:r>
              <a:rPr dirty="0" sz="3350" spc="11" b="1">
                <a:solidFill>
                  <a:srgbClr val="000000"/>
                </a:solidFill>
                <a:latin typeface="GFONPE+ClearSans-Bold"/>
                <a:cs typeface="GFONPE+ClearSans-Bold"/>
              </a:rPr>
              <a:t>Hormon</a:t>
            </a:r>
            <a:r>
              <a:rPr dirty="0" sz="3350" spc="179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estrogen</a:t>
            </a:r>
            <a:r>
              <a:rPr dirty="0" sz="3350" spc="169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1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350" spc="177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Wanita</a:t>
            </a:r>
            <a:r>
              <a:rPr dirty="0" sz="3350" spc="169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memiliki</a:t>
            </a:r>
            <a:r>
              <a:rPr dirty="0" sz="3350" spc="177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peran</a:t>
            </a:r>
            <a:r>
              <a:rPr dirty="0" sz="3350" spc="175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penting</a:t>
            </a:r>
            <a:r>
              <a:rPr dirty="0" sz="3350" spc="177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dalam</a:t>
            </a:r>
          </a:p>
          <a:p>
            <a:pPr marL="0" marR="0">
              <a:lnSpc>
                <a:spcPts val="4557"/>
              </a:lnSpc>
              <a:spcBef>
                <a:spcPts val="112"/>
              </a:spcBef>
              <a:spcAft>
                <a:spcPts val="0"/>
              </a:spcAft>
            </a:pPr>
            <a:r>
              <a:rPr dirty="0" sz="3350" spc="11" b="1">
                <a:solidFill>
                  <a:srgbClr val="000000"/>
                </a:solidFill>
                <a:latin typeface="GFONPE+ClearSans-Bold"/>
                <a:cs typeface="GFONPE+ClearSans-Bold"/>
              </a:rPr>
              <a:t>perkembangan</a:t>
            </a:r>
            <a:r>
              <a:rPr dirty="0" sz="3350" spc="50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  <a:r>
              <a:rPr dirty="0" sz="3350" spc="5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saat</a:t>
            </a:r>
            <a:r>
              <a:rPr dirty="0" sz="3350" spc="5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1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  <a:r>
              <a:rPr dirty="0" sz="3350" spc="56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pubertas.</a:t>
            </a:r>
            <a:r>
              <a:rPr dirty="0" sz="3350" spc="56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Selain</a:t>
            </a:r>
            <a:r>
              <a:rPr dirty="0" sz="3350" spc="56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itu,</a:t>
            </a:r>
            <a:r>
              <a:rPr dirty="0" sz="3350" spc="53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1" b="1">
                <a:solidFill>
                  <a:srgbClr val="000000"/>
                </a:solidFill>
                <a:latin typeface="GFONPE+ClearSans-Bold"/>
                <a:cs typeface="GFONPE+ClearSans-Bold"/>
              </a:rPr>
              <a:t>hormon</a:t>
            </a:r>
            <a:r>
              <a:rPr dirty="0" sz="3350" spc="56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ini</a:t>
            </a:r>
          </a:p>
          <a:p>
            <a:pPr marL="0" marR="0">
              <a:lnSpc>
                <a:spcPts val="4557"/>
              </a:lnSpc>
              <a:spcBef>
                <a:spcPts val="112"/>
              </a:spcBef>
              <a:spcAft>
                <a:spcPts val="0"/>
              </a:spcAft>
            </a:pP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juga</a:t>
            </a:r>
            <a:r>
              <a:rPr dirty="0" sz="3350" spc="60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berperan</a:t>
            </a:r>
            <a:r>
              <a:rPr dirty="0" sz="3350" spc="59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mengendalikan</a:t>
            </a:r>
            <a:r>
              <a:rPr dirty="0" sz="3350" spc="55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pertumbuhan</a:t>
            </a:r>
            <a:r>
              <a:rPr dirty="0" sz="3350" spc="59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dinding</a:t>
            </a:r>
            <a:r>
              <a:rPr dirty="0" sz="3350" spc="59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rahim</a:t>
            </a:r>
            <a:r>
              <a:rPr dirty="0" sz="3350" spc="5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selama</a:t>
            </a:r>
          </a:p>
          <a:p>
            <a:pPr marL="0" marR="0">
              <a:lnSpc>
                <a:spcPts val="4557"/>
              </a:lnSpc>
              <a:spcBef>
                <a:spcPts val="112"/>
              </a:spcBef>
              <a:spcAft>
                <a:spcPts val="0"/>
              </a:spcAft>
            </a:pP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siklus</a:t>
            </a:r>
            <a:r>
              <a:rPr dirty="0" sz="3350" spc="18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menstruasi</a:t>
            </a:r>
            <a:r>
              <a:rPr dirty="0" sz="3350" spc="18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350" spc="185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1" b="1">
                <a:solidFill>
                  <a:srgbClr val="000000"/>
                </a:solidFill>
                <a:latin typeface="GFONPE+ClearSans-Bold"/>
                <a:cs typeface="GFONPE+ClearSans-Bold"/>
              </a:rPr>
              <a:t>masa</a:t>
            </a:r>
            <a:r>
              <a:rPr dirty="0" sz="3350" spc="186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2" b="1">
                <a:solidFill>
                  <a:srgbClr val="000000"/>
                </a:solidFill>
                <a:latin typeface="GFONPE+ClearSans-Bold"/>
                <a:cs typeface="GFONPE+ClearSans-Bold"/>
              </a:rPr>
              <a:t>awal</a:t>
            </a:r>
            <a:r>
              <a:rPr dirty="0" sz="3350" spc="184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kehamilan,</a:t>
            </a:r>
            <a:r>
              <a:rPr dirty="0" sz="3350" spc="178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serta</a:t>
            </a:r>
            <a:r>
              <a:rPr dirty="0" sz="3350" spc="187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1" b="1">
                <a:solidFill>
                  <a:srgbClr val="000000"/>
                </a:solidFill>
                <a:latin typeface="GFONPE+ClearSans-Bold"/>
                <a:cs typeface="GFONPE+ClearSans-Bold"/>
              </a:rPr>
              <a:t>mengatur</a:t>
            </a:r>
          </a:p>
          <a:p>
            <a:pPr marL="0" marR="0">
              <a:lnSpc>
                <a:spcPts val="4557"/>
              </a:lnSpc>
              <a:spcBef>
                <a:spcPts val="162"/>
              </a:spcBef>
              <a:spcAft>
                <a:spcPts val="0"/>
              </a:spcAft>
            </a:pP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berbagai</a:t>
            </a:r>
            <a:r>
              <a:rPr dirty="0" sz="3350" spc="77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proses</a:t>
            </a:r>
            <a:r>
              <a:rPr dirty="0" sz="3350" spc="72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metabolisme,</a:t>
            </a:r>
            <a:r>
              <a:rPr dirty="0" sz="3350" spc="7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termasuk</a:t>
            </a:r>
            <a:r>
              <a:rPr dirty="0" sz="3350" spc="76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pertumbuhan</a:t>
            </a:r>
            <a:r>
              <a:rPr dirty="0" sz="3350" spc="76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tulang</a:t>
            </a:r>
            <a:r>
              <a:rPr dirty="0" sz="3350" spc="75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</a:p>
          <a:p>
            <a:pPr marL="0" marR="0">
              <a:lnSpc>
                <a:spcPts val="4557"/>
              </a:lnSpc>
              <a:spcBef>
                <a:spcPts val="112"/>
              </a:spcBef>
              <a:spcAft>
                <a:spcPts val="0"/>
              </a:spcAft>
            </a:pPr>
            <a:r>
              <a:rPr dirty="0" sz="3350" spc="10" b="1">
                <a:solidFill>
                  <a:srgbClr val="000000"/>
                </a:solidFill>
                <a:latin typeface="GFONPE+ClearSans-Bold"/>
                <a:cs typeface="GFONPE+ClearSans-Bold"/>
              </a:rPr>
              <a:t>kadar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350" b="1">
                <a:solidFill>
                  <a:srgbClr val="000000"/>
                </a:solidFill>
                <a:latin typeface="GFONPE+ClearSans-Bold"/>
                <a:cs typeface="GFONPE+ClearSans-Bold"/>
              </a:rPr>
              <a:t>kolesterol.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99119" y="878877"/>
            <a:ext cx="8868313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3.Permasalahan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Kesehatan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reproduksi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99119" y="1334934"/>
            <a:ext cx="14521428" cy="15010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Kesehatan</a:t>
            </a:r>
            <a:r>
              <a:rPr dirty="0" sz="3200" spc="113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reproduksi</a:t>
            </a:r>
            <a:r>
              <a:rPr dirty="0" sz="3200" spc="103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</a:t>
            </a:r>
            <a:r>
              <a:rPr dirty="0" sz="3200" spc="111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adalah</a:t>
            </a:r>
            <a:r>
              <a:rPr dirty="0" sz="3200" spc="119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suatu</a:t>
            </a:r>
            <a:r>
              <a:rPr dirty="0" sz="3200" spc="115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kondisi</a:t>
            </a:r>
            <a:r>
              <a:rPr dirty="0" sz="3200" spc="11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sehat</a:t>
            </a:r>
            <a:r>
              <a:rPr dirty="0" sz="3200" spc="115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(secara</a:t>
            </a:r>
            <a:r>
              <a:rPr dirty="0" sz="3200" spc="115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fisik,</a:t>
            </a:r>
          </a:p>
          <a:p>
            <a:pPr marL="0" marR="0">
              <a:lnSpc>
                <a:spcPts val="3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mental,</a:t>
            </a:r>
            <a:r>
              <a:rPr dirty="0" sz="3200" spc="36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serta</a:t>
            </a:r>
            <a:r>
              <a:rPr dirty="0" sz="3200" spc="37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sosial</a:t>
            </a:r>
            <a:r>
              <a:rPr dirty="0" sz="3200" spc="38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kurtural)</a:t>
            </a:r>
            <a:r>
              <a:rPr dirty="0" sz="3200" spc="33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3200" spc="3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menyangkut</a:t>
            </a:r>
            <a:r>
              <a:rPr dirty="0" sz="3200" spc="34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system,</a:t>
            </a:r>
            <a:r>
              <a:rPr dirty="0" sz="3200" spc="26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fungsi</a:t>
            </a:r>
            <a:r>
              <a:rPr dirty="0" sz="3200" spc="39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200" spc="37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proses</a:t>
            </a:r>
          </a:p>
          <a:p>
            <a:pPr marL="0" marR="0">
              <a:lnSpc>
                <a:spcPts val="359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reproduksi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dimiliki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oleh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99119" y="3159162"/>
            <a:ext cx="12268203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Permasalahan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kesehatan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reproduksi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saat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ini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antara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lain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99119" y="4071275"/>
            <a:ext cx="6923640" cy="5889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1.Kehamilan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Tidak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diinginkan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(KTD)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899119" y="4527332"/>
            <a:ext cx="14534243" cy="51495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3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KTD</a:t>
            </a:r>
            <a:r>
              <a:rPr dirty="0" sz="3200" spc="28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merupakan</a:t>
            </a:r>
            <a:r>
              <a:rPr dirty="0" sz="3200" spc="30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kehamilan</a:t>
            </a:r>
            <a:r>
              <a:rPr dirty="0" sz="3200" spc="28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saat</a:t>
            </a:r>
            <a:r>
              <a:rPr dirty="0" sz="3200" spc="31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dimana</a:t>
            </a:r>
            <a:r>
              <a:rPr dirty="0" sz="3200" spc="3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salah</a:t>
            </a:r>
            <a:r>
              <a:rPr dirty="0" sz="3200" spc="35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satu</a:t>
            </a:r>
            <a:r>
              <a:rPr dirty="0" sz="3200" spc="31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atau</a:t>
            </a:r>
            <a:r>
              <a:rPr dirty="0" sz="3200" spc="35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kedua</a:t>
            </a:r>
            <a:r>
              <a:rPr dirty="0" sz="3200" spc="28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belah</a:t>
            </a:r>
            <a:r>
              <a:rPr dirty="0" sz="3200" spc="34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pihak</a:t>
            </a:r>
          </a:p>
          <a:p>
            <a:pPr marL="0" marR="0">
              <a:lnSpc>
                <a:spcPts val="359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dari</a:t>
            </a:r>
            <a:r>
              <a:rPr dirty="0" sz="3200" spc="52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pasangan</a:t>
            </a:r>
            <a:r>
              <a:rPr dirty="0" sz="3200" spc="56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tidak</a:t>
            </a:r>
            <a:r>
              <a:rPr dirty="0" sz="3200" spc="53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menginginkan</a:t>
            </a:r>
            <a:r>
              <a:rPr dirty="0" sz="3200" spc="51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terjadinya</a:t>
            </a:r>
            <a:r>
              <a:rPr dirty="0" sz="3200" spc="47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kehamilan</a:t>
            </a:r>
            <a:r>
              <a:rPr dirty="0" sz="3200" spc="47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sama</a:t>
            </a:r>
            <a:r>
              <a:rPr dirty="0" sz="3200" spc="52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sekali</a:t>
            </a:r>
            <a:r>
              <a:rPr dirty="0" sz="3200" spc="48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atau</a:t>
            </a:r>
          </a:p>
          <a:p>
            <a:pPr marL="0" marR="0">
              <a:lnSpc>
                <a:spcPts val="359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kehamilan</a:t>
            </a:r>
            <a:r>
              <a:rPr dirty="0" sz="3200" spc="138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yang</a:t>
            </a:r>
            <a:r>
              <a:rPr dirty="0" sz="3200" spc="139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sebenarnya</a:t>
            </a:r>
            <a:r>
              <a:rPr dirty="0" sz="3200" spc="141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diinginkan</a:t>
            </a:r>
            <a:r>
              <a:rPr dirty="0" sz="3200" spc="142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tapi</a:t>
            </a:r>
            <a:r>
              <a:rPr dirty="0" sz="3200" spc="144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tidak</a:t>
            </a:r>
            <a:r>
              <a:rPr dirty="0" sz="3200" spc="145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200" spc="144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saat</a:t>
            </a:r>
            <a:r>
              <a:rPr dirty="0" sz="3200" spc="141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itu.</a:t>
            </a:r>
            <a:r>
              <a:rPr dirty="0" sz="3200" spc="142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KTD</a:t>
            </a:r>
          </a:p>
          <a:p>
            <a:pPr marL="0" marR="0">
              <a:lnSpc>
                <a:spcPts val="359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disebabkan</a:t>
            </a:r>
            <a:r>
              <a:rPr dirty="0" sz="3200" spc="12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oleh</a:t>
            </a:r>
            <a:r>
              <a:rPr dirty="0" sz="3200" spc="13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pemerkosaan</a:t>
            </a:r>
            <a:r>
              <a:rPr dirty="0" sz="3200" spc="8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seks</a:t>
            </a:r>
            <a:r>
              <a:rPr dirty="0" sz="3200" spc="11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bebas</a:t>
            </a:r>
            <a:r>
              <a:rPr dirty="0" sz="3200" spc="14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atau</a:t>
            </a:r>
            <a:r>
              <a:rPr dirty="0" sz="3200" spc="15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seks</a:t>
            </a:r>
            <a:r>
              <a:rPr dirty="0" sz="3200" spc="11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pranikah,</a:t>
            </a:r>
            <a:r>
              <a:rPr dirty="0" sz="3200" spc="7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kepercayaan</a:t>
            </a:r>
          </a:p>
          <a:p>
            <a:pPr marL="0" marR="0">
              <a:lnSpc>
                <a:spcPts val="3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terhadap</a:t>
            </a:r>
            <a:r>
              <a:rPr dirty="0" sz="3200" spc="46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mitos</a:t>
            </a:r>
            <a:r>
              <a:rPr dirty="0" sz="3200" spc="44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seperti</a:t>
            </a:r>
            <a:r>
              <a:rPr dirty="0" sz="3200" spc="47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berhubungan</a:t>
            </a:r>
            <a:r>
              <a:rPr dirty="0" sz="3200" spc="51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seks</a:t>
            </a:r>
            <a:r>
              <a:rPr dirty="0" sz="3200" spc="44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sekali</a:t>
            </a:r>
            <a:r>
              <a:rPr dirty="0" sz="3200" spc="4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tidak</a:t>
            </a:r>
            <a:r>
              <a:rPr dirty="0" sz="3200" spc="48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akan</a:t>
            </a:r>
            <a:r>
              <a:rPr dirty="0" sz="3200" spc="4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menyebabkan</a:t>
            </a:r>
          </a:p>
          <a:p>
            <a:pPr marL="0" marR="0">
              <a:lnSpc>
                <a:spcPts val="359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kehamilan,</a:t>
            </a:r>
            <a:r>
              <a:rPr dirty="0" sz="3200" spc="112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200" spc="119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minum</a:t>
            </a:r>
            <a:r>
              <a:rPr dirty="0" sz="3200" spc="118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alcohol</a:t>
            </a:r>
            <a:r>
              <a:rPr dirty="0" sz="3200" spc="118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dan</a:t>
            </a:r>
            <a:r>
              <a:rPr dirty="0" sz="3200" spc="119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lompat-lompat</a:t>
            </a:r>
            <a:r>
              <a:rPr dirty="0" sz="3200" spc="113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pasca</a:t>
            </a:r>
            <a:r>
              <a:rPr dirty="0" sz="3200" spc="120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berhubungan</a:t>
            </a:r>
          </a:p>
          <a:p>
            <a:pPr marL="0" marR="0">
              <a:lnSpc>
                <a:spcPts val="3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seksual</a:t>
            </a:r>
            <a:r>
              <a:rPr dirty="0" sz="3200" spc="44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dapat</a:t>
            </a:r>
            <a:r>
              <a:rPr dirty="0" sz="3200" spc="43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menyebabkan</a:t>
            </a:r>
            <a:r>
              <a:rPr dirty="0" sz="3200" spc="36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sperma</a:t>
            </a:r>
            <a:r>
              <a:rPr dirty="0" sz="3200" spc="45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tumpah</a:t>
            </a:r>
            <a:r>
              <a:rPr dirty="0" sz="3200" spc="45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kembali</a:t>
            </a:r>
            <a:r>
              <a:rPr dirty="0" sz="3200" spc="39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sehingga</a:t>
            </a:r>
            <a:r>
              <a:rPr dirty="0" sz="3200" spc="486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tidak</a:t>
            </a:r>
            <a:r>
              <a:rPr dirty="0" sz="3200" spc="46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akan</a:t>
            </a:r>
          </a:p>
          <a:p>
            <a:pPr marL="0" marR="0">
              <a:lnSpc>
                <a:spcPts val="3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menyebabkan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kehamilan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Adapun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dampak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dari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KTD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remaja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antara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lain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:</a:t>
            </a:r>
          </a:p>
          <a:p>
            <a:pPr marL="0" marR="0">
              <a:lnSpc>
                <a:spcPts val="3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Tekanan</a:t>
            </a:r>
            <a:r>
              <a:rPr dirty="0" sz="3200" spc="55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psikologis</a:t>
            </a:r>
            <a:r>
              <a:rPr dirty="0" sz="3200" spc="875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anksi</a:t>
            </a:r>
            <a:r>
              <a:rPr dirty="0" sz="3200" spc="89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sosial</a:t>
            </a:r>
            <a:r>
              <a:rPr dirty="0" sz="3200" spc="927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,</a:t>
            </a:r>
            <a:r>
              <a:rPr dirty="0" sz="3200" spc="90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Putus</a:t>
            </a:r>
            <a:r>
              <a:rPr dirty="0" sz="3200" spc="914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sekolah</a:t>
            </a:r>
            <a:r>
              <a:rPr dirty="0" sz="3200" spc="85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,</a:t>
            </a:r>
            <a:r>
              <a:rPr dirty="0" sz="3200" spc="90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Kerentanan</a:t>
            </a:r>
            <a:r>
              <a:rPr dirty="0" sz="3200" spc="828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terjadinya</a:t>
            </a:r>
          </a:p>
          <a:p>
            <a:pPr marL="0" marR="0">
              <a:lnSpc>
                <a:spcPts val="3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gangguan</a:t>
            </a:r>
            <a:r>
              <a:rPr dirty="0" sz="3200" spc="98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pada</a:t>
            </a:r>
            <a:r>
              <a:rPr dirty="0" sz="3200" spc="95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Kesehatan</a:t>
            </a:r>
            <a:r>
              <a:rPr dirty="0" sz="3200" spc="893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organreproduksi</a:t>
            </a:r>
            <a:r>
              <a:rPr dirty="0" sz="3200" spc="742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,</a:t>
            </a:r>
            <a:r>
              <a:rPr dirty="0" sz="3200" spc="93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Perasaan</a:t>
            </a:r>
            <a:r>
              <a:rPr dirty="0" sz="3200" spc="921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malu</a:t>
            </a:r>
            <a:r>
              <a:rPr dirty="0" sz="3200" spc="939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,</a:t>
            </a:r>
            <a:r>
              <a:rPr dirty="0" sz="3200" spc="93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Sensitive</a:t>
            </a:r>
          </a:p>
          <a:p>
            <a:pPr marL="0" marR="0">
              <a:lnSpc>
                <a:spcPts val="3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atau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mudah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 </a:t>
            </a:r>
            <a:r>
              <a:rPr dirty="0" sz="3200" b="1">
                <a:solidFill>
                  <a:srgbClr val="000000"/>
                </a:solidFill>
                <a:latin typeface="GFONPE+ClearSans-Bold"/>
                <a:cs typeface="GFONPE+ClearSans-Bold"/>
              </a:rPr>
              <a:t>marah.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2022-06-09T10:11:41-05:00</dcterms:modified>
</cp:coreProperties>
</file>