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4" r:id="rId3"/>
  </p:sldMasterIdLst>
  <p:notesMasterIdLst>
    <p:notesMasterId r:id="rId52"/>
  </p:notesMasterIdLst>
  <p:sldIdLst>
    <p:sldId id="256" r:id="rId4"/>
    <p:sldId id="257" r:id="rId5"/>
    <p:sldId id="259" r:id="rId6"/>
    <p:sldId id="290" r:id="rId7"/>
    <p:sldId id="291" r:id="rId8"/>
    <p:sldId id="298" r:id="rId9"/>
    <p:sldId id="299" r:id="rId10"/>
    <p:sldId id="267" r:id="rId11"/>
    <p:sldId id="300" r:id="rId12"/>
    <p:sldId id="302" r:id="rId13"/>
    <p:sldId id="303" r:id="rId14"/>
    <p:sldId id="304" r:id="rId15"/>
    <p:sldId id="305" r:id="rId16"/>
    <p:sldId id="260" r:id="rId17"/>
    <p:sldId id="262" r:id="rId18"/>
    <p:sldId id="306" r:id="rId19"/>
    <p:sldId id="261" r:id="rId20"/>
    <p:sldId id="263" r:id="rId21"/>
    <p:sldId id="264" r:id="rId22"/>
    <p:sldId id="265" r:id="rId23"/>
    <p:sldId id="266" r:id="rId24"/>
    <p:sldId id="301" r:id="rId25"/>
    <p:sldId id="268" r:id="rId26"/>
    <p:sldId id="269" r:id="rId27"/>
    <p:sldId id="286" r:id="rId28"/>
    <p:sldId id="285" r:id="rId29"/>
    <p:sldId id="287" r:id="rId30"/>
    <p:sldId id="288" r:id="rId31"/>
    <p:sldId id="289" r:id="rId32"/>
    <p:sldId id="270" r:id="rId33"/>
    <p:sldId id="271" r:id="rId34"/>
    <p:sldId id="272" r:id="rId35"/>
    <p:sldId id="273" r:id="rId36"/>
    <p:sldId id="274" r:id="rId37"/>
    <p:sldId id="275" r:id="rId38"/>
    <p:sldId id="276" r:id="rId39"/>
    <p:sldId id="277" r:id="rId40"/>
    <p:sldId id="278" r:id="rId41"/>
    <p:sldId id="279" r:id="rId42"/>
    <p:sldId id="281" r:id="rId43"/>
    <p:sldId id="284" r:id="rId44"/>
    <p:sldId id="292" r:id="rId45"/>
    <p:sldId id="293" r:id="rId46"/>
    <p:sldId id="294" r:id="rId47"/>
    <p:sldId id="295" r:id="rId48"/>
    <p:sldId id="296" r:id="rId49"/>
    <p:sldId id="297" r:id="rId50"/>
    <p:sldId id="258" r:id="rId5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60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554"/>
  </p:normalViewPr>
  <p:slideViewPr>
    <p:cSldViewPr>
      <p:cViewPr varScale="1">
        <p:scale>
          <a:sx n="94" d="100"/>
          <a:sy n="94" d="100"/>
        </p:scale>
        <p:origin x="181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76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tableStyles" Target="tableStyle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4473D-F1A2-429C-85BB-574AC39DBABF}" type="datetimeFigureOut">
              <a:rPr lang="id-ID" smtClean="0"/>
              <a:pPr/>
              <a:t>26/04/22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8927C4-1947-46B6-8A94-1FF8CDD634C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dirty="0" err="1"/>
              <a:t>https</a:t>
            </a:r>
            <a:r>
              <a:rPr lang="id-ID" dirty="0"/>
              <a:t>://</a:t>
            </a:r>
            <a:r>
              <a:rPr lang="id-ID" dirty="0" err="1"/>
              <a:t>pkbi-diy.info</a:t>
            </a:r>
            <a:r>
              <a:rPr lang="id-ID" dirty="0"/>
              <a:t>/kehamilan-yang-tidak-diinginkan/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pPr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330656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dirty="0" err="1"/>
              <a:t>https</a:t>
            </a:r>
            <a:r>
              <a:rPr lang="id-ID" dirty="0"/>
              <a:t>://</a:t>
            </a:r>
            <a:r>
              <a:rPr lang="id-ID" dirty="0" err="1"/>
              <a:t>pkbi-diy.info</a:t>
            </a:r>
            <a:r>
              <a:rPr lang="id-ID" dirty="0"/>
              <a:t>/kehamilan-yang-tidak-diinginkan/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pPr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652774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dirty="0" err="1"/>
              <a:t>https</a:t>
            </a:r>
            <a:r>
              <a:rPr lang="id-ID" dirty="0"/>
              <a:t>://</a:t>
            </a:r>
            <a:r>
              <a:rPr lang="id-ID" dirty="0" err="1"/>
              <a:t>pkbi-diy.info</a:t>
            </a:r>
            <a:r>
              <a:rPr lang="id-ID" dirty="0"/>
              <a:t>/kehamilan-yang-tidak-diinginkan/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pPr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917933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dirty="0" err="1"/>
              <a:t>https</a:t>
            </a:r>
            <a:r>
              <a:rPr lang="id-ID" dirty="0"/>
              <a:t>://</a:t>
            </a:r>
            <a:r>
              <a:rPr lang="id-ID" dirty="0" err="1"/>
              <a:t>pkbi-diy.info</a:t>
            </a:r>
            <a:r>
              <a:rPr lang="id-ID" dirty="0"/>
              <a:t>/kehamilan-yang-tidak-diinginkan/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pPr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564601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pPr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965739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pPr/>
              <a:t>15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40068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pPr/>
              <a:t>16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547475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pPr/>
              <a:t>17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27573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pPr/>
              <a:t>18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906389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pPr/>
              <a:t>19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51292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pPr/>
              <a:t>20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025717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pPr/>
              <a:t>21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129940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pPr/>
              <a:t>22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998825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pPr/>
              <a:t>23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77543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pPr/>
              <a:t>24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357799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pPr/>
              <a:t>25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144412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pPr/>
              <a:t>26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5968423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pPr/>
              <a:t>27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170628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pPr/>
              <a:t>28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8521696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pPr/>
              <a:t>29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40327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pPr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5489931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pPr/>
              <a:t>30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8190121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pPr/>
              <a:t>31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3008465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pPr/>
              <a:t>32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7620023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pPr/>
              <a:t>33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752478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pPr/>
              <a:t>34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5759322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pPr/>
              <a:t>35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0106330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pPr/>
              <a:t>36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4280298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pPr/>
              <a:t>37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4297549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pPr/>
              <a:t>38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6457654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pPr/>
              <a:t>39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9247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pPr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0115389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pPr/>
              <a:t>40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326195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pPr/>
              <a:t>41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8125253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pPr/>
              <a:t>42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1222975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pPr/>
              <a:t>43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7783307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pPr/>
              <a:t>44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3640869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pPr/>
              <a:t>45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1912628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pPr/>
              <a:t>46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4216945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pPr/>
              <a:t>47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3594021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pPr/>
              <a:t>48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243002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6038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463208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dirty="0" err="1"/>
              <a:t>https</a:t>
            </a:r>
            <a:r>
              <a:rPr lang="id-ID" dirty="0"/>
              <a:t>://</a:t>
            </a:r>
            <a:r>
              <a:rPr lang="id-ID" dirty="0" err="1"/>
              <a:t>pkbi-diy.info</a:t>
            </a:r>
            <a:r>
              <a:rPr lang="id-ID" dirty="0"/>
              <a:t>/kehamilan-yang-tidak-diinginkan/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519156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927C4-1947-46B6-8A94-1FF8CDD634C1}" type="slidenum">
              <a:rPr lang="id-ID" smtClean="0"/>
              <a:pPr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68038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6" y="920"/>
            <a:ext cx="9141547" cy="68561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-1" y="0"/>
            <a:ext cx="9148809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ARTWORK\UNISA\BRAND BOOK\CDR\FOTO\Doc\IMG_9876 - resize.JPG"/>
          <p:cNvPicPr>
            <a:picLocks noChangeAspect="1" noChangeArrowheads="1"/>
          </p:cNvPicPr>
          <p:nvPr/>
        </p:nvPicPr>
        <p:blipFill>
          <a:blip r:embed="rId3"/>
          <a:srcRect t="5078"/>
          <a:stretch>
            <a:fillRect/>
          </a:stretch>
        </p:blipFill>
        <p:spPr bwMode="auto">
          <a:xfrm>
            <a:off x="0" y="0"/>
            <a:ext cx="9144000" cy="5786454"/>
          </a:xfrm>
          <a:prstGeom prst="rect">
            <a:avLst/>
          </a:prstGeom>
          <a:noFill/>
        </p:spPr>
      </p:pic>
      <p:pic>
        <p:nvPicPr>
          <p:cNvPr id="9" name="Picture 8" descr="Cover.png"/>
          <p:cNvPicPr>
            <a:picLocks noChangeAspect="1"/>
          </p:cNvPicPr>
          <p:nvPr/>
        </p:nvPicPr>
        <p:blipFill>
          <a:blip r:embed="rId4" cstate="print"/>
          <a:srcRect t="63542"/>
          <a:stretch>
            <a:fillRect/>
          </a:stretch>
        </p:blipFill>
        <p:spPr>
          <a:xfrm>
            <a:off x="1226" y="4357694"/>
            <a:ext cx="9141547" cy="25003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3769" y="4890418"/>
            <a:ext cx="853646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326041"/>
                </a:solidFill>
              </a:rPr>
              <a:t>Masalah</a:t>
            </a:r>
            <a:r>
              <a:rPr lang="en-US" sz="2800" b="1" dirty="0">
                <a:solidFill>
                  <a:srgbClr val="326041"/>
                </a:solidFill>
              </a:rPr>
              <a:t> </a:t>
            </a:r>
            <a:r>
              <a:rPr lang="en-US" sz="2800" b="1" dirty="0" err="1">
                <a:solidFill>
                  <a:srgbClr val="326041"/>
                </a:solidFill>
              </a:rPr>
              <a:t>gangguan</a:t>
            </a:r>
            <a:r>
              <a:rPr lang="en-US" sz="2800" b="1" dirty="0">
                <a:solidFill>
                  <a:srgbClr val="326041"/>
                </a:solidFill>
              </a:rPr>
              <a:t> </a:t>
            </a:r>
            <a:r>
              <a:rPr lang="en-US" sz="2800" b="1" dirty="0" err="1">
                <a:solidFill>
                  <a:srgbClr val="326041"/>
                </a:solidFill>
              </a:rPr>
              <a:t>kesehatan</a:t>
            </a:r>
            <a:r>
              <a:rPr lang="en-US" sz="2800" b="1" dirty="0">
                <a:solidFill>
                  <a:srgbClr val="326041"/>
                </a:solidFill>
              </a:rPr>
              <a:t> </a:t>
            </a:r>
            <a:r>
              <a:rPr lang="en-US" sz="2800" b="1" dirty="0" err="1">
                <a:solidFill>
                  <a:srgbClr val="326041"/>
                </a:solidFill>
              </a:rPr>
              <a:t>reproduksi</a:t>
            </a:r>
            <a:r>
              <a:rPr lang="en-US" sz="2800" b="1" dirty="0">
                <a:solidFill>
                  <a:srgbClr val="326041"/>
                </a:solidFill>
              </a:rPr>
              <a:t> dan </a:t>
            </a:r>
            <a:r>
              <a:rPr lang="en-US" sz="2800" b="1" dirty="0" err="1">
                <a:solidFill>
                  <a:srgbClr val="326041"/>
                </a:solidFill>
              </a:rPr>
              <a:t>upaya</a:t>
            </a:r>
            <a:r>
              <a:rPr lang="en-US" sz="2800" b="1" dirty="0">
                <a:solidFill>
                  <a:srgbClr val="326041"/>
                </a:solidFill>
              </a:rPr>
              <a:t> </a:t>
            </a:r>
            <a:r>
              <a:rPr lang="en-US" sz="2800" b="1" dirty="0" err="1">
                <a:solidFill>
                  <a:srgbClr val="326041"/>
                </a:solidFill>
              </a:rPr>
              <a:t>penanggulangannya</a:t>
            </a:r>
            <a:r>
              <a:rPr lang="en-US" sz="2800" b="1" dirty="0">
                <a:solidFill>
                  <a:srgbClr val="326041"/>
                </a:solidFill>
              </a:rPr>
              <a:t> </a:t>
            </a:r>
            <a:r>
              <a:rPr lang="en-US" sz="2800" b="1" dirty="0" err="1">
                <a:solidFill>
                  <a:srgbClr val="326041"/>
                </a:solidFill>
              </a:rPr>
              <a:t>Aborsi</a:t>
            </a:r>
            <a:r>
              <a:rPr lang="en-US" sz="2800" b="1" dirty="0">
                <a:solidFill>
                  <a:srgbClr val="326041"/>
                </a:solidFill>
              </a:rPr>
              <a:t>, Unwanted </a:t>
            </a:r>
            <a:r>
              <a:rPr lang="en-US" sz="2800" b="1" dirty="0" err="1">
                <a:solidFill>
                  <a:srgbClr val="326041"/>
                </a:solidFill>
              </a:rPr>
              <a:t>Pregnacy</a:t>
            </a:r>
            <a:r>
              <a:rPr lang="en-US" sz="2800" b="1" dirty="0">
                <a:solidFill>
                  <a:srgbClr val="326041"/>
                </a:solidFill>
              </a:rPr>
              <a:t>, </a:t>
            </a:r>
            <a:r>
              <a:rPr lang="en-US" sz="2800" b="1" dirty="0" err="1">
                <a:solidFill>
                  <a:srgbClr val="326041"/>
                </a:solidFill>
              </a:rPr>
              <a:t>Pernikahan</a:t>
            </a:r>
            <a:r>
              <a:rPr lang="en-US" sz="2800" b="1" dirty="0">
                <a:solidFill>
                  <a:srgbClr val="326041"/>
                </a:solidFill>
              </a:rPr>
              <a:t> Dini, Peran </a:t>
            </a:r>
            <a:r>
              <a:rPr lang="en-US" sz="2800" b="1" dirty="0" err="1">
                <a:solidFill>
                  <a:srgbClr val="326041"/>
                </a:solidFill>
              </a:rPr>
              <a:t>Orangtua</a:t>
            </a:r>
            <a:r>
              <a:rPr lang="en-US" sz="2800" b="1" dirty="0">
                <a:solidFill>
                  <a:srgbClr val="326041"/>
                </a:solidFill>
              </a:rPr>
              <a:t> </a:t>
            </a:r>
            <a:r>
              <a:rPr lang="en-US" sz="2800" b="1" dirty="0" err="1">
                <a:solidFill>
                  <a:srgbClr val="326041"/>
                </a:solidFill>
              </a:rPr>
              <a:t>dalam</a:t>
            </a:r>
            <a:r>
              <a:rPr lang="en-US" sz="2800" b="1" dirty="0">
                <a:solidFill>
                  <a:srgbClr val="326041"/>
                </a:solidFill>
              </a:rPr>
              <a:t> Kesehatan </a:t>
            </a:r>
            <a:r>
              <a:rPr lang="en-US" sz="2800" b="1" dirty="0" err="1">
                <a:solidFill>
                  <a:srgbClr val="326041"/>
                </a:solidFill>
              </a:rPr>
              <a:t>Reproduksi</a:t>
            </a:r>
            <a:r>
              <a:rPr lang="en-US" sz="2800" b="1" dirty="0">
                <a:solidFill>
                  <a:srgbClr val="326041"/>
                </a:solidFill>
              </a:rPr>
              <a:t> (Pola </a:t>
            </a:r>
            <a:r>
              <a:rPr lang="en-US" sz="2800" b="1" dirty="0" err="1">
                <a:solidFill>
                  <a:srgbClr val="326041"/>
                </a:solidFill>
              </a:rPr>
              <a:t>asuh</a:t>
            </a:r>
            <a:r>
              <a:rPr lang="en-US" sz="2800" b="1" dirty="0">
                <a:solidFill>
                  <a:srgbClr val="326041"/>
                </a:solidFill>
              </a:rPr>
              <a:t> orang </a:t>
            </a:r>
            <a:r>
              <a:rPr lang="en-US" sz="2800" b="1" dirty="0" err="1">
                <a:solidFill>
                  <a:srgbClr val="326041"/>
                </a:solidFill>
              </a:rPr>
              <a:t>tua</a:t>
            </a:r>
            <a:r>
              <a:rPr lang="en-US" sz="2800" b="1" dirty="0">
                <a:solidFill>
                  <a:srgbClr val="326041"/>
                </a:solidFill>
              </a:rPr>
              <a:t>)</a:t>
            </a:r>
            <a:endParaRPr lang="id-ID" sz="2800" b="1" dirty="0">
              <a:solidFill>
                <a:srgbClr val="326041"/>
              </a:solidFill>
            </a:endParaRPr>
          </a:p>
        </p:txBody>
      </p:sp>
      <p:pic>
        <p:nvPicPr>
          <p:cNvPr id="8" name="Picture 7" descr="Cover.png"/>
          <p:cNvPicPr>
            <a:picLocks noChangeAspect="1"/>
          </p:cNvPicPr>
          <p:nvPr/>
        </p:nvPicPr>
        <p:blipFill>
          <a:blip r:embed="rId4" cstate="print"/>
          <a:srcRect b="76042"/>
          <a:stretch>
            <a:fillRect/>
          </a:stretch>
        </p:blipFill>
        <p:spPr>
          <a:xfrm>
            <a:off x="1226" y="0"/>
            <a:ext cx="9141547" cy="1643050"/>
          </a:xfrm>
          <a:prstGeom prst="rect">
            <a:avLst/>
          </a:prstGeom>
        </p:spPr>
      </p:pic>
      <p:pic>
        <p:nvPicPr>
          <p:cNvPr id="14" name="Picture 13" descr="Cover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53" y="1306"/>
            <a:ext cx="9141546" cy="1617934"/>
          </a:xfrm>
          <a:prstGeom prst="rect">
            <a:avLst/>
          </a:prstGeom>
        </p:spPr>
      </p:pic>
      <p:pic>
        <p:nvPicPr>
          <p:cNvPr id="16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1580" y="1098362"/>
            <a:ext cx="7560840" cy="4661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sz="2000" dirty="0" err="1"/>
              <a:t>Psikis</a:t>
            </a:r>
            <a:r>
              <a:rPr lang="en-ID" sz="2000" dirty="0"/>
              <a:t> </a:t>
            </a:r>
            <a:r>
              <a:rPr lang="en-ID" sz="2000" dirty="0" err="1"/>
              <a:t>perempuan</a:t>
            </a:r>
            <a:r>
              <a:rPr lang="en-ID" sz="2000" dirty="0"/>
              <a:t> yang </a:t>
            </a:r>
            <a:r>
              <a:rPr lang="en-ID" sz="2000" dirty="0" err="1"/>
              <a:t>belum</a:t>
            </a:r>
            <a:r>
              <a:rPr lang="en-ID" sz="2000" dirty="0"/>
              <a:t> </a:t>
            </a:r>
            <a:r>
              <a:rPr lang="en-ID" sz="2000" dirty="0" err="1"/>
              <a:t>siap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mengalami</a:t>
            </a:r>
            <a:r>
              <a:rPr lang="en-ID" sz="2000" dirty="0"/>
              <a:t> </a:t>
            </a:r>
            <a:r>
              <a:rPr lang="en-ID" sz="2000" dirty="0" err="1"/>
              <a:t>kehamilan</a:t>
            </a:r>
            <a:r>
              <a:rPr lang="en-ID" sz="2000" dirty="0"/>
              <a:t>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sz="2000" dirty="0" err="1"/>
              <a:t>Kegagalan</a:t>
            </a:r>
            <a:r>
              <a:rPr lang="en-ID" sz="2000" dirty="0"/>
              <a:t> </a:t>
            </a:r>
            <a:r>
              <a:rPr lang="en-ID" sz="2000" dirty="0" err="1"/>
              <a:t>alat</a:t>
            </a:r>
            <a:r>
              <a:rPr lang="en-ID" sz="2000" dirty="0"/>
              <a:t> </a:t>
            </a:r>
            <a:r>
              <a:rPr lang="en-ID" sz="2000" dirty="0" err="1"/>
              <a:t>kontrasepsi</a:t>
            </a:r>
            <a:endParaRPr lang="en-ID" sz="20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sz="2000" dirty="0"/>
              <a:t>Pada </a:t>
            </a:r>
            <a:r>
              <a:rPr lang="en-ID" sz="2000" dirty="0" err="1"/>
              <a:t>Remaja</a:t>
            </a:r>
            <a:r>
              <a:rPr lang="en-ID" sz="2000" dirty="0"/>
              <a:t>, </a:t>
            </a:r>
            <a:r>
              <a:rPr lang="en-ID" sz="2000" dirty="0" err="1"/>
              <a:t>disebabkan</a:t>
            </a:r>
            <a:r>
              <a:rPr lang="en-ID" sz="2000" dirty="0"/>
              <a:t> </a:t>
            </a:r>
            <a:r>
              <a:rPr lang="en-ID" sz="2000" dirty="0" err="1"/>
              <a:t>karena</a:t>
            </a:r>
            <a:r>
              <a:rPr lang="en-ID" sz="2000" dirty="0"/>
              <a:t> </a:t>
            </a:r>
            <a:r>
              <a:rPr lang="en-ID" sz="2000" dirty="0" err="1"/>
              <a:t>Remaja</a:t>
            </a:r>
            <a:r>
              <a:rPr lang="en-ID" sz="2000" dirty="0"/>
              <a:t> </a:t>
            </a:r>
            <a:r>
              <a:rPr lang="en-ID" sz="2000" dirty="0" err="1"/>
              <a:t>kurang</a:t>
            </a:r>
            <a:r>
              <a:rPr lang="en-ID" sz="2000" dirty="0"/>
              <a:t> </a:t>
            </a:r>
            <a:r>
              <a:rPr lang="en-ID" sz="2000" dirty="0" err="1"/>
              <a:t>informasi</a:t>
            </a:r>
            <a:r>
              <a:rPr lang="en-ID" sz="2000" dirty="0"/>
              <a:t> (</a:t>
            </a:r>
            <a:r>
              <a:rPr lang="en-ID" sz="2000" dirty="0" err="1"/>
              <a:t>masih</a:t>
            </a:r>
            <a:r>
              <a:rPr lang="en-ID" sz="2000" dirty="0"/>
              <a:t> </a:t>
            </a:r>
            <a:r>
              <a:rPr lang="en-ID" sz="2000" dirty="0" err="1"/>
              <a:t>banyak</a:t>
            </a:r>
            <a:r>
              <a:rPr lang="en-ID" sz="2000" dirty="0"/>
              <a:t> </a:t>
            </a:r>
            <a:r>
              <a:rPr lang="en-ID" sz="2000" dirty="0" err="1"/>
              <a:t>mitos</a:t>
            </a:r>
            <a:r>
              <a:rPr lang="en-ID" sz="2000" dirty="0"/>
              <a:t> </a:t>
            </a:r>
            <a:r>
              <a:rPr lang="en-ID" sz="2000" dirty="0" err="1"/>
              <a:t>seksual</a:t>
            </a:r>
            <a:r>
              <a:rPr lang="en-ID" sz="2000" dirty="0"/>
              <a:t> yang </a:t>
            </a:r>
            <a:r>
              <a:rPr lang="en-ID" sz="2000" dirty="0" err="1"/>
              <a:t>beredar</a:t>
            </a:r>
            <a:r>
              <a:rPr lang="en-ID" sz="2000" dirty="0"/>
              <a:t> di </a:t>
            </a:r>
            <a:r>
              <a:rPr lang="en-ID" sz="2000" dirty="0" err="1"/>
              <a:t>kalangan</a:t>
            </a:r>
            <a:r>
              <a:rPr lang="en-ID" sz="2000" dirty="0"/>
              <a:t> </a:t>
            </a:r>
            <a:r>
              <a:rPr lang="en-ID" sz="2000" dirty="0" err="1"/>
              <a:t>remaja</a:t>
            </a:r>
            <a:r>
              <a:rPr lang="en-ID" sz="2000" dirty="0"/>
              <a:t>, </a:t>
            </a:r>
            <a:r>
              <a:rPr lang="en-ID" sz="2000" dirty="0" err="1"/>
              <a:t>informasi</a:t>
            </a:r>
            <a:r>
              <a:rPr lang="en-ID" sz="2000" dirty="0"/>
              <a:t> yang </a:t>
            </a:r>
            <a:r>
              <a:rPr lang="en-ID" sz="2000" dirty="0" err="1"/>
              <a:t>disebarkan</a:t>
            </a:r>
            <a:r>
              <a:rPr lang="en-ID" sz="2000" dirty="0"/>
              <a:t> media </a:t>
            </a:r>
            <a:r>
              <a:rPr lang="en-ID" sz="2000" dirty="0" err="1"/>
              <a:t>cenderung</a:t>
            </a:r>
            <a:r>
              <a:rPr lang="en-ID" sz="2000" dirty="0"/>
              <a:t> </a:t>
            </a:r>
            <a:r>
              <a:rPr lang="en-ID" sz="2000" dirty="0" err="1"/>
              <a:t>permisif</a:t>
            </a:r>
            <a:r>
              <a:rPr lang="en-ID" sz="2000" dirty="0"/>
              <a:t>, </a:t>
            </a:r>
            <a:r>
              <a:rPr lang="en-ID" sz="2000" dirty="0" err="1"/>
              <a:t>kurang</a:t>
            </a:r>
            <a:r>
              <a:rPr lang="en-ID" sz="2000" dirty="0"/>
              <a:t> </a:t>
            </a:r>
            <a:r>
              <a:rPr lang="en-ID" sz="2000" dirty="0" err="1"/>
              <a:t>proporsional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menjelaskan</a:t>
            </a:r>
            <a:r>
              <a:rPr lang="en-ID" sz="2000" dirty="0"/>
              <a:t> </a:t>
            </a:r>
            <a:r>
              <a:rPr lang="en-ID" sz="2000" dirty="0" err="1"/>
              <a:t>seksualitas</a:t>
            </a:r>
            <a:r>
              <a:rPr lang="en-ID" sz="2000" dirty="0"/>
              <a:t>).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sz="2000" dirty="0" err="1"/>
              <a:t>Tidak</a:t>
            </a:r>
            <a:r>
              <a:rPr lang="en-ID" sz="2000" dirty="0"/>
              <a:t> </a:t>
            </a:r>
            <a:r>
              <a:rPr lang="en-ID" sz="2000" dirty="0" err="1"/>
              <a:t>diberikannya</a:t>
            </a:r>
            <a:r>
              <a:rPr lang="en-ID" sz="2000" dirty="0"/>
              <a:t> </a:t>
            </a:r>
            <a:r>
              <a:rPr lang="en-ID" sz="2000" dirty="0" err="1"/>
              <a:t>hak</a:t>
            </a:r>
            <a:r>
              <a:rPr lang="en-ID" sz="2000" dirty="0"/>
              <a:t> </a:t>
            </a:r>
            <a:r>
              <a:rPr lang="en-ID" sz="2000" dirty="0" err="1"/>
              <a:t>informasi</a:t>
            </a:r>
            <a:r>
              <a:rPr lang="en-ID" sz="2000" dirty="0"/>
              <a:t> dan </a:t>
            </a:r>
            <a:r>
              <a:rPr lang="en-ID" sz="2000" dirty="0" err="1"/>
              <a:t>pendidikan</a:t>
            </a:r>
            <a:r>
              <a:rPr lang="en-ID" sz="2000" dirty="0"/>
              <a:t> </a:t>
            </a:r>
            <a:r>
              <a:rPr lang="en-ID" sz="2000" dirty="0" err="1"/>
              <a:t>kesehatan</a:t>
            </a:r>
            <a:r>
              <a:rPr lang="en-ID" sz="2000" dirty="0"/>
              <a:t> </a:t>
            </a:r>
            <a:r>
              <a:rPr lang="en-ID" sz="2000" dirty="0" err="1"/>
              <a:t>seksual</a:t>
            </a:r>
            <a:r>
              <a:rPr lang="en-ID" sz="2000" dirty="0"/>
              <a:t> dan </a:t>
            </a:r>
            <a:r>
              <a:rPr lang="en-ID" sz="2000" dirty="0" err="1"/>
              <a:t>reproduksi</a:t>
            </a:r>
            <a:r>
              <a:rPr lang="en-ID" sz="2000" dirty="0"/>
              <a:t> </a:t>
            </a:r>
            <a:r>
              <a:rPr lang="en-ID" sz="2000" dirty="0" err="1"/>
              <a:t>kepada</a:t>
            </a:r>
            <a:r>
              <a:rPr lang="en-ID" sz="2000" dirty="0"/>
              <a:t> </a:t>
            </a:r>
            <a:r>
              <a:rPr lang="en-ID" sz="2000" dirty="0" err="1"/>
              <a:t>remaja</a:t>
            </a:r>
            <a:r>
              <a:rPr lang="en-ID" sz="2000" dirty="0"/>
              <a:t> </a:t>
            </a:r>
            <a:r>
              <a:rPr lang="en-ID" sz="2000" dirty="0" err="1"/>
              <a:t>sehingga</a:t>
            </a:r>
            <a:r>
              <a:rPr lang="en-ID" sz="2000" dirty="0"/>
              <a:t> </a:t>
            </a:r>
            <a:r>
              <a:rPr lang="en-ID" sz="2000" dirty="0" err="1"/>
              <a:t>mereka</a:t>
            </a:r>
            <a:r>
              <a:rPr lang="en-ID" sz="2000" dirty="0"/>
              <a:t> </a:t>
            </a:r>
            <a:r>
              <a:rPr lang="en-ID" sz="2000" dirty="0" err="1"/>
              <a:t>tidak</a:t>
            </a:r>
            <a:r>
              <a:rPr lang="en-ID" sz="2000" dirty="0"/>
              <a:t> </a:t>
            </a:r>
            <a:r>
              <a:rPr lang="en-ID" sz="2000" dirty="0" err="1"/>
              <a:t>memiliki</a:t>
            </a:r>
            <a:r>
              <a:rPr lang="en-ID" sz="2000" dirty="0"/>
              <a:t> </a:t>
            </a:r>
            <a:r>
              <a:rPr lang="en-ID" sz="2000" dirty="0" err="1"/>
              <a:t>ketrampilan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pengambilan</a:t>
            </a:r>
            <a:r>
              <a:rPr lang="en-ID" sz="2000" dirty="0"/>
              <a:t> </a:t>
            </a:r>
            <a:r>
              <a:rPr lang="en-ID" sz="2000" dirty="0" err="1"/>
              <a:t>keputusan</a:t>
            </a:r>
            <a:r>
              <a:rPr lang="en-ID" sz="2000" dirty="0"/>
              <a:t> yang </a:t>
            </a:r>
            <a:r>
              <a:rPr lang="en-ID" sz="2000" dirty="0" err="1"/>
              <a:t>tepat</a:t>
            </a:r>
            <a:r>
              <a:rPr lang="en-ID" sz="2000" dirty="0"/>
              <a:t> dan </a:t>
            </a:r>
            <a:r>
              <a:rPr lang="en-ID" sz="2000" dirty="0" err="1"/>
              <a:t>aman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</a:t>
            </a:r>
            <a:r>
              <a:rPr lang="en-ID" sz="2000" dirty="0" err="1"/>
              <a:t>risiko</a:t>
            </a:r>
            <a:r>
              <a:rPr lang="en-ID" sz="2000" dirty="0"/>
              <a:t> </a:t>
            </a:r>
            <a:r>
              <a:rPr lang="en-ID" sz="2000" dirty="0" err="1"/>
              <a:t>seksual</a:t>
            </a:r>
            <a:r>
              <a:rPr lang="en-ID" sz="2000" dirty="0"/>
              <a:t> dan </a:t>
            </a:r>
            <a:r>
              <a:rPr lang="en-ID" sz="2000" dirty="0" err="1"/>
              <a:t>reproduksi</a:t>
            </a:r>
            <a:endParaRPr lang="en-ID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555776" y="479103"/>
            <a:ext cx="56436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2000" b="1" dirty="0" err="1"/>
              <a:t>Faktor</a:t>
            </a:r>
            <a:r>
              <a:rPr lang="en-ID" sz="2000" b="1" dirty="0"/>
              <a:t> yang </a:t>
            </a:r>
            <a:r>
              <a:rPr lang="en-ID" sz="2000" b="1" dirty="0" err="1"/>
              <a:t>menyebabkan</a:t>
            </a:r>
            <a:r>
              <a:rPr lang="en-ID" sz="2000" b="1" dirty="0"/>
              <a:t> KTD</a:t>
            </a:r>
            <a:endParaRPr lang="en-ID" sz="2000" dirty="0"/>
          </a:p>
        </p:txBody>
      </p:sp>
      <p:pic>
        <p:nvPicPr>
          <p:cNvPr id="7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43359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54184" y="1196752"/>
            <a:ext cx="8156127" cy="4204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, </a:t>
            </a:r>
            <a:r>
              <a:rPr lang="en-ID" dirty="0" err="1"/>
              <a:t>pihak</a:t>
            </a:r>
            <a:r>
              <a:rPr lang="en-ID" dirty="0"/>
              <a:t> yang </a:t>
            </a:r>
            <a:r>
              <a:rPr lang="en-ID" dirty="0" err="1"/>
              <a:t>banyak</a:t>
            </a:r>
            <a:r>
              <a:rPr lang="en-ID" dirty="0"/>
              <a:t> </a:t>
            </a:r>
            <a:r>
              <a:rPr lang="en-ID" dirty="0" err="1"/>
              <a:t>dirugikan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pihak</a:t>
            </a:r>
            <a:r>
              <a:rPr lang="en-ID" dirty="0"/>
              <a:t> </a:t>
            </a:r>
            <a:r>
              <a:rPr lang="en-ID" dirty="0" err="1"/>
              <a:t>perempuan</a:t>
            </a:r>
            <a:r>
              <a:rPr lang="en-ID" dirty="0"/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beban</a:t>
            </a:r>
            <a:r>
              <a:rPr lang="en-ID" dirty="0"/>
              <a:t> </a:t>
            </a:r>
            <a:r>
              <a:rPr lang="en-ID" dirty="0" err="1"/>
              <a:t>berat</a:t>
            </a:r>
            <a:r>
              <a:rPr lang="en-ID" dirty="0"/>
              <a:t> </a:t>
            </a:r>
            <a:r>
              <a:rPr lang="en-ID" dirty="0" err="1"/>
              <a:t>ketika</a:t>
            </a:r>
            <a:r>
              <a:rPr lang="en-ID" dirty="0"/>
              <a:t> </a:t>
            </a:r>
            <a:r>
              <a:rPr lang="en-ID" dirty="0" err="1"/>
              <a:t>seorang</a:t>
            </a:r>
            <a:r>
              <a:rPr lang="en-ID" dirty="0"/>
              <a:t> </a:t>
            </a:r>
            <a:r>
              <a:rPr lang="en-ID" dirty="0" err="1"/>
              <a:t>perempuan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menghadapi</a:t>
            </a:r>
            <a:r>
              <a:rPr lang="en-ID" dirty="0"/>
              <a:t> </a:t>
            </a:r>
            <a:r>
              <a:rPr lang="en-ID" dirty="0" err="1"/>
              <a:t>kenyataan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dirinya</a:t>
            </a:r>
            <a:r>
              <a:rPr lang="en-ID" dirty="0"/>
              <a:t> </a:t>
            </a:r>
            <a:r>
              <a:rPr lang="en-ID" dirty="0" err="1"/>
              <a:t>mengalami</a:t>
            </a:r>
            <a:r>
              <a:rPr lang="en-ID" dirty="0"/>
              <a:t> </a:t>
            </a:r>
            <a:r>
              <a:rPr lang="en-ID" dirty="0" err="1"/>
              <a:t>kehamilan</a:t>
            </a:r>
            <a:r>
              <a:rPr lang="en-ID" dirty="0"/>
              <a:t> </a:t>
            </a:r>
            <a:r>
              <a:rPr lang="en-ID" dirty="0" err="1"/>
              <a:t>sebelum</a:t>
            </a:r>
            <a:r>
              <a:rPr lang="en-ID" dirty="0"/>
              <a:t> </a:t>
            </a:r>
            <a:r>
              <a:rPr lang="en-ID" dirty="0" err="1"/>
              <a:t>waktunya</a:t>
            </a:r>
            <a:r>
              <a:rPr lang="en-ID" dirty="0"/>
              <a:t>. </a:t>
            </a:r>
            <a:r>
              <a:rPr lang="en-ID" dirty="0" err="1"/>
              <a:t>Bagaimana</a:t>
            </a:r>
            <a:r>
              <a:rPr lang="en-ID" dirty="0"/>
              <a:t> </a:t>
            </a:r>
            <a:r>
              <a:rPr lang="en-ID" dirty="0" err="1"/>
              <a:t>ia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berusaha</a:t>
            </a:r>
            <a:r>
              <a:rPr lang="en-ID" dirty="0"/>
              <a:t> </a:t>
            </a:r>
            <a:r>
              <a:rPr lang="en-ID" dirty="0" err="1"/>
              <a:t>menyembunyikan</a:t>
            </a:r>
            <a:r>
              <a:rPr lang="en-ID" dirty="0"/>
              <a:t> </a:t>
            </a:r>
            <a:r>
              <a:rPr lang="en-ID" dirty="0" err="1"/>
              <a:t>kehamilannya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orang lain, </a:t>
            </a:r>
            <a:r>
              <a:rPr lang="en-ID" dirty="0" err="1"/>
              <a:t>belum</a:t>
            </a:r>
            <a:r>
              <a:rPr lang="en-ID" dirty="0"/>
              <a:t> </a:t>
            </a:r>
            <a:r>
              <a:rPr lang="en-ID" dirty="0" err="1"/>
              <a:t>lagi</a:t>
            </a:r>
            <a:r>
              <a:rPr lang="en-ID" dirty="0"/>
              <a:t> </a:t>
            </a:r>
            <a:r>
              <a:rPr lang="en-ID" dirty="0" err="1"/>
              <a:t>ketika</a:t>
            </a:r>
            <a:r>
              <a:rPr lang="en-ID" dirty="0"/>
              <a:t> </a:t>
            </a:r>
            <a:r>
              <a:rPr lang="en-ID" dirty="0" err="1"/>
              <a:t>nanti</a:t>
            </a:r>
            <a:r>
              <a:rPr lang="en-ID" dirty="0"/>
              <a:t> </a:t>
            </a:r>
            <a:r>
              <a:rPr lang="en-ID" dirty="0" err="1"/>
              <a:t>bayinya</a:t>
            </a:r>
            <a:r>
              <a:rPr lang="en-ID" dirty="0"/>
              <a:t>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lahir</a:t>
            </a:r>
            <a:r>
              <a:rPr lang="en-ID" dirty="0"/>
              <a:t>,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beban</a:t>
            </a:r>
            <a:r>
              <a:rPr lang="en-ID" dirty="0"/>
              <a:t> </a:t>
            </a:r>
            <a:r>
              <a:rPr lang="en-ID" dirty="0" err="1"/>
              <a:t>baru</a:t>
            </a:r>
            <a:r>
              <a:rPr lang="en-ID" dirty="0"/>
              <a:t> </a:t>
            </a:r>
            <a:r>
              <a:rPr lang="en-ID" dirty="0" err="1"/>
              <a:t>baginya</a:t>
            </a:r>
            <a:r>
              <a:rPr lang="en-ID" dirty="0"/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dirty="0" err="1"/>
              <a:t>Resiko</a:t>
            </a:r>
            <a:r>
              <a:rPr lang="en-ID" dirty="0"/>
              <a:t> </a:t>
            </a:r>
            <a:r>
              <a:rPr lang="en-ID" dirty="0" err="1"/>
              <a:t>kehamilan</a:t>
            </a:r>
            <a:r>
              <a:rPr lang="en-ID" dirty="0"/>
              <a:t> pada </a:t>
            </a:r>
            <a:r>
              <a:rPr lang="en-ID" dirty="0" err="1"/>
              <a:t>remaja</a:t>
            </a:r>
            <a:r>
              <a:rPr lang="en-ID" dirty="0"/>
              <a:t>, </a:t>
            </a:r>
            <a:r>
              <a:rPr lang="en-ID" dirty="0" err="1"/>
              <a:t>rentan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diri</a:t>
            </a:r>
            <a:r>
              <a:rPr lang="en-ID" dirty="0"/>
              <a:t> </a:t>
            </a:r>
            <a:r>
              <a:rPr lang="en-ID" dirty="0" err="1"/>
              <a:t>remaja</a:t>
            </a:r>
            <a:r>
              <a:rPr lang="en-ID" dirty="0"/>
              <a:t> dan </a:t>
            </a:r>
            <a:r>
              <a:rPr lang="en-ID" dirty="0" err="1"/>
              <a:t>kandungannya</a:t>
            </a:r>
            <a:r>
              <a:rPr lang="en-ID" dirty="0"/>
              <a:t>.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reproduksi</a:t>
            </a:r>
            <a:r>
              <a:rPr lang="en-ID" dirty="0"/>
              <a:t> pada </a:t>
            </a:r>
            <a:r>
              <a:rPr lang="en-ID" dirty="0" err="1"/>
              <a:t>remaja</a:t>
            </a:r>
            <a:r>
              <a:rPr lang="en-ID" dirty="0"/>
              <a:t> </a:t>
            </a:r>
            <a:r>
              <a:rPr lang="en-ID" dirty="0" err="1"/>
              <a:t>masih</a:t>
            </a:r>
            <a:r>
              <a:rPr lang="en-ID" dirty="0"/>
              <a:t> </a:t>
            </a:r>
            <a:r>
              <a:rPr lang="en-ID" dirty="0" err="1"/>
              <a:t>sangat</a:t>
            </a:r>
            <a:r>
              <a:rPr lang="en-ID" dirty="0"/>
              <a:t> </a:t>
            </a:r>
            <a:r>
              <a:rPr lang="en-ID" dirty="0" err="1"/>
              <a:t>labil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mengalami</a:t>
            </a:r>
            <a:r>
              <a:rPr lang="en-ID" dirty="0"/>
              <a:t> </a:t>
            </a:r>
            <a:r>
              <a:rPr lang="en-ID" dirty="0" err="1"/>
              <a:t>kehamilan</a:t>
            </a:r>
            <a:r>
              <a:rPr lang="en-ID" dirty="0"/>
              <a:t>, </a:t>
            </a:r>
            <a:r>
              <a:rPr lang="en-ID" dirty="0" err="1"/>
              <a:t>masih</a:t>
            </a:r>
            <a:r>
              <a:rPr lang="en-ID" dirty="0"/>
              <a:t> </a:t>
            </a:r>
            <a:r>
              <a:rPr lang="en-ID" dirty="0" err="1"/>
              <a:t>sangat</a:t>
            </a:r>
            <a:r>
              <a:rPr lang="en-ID" dirty="0"/>
              <a:t> </a:t>
            </a:r>
            <a:r>
              <a:rPr lang="en-ID" dirty="0" err="1"/>
              <a:t>rentan</a:t>
            </a:r>
            <a:r>
              <a:rPr lang="en-ID" dirty="0"/>
              <a:t> organ </a:t>
            </a:r>
            <a:r>
              <a:rPr lang="en-ID" dirty="0" err="1"/>
              <a:t>reproduksinya</a:t>
            </a:r>
            <a:r>
              <a:rPr lang="en-ID" dirty="0"/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dirty="0" err="1"/>
              <a:t>Besar</a:t>
            </a:r>
            <a:r>
              <a:rPr lang="en-ID" dirty="0"/>
              <a:t> </a:t>
            </a:r>
            <a:r>
              <a:rPr lang="en-ID" dirty="0" err="1"/>
              <a:t>kemungkinan</a:t>
            </a:r>
            <a:r>
              <a:rPr lang="en-ID" dirty="0"/>
              <a:t> </a:t>
            </a:r>
            <a:r>
              <a:rPr lang="en-ID" dirty="0" err="1"/>
              <a:t>dikeluarkan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sekolahnya</a:t>
            </a:r>
            <a:r>
              <a:rPr lang="en-ID" dirty="0"/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dirty="0" err="1"/>
              <a:t>Mendapat</a:t>
            </a:r>
            <a:r>
              <a:rPr lang="en-ID" dirty="0"/>
              <a:t> </a:t>
            </a:r>
            <a:r>
              <a:rPr lang="en-ID" dirty="0" err="1"/>
              <a:t>Sangsi</a:t>
            </a:r>
            <a:r>
              <a:rPr lang="en-ID" dirty="0"/>
              <a:t> </a:t>
            </a:r>
            <a:r>
              <a:rPr lang="en-ID" dirty="0" err="1"/>
              <a:t>sosial</a:t>
            </a:r>
            <a:r>
              <a:rPr lang="en-ID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83768" y="332656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2000" b="1" dirty="0" err="1"/>
              <a:t>Apa</a:t>
            </a:r>
            <a:r>
              <a:rPr lang="en-ID" sz="2000" b="1" dirty="0"/>
              <a:t> yang </a:t>
            </a:r>
            <a:r>
              <a:rPr lang="en-ID" sz="2000" b="1" dirty="0" err="1"/>
              <a:t>terjadi</a:t>
            </a:r>
            <a:r>
              <a:rPr lang="en-ID" sz="2000" b="1" dirty="0"/>
              <a:t> </a:t>
            </a:r>
            <a:r>
              <a:rPr lang="en-ID" sz="2000" b="1" dirty="0" err="1"/>
              <a:t>jika</a:t>
            </a:r>
            <a:r>
              <a:rPr lang="en-ID" sz="2000" b="1" dirty="0"/>
              <a:t> </a:t>
            </a:r>
            <a:r>
              <a:rPr lang="en-ID" sz="2000" b="1" dirty="0" err="1"/>
              <a:t>remaja</a:t>
            </a:r>
            <a:r>
              <a:rPr lang="en-ID" sz="2000" b="1" dirty="0"/>
              <a:t> </a:t>
            </a:r>
            <a:r>
              <a:rPr lang="en-ID" sz="2000" b="1" dirty="0" err="1"/>
              <a:t>sampai</a:t>
            </a:r>
            <a:r>
              <a:rPr lang="en-ID" sz="2000" b="1" dirty="0"/>
              <a:t> </a:t>
            </a:r>
            <a:r>
              <a:rPr lang="en-ID" sz="2000" b="1" dirty="0" err="1"/>
              <a:t>mengalami</a:t>
            </a:r>
            <a:r>
              <a:rPr lang="en-ID" sz="2000" b="1" dirty="0"/>
              <a:t> KTD</a:t>
            </a:r>
            <a:endParaRPr lang="en-ID" sz="2000" dirty="0"/>
          </a:p>
        </p:txBody>
      </p:sp>
      <p:pic>
        <p:nvPicPr>
          <p:cNvPr id="7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86771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91231" y="1228771"/>
            <a:ext cx="7961538" cy="4619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banyak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seputar</a:t>
            </a:r>
            <a:r>
              <a:rPr lang="en-ID" dirty="0"/>
              <a:t> </a:t>
            </a:r>
            <a:r>
              <a:rPr lang="en-ID" dirty="0" err="1"/>
              <a:t>permasalahan</a:t>
            </a:r>
            <a:r>
              <a:rPr lang="en-ID" dirty="0"/>
              <a:t> </a:t>
            </a:r>
            <a:r>
              <a:rPr lang="en-ID" dirty="0" err="1"/>
              <a:t>seksualitas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remaja</a:t>
            </a:r>
            <a:r>
              <a:rPr lang="en-ID" dirty="0"/>
              <a:t>, </a:t>
            </a:r>
            <a:r>
              <a:rPr lang="en-ID" dirty="0" err="1"/>
              <a:t>diharapkan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mencegah</a:t>
            </a:r>
            <a:r>
              <a:rPr lang="en-ID" dirty="0"/>
              <a:t> </a:t>
            </a:r>
            <a:r>
              <a:rPr lang="en-ID" dirty="0" err="1"/>
              <a:t>terjadinya</a:t>
            </a:r>
            <a:r>
              <a:rPr lang="en-ID" dirty="0"/>
              <a:t> </a:t>
            </a:r>
            <a:r>
              <a:rPr lang="en-ID" dirty="0" err="1"/>
              <a:t>kehamilan</a:t>
            </a:r>
            <a:r>
              <a:rPr lang="en-ID" dirty="0"/>
              <a:t>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diinginkan</a:t>
            </a:r>
            <a:r>
              <a:rPr lang="en-ID" dirty="0"/>
              <a:t>. </a:t>
            </a:r>
            <a:r>
              <a:rPr lang="en-ID" dirty="0" err="1"/>
              <a:t>Jelaskan</a:t>
            </a:r>
            <a:r>
              <a:rPr lang="en-ID" dirty="0"/>
              <a:t> </a:t>
            </a:r>
            <a:r>
              <a:rPr lang="en-ID" dirty="0" err="1"/>
              <a:t>akibat</a:t>
            </a:r>
            <a:r>
              <a:rPr lang="en-ID" dirty="0"/>
              <a:t> yang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seksual</a:t>
            </a:r>
            <a:r>
              <a:rPr lang="en-ID" dirty="0"/>
              <a:t> </a:t>
            </a:r>
            <a:r>
              <a:rPr lang="en-ID" dirty="0" err="1"/>
              <a:t>pranikah</a:t>
            </a:r>
            <a:r>
              <a:rPr lang="en-ID" dirty="0"/>
              <a:t>. </a:t>
            </a:r>
            <a:r>
              <a:rPr lang="en-ID" dirty="0" err="1"/>
              <a:t>Sebaiknya</a:t>
            </a:r>
            <a:r>
              <a:rPr lang="en-ID" dirty="0"/>
              <a:t> </a:t>
            </a:r>
            <a:r>
              <a:rPr lang="en-ID" dirty="0" err="1"/>
              <a:t>berikan</a:t>
            </a:r>
            <a:r>
              <a:rPr lang="en-ID" dirty="0"/>
              <a:t> juga </a:t>
            </a:r>
            <a:r>
              <a:rPr lang="en-ID" dirty="0" err="1"/>
              <a:t>penjelasan</a:t>
            </a:r>
            <a:r>
              <a:rPr lang="en-ID" dirty="0"/>
              <a:t> </a:t>
            </a:r>
            <a:r>
              <a:rPr lang="en-ID" dirty="0" err="1"/>
              <a:t>sejelas-jelasnya</a:t>
            </a:r>
            <a:r>
              <a:rPr lang="en-ID" dirty="0"/>
              <a:t> </a:t>
            </a:r>
            <a:r>
              <a:rPr lang="en-ID" dirty="0" err="1"/>
              <a:t>seputar</a:t>
            </a:r>
            <a:r>
              <a:rPr lang="en-ID" dirty="0"/>
              <a:t> </a:t>
            </a:r>
            <a:r>
              <a:rPr lang="en-ID" dirty="0" err="1"/>
              <a:t>mitos-mitos</a:t>
            </a:r>
            <a:r>
              <a:rPr lang="en-ID" dirty="0"/>
              <a:t> yang </a:t>
            </a:r>
            <a:r>
              <a:rPr lang="en-ID" dirty="0" err="1"/>
              <a:t>banyak</a:t>
            </a:r>
            <a:r>
              <a:rPr lang="en-ID" dirty="0"/>
              <a:t> </a:t>
            </a:r>
            <a:r>
              <a:rPr lang="en-ID" dirty="0" err="1"/>
              <a:t>berkembang</a:t>
            </a:r>
            <a:r>
              <a:rPr lang="en-ID" dirty="0"/>
              <a:t> di </a:t>
            </a:r>
            <a:r>
              <a:rPr lang="en-ID" dirty="0" err="1"/>
              <a:t>masyarakat</a:t>
            </a:r>
            <a:r>
              <a:rPr lang="en-ID" dirty="0"/>
              <a:t> dan </a:t>
            </a:r>
            <a:r>
              <a:rPr lang="en-ID" dirty="0" err="1"/>
              <a:t>fakta-fakta</a:t>
            </a:r>
            <a:r>
              <a:rPr lang="en-ID" dirty="0"/>
              <a:t> yang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diketahui</a:t>
            </a:r>
            <a:r>
              <a:rPr lang="en-ID" dirty="0"/>
              <a:t>,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harapan</a:t>
            </a:r>
            <a:r>
              <a:rPr lang="en-ID" dirty="0"/>
              <a:t> </a:t>
            </a:r>
            <a:r>
              <a:rPr lang="en-ID" dirty="0" err="1"/>
              <a:t>mereka</a:t>
            </a:r>
            <a:r>
              <a:rPr lang="en-ID" dirty="0"/>
              <a:t> </a:t>
            </a:r>
            <a:r>
              <a:rPr lang="en-ID" dirty="0" err="1"/>
              <a:t>mengetahui</a:t>
            </a:r>
            <a:r>
              <a:rPr lang="en-ID" dirty="0"/>
              <a:t> </a:t>
            </a:r>
            <a:r>
              <a:rPr lang="en-ID" dirty="0" err="1"/>
              <a:t>apa</a:t>
            </a:r>
            <a:r>
              <a:rPr lang="en-ID" dirty="0"/>
              <a:t> yang </a:t>
            </a:r>
            <a:r>
              <a:rPr lang="en-ID" dirty="0" err="1"/>
              <a:t>selama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diyakini</a:t>
            </a:r>
            <a:r>
              <a:rPr lang="en-ID" dirty="0"/>
              <a:t> </a:t>
            </a:r>
            <a:r>
              <a:rPr lang="en-ID" dirty="0" err="1"/>
              <a:t>sebenarnya</a:t>
            </a:r>
            <a:r>
              <a:rPr lang="en-ID" dirty="0"/>
              <a:t> </a:t>
            </a:r>
            <a:r>
              <a:rPr lang="en-ID" dirty="0" err="1"/>
              <a:t>belum</a:t>
            </a:r>
            <a:r>
              <a:rPr lang="en-ID" dirty="0"/>
              <a:t> </a:t>
            </a:r>
            <a:r>
              <a:rPr lang="en-ID" dirty="0" err="1"/>
              <a:t>tentu</a:t>
            </a:r>
            <a:r>
              <a:rPr lang="en-ID" dirty="0"/>
              <a:t> </a:t>
            </a:r>
            <a:r>
              <a:rPr lang="en-ID" dirty="0" err="1"/>
              <a:t>benar</a:t>
            </a:r>
            <a:r>
              <a:rPr lang="en-ID" dirty="0"/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dirty="0"/>
              <a:t>Juga </a:t>
            </a:r>
            <a:r>
              <a:rPr lang="en-ID" dirty="0" err="1"/>
              <a:t>sangat</a:t>
            </a:r>
            <a:r>
              <a:rPr lang="en-ID" dirty="0"/>
              <a:t> </a:t>
            </a:r>
            <a:r>
              <a:rPr lang="en-ID" dirty="0" err="1"/>
              <a:t>diperlukan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kontrol</a:t>
            </a:r>
            <a:r>
              <a:rPr lang="en-ID" dirty="0"/>
              <a:t> </a:t>
            </a:r>
            <a:r>
              <a:rPr lang="en-ID" dirty="0" err="1"/>
              <a:t>diri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remaja</a:t>
            </a:r>
            <a:r>
              <a:rPr lang="en-ID" dirty="0"/>
              <a:t>,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memunculkan</a:t>
            </a:r>
            <a:r>
              <a:rPr lang="en-ID" dirty="0"/>
              <a:t> self esteem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diri</a:t>
            </a:r>
            <a:r>
              <a:rPr lang="en-ID" dirty="0"/>
              <a:t> </a:t>
            </a:r>
            <a:r>
              <a:rPr lang="en-ID" dirty="0" err="1"/>
              <a:t>remaja</a:t>
            </a:r>
            <a:r>
              <a:rPr lang="en-ID" dirty="0"/>
              <a:t>, </a:t>
            </a:r>
            <a:r>
              <a:rPr lang="en-ID" dirty="0" err="1"/>
              <a:t>melatih</a:t>
            </a:r>
            <a:r>
              <a:rPr lang="en-ID" dirty="0"/>
              <a:t> </a:t>
            </a:r>
            <a:r>
              <a:rPr lang="en-ID" dirty="0" err="1"/>
              <a:t>asertif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apa</a:t>
            </a:r>
            <a:r>
              <a:rPr lang="en-ID" dirty="0"/>
              <a:t> yang </a:t>
            </a:r>
            <a:r>
              <a:rPr lang="en-ID" dirty="0" err="1"/>
              <a:t>diinginkan</a:t>
            </a:r>
            <a:r>
              <a:rPr lang="en-ID" dirty="0"/>
              <a:t>, </a:t>
            </a:r>
            <a:r>
              <a:rPr lang="en-ID" dirty="0" err="1"/>
              <a:t>membekali</a:t>
            </a:r>
            <a:r>
              <a:rPr lang="en-ID" dirty="0"/>
              <a:t> </a:t>
            </a:r>
            <a:r>
              <a:rPr lang="en-ID" dirty="0" err="1"/>
              <a:t>diri</a:t>
            </a:r>
            <a:r>
              <a:rPr lang="en-ID" dirty="0"/>
              <a:t> </a:t>
            </a:r>
            <a:r>
              <a:rPr lang="en-ID" dirty="0" err="1"/>
              <a:t>remaja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kemampuan</a:t>
            </a:r>
            <a:r>
              <a:rPr lang="en-ID" dirty="0"/>
              <a:t> </a:t>
            </a:r>
            <a:r>
              <a:rPr lang="en-ID" dirty="0" err="1"/>
              <a:t>komunikasi</a:t>
            </a:r>
            <a:r>
              <a:rPr lang="en-ID" dirty="0"/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dirty="0"/>
              <a:t>Peran orang </a:t>
            </a:r>
            <a:r>
              <a:rPr lang="en-ID" dirty="0" err="1"/>
              <a:t>tua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teman</a:t>
            </a:r>
            <a:r>
              <a:rPr lang="en-ID" dirty="0"/>
              <a:t> </a:t>
            </a:r>
            <a:r>
              <a:rPr lang="en-ID" dirty="0" err="1"/>
              <a:t>diskusi</a:t>
            </a:r>
            <a:r>
              <a:rPr lang="en-ID" dirty="0"/>
              <a:t> </a:t>
            </a:r>
            <a:r>
              <a:rPr lang="en-ID" dirty="0" err="1"/>
              <a:t>bukan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polisi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remaja</a:t>
            </a:r>
            <a:r>
              <a:rPr lang="en-ID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516" y="806528"/>
            <a:ext cx="86049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2000" b="1" dirty="0" err="1"/>
              <a:t>Apa</a:t>
            </a:r>
            <a:r>
              <a:rPr lang="en-ID" sz="2000" b="1" dirty="0"/>
              <a:t> yang </a:t>
            </a:r>
            <a:r>
              <a:rPr lang="en-ID" sz="2000" b="1" dirty="0" err="1"/>
              <a:t>perlu</a:t>
            </a:r>
            <a:r>
              <a:rPr lang="en-ID" sz="2000" b="1" dirty="0"/>
              <a:t> </a:t>
            </a:r>
            <a:r>
              <a:rPr lang="en-ID" sz="2000" b="1" dirty="0" err="1"/>
              <a:t>dilakukan</a:t>
            </a:r>
            <a:r>
              <a:rPr lang="en-ID" sz="2000" b="1" dirty="0"/>
              <a:t> </a:t>
            </a:r>
            <a:r>
              <a:rPr lang="en-ID" sz="2000" b="1" dirty="0" err="1"/>
              <a:t>untuk</a:t>
            </a:r>
            <a:r>
              <a:rPr lang="en-ID" sz="2000" b="1" dirty="0"/>
              <a:t> </a:t>
            </a:r>
            <a:r>
              <a:rPr lang="en-ID" sz="2000" b="1" dirty="0" err="1"/>
              <a:t>mencegah</a:t>
            </a:r>
            <a:r>
              <a:rPr lang="en-ID" sz="2000" b="1" dirty="0"/>
              <a:t> </a:t>
            </a:r>
            <a:r>
              <a:rPr lang="en-ID" sz="2000" b="1" dirty="0" err="1"/>
              <a:t>terjadinya</a:t>
            </a:r>
            <a:r>
              <a:rPr lang="en-ID" sz="2000" b="1" dirty="0"/>
              <a:t> </a:t>
            </a:r>
            <a:r>
              <a:rPr lang="en-ID" sz="2000" b="1" dirty="0" err="1"/>
              <a:t>kehamilan</a:t>
            </a:r>
            <a:r>
              <a:rPr lang="en-ID" sz="2000" b="1" dirty="0"/>
              <a:t> </a:t>
            </a:r>
            <a:r>
              <a:rPr lang="en-ID" sz="2000" b="1" dirty="0" err="1"/>
              <a:t>diluar</a:t>
            </a:r>
            <a:r>
              <a:rPr lang="en-ID" sz="2000" b="1" dirty="0"/>
              <a:t> nikah?</a:t>
            </a:r>
            <a:endParaRPr lang="en-ID" sz="2000" dirty="0"/>
          </a:p>
        </p:txBody>
      </p:sp>
      <p:pic>
        <p:nvPicPr>
          <p:cNvPr id="7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00421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815496"/>
            <a:ext cx="9144000" cy="6281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dirty="0" err="1"/>
              <a:t>Sebaiknya</a:t>
            </a:r>
            <a:r>
              <a:rPr lang="en-ID" dirty="0"/>
              <a:t> </a:t>
            </a:r>
            <a:r>
              <a:rPr lang="en-ID" dirty="0" err="1"/>
              <a:t>beritahukan</a:t>
            </a:r>
            <a:r>
              <a:rPr lang="en-ID" dirty="0"/>
              <a:t> </a:t>
            </a:r>
            <a:r>
              <a:rPr lang="en-ID" dirty="0" err="1"/>
              <a:t>kehamilan</a:t>
            </a:r>
            <a:r>
              <a:rPr lang="en-ID" dirty="0"/>
              <a:t> yang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orang yang </a:t>
            </a:r>
            <a:r>
              <a:rPr lang="en-ID" dirty="0" err="1"/>
              <a:t>dipercaya</a:t>
            </a:r>
            <a:r>
              <a:rPr lang="en-ID" dirty="0"/>
              <a:t>, </a:t>
            </a:r>
            <a:r>
              <a:rPr lang="en-ID" dirty="0" err="1"/>
              <a:t>terutama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keluarga</a:t>
            </a:r>
            <a:r>
              <a:rPr lang="en-ID" dirty="0"/>
              <a:t> (</a:t>
            </a:r>
            <a:r>
              <a:rPr lang="en-ID" dirty="0" err="1"/>
              <a:t>orangtua</a:t>
            </a:r>
            <a:r>
              <a:rPr lang="en-ID" dirty="0"/>
              <a:t>) </a:t>
            </a:r>
            <a:r>
              <a:rPr lang="en-ID" dirty="0" err="1"/>
              <a:t>kedua</a:t>
            </a:r>
            <a:r>
              <a:rPr lang="en-ID" dirty="0"/>
              <a:t> </a:t>
            </a:r>
            <a:r>
              <a:rPr lang="en-ID" dirty="0" err="1"/>
              <a:t>belah</a:t>
            </a:r>
            <a:r>
              <a:rPr lang="en-ID" dirty="0"/>
              <a:t> </a:t>
            </a:r>
            <a:r>
              <a:rPr lang="en-ID" dirty="0" err="1"/>
              <a:t>pihak</a:t>
            </a:r>
            <a:r>
              <a:rPr lang="en-ID" dirty="0"/>
              <a:t>. </a:t>
            </a:r>
            <a:r>
              <a:rPr lang="en-ID" dirty="0" err="1"/>
              <a:t>Jelaskan</a:t>
            </a:r>
            <a:r>
              <a:rPr lang="en-ID" dirty="0"/>
              <a:t> </a:t>
            </a:r>
            <a:r>
              <a:rPr lang="en-ID" dirty="0" err="1"/>
              <a:t>apa</a:t>
            </a:r>
            <a:r>
              <a:rPr lang="en-ID" dirty="0"/>
              <a:t> yang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, </a:t>
            </a:r>
            <a:r>
              <a:rPr lang="en-ID" dirty="0" err="1"/>
              <a:t>walaupun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mudah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.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memberitahukan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keluarga</a:t>
            </a:r>
            <a:r>
              <a:rPr lang="en-ID" dirty="0"/>
              <a:t>, </a:t>
            </a:r>
            <a:r>
              <a:rPr lang="en-ID" dirty="0" err="1"/>
              <a:t>selanjutnya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dipikirkan</a:t>
            </a:r>
            <a:r>
              <a:rPr lang="en-ID" dirty="0"/>
              <a:t> </a:t>
            </a:r>
            <a:r>
              <a:rPr lang="en-ID" dirty="0" err="1"/>
              <a:t>jalan</a:t>
            </a:r>
            <a:r>
              <a:rPr lang="en-ID" dirty="0"/>
              <a:t> </a:t>
            </a:r>
            <a:r>
              <a:rPr lang="en-ID" dirty="0" err="1"/>
              <a:t>apa</a:t>
            </a:r>
            <a:r>
              <a:rPr lang="en-ID" dirty="0"/>
              <a:t> yang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diambil</a:t>
            </a:r>
            <a:r>
              <a:rPr lang="en-ID" dirty="0"/>
              <a:t> </a:t>
            </a:r>
            <a:r>
              <a:rPr lang="en-ID" dirty="0" err="1"/>
              <a:t>guna</a:t>
            </a:r>
            <a:r>
              <a:rPr lang="en-ID" dirty="0"/>
              <a:t> </a:t>
            </a:r>
            <a:r>
              <a:rPr lang="en-ID" dirty="0" err="1"/>
              <a:t>menyelesaikan</a:t>
            </a:r>
            <a:r>
              <a:rPr lang="en-ID" dirty="0"/>
              <a:t> </a:t>
            </a:r>
            <a:r>
              <a:rPr lang="en-ID" dirty="0" err="1"/>
              <a:t>permasalahan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. </a:t>
            </a:r>
            <a:r>
              <a:rPr lang="en-ID" dirty="0" err="1"/>
              <a:t>Tapi</a:t>
            </a:r>
            <a:r>
              <a:rPr lang="en-ID" dirty="0"/>
              <a:t> </a:t>
            </a:r>
            <a:r>
              <a:rPr lang="en-ID" dirty="0" err="1"/>
              <a:t>ingat</a:t>
            </a:r>
            <a:r>
              <a:rPr lang="en-ID" dirty="0"/>
              <a:t>,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keputusan</a:t>
            </a:r>
            <a:r>
              <a:rPr lang="en-ID" dirty="0"/>
              <a:t> yang </a:t>
            </a:r>
            <a:r>
              <a:rPr lang="en-ID" dirty="0" err="1"/>
              <a:t>terbaik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tetap</a:t>
            </a:r>
            <a:r>
              <a:rPr lang="en-ID" dirty="0"/>
              <a:t> </a:t>
            </a:r>
            <a:r>
              <a:rPr lang="en-ID" dirty="0" err="1"/>
              <a:t>berada</a:t>
            </a:r>
            <a:r>
              <a:rPr lang="en-ID" dirty="0"/>
              <a:t> di </a:t>
            </a:r>
            <a:r>
              <a:rPr lang="en-ID" dirty="0" err="1"/>
              <a:t>tanganmu</a:t>
            </a:r>
            <a:r>
              <a:rPr lang="en-ID" dirty="0"/>
              <a:t>. </a:t>
            </a:r>
            <a:r>
              <a:rPr lang="en-ID" dirty="0" err="1"/>
              <a:t>Masukan</a:t>
            </a:r>
            <a:r>
              <a:rPr lang="en-ID" dirty="0"/>
              <a:t> dan </a:t>
            </a:r>
            <a:r>
              <a:rPr lang="en-ID" dirty="0" err="1"/>
              <a:t>nasehat</a:t>
            </a:r>
            <a:r>
              <a:rPr lang="en-ID" dirty="0"/>
              <a:t> orang lain </a:t>
            </a:r>
            <a:r>
              <a:rPr lang="en-ID" dirty="0" err="1"/>
              <a:t>hanyalah</a:t>
            </a:r>
            <a:r>
              <a:rPr lang="en-ID" dirty="0"/>
              <a:t> </a:t>
            </a:r>
            <a:r>
              <a:rPr lang="en-ID" dirty="0" err="1"/>
              <a:t>pertimbangan</a:t>
            </a:r>
            <a:r>
              <a:rPr lang="en-ID" dirty="0"/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dirty="0" err="1"/>
              <a:t>Dua</a:t>
            </a:r>
            <a:r>
              <a:rPr lang="en-ID" dirty="0"/>
              <a:t> </a:t>
            </a:r>
            <a:r>
              <a:rPr lang="en-ID" dirty="0" err="1"/>
              <a:t>kemungkinan</a:t>
            </a:r>
            <a:r>
              <a:rPr lang="en-ID" dirty="0"/>
              <a:t> yang </a:t>
            </a:r>
            <a:r>
              <a:rPr lang="en-ID" dirty="0" err="1"/>
              <a:t>mungkin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, </a:t>
            </a:r>
            <a:r>
              <a:rPr lang="en-ID" dirty="0" err="1"/>
              <a:t>tetap</a:t>
            </a:r>
            <a:r>
              <a:rPr lang="en-ID" dirty="0"/>
              <a:t> </a:t>
            </a:r>
            <a:r>
              <a:rPr lang="en-ID" dirty="0" err="1"/>
              <a:t>mempertahankan</a:t>
            </a:r>
            <a:r>
              <a:rPr lang="en-ID" dirty="0"/>
              <a:t> </a:t>
            </a:r>
            <a:r>
              <a:rPr lang="en-ID" dirty="0" err="1"/>
              <a:t>kehamilan</a:t>
            </a:r>
            <a:r>
              <a:rPr lang="en-ID" dirty="0"/>
              <a:t> yang </a:t>
            </a:r>
            <a:r>
              <a:rPr lang="en-ID" dirty="0" err="1"/>
              <a:t>terjadi</a:t>
            </a:r>
            <a:r>
              <a:rPr lang="en-ID" dirty="0"/>
              <a:t>,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meneruskan</a:t>
            </a:r>
            <a:r>
              <a:rPr lang="en-ID" dirty="0"/>
              <a:t> </a:t>
            </a:r>
            <a:r>
              <a:rPr lang="en-ID" dirty="0" err="1"/>
              <a:t>kehamilan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, </a:t>
            </a:r>
            <a:r>
              <a:rPr lang="en-ID" dirty="0" err="1"/>
              <a:t>dengan</a:t>
            </a:r>
            <a:r>
              <a:rPr lang="en-ID" dirty="0"/>
              <a:t> kata lain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aborsi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bayi</a:t>
            </a:r>
            <a:r>
              <a:rPr lang="en-ID" dirty="0"/>
              <a:t> yang </a:t>
            </a:r>
            <a:r>
              <a:rPr lang="en-ID" dirty="0" err="1"/>
              <a:t>dikandung</a:t>
            </a:r>
            <a:r>
              <a:rPr lang="en-ID" dirty="0"/>
              <a:t>. </a:t>
            </a:r>
            <a:r>
              <a:rPr lang="en-ID" dirty="0" err="1"/>
              <a:t>Sebaiknya</a:t>
            </a:r>
            <a:r>
              <a:rPr lang="en-ID" dirty="0"/>
              <a:t>, </a:t>
            </a:r>
            <a:r>
              <a:rPr lang="en-ID" dirty="0" err="1"/>
              <a:t>mengetahui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jelas</a:t>
            </a:r>
            <a:r>
              <a:rPr lang="en-ID" dirty="0"/>
              <a:t> </a:t>
            </a:r>
            <a:r>
              <a:rPr lang="en-ID" dirty="0" err="1"/>
              <a:t>baik</a:t>
            </a:r>
            <a:r>
              <a:rPr lang="en-ID" dirty="0"/>
              <a:t> </a:t>
            </a:r>
            <a:r>
              <a:rPr lang="en-ID" dirty="0" err="1"/>
              <a:t>buruknya</a:t>
            </a:r>
            <a:r>
              <a:rPr lang="en-ID" dirty="0"/>
              <a:t> dan </a:t>
            </a:r>
            <a:r>
              <a:rPr lang="en-ID" dirty="0" err="1"/>
              <a:t>segala</a:t>
            </a:r>
            <a:r>
              <a:rPr lang="en-ID" dirty="0"/>
              <a:t> </a:t>
            </a:r>
            <a:r>
              <a:rPr lang="en-ID" dirty="0" err="1"/>
              <a:t>kemungkinan</a:t>
            </a:r>
            <a:r>
              <a:rPr lang="en-ID" dirty="0"/>
              <a:t> yang </a:t>
            </a:r>
            <a:r>
              <a:rPr lang="en-ID" dirty="0" err="1"/>
              <a:t>nantinya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kedua</a:t>
            </a:r>
            <a:r>
              <a:rPr lang="en-ID" dirty="0"/>
              <a:t> </a:t>
            </a:r>
            <a:r>
              <a:rPr lang="en-ID" dirty="0" err="1"/>
              <a:t>kemungkinan</a:t>
            </a:r>
            <a:r>
              <a:rPr lang="en-ID" dirty="0"/>
              <a:t> </a:t>
            </a:r>
            <a:r>
              <a:rPr lang="en-ID" dirty="0" err="1"/>
              <a:t>jalan</a:t>
            </a:r>
            <a:r>
              <a:rPr lang="en-ID" dirty="0"/>
              <a:t> </a:t>
            </a:r>
            <a:r>
              <a:rPr lang="en-ID" dirty="0" err="1"/>
              <a:t>keluar</a:t>
            </a:r>
            <a:r>
              <a:rPr lang="en-ID" dirty="0"/>
              <a:t> yang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dipilih</a:t>
            </a:r>
            <a:r>
              <a:rPr lang="en-ID" dirty="0"/>
              <a:t>. </a:t>
            </a:r>
            <a:r>
              <a:rPr lang="en-ID" dirty="0" err="1"/>
              <a:t>Konsekuensi</a:t>
            </a:r>
            <a:r>
              <a:rPr lang="en-ID" dirty="0"/>
              <a:t> </a:t>
            </a:r>
            <a:r>
              <a:rPr lang="en-ID" dirty="0" err="1"/>
              <a:t>apa</a:t>
            </a:r>
            <a:r>
              <a:rPr lang="en-ID" dirty="0"/>
              <a:t> yang </a:t>
            </a:r>
            <a:r>
              <a:rPr lang="en-ID" dirty="0" err="1"/>
              <a:t>mungkin</a:t>
            </a:r>
            <a:r>
              <a:rPr lang="en-ID" dirty="0"/>
              <a:t> </a:t>
            </a:r>
            <a:r>
              <a:rPr lang="en-ID" dirty="0" err="1"/>
              <a:t>timbul</a:t>
            </a:r>
            <a:r>
              <a:rPr lang="en-ID" dirty="0"/>
              <a:t>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tetap</a:t>
            </a:r>
            <a:r>
              <a:rPr lang="en-ID" dirty="0"/>
              <a:t> </a:t>
            </a:r>
            <a:r>
              <a:rPr lang="en-ID" dirty="0" err="1"/>
              <a:t>mempertahankan</a:t>
            </a:r>
            <a:r>
              <a:rPr lang="en-ID" dirty="0"/>
              <a:t> </a:t>
            </a:r>
            <a:r>
              <a:rPr lang="en-ID" dirty="0" err="1"/>
              <a:t>kehamilan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, juga </a:t>
            </a:r>
            <a:r>
              <a:rPr lang="en-ID" dirty="0" err="1"/>
              <a:t>kemungkinan</a:t>
            </a:r>
            <a:r>
              <a:rPr lang="en-ID" dirty="0"/>
              <a:t> yang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ketika</a:t>
            </a:r>
            <a:r>
              <a:rPr lang="en-ID" dirty="0"/>
              <a:t> </a:t>
            </a:r>
            <a:r>
              <a:rPr lang="en-ID" dirty="0" err="1"/>
              <a:t>memilih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aborsi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kehamilannya</a:t>
            </a:r>
            <a:r>
              <a:rPr lang="en-ID" dirty="0"/>
              <a:t>. </a:t>
            </a:r>
            <a:r>
              <a:rPr lang="en-ID" dirty="0" err="1"/>
              <a:t>Sebelum</a:t>
            </a:r>
            <a:r>
              <a:rPr lang="en-ID" dirty="0"/>
              <a:t> </a:t>
            </a:r>
            <a:r>
              <a:rPr lang="en-ID" dirty="0" err="1"/>
              <a:t>memutuskan</a:t>
            </a:r>
            <a:r>
              <a:rPr lang="en-ID" dirty="0"/>
              <a:t> </a:t>
            </a:r>
            <a:r>
              <a:rPr lang="en-ID" dirty="0" err="1"/>
              <a:t>jalan</a:t>
            </a:r>
            <a:r>
              <a:rPr lang="en-ID" dirty="0"/>
              <a:t> yang </a:t>
            </a:r>
            <a:r>
              <a:rPr lang="en-ID" dirty="0" err="1"/>
              <a:t>terbaik</a:t>
            </a:r>
            <a:r>
              <a:rPr lang="en-ID" dirty="0"/>
              <a:t>, </a:t>
            </a:r>
            <a:r>
              <a:rPr lang="en-ID" dirty="0" err="1"/>
              <a:t>pertimbangkan</a:t>
            </a:r>
            <a:r>
              <a:rPr lang="en-ID" dirty="0"/>
              <a:t> </a:t>
            </a:r>
            <a:r>
              <a:rPr lang="en-ID" dirty="0" err="1"/>
              <a:t>segala</a:t>
            </a:r>
            <a:r>
              <a:rPr lang="en-ID" dirty="0"/>
              <a:t> </a:t>
            </a:r>
            <a:r>
              <a:rPr lang="en-ID" dirty="0" err="1"/>
              <a:t>kemungkinan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matang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menghindari</a:t>
            </a:r>
            <a:r>
              <a:rPr lang="en-ID" dirty="0"/>
              <a:t> </a:t>
            </a:r>
            <a:r>
              <a:rPr lang="en-ID" dirty="0" err="1"/>
              <a:t>penyesalan</a:t>
            </a:r>
            <a:r>
              <a:rPr lang="en-ID" dirty="0"/>
              <a:t> yang </a:t>
            </a:r>
            <a:r>
              <a:rPr lang="en-ID" dirty="0" err="1"/>
              <a:t>mungkin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timbul</a:t>
            </a:r>
            <a:r>
              <a:rPr lang="en-ID" dirty="0"/>
              <a:t> </a:t>
            </a:r>
            <a:r>
              <a:rPr lang="en-ID" dirty="0" err="1"/>
              <a:t>dikemudian</a:t>
            </a:r>
            <a:r>
              <a:rPr lang="en-ID" dirty="0"/>
              <a:t> </a:t>
            </a:r>
            <a:r>
              <a:rPr lang="en-ID" dirty="0" err="1"/>
              <a:t>hari</a:t>
            </a:r>
            <a:r>
              <a:rPr lang="en-ID" dirty="0"/>
              <a:t>. Keputusan yang </a:t>
            </a:r>
            <a:r>
              <a:rPr lang="en-ID" dirty="0" err="1"/>
              <a:t>diambil</a:t>
            </a:r>
            <a:r>
              <a:rPr lang="en-ID" dirty="0"/>
              <a:t> </a:t>
            </a:r>
            <a:r>
              <a:rPr lang="en-ID" dirty="0" err="1"/>
              <a:t>tetap</a:t>
            </a:r>
            <a:r>
              <a:rPr lang="en-ID" dirty="0"/>
              <a:t> </a:t>
            </a:r>
            <a:r>
              <a:rPr lang="en-ID" dirty="0" err="1"/>
              <a:t>diserahkan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perempuan</a:t>
            </a:r>
            <a:r>
              <a:rPr lang="en-ID" dirty="0"/>
              <a:t> yang </a:t>
            </a:r>
            <a:r>
              <a:rPr lang="en-ID" dirty="0" err="1"/>
              <a:t>hamil</a:t>
            </a:r>
            <a:r>
              <a:rPr lang="en-ID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83768" y="310595"/>
            <a:ext cx="626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2000" b="1" dirty="0"/>
              <a:t>Jika </a:t>
            </a:r>
            <a:r>
              <a:rPr lang="en-ID" sz="2000" b="1" dirty="0" err="1"/>
              <a:t>mengalami</a:t>
            </a:r>
            <a:r>
              <a:rPr lang="en-ID" sz="2000" b="1" dirty="0"/>
              <a:t> KTD, </a:t>
            </a:r>
            <a:r>
              <a:rPr lang="en-ID" sz="2000" b="1" dirty="0" err="1"/>
              <a:t>apa</a:t>
            </a:r>
            <a:r>
              <a:rPr lang="en-ID" sz="2000" b="1" dirty="0"/>
              <a:t> yang </a:t>
            </a:r>
            <a:r>
              <a:rPr lang="en-ID" sz="2000" b="1" dirty="0" err="1"/>
              <a:t>dilakukan</a:t>
            </a:r>
            <a:r>
              <a:rPr lang="en-ID" sz="2000" b="1" dirty="0"/>
              <a:t>?</a:t>
            </a:r>
            <a:endParaRPr lang="en-ID" sz="2000" dirty="0"/>
          </a:p>
        </p:txBody>
      </p:sp>
      <p:pic>
        <p:nvPicPr>
          <p:cNvPr id="7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80199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096554"/>
            <a:ext cx="8352928" cy="5450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dirty="0"/>
              <a:t>Negara pada </a:t>
            </a:r>
            <a:r>
              <a:rPr lang="en-ID" dirty="0" err="1"/>
              <a:t>prinsipnya</a:t>
            </a:r>
            <a:r>
              <a:rPr lang="en-ID" dirty="0"/>
              <a:t> </a:t>
            </a:r>
            <a:r>
              <a:rPr lang="en-ID" dirty="0" err="1"/>
              <a:t>melarang</a:t>
            </a:r>
            <a:r>
              <a:rPr lang="en-ID" dirty="0"/>
              <a:t> </a:t>
            </a:r>
            <a:r>
              <a:rPr lang="en-ID" dirty="0" err="1"/>
              <a:t>tindakan</a:t>
            </a:r>
            <a:r>
              <a:rPr lang="en-ID" dirty="0"/>
              <a:t> </a:t>
            </a:r>
            <a:r>
              <a:rPr lang="en-ID" dirty="0" err="1"/>
              <a:t>aborsi</a:t>
            </a:r>
            <a:r>
              <a:rPr lang="en-ID" dirty="0"/>
              <a:t>, </a:t>
            </a:r>
            <a:r>
              <a:rPr lang="en-ID" dirty="0" err="1"/>
              <a:t>larangan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ditegaskan</a:t>
            </a:r>
            <a:r>
              <a:rPr lang="en-ID" dirty="0"/>
              <a:t> </a:t>
            </a:r>
            <a:r>
              <a:rPr lang="en-ID" dirty="0" err="1"/>
              <a:t>kembali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Undang-Undang</a:t>
            </a:r>
            <a:r>
              <a:rPr lang="en-ID" dirty="0"/>
              <a:t> </a:t>
            </a:r>
            <a:r>
              <a:rPr lang="en-ID" dirty="0" err="1"/>
              <a:t>Nomor</a:t>
            </a:r>
            <a:r>
              <a:rPr lang="en-ID" dirty="0"/>
              <a:t> 36 </a:t>
            </a:r>
            <a:r>
              <a:rPr lang="en-ID" dirty="0" err="1"/>
              <a:t>Tahun</a:t>
            </a:r>
            <a:r>
              <a:rPr lang="en-ID" dirty="0"/>
              <a:t> 2009 </a:t>
            </a:r>
            <a:r>
              <a:rPr lang="en-ID" dirty="0" err="1"/>
              <a:t>tentang</a:t>
            </a:r>
            <a:r>
              <a:rPr lang="en-ID" dirty="0"/>
              <a:t> Kesehatan. </a:t>
            </a:r>
            <a:r>
              <a:rPr lang="en-ID" dirty="0" err="1"/>
              <a:t>Tetapi</a:t>
            </a:r>
            <a:r>
              <a:rPr lang="en-ID" dirty="0"/>
              <a:t> </a:t>
            </a:r>
            <a:r>
              <a:rPr lang="en-ID" dirty="0" err="1"/>
              <a:t>kenyataannya</a:t>
            </a:r>
            <a:r>
              <a:rPr lang="en-ID" dirty="0"/>
              <a:t>, </a:t>
            </a:r>
            <a:r>
              <a:rPr lang="en-ID" dirty="0" err="1"/>
              <a:t>tindakan</a:t>
            </a:r>
            <a:r>
              <a:rPr lang="en-ID" dirty="0"/>
              <a:t> </a:t>
            </a:r>
            <a:r>
              <a:rPr lang="en-ID" dirty="0" err="1"/>
              <a:t>aborsi</a:t>
            </a:r>
            <a:r>
              <a:rPr lang="en-ID" dirty="0"/>
              <a:t> pada </a:t>
            </a:r>
            <a:r>
              <a:rPr lang="en-ID" dirty="0" err="1"/>
              <a:t>beberapa</a:t>
            </a:r>
            <a:r>
              <a:rPr lang="en-ID" dirty="0"/>
              <a:t> </a:t>
            </a:r>
            <a:r>
              <a:rPr lang="en-ID" dirty="0" err="1"/>
              <a:t>kondisi</a:t>
            </a:r>
            <a:r>
              <a:rPr lang="en-ID" dirty="0"/>
              <a:t> </a:t>
            </a:r>
            <a:r>
              <a:rPr lang="en-ID" dirty="0" err="1"/>
              <a:t>medis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satu-satunya</a:t>
            </a:r>
            <a:r>
              <a:rPr lang="en-ID" dirty="0"/>
              <a:t> </a:t>
            </a:r>
            <a:r>
              <a:rPr lang="en-ID" dirty="0" err="1"/>
              <a:t>jalan</a:t>
            </a:r>
            <a:r>
              <a:rPr lang="en-ID" dirty="0"/>
              <a:t> yang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tenaga</a:t>
            </a:r>
            <a:r>
              <a:rPr lang="en-ID" dirty="0"/>
              <a:t> </a:t>
            </a:r>
            <a:r>
              <a:rPr lang="en-ID" dirty="0" err="1"/>
              <a:t>medis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menyelamatkan</a:t>
            </a:r>
            <a:r>
              <a:rPr lang="en-ID" dirty="0"/>
              <a:t> </a:t>
            </a:r>
            <a:r>
              <a:rPr lang="en-ID" dirty="0" err="1"/>
              <a:t>nyawa</a:t>
            </a:r>
            <a:r>
              <a:rPr lang="en-ID" dirty="0"/>
              <a:t> </a:t>
            </a:r>
            <a:r>
              <a:rPr lang="en-ID" dirty="0" err="1"/>
              <a:t>seorang</a:t>
            </a:r>
            <a:r>
              <a:rPr lang="en-ID" dirty="0"/>
              <a:t> </a:t>
            </a:r>
            <a:r>
              <a:rPr lang="en-ID" dirty="0" err="1"/>
              <a:t>ibu</a:t>
            </a:r>
            <a:r>
              <a:rPr lang="en-ID" dirty="0"/>
              <a:t> yang </a:t>
            </a:r>
            <a:r>
              <a:rPr lang="en-ID" dirty="0" err="1"/>
              <a:t>mengalami</a:t>
            </a:r>
            <a:r>
              <a:rPr lang="en-ID" dirty="0"/>
              <a:t> </a:t>
            </a:r>
            <a:r>
              <a:rPr lang="en-ID" dirty="0" err="1"/>
              <a:t>permasalahan</a:t>
            </a:r>
            <a:r>
              <a:rPr lang="en-ID" dirty="0"/>
              <a:t> </a:t>
            </a:r>
            <a:r>
              <a:rPr lang="en-ID" dirty="0" err="1"/>
              <a:t>kesehatan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komplikasi</a:t>
            </a:r>
            <a:r>
              <a:rPr lang="en-ID" dirty="0"/>
              <a:t> yang </a:t>
            </a:r>
            <a:r>
              <a:rPr lang="en-ID" dirty="0" err="1"/>
              <a:t>serius</a:t>
            </a:r>
            <a:r>
              <a:rPr lang="en-ID" dirty="0"/>
              <a:t> pada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kehamilan</a:t>
            </a:r>
            <a:r>
              <a:rPr lang="en-ID" dirty="0"/>
              <a:t>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dirty="0"/>
              <a:t>Pada </a:t>
            </a:r>
            <a:r>
              <a:rPr lang="en-ID" dirty="0" err="1"/>
              <a:t>kondisi</a:t>
            </a:r>
            <a:r>
              <a:rPr lang="en-ID" dirty="0"/>
              <a:t> </a:t>
            </a:r>
            <a:r>
              <a:rPr lang="en-ID" dirty="0" err="1"/>
              <a:t>berbeda</a:t>
            </a:r>
            <a:r>
              <a:rPr lang="en-ID" dirty="0"/>
              <a:t> </a:t>
            </a:r>
            <a:r>
              <a:rPr lang="en-ID" dirty="0" err="1"/>
              <a:t>akibat</a:t>
            </a:r>
            <a:r>
              <a:rPr lang="en-ID" dirty="0"/>
              <a:t> </a:t>
            </a:r>
            <a:r>
              <a:rPr lang="en-ID" dirty="0" err="1"/>
              <a:t>pemaksaan</a:t>
            </a:r>
            <a:r>
              <a:rPr lang="en-ID" dirty="0"/>
              <a:t> </a:t>
            </a:r>
            <a:r>
              <a:rPr lang="en-ID" dirty="0" err="1"/>
              <a:t>kehendak</a:t>
            </a:r>
            <a:r>
              <a:rPr lang="en-ID" dirty="0"/>
              <a:t> </a:t>
            </a:r>
            <a:r>
              <a:rPr lang="en-ID" dirty="0" err="1"/>
              <a:t>pelaku</a:t>
            </a:r>
            <a:r>
              <a:rPr lang="en-ID" dirty="0"/>
              <a:t>, </a:t>
            </a:r>
            <a:r>
              <a:rPr lang="en-ID" dirty="0" err="1"/>
              <a:t>seorang</a:t>
            </a:r>
            <a:r>
              <a:rPr lang="en-ID" dirty="0"/>
              <a:t> korban </a:t>
            </a:r>
            <a:r>
              <a:rPr lang="en-ID" dirty="0" err="1"/>
              <a:t>perkosaan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menderita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fisik</a:t>
            </a:r>
            <a:r>
              <a:rPr lang="en-ID" dirty="0"/>
              <a:t>, mental, dan </a:t>
            </a:r>
            <a:r>
              <a:rPr lang="en-ID" dirty="0" err="1"/>
              <a:t>sosial</a:t>
            </a:r>
            <a:r>
              <a:rPr lang="en-ID" dirty="0"/>
              <a:t>. Dan </a:t>
            </a:r>
            <a:r>
              <a:rPr lang="en-ID" dirty="0" err="1"/>
              <a:t>kehamilan</a:t>
            </a:r>
            <a:r>
              <a:rPr lang="en-ID" dirty="0"/>
              <a:t> </a:t>
            </a:r>
            <a:r>
              <a:rPr lang="en-ID" dirty="0" err="1"/>
              <a:t>akibat</a:t>
            </a:r>
            <a:r>
              <a:rPr lang="en-ID" dirty="0"/>
              <a:t> </a:t>
            </a:r>
            <a:r>
              <a:rPr lang="en-ID" dirty="0" err="1"/>
              <a:t>perkosaan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memperparah</a:t>
            </a:r>
            <a:r>
              <a:rPr lang="en-ID" dirty="0"/>
              <a:t> </a:t>
            </a:r>
            <a:r>
              <a:rPr lang="en-ID" dirty="0" err="1"/>
              <a:t>kondisi</a:t>
            </a:r>
            <a:r>
              <a:rPr lang="en-ID" dirty="0"/>
              <a:t> mental korban yang </a:t>
            </a:r>
            <a:r>
              <a:rPr lang="en-ID" dirty="0" err="1"/>
              <a:t>sebelumnya</a:t>
            </a:r>
            <a:r>
              <a:rPr lang="en-ID" dirty="0"/>
              <a:t>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mengalami</a:t>
            </a:r>
            <a:r>
              <a:rPr lang="en-ID" dirty="0"/>
              <a:t> trauma </a:t>
            </a:r>
            <a:r>
              <a:rPr lang="en-ID" dirty="0" err="1"/>
              <a:t>berat</a:t>
            </a:r>
            <a:r>
              <a:rPr lang="en-ID" dirty="0"/>
              <a:t> </a:t>
            </a:r>
            <a:r>
              <a:rPr lang="en-ID" dirty="0" err="1"/>
              <a:t>akibat</a:t>
            </a:r>
            <a:r>
              <a:rPr lang="en-ID" dirty="0"/>
              <a:t> </a:t>
            </a:r>
            <a:r>
              <a:rPr lang="en-ID" dirty="0" err="1"/>
              <a:t>peristiwa</a:t>
            </a:r>
            <a:r>
              <a:rPr lang="en-ID" dirty="0"/>
              <a:t> </a:t>
            </a:r>
            <a:r>
              <a:rPr lang="en-ID" dirty="0" err="1"/>
              <a:t>perkosaan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. Trauma mental yang </a:t>
            </a:r>
            <a:r>
              <a:rPr lang="en-ID" dirty="0" err="1"/>
              <a:t>berat</a:t>
            </a:r>
            <a:r>
              <a:rPr lang="en-ID" dirty="0"/>
              <a:t> juga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berdampak</a:t>
            </a:r>
            <a:r>
              <a:rPr lang="en-ID" dirty="0"/>
              <a:t> </a:t>
            </a:r>
            <a:r>
              <a:rPr lang="en-ID" dirty="0" err="1"/>
              <a:t>buruk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perkembangan</a:t>
            </a:r>
            <a:r>
              <a:rPr lang="en-ID" dirty="0"/>
              <a:t> </a:t>
            </a:r>
            <a:r>
              <a:rPr lang="en-ID" dirty="0" err="1"/>
              <a:t>janin</a:t>
            </a:r>
            <a:r>
              <a:rPr lang="en-ID" dirty="0"/>
              <a:t> yang </a:t>
            </a:r>
            <a:r>
              <a:rPr lang="en-ID" dirty="0" err="1"/>
              <a:t>dikandung</a:t>
            </a:r>
            <a:r>
              <a:rPr lang="en-ID" dirty="0"/>
              <a:t> korban. Oleh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, </a:t>
            </a:r>
            <a:r>
              <a:rPr lang="en-ID" dirty="0" err="1"/>
              <a:t>sebagian</a:t>
            </a:r>
            <a:r>
              <a:rPr lang="en-ID" dirty="0"/>
              <a:t> </a:t>
            </a:r>
            <a:r>
              <a:rPr lang="en-ID" dirty="0" err="1"/>
              <a:t>besar</a:t>
            </a:r>
            <a:r>
              <a:rPr lang="en-ID" dirty="0"/>
              <a:t> korban </a:t>
            </a:r>
            <a:r>
              <a:rPr lang="en-ID" dirty="0" err="1"/>
              <a:t>perkosaan</a:t>
            </a:r>
            <a:r>
              <a:rPr lang="en-ID" dirty="0"/>
              <a:t> </a:t>
            </a:r>
            <a:r>
              <a:rPr lang="en-ID" dirty="0" err="1"/>
              <a:t>mengalami</a:t>
            </a:r>
            <a:r>
              <a:rPr lang="en-ID" dirty="0"/>
              <a:t> </a:t>
            </a:r>
            <a:r>
              <a:rPr lang="en-ID" dirty="0" err="1"/>
              <a:t>reaksi</a:t>
            </a:r>
            <a:r>
              <a:rPr lang="en-ID" dirty="0"/>
              <a:t> </a:t>
            </a:r>
            <a:r>
              <a:rPr lang="en-ID" dirty="0" err="1"/>
              <a:t>penolakan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kehamilannya</a:t>
            </a:r>
            <a:r>
              <a:rPr lang="en-ID" dirty="0"/>
              <a:t> dan </a:t>
            </a:r>
            <a:r>
              <a:rPr lang="en-ID" dirty="0" err="1"/>
              <a:t>menginginkan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aborsi</a:t>
            </a:r>
            <a:r>
              <a:rPr lang="en-ID" dirty="0"/>
              <a:t>.</a:t>
            </a:r>
            <a:endParaRPr lang="id-ID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5776" y="310595"/>
            <a:ext cx="5643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Aborsi</a:t>
            </a:r>
          </a:p>
        </p:txBody>
      </p:sp>
      <p:pic>
        <p:nvPicPr>
          <p:cNvPr id="7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84456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961642"/>
            <a:ext cx="8352928" cy="4199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sz="2000" dirty="0" err="1"/>
              <a:t>Mengenai</a:t>
            </a:r>
            <a:r>
              <a:rPr lang="en-ID" sz="2000" dirty="0"/>
              <a:t> </a:t>
            </a:r>
            <a:r>
              <a:rPr lang="en-ID" sz="2000" dirty="0" err="1"/>
              <a:t>tindakan</a:t>
            </a:r>
            <a:r>
              <a:rPr lang="en-ID" sz="2000" dirty="0"/>
              <a:t> </a:t>
            </a:r>
            <a:r>
              <a:rPr lang="en-ID" sz="2000" dirty="0" err="1"/>
              <a:t>aborsi</a:t>
            </a:r>
            <a:r>
              <a:rPr lang="en-ID" sz="2000" dirty="0"/>
              <a:t> </a:t>
            </a:r>
            <a:r>
              <a:rPr lang="en-ID" sz="2000" dirty="0" err="1"/>
              <a:t>ini</a:t>
            </a:r>
            <a:r>
              <a:rPr lang="en-ID" sz="2000" dirty="0"/>
              <a:t>, </a:t>
            </a:r>
            <a:r>
              <a:rPr lang="en-ID" sz="2000" dirty="0" err="1"/>
              <a:t>Undang-Undang</a:t>
            </a:r>
            <a:r>
              <a:rPr lang="en-ID" sz="2000" dirty="0"/>
              <a:t> </a:t>
            </a:r>
            <a:r>
              <a:rPr lang="en-ID" sz="2000" dirty="0" err="1"/>
              <a:t>Nomor</a:t>
            </a:r>
            <a:r>
              <a:rPr lang="en-ID" sz="2000" dirty="0"/>
              <a:t> 36 </a:t>
            </a:r>
            <a:r>
              <a:rPr lang="en-ID" sz="2000" dirty="0" err="1"/>
              <a:t>Tahun</a:t>
            </a:r>
            <a:r>
              <a:rPr lang="en-ID" sz="2000" dirty="0"/>
              <a:t> 2009 </a:t>
            </a:r>
            <a:r>
              <a:rPr lang="en-ID" sz="2000" dirty="0" err="1"/>
              <a:t>tentang</a:t>
            </a:r>
            <a:r>
              <a:rPr lang="en-ID" sz="2000" dirty="0"/>
              <a:t> Kesehatan pada </a:t>
            </a:r>
            <a:r>
              <a:rPr lang="en-ID" sz="2000" dirty="0" err="1"/>
              <a:t>prinsipnya</a:t>
            </a:r>
            <a:r>
              <a:rPr lang="en-ID" sz="2000" dirty="0"/>
              <a:t> </a:t>
            </a:r>
            <a:r>
              <a:rPr lang="en-ID" sz="2000" dirty="0" err="1"/>
              <a:t>sejalan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ketentuan</a:t>
            </a:r>
            <a:r>
              <a:rPr lang="en-ID" sz="2000" dirty="0"/>
              <a:t> </a:t>
            </a:r>
            <a:r>
              <a:rPr lang="en-ID" sz="2000" dirty="0" err="1"/>
              <a:t>peraturan</a:t>
            </a:r>
            <a:r>
              <a:rPr lang="en-ID" sz="2000" dirty="0"/>
              <a:t> </a:t>
            </a:r>
            <a:r>
              <a:rPr lang="en-ID" sz="2000" dirty="0" err="1"/>
              <a:t>pidana</a:t>
            </a:r>
            <a:r>
              <a:rPr lang="en-ID" sz="2000" dirty="0"/>
              <a:t> yang </a:t>
            </a:r>
            <a:r>
              <a:rPr lang="en-ID" sz="2000" dirty="0" err="1"/>
              <a:t>ada</a:t>
            </a:r>
            <a:r>
              <a:rPr lang="en-ID" sz="2000" dirty="0"/>
              <a:t>, </a:t>
            </a:r>
            <a:r>
              <a:rPr lang="en-ID" sz="2000" dirty="0" err="1"/>
              <a:t>yaitu</a:t>
            </a:r>
            <a:r>
              <a:rPr lang="en-ID" sz="2000" dirty="0"/>
              <a:t> </a:t>
            </a:r>
            <a:r>
              <a:rPr lang="en-ID" sz="2000" dirty="0" err="1"/>
              <a:t>melarang</a:t>
            </a:r>
            <a:r>
              <a:rPr lang="en-ID" sz="2000" dirty="0"/>
              <a:t> </a:t>
            </a:r>
            <a:r>
              <a:rPr lang="en-ID" sz="2000" dirty="0" err="1"/>
              <a:t>setiap</a:t>
            </a:r>
            <a:r>
              <a:rPr lang="en-ID" sz="2000" dirty="0"/>
              <a:t> orang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melakukan</a:t>
            </a:r>
            <a:r>
              <a:rPr lang="en-ID" sz="2000" dirty="0"/>
              <a:t> </a:t>
            </a:r>
            <a:r>
              <a:rPr lang="en-ID" sz="2000" dirty="0" err="1"/>
              <a:t>aborsi</a:t>
            </a:r>
            <a:r>
              <a:rPr lang="en-ID" sz="2000" dirty="0"/>
              <a:t>. </a:t>
            </a:r>
            <a:r>
              <a:rPr lang="en-ID" sz="2000" dirty="0" err="1"/>
              <a:t>Namun</a:t>
            </a:r>
            <a:r>
              <a:rPr lang="en-ID" sz="2000" dirty="0"/>
              <a:t>,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tataran</a:t>
            </a:r>
            <a:r>
              <a:rPr lang="en-ID" sz="2000" dirty="0"/>
              <a:t> </a:t>
            </a:r>
            <a:r>
              <a:rPr lang="en-ID" sz="2000" dirty="0" err="1"/>
              <a:t>bahwa</a:t>
            </a:r>
            <a:r>
              <a:rPr lang="en-ID" sz="2000" dirty="0"/>
              <a:t> negara </a:t>
            </a:r>
            <a:r>
              <a:rPr lang="en-ID" sz="2000" dirty="0" err="1"/>
              <a:t>harus</a:t>
            </a:r>
            <a:r>
              <a:rPr lang="en-ID" sz="2000" dirty="0"/>
              <a:t> </a:t>
            </a:r>
            <a:r>
              <a:rPr lang="en-ID" sz="2000" dirty="0" err="1"/>
              <a:t>melindungi</a:t>
            </a:r>
            <a:r>
              <a:rPr lang="en-ID" sz="2000" dirty="0"/>
              <a:t> </a:t>
            </a:r>
            <a:r>
              <a:rPr lang="en-ID" sz="2000" dirty="0" err="1"/>
              <a:t>warganya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hal</a:t>
            </a:r>
            <a:r>
              <a:rPr lang="en-ID" sz="2000" dirty="0"/>
              <a:t> </a:t>
            </a:r>
            <a:r>
              <a:rPr lang="en-ID" sz="2000" dirty="0" err="1"/>
              <a:t>ini</a:t>
            </a:r>
            <a:r>
              <a:rPr lang="en-ID" sz="2000" dirty="0"/>
              <a:t> </a:t>
            </a:r>
            <a:r>
              <a:rPr lang="en-ID" sz="2000" dirty="0" err="1"/>
              <a:t>perempuan</a:t>
            </a:r>
            <a:r>
              <a:rPr lang="en-ID" sz="2000" dirty="0"/>
              <a:t> yang </a:t>
            </a:r>
            <a:r>
              <a:rPr lang="en-ID" sz="2000" dirty="0" err="1"/>
              <a:t>melakukan</a:t>
            </a:r>
            <a:r>
              <a:rPr lang="en-ID" sz="2000" dirty="0"/>
              <a:t> </a:t>
            </a:r>
            <a:r>
              <a:rPr lang="en-ID" sz="2000" dirty="0" err="1"/>
              <a:t>aborsi</a:t>
            </a:r>
            <a:r>
              <a:rPr lang="en-ID" sz="2000" dirty="0"/>
              <a:t> </a:t>
            </a:r>
            <a:r>
              <a:rPr lang="en-ID" sz="2000" dirty="0" err="1"/>
              <a:t>berdasarkan</a:t>
            </a:r>
            <a:r>
              <a:rPr lang="en-ID" sz="2000" dirty="0"/>
              <a:t> </a:t>
            </a:r>
            <a:r>
              <a:rPr lang="en-ID" sz="2000" dirty="0" err="1"/>
              <a:t>indikasi</a:t>
            </a:r>
            <a:r>
              <a:rPr lang="en-ID" sz="2000" dirty="0"/>
              <a:t> </a:t>
            </a:r>
            <a:r>
              <a:rPr lang="en-ID" sz="2000" dirty="0" err="1"/>
              <a:t>kedaruratan</a:t>
            </a:r>
            <a:r>
              <a:rPr lang="en-ID" sz="2000" dirty="0"/>
              <a:t> </a:t>
            </a:r>
            <a:r>
              <a:rPr lang="en-ID" sz="2000" dirty="0" err="1"/>
              <a:t>medis</a:t>
            </a:r>
            <a:r>
              <a:rPr lang="en-ID" sz="2000" dirty="0"/>
              <a:t> dan </a:t>
            </a:r>
            <a:r>
              <a:rPr lang="en-ID" sz="2000" dirty="0" err="1"/>
              <a:t>akibat</a:t>
            </a:r>
            <a:r>
              <a:rPr lang="en-ID" sz="2000" dirty="0"/>
              <a:t> </a:t>
            </a:r>
            <a:r>
              <a:rPr lang="en-ID" sz="2000" dirty="0" err="1"/>
              <a:t>perkosaan</a:t>
            </a:r>
            <a:r>
              <a:rPr lang="en-ID" sz="2000" dirty="0"/>
              <a:t>, </a:t>
            </a:r>
            <a:r>
              <a:rPr lang="en-ID" sz="2000" dirty="0" err="1"/>
              <a:t>serta</a:t>
            </a:r>
            <a:r>
              <a:rPr lang="en-ID" sz="2000" dirty="0"/>
              <a:t> </a:t>
            </a:r>
            <a:r>
              <a:rPr lang="en-ID" sz="2000" dirty="0" err="1"/>
              <a:t>melindungi</a:t>
            </a:r>
            <a:r>
              <a:rPr lang="en-ID" sz="2000" dirty="0"/>
              <a:t> </a:t>
            </a:r>
            <a:r>
              <a:rPr lang="en-ID" sz="2000" dirty="0" err="1"/>
              <a:t>tenaga</a:t>
            </a:r>
            <a:r>
              <a:rPr lang="en-ID" sz="2000" dirty="0"/>
              <a:t> </a:t>
            </a:r>
            <a:r>
              <a:rPr lang="en-ID" sz="2000" dirty="0" err="1"/>
              <a:t>medis</a:t>
            </a:r>
            <a:r>
              <a:rPr lang="en-ID" sz="2000" dirty="0"/>
              <a:t> yang </a:t>
            </a:r>
            <a:r>
              <a:rPr lang="en-ID" sz="2000" dirty="0" err="1"/>
              <a:t>melakukannya</a:t>
            </a:r>
            <a:r>
              <a:rPr lang="en-ID" sz="2000" dirty="0"/>
              <a:t>, </a:t>
            </a:r>
            <a:r>
              <a:rPr lang="en-ID" sz="2000" dirty="0" err="1"/>
              <a:t>Undang-Undang</a:t>
            </a:r>
            <a:r>
              <a:rPr lang="en-ID" sz="2000" dirty="0"/>
              <a:t> </a:t>
            </a:r>
            <a:r>
              <a:rPr lang="en-ID" sz="2000" dirty="0" err="1"/>
              <a:t>Nomor</a:t>
            </a:r>
            <a:r>
              <a:rPr lang="en-ID" sz="2000" dirty="0"/>
              <a:t> 36 </a:t>
            </a:r>
            <a:r>
              <a:rPr lang="en-ID" sz="2000" dirty="0" err="1"/>
              <a:t>Tahun</a:t>
            </a:r>
            <a:r>
              <a:rPr lang="en-ID" sz="2000" dirty="0"/>
              <a:t> 2009 </a:t>
            </a:r>
            <a:r>
              <a:rPr lang="en-ID" sz="2000" dirty="0" err="1"/>
              <a:t>tentang</a:t>
            </a:r>
            <a:r>
              <a:rPr lang="en-ID" sz="2000" dirty="0"/>
              <a:t> Kesehatan </a:t>
            </a:r>
            <a:r>
              <a:rPr lang="en-ID" sz="2000" dirty="0" err="1"/>
              <a:t>membuka</a:t>
            </a:r>
            <a:r>
              <a:rPr lang="en-ID" sz="2000" dirty="0"/>
              <a:t> </a:t>
            </a:r>
            <a:r>
              <a:rPr lang="en-ID" sz="2000" dirty="0" err="1"/>
              <a:t>pengecualian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aborsi</a:t>
            </a:r>
            <a:r>
              <a:rPr lang="en-ID" sz="2000" dirty="0"/>
              <a:t> </a:t>
            </a:r>
            <a:r>
              <a:rPr lang="en-ID" sz="2000" dirty="0" err="1"/>
              <a:t>berdasarkan</a:t>
            </a:r>
            <a:r>
              <a:rPr lang="en-ID" sz="2000" dirty="0"/>
              <a:t> </a:t>
            </a:r>
            <a:r>
              <a:rPr lang="en-ID" sz="2000" dirty="0" err="1"/>
              <a:t>indikasi</a:t>
            </a:r>
            <a:r>
              <a:rPr lang="en-ID" sz="2000" dirty="0"/>
              <a:t> </a:t>
            </a:r>
            <a:r>
              <a:rPr lang="en-ID" sz="2000" dirty="0" err="1"/>
              <a:t>kedaruratan</a:t>
            </a:r>
            <a:r>
              <a:rPr lang="en-ID" sz="2000" dirty="0"/>
              <a:t> </a:t>
            </a:r>
            <a:r>
              <a:rPr lang="en-ID" sz="2000" dirty="0" err="1"/>
              <a:t>medis</a:t>
            </a:r>
            <a:r>
              <a:rPr lang="en-ID" sz="2000" dirty="0"/>
              <a:t> dan </a:t>
            </a:r>
            <a:r>
              <a:rPr lang="en-ID" sz="2000" dirty="0" err="1"/>
              <a:t>kehamilan</a:t>
            </a:r>
            <a:r>
              <a:rPr lang="en-ID" sz="2000" dirty="0"/>
              <a:t> </a:t>
            </a:r>
            <a:r>
              <a:rPr lang="en-ID" sz="2000" dirty="0" err="1"/>
              <a:t>akibat</a:t>
            </a:r>
            <a:r>
              <a:rPr lang="en-ID" sz="2000" dirty="0"/>
              <a:t> </a:t>
            </a:r>
            <a:r>
              <a:rPr lang="en-ID" sz="2000" dirty="0" err="1"/>
              <a:t>perkosaan</a:t>
            </a:r>
            <a:r>
              <a:rPr lang="en-ID" sz="2000" dirty="0"/>
              <a:t>.</a:t>
            </a:r>
            <a:endParaRPr lang="id-ID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5776" y="310595"/>
            <a:ext cx="5643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Aborsi</a:t>
            </a:r>
          </a:p>
        </p:txBody>
      </p:sp>
      <p:pic>
        <p:nvPicPr>
          <p:cNvPr id="7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269974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961642"/>
            <a:ext cx="8352928" cy="5584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D" sz="2000" dirty="0"/>
              <a:t>PERATURAN PEMERINTAH REPUBLIK INDONESIA NOMOR 61 TAHUN 2014 TENTANG KESEHATAN REPRODUKSI </a:t>
            </a:r>
          </a:p>
          <a:p>
            <a:pPr algn="ctr">
              <a:lnSpc>
                <a:spcPct val="150000"/>
              </a:lnSpc>
            </a:pPr>
            <a:r>
              <a:rPr lang="en-ID" sz="2000" dirty="0" err="1"/>
              <a:t>Pasal</a:t>
            </a:r>
            <a:r>
              <a:rPr lang="en-ID" sz="2000" dirty="0"/>
              <a:t> 2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sz="2000" dirty="0"/>
              <a:t>Ruang </a:t>
            </a:r>
            <a:r>
              <a:rPr lang="en-ID" sz="2000" dirty="0" err="1"/>
              <a:t>lingkup</a:t>
            </a:r>
            <a:r>
              <a:rPr lang="en-ID" sz="2000" dirty="0"/>
              <a:t> </a:t>
            </a:r>
            <a:r>
              <a:rPr lang="en-ID" sz="2000" dirty="0" err="1"/>
              <a:t>pengaturan</a:t>
            </a:r>
            <a:r>
              <a:rPr lang="en-ID" sz="2000" dirty="0"/>
              <a:t> Kesehatan </a:t>
            </a:r>
            <a:r>
              <a:rPr lang="en-ID" sz="2000" dirty="0" err="1"/>
              <a:t>Reproduksi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Peraturan</a:t>
            </a:r>
            <a:r>
              <a:rPr lang="en-ID" sz="2000" dirty="0"/>
              <a:t> </a:t>
            </a:r>
            <a:r>
              <a:rPr lang="en-ID" sz="2000" dirty="0" err="1"/>
              <a:t>Pemerintah</a:t>
            </a:r>
            <a:r>
              <a:rPr lang="en-ID" sz="2000" dirty="0"/>
              <a:t> </a:t>
            </a:r>
            <a:r>
              <a:rPr lang="en-ID" sz="2000" dirty="0" err="1"/>
              <a:t>ini</a:t>
            </a:r>
            <a:r>
              <a:rPr lang="en-ID" sz="2000" dirty="0"/>
              <a:t> </a:t>
            </a:r>
            <a:r>
              <a:rPr lang="en-ID" sz="2000" dirty="0" err="1"/>
              <a:t>meliputi</a:t>
            </a:r>
            <a:r>
              <a:rPr lang="en-ID" sz="2000" dirty="0"/>
              <a:t>: a. </a:t>
            </a:r>
            <a:r>
              <a:rPr lang="en-ID" sz="2000" dirty="0" err="1"/>
              <a:t>pelayanan</a:t>
            </a:r>
            <a:r>
              <a:rPr lang="en-ID" sz="2000" dirty="0"/>
              <a:t> </a:t>
            </a:r>
            <a:r>
              <a:rPr lang="en-ID" sz="2000" dirty="0" err="1"/>
              <a:t>kesehatan</a:t>
            </a:r>
            <a:r>
              <a:rPr lang="en-ID" sz="2000" dirty="0"/>
              <a:t> </a:t>
            </a:r>
            <a:r>
              <a:rPr lang="en-ID" sz="2000" dirty="0" err="1"/>
              <a:t>ibu</a:t>
            </a:r>
            <a:r>
              <a:rPr lang="en-ID" sz="2000" dirty="0"/>
              <a:t>; b. </a:t>
            </a:r>
            <a:r>
              <a:rPr lang="en-ID" sz="2000" dirty="0" err="1"/>
              <a:t>indikasi</a:t>
            </a:r>
            <a:r>
              <a:rPr lang="en-ID" sz="2000" dirty="0"/>
              <a:t> </a:t>
            </a:r>
            <a:r>
              <a:rPr lang="en-ID" sz="2000" dirty="0" err="1"/>
              <a:t>kedaruratan</a:t>
            </a:r>
            <a:r>
              <a:rPr lang="en-ID" sz="2000" dirty="0"/>
              <a:t> </a:t>
            </a:r>
            <a:r>
              <a:rPr lang="en-ID" sz="2000" dirty="0" err="1"/>
              <a:t>medis</a:t>
            </a:r>
            <a:r>
              <a:rPr lang="en-ID" sz="2000" dirty="0"/>
              <a:t> dan </a:t>
            </a:r>
            <a:r>
              <a:rPr lang="en-ID" sz="2000" dirty="0" err="1"/>
              <a:t>perkosaan</a:t>
            </a:r>
            <a:r>
              <a:rPr lang="en-ID" sz="2000" dirty="0"/>
              <a:t> </a:t>
            </a:r>
            <a:r>
              <a:rPr lang="en-ID" sz="2000" dirty="0" err="1"/>
              <a:t>sebagai</a:t>
            </a:r>
            <a:r>
              <a:rPr lang="en-ID" sz="2000" dirty="0"/>
              <a:t> </a:t>
            </a:r>
            <a:r>
              <a:rPr lang="en-ID" sz="2000" dirty="0" err="1"/>
              <a:t>pengecualian</a:t>
            </a:r>
            <a:r>
              <a:rPr lang="en-ID" sz="2000" dirty="0"/>
              <a:t> </a:t>
            </a:r>
            <a:r>
              <a:rPr lang="en-ID" sz="2000" dirty="0" err="1"/>
              <a:t>atas</a:t>
            </a:r>
            <a:r>
              <a:rPr lang="en-ID" sz="2000" dirty="0"/>
              <a:t> </a:t>
            </a:r>
            <a:r>
              <a:rPr lang="en-ID" sz="2000" dirty="0" err="1"/>
              <a:t>larangan</a:t>
            </a:r>
            <a:r>
              <a:rPr lang="en-ID" sz="2000" dirty="0"/>
              <a:t> </a:t>
            </a:r>
            <a:r>
              <a:rPr lang="en-ID" sz="2000" dirty="0" err="1"/>
              <a:t>aborsi</a:t>
            </a:r>
            <a:r>
              <a:rPr lang="en-ID" sz="2000" dirty="0"/>
              <a:t>; dan c. </a:t>
            </a:r>
            <a:r>
              <a:rPr lang="en-ID" sz="2000" dirty="0" err="1"/>
              <a:t>Reproduksi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Bantuan</a:t>
            </a:r>
            <a:r>
              <a:rPr lang="en-ID" sz="2000" dirty="0"/>
              <a:t>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Kehamilan</a:t>
            </a:r>
            <a:r>
              <a:rPr lang="en-ID" sz="2000" dirty="0"/>
              <a:t> di </a:t>
            </a:r>
            <a:r>
              <a:rPr lang="en-ID" sz="2000" dirty="0" err="1"/>
              <a:t>Luar</a:t>
            </a:r>
            <a:r>
              <a:rPr lang="en-ID" sz="2000" dirty="0"/>
              <a:t> Cara </a:t>
            </a:r>
            <a:r>
              <a:rPr lang="en-ID" sz="2000" dirty="0" err="1"/>
              <a:t>Alamiah</a:t>
            </a:r>
            <a:r>
              <a:rPr lang="en-ID" sz="2000" dirty="0"/>
              <a:t>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sz="2000" dirty="0" err="1"/>
              <a:t>Silakan</a:t>
            </a:r>
            <a:r>
              <a:rPr lang="en-ID" sz="2000" dirty="0"/>
              <a:t> Baca </a:t>
            </a:r>
            <a:r>
              <a:rPr lang="en-ID" sz="2000" dirty="0" err="1"/>
              <a:t>Lengkap</a:t>
            </a:r>
            <a:r>
              <a:rPr lang="en-ID" sz="2000" dirty="0"/>
              <a:t> di BAB IV INDIKASI KEDARURATAN MEDIS DAN PERKOSAAN SEBAGAI PENGECUALIAN ATAS LARANGAN ABORSI PERATURAN PEMERINTAH REPUBLIK INDONESIA NOMOR 61 TAHUN 2014 TENTANG KESEHATAN REPRODUKSI </a:t>
            </a:r>
          </a:p>
          <a:p>
            <a:pPr algn="just">
              <a:lnSpc>
                <a:spcPct val="150000"/>
              </a:lnSpc>
            </a:pPr>
            <a:endParaRPr lang="id-ID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5776" y="310595"/>
            <a:ext cx="5643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Aborsi</a:t>
            </a:r>
          </a:p>
        </p:txBody>
      </p:sp>
      <p:pic>
        <p:nvPicPr>
          <p:cNvPr id="7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04878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7224" y="1408443"/>
            <a:ext cx="7243168" cy="4661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D" sz="2000" dirty="0" err="1"/>
              <a:t>Pemerintah</a:t>
            </a:r>
            <a:r>
              <a:rPr lang="en-ID" sz="2000" dirty="0"/>
              <a:t>, </a:t>
            </a:r>
            <a:r>
              <a:rPr lang="en-ID" sz="2000" dirty="0" err="1"/>
              <a:t>pemerintah</a:t>
            </a:r>
            <a:r>
              <a:rPr lang="en-ID" sz="2000" dirty="0"/>
              <a:t> </a:t>
            </a:r>
            <a:r>
              <a:rPr lang="en-ID" sz="2000" dirty="0" err="1"/>
              <a:t>daerah</a:t>
            </a:r>
            <a:r>
              <a:rPr lang="en-ID" sz="2000" dirty="0"/>
              <a:t>, dan </a:t>
            </a:r>
            <a:r>
              <a:rPr lang="en-ID" sz="2000" dirty="0" err="1"/>
              <a:t>masyarakat</a:t>
            </a:r>
            <a:r>
              <a:rPr lang="en-ID" sz="2000" dirty="0"/>
              <a:t> </a:t>
            </a:r>
            <a:r>
              <a:rPr lang="en-ID" sz="2000" dirty="0" err="1"/>
              <a:t>bertanggung</a:t>
            </a:r>
            <a:r>
              <a:rPr lang="en-ID" sz="2000" dirty="0"/>
              <a:t> </a:t>
            </a:r>
            <a:r>
              <a:rPr lang="en-ID" sz="2000" dirty="0" err="1"/>
              <a:t>jawab</a:t>
            </a:r>
            <a:r>
              <a:rPr lang="en-ID" sz="2000" dirty="0"/>
              <a:t> </a:t>
            </a:r>
            <a:r>
              <a:rPr lang="en-ID" sz="2000" dirty="0" err="1"/>
              <a:t>atas</a:t>
            </a:r>
            <a:r>
              <a:rPr lang="en-ID" sz="2000" dirty="0"/>
              <a:t> </a:t>
            </a:r>
            <a:r>
              <a:rPr lang="en-ID" sz="2000" dirty="0" err="1"/>
              <a:t>pemberian</a:t>
            </a:r>
            <a:r>
              <a:rPr lang="en-ID" sz="2000" dirty="0"/>
              <a:t> </a:t>
            </a:r>
            <a:r>
              <a:rPr lang="en-ID" sz="2000" dirty="0" err="1"/>
              <a:t>informasi</a:t>
            </a:r>
            <a:r>
              <a:rPr lang="en-ID" sz="2000" dirty="0"/>
              <a:t> dan </a:t>
            </a:r>
            <a:r>
              <a:rPr lang="en-ID" sz="2000" dirty="0" err="1"/>
              <a:t>pelaksanaan</a:t>
            </a:r>
            <a:r>
              <a:rPr lang="en-ID" sz="2000" dirty="0"/>
              <a:t> </a:t>
            </a:r>
            <a:r>
              <a:rPr lang="en-ID" sz="2000" dirty="0" err="1"/>
              <a:t>edukasi</a:t>
            </a:r>
            <a:r>
              <a:rPr lang="en-ID" sz="2000" dirty="0"/>
              <a:t> </a:t>
            </a:r>
            <a:r>
              <a:rPr lang="en-ID" sz="2000" dirty="0" err="1"/>
              <a:t>mengenai</a:t>
            </a:r>
            <a:r>
              <a:rPr lang="en-ID" sz="2000" dirty="0"/>
              <a:t> </a:t>
            </a:r>
            <a:r>
              <a:rPr lang="en-ID" sz="2000" dirty="0" err="1"/>
              <a:t>kesehatan</a:t>
            </a:r>
            <a:r>
              <a:rPr lang="en-ID" sz="2000" dirty="0"/>
              <a:t> </a:t>
            </a:r>
            <a:r>
              <a:rPr lang="en-ID" sz="2000" dirty="0" err="1"/>
              <a:t>reproduksi</a:t>
            </a:r>
            <a:r>
              <a:rPr lang="en-ID" sz="2000" dirty="0"/>
              <a:t> </a:t>
            </a:r>
            <a:r>
              <a:rPr lang="en-ID" sz="2000" dirty="0" err="1"/>
              <a:t>bagi</a:t>
            </a:r>
            <a:r>
              <a:rPr lang="en-ID" sz="2000" dirty="0"/>
              <a:t> </a:t>
            </a:r>
            <a:r>
              <a:rPr lang="en-ID" sz="2000" dirty="0" err="1"/>
              <a:t>masyarakat</a:t>
            </a:r>
            <a:r>
              <a:rPr lang="en-ID" sz="2000" dirty="0"/>
              <a:t> </a:t>
            </a:r>
            <a:r>
              <a:rPr lang="en-ID" sz="2000" dirty="0" err="1"/>
              <a:t>khususnya</a:t>
            </a:r>
            <a:r>
              <a:rPr lang="en-ID" sz="2000" dirty="0"/>
              <a:t> </a:t>
            </a:r>
            <a:r>
              <a:rPr lang="en-ID" sz="2000" dirty="0" err="1"/>
              <a:t>generasi</a:t>
            </a:r>
            <a:r>
              <a:rPr lang="en-ID" sz="2000" dirty="0"/>
              <a:t> </a:t>
            </a:r>
            <a:r>
              <a:rPr lang="en-ID" sz="2000" dirty="0" err="1"/>
              <a:t>muda</a:t>
            </a:r>
            <a:r>
              <a:rPr lang="en-ID" sz="2000" dirty="0"/>
              <a:t>. </a:t>
            </a:r>
            <a:r>
              <a:rPr lang="en-ID" sz="2000" dirty="0" err="1"/>
              <a:t>Diantaranya</a:t>
            </a:r>
            <a:r>
              <a:rPr lang="en-ID" sz="2000" dirty="0"/>
              <a:t> </a:t>
            </a:r>
            <a:r>
              <a:rPr lang="en-ID" sz="2000" dirty="0" err="1"/>
              <a:t>informasi</a:t>
            </a:r>
            <a:r>
              <a:rPr lang="en-ID" sz="2000" dirty="0"/>
              <a:t> dan </a:t>
            </a:r>
            <a:r>
              <a:rPr lang="en-ID" sz="2000" dirty="0" err="1"/>
              <a:t>edukasi</a:t>
            </a:r>
            <a:r>
              <a:rPr lang="en-ID" sz="2000" dirty="0"/>
              <a:t> </a:t>
            </a:r>
            <a:r>
              <a:rPr lang="en-ID" sz="2000" dirty="0" err="1"/>
              <a:t>mengenai</a:t>
            </a:r>
            <a:r>
              <a:rPr lang="en-ID" sz="2000" dirty="0"/>
              <a:t> </a:t>
            </a:r>
            <a:r>
              <a:rPr lang="en-ID" sz="2000" dirty="0" err="1"/>
              <a:t>keluarga</a:t>
            </a:r>
            <a:r>
              <a:rPr lang="en-ID" sz="2000" dirty="0"/>
              <a:t> </a:t>
            </a:r>
            <a:r>
              <a:rPr lang="en-ID" sz="2000" dirty="0" err="1"/>
              <a:t>berencana</a:t>
            </a:r>
            <a:r>
              <a:rPr lang="en-ID" sz="2000" dirty="0"/>
              <a:t> dan </a:t>
            </a:r>
            <a:r>
              <a:rPr lang="en-ID" sz="2000" dirty="0" err="1"/>
              <a:t>metode</a:t>
            </a:r>
            <a:r>
              <a:rPr lang="en-ID" sz="2000" dirty="0"/>
              <a:t> </a:t>
            </a:r>
            <a:r>
              <a:rPr lang="en-ID" sz="2000" dirty="0" err="1"/>
              <a:t>kontrasepsi</a:t>
            </a:r>
            <a:r>
              <a:rPr lang="en-ID" sz="2000" dirty="0"/>
              <a:t> </a:t>
            </a:r>
            <a:r>
              <a:rPr lang="en-ID" sz="2000" dirty="0" err="1"/>
              <a:t>sangat</a:t>
            </a:r>
            <a:r>
              <a:rPr lang="en-ID" sz="2000" dirty="0"/>
              <a:t> </a:t>
            </a:r>
            <a:r>
              <a:rPr lang="en-ID" sz="2000" dirty="0" err="1"/>
              <a:t>perlu</a:t>
            </a:r>
            <a:r>
              <a:rPr lang="en-ID" sz="2000" dirty="0"/>
              <a:t> </a:t>
            </a:r>
            <a:r>
              <a:rPr lang="en-ID" sz="2000" dirty="0" err="1"/>
              <a:t>ditingkatkan</a:t>
            </a:r>
            <a:r>
              <a:rPr lang="en-ID" sz="2000" dirty="0"/>
              <a:t>.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informasi</a:t>
            </a:r>
            <a:r>
              <a:rPr lang="en-ID" sz="2000" dirty="0"/>
              <a:t> dan </a:t>
            </a:r>
            <a:r>
              <a:rPr lang="en-ID" sz="2000" dirty="0" err="1"/>
              <a:t>edukasi</a:t>
            </a:r>
            <a:r>
              <a:rPr lang="en-ID" sz="2000" dirty="0"/>
              <a:t> </a:t>
            </a:r>
            <a:r>
              <a:rPr lang="en-ID" sz="2000" dirty="0" err="1"/>
              <a:t>tersebut</a:t>
            </a:r>
            <a:r>
              <a:rPr lang="en-ID" sz="2000" dirty="0"/>
              <a:t>, </a:t>
            </a:r>
            <a:r>
              <a:rPr lang="en-ID" sz="2000" dirty="0" err="1"/>
              <a:t>diharapkan</a:t>
            </a:r>
            <a:r>
              <a:rPr lang="en-ID" sz="2000" dirty="0"/>
              <a:t> </a:t>
            </a:r>
            <a:r>
              <a:rPr lang="en-ID" sz="2000" dirty="0" err="1"/>
              <a:t>dapat</a:t>
            </a:r>
            <a:r>
              <a:rPr lang="en-ID" sz="2000" dirty="0"/>
              <a:t> </a:t>
            </a:r>
            <a:r>
              <a:rPr lang="en-ID" sz="2000" dirty="0" err="1"/>
              <a:t>menurunkan</a:t>
            </a:r>
            <a:r>
              <a:rPr lang="en-ID" sz="2000" dirty="0"/>
              <a:t> </a:t>
            </a:r>
            <a:r>
              <a:rPr lang="en-ID" sz="2000" dirty="0" err="1"/>
              <a:t>kejadian</a:t>
            </a:r>
            <a:r>
              <a:rPr lang="en-ID" sz="2000" dirty="0"/>
              <a:t> premarital </a:t>
            </a:r>
            <a:r>
              <a:rPr lang="en-ID" sz="2000" dirty="0" err="1"/>
              <a:t>seks</a:t>
            </a:r>
            <a:r>
              <a:rPr lang="en-ID" sz="2000" dirty="0"/>
              <a:t>, </a:t>
            </a:r>
            <a:r>
              <a:rPr lang="en-ID" sz="2000" dirty="0" err="1"/>
              <a:t>seks</a:t>
            </a:r>
            <a:r>
              <a:rPr lang="en-ID" sz="2000" dirty="0"/>
              <a:t> </a:t>
            </a:r>
            <a:r>
              <a:rPr lang="en-ID" sz="2000" dirty="0" err="1"/>
              <a:t>bebas</a:t>
            </a:r>
            <a:r>
              <a:rPr lang="en-ID" sz="2000" dirty="0"/>
              <a:t> </a:t>
            </a:r>
            <a:r>
              <a:rPr lang="en-ID" sz="2000" dirty="0" err="1"/>
              <a:t>serta</a:t>
            </a:r>
            <a:r>
              <a:rPr lang="en-ID" sz="2000" dirty="0"/>
              <a:t> </a:t>
            </a:r>
            <a:r>
              <a:rPr lang="en-ID" sz="2000" dirty="0" err="1"/>
              <a:t>angka</a:t>
            </a:r>
            <a:r>
              <a:rPr lang="en-ID" sz="2000" dirty="0"/>
              <a:t> </a:t>
            </a:r>
            <a:r>
              <a:rPr lang="en-ID" sz="2000" dirty="0" err="1"/>
              <a:t>kehamilan</a:t>
            </a:r>
            <a:r>
              <a:rPr lang="en-ID" sz="2000" dirty="0"/>
              <a:t> yang </a:t>
            </a:r>
            <a:r>
              <a:rPr lang="en-ID" sz="2000" dirty="0" err="1"/>
              <a:t>tidak</a:t>
            </a:r>
            <a:r>
              <a:rPr lang="en-ID" sz="2000" dirty="0"/>
              <a:t> </a:t>
            </a:r>
            <a:r>
              <a:rPr lang="en-ID" sz="2000" dirty="0" err="1"/>
              <a:t>diinginkan</a:t>
            </a:r>
            <a:r>
              <a:rPr lang="en-ID" sz="2000" dirty="0"/>
              <a:t> yang </a:t>
            </a:r>
            <a:r>
              <a:rPr lang="en-ID" sz="2000" dirty="0" err="1"/>
              <a:t>dapat</a:t>
            </a:r>
            <a:r>
              <a:rPr lang="en-ID" sz="2000" dirty="0"/>
              <a:t> </a:t>
            </a:r>
            <a:r>
              <a:rPr lang="en-ID" sz="2000" dirty="0" err="1"/>
              <a:t>menjurus</a:t>
            </a:r>
            <a:r>
              <a:rPr lang="en-ID" sz="2000" dirty="0"/>
              <a:t> </a:t>
            </a:r>
            <a:r>
              <a:rPr lang="en-ID" sz="2000" dirty="0" err="1"/>
              <a:t>ke</a:t>
            </a:r>
            <a:r>
              <a:rPr lang="en-ID" sz="2000" dirty="0"/>
              <a:t> </a:t>
            </a:r>
            <a:r>
              <a:rPr lang="en-ID" sz="2000" dirty="0" err="1"/>
              <a:t>aborsi</a:t>
            </a:r>
            <a:r>
              <a:rPr lang="en-ID" sz="2000" dirty="0"/>
              <a:t> dan </a:t>
            </a:r>
            <a:r>
              <a:rPr lang="en-ID" sz="2000" dirty="0" err="1"/>
              <a:t>infeksi</a:t>
            </a:r>
            <a:r>
              <a:rPr lang="en-ID" sz="2000" dirty="0"/>
              <a:t> </a:t>
            </a:r>
            <a:r>
              <a:rPr lang="en-ID" sz="2000" dirty="0" err="1"/>
              <a:t>menular</a:t>
            </a:r>
            <a:r>
              <a:rPr lang="en-ID" sz="2000" dirty="0"/>
              <a:t> </a:t>
            </a:r>
            <a:r>
              <a:rPr lang="en-ID" sz="2000" dirty="0" err="1"/>
              <a:t>seksual</a:t>
            </a:r>
            <a:r>
              <a:rPr lang="en-ID" sz="2000" dirty="0"/>
              <a:t> </a:t>
            </a:r>
            <a:r>
              <a:rPr lang="en-ID" sz="2000" dirty="0" err="1"/>
              <a:t>termasuk</a:t>
            </a:r>
            <a:r>
              <a:rPr lang="en-ID" sz="2000" dirty="0"/>
              <a:t> </a:t>
            </a:r>
            <a:r>
              <a:rPr lang="en-ID" sz="2000" dirty="0" err="1"/>
              <a:t>penularan</a:t>
            </a:r>
            <a:r>
              <a:rPr lang="en-ID" sz="2000" dirty="0"/>
              <a:t> HIV dan AIDS. </a:t>
            </a:r>
            <a:endParaRPr lang="id-ID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77334" y="507562"/>
            <a:ext cx="5643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Peran </a:t>
            </a:r>
            <a:r>
              <a:rPr lang="en-US" sz="3600" dirty="0" err="1"/>
              <a:t>masyarakat</a:t>
            </a:r>
            <a:endParaRPr lang="en-US" sz="3600" dirty="0"/>
          </a:p>
        </p:txBody>
      </p:sp>
      <p:pic>
        <p:nvPicPr>
          <p:cNvPr id="7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657340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3694" y="867529"/>
            <a:ext cx="7636737" cy="5122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sz="2000" dirty="0" err="1"/>
              <a:t>Dalam</a:t>
            </a:r>
            <a:r>
              <a:rPr lang="en-ID" sz="2000" dirty="0"/>
              <a:t> dunia </a:t>
            </a:r>
            <a:r>
              <a:rPr lang="en-ID" sz="2000" dirty="0" err="1"/>
              <a:t>kedokteran</a:t>
            </a:r>
            <a:r>
              <a:rPr lang="en-ID" sz="2000" dirty="0"/>
              <a:t>, </a:t>
            </a:r>
            <a:r>
              <a:rPr lang="en-ID" sz="2000" dirty="0" err="1"/>
              <a:t>penanganan</a:t>
            </a:r>
            <a:r>
              <a:rPr lang="en-ID" sz="2000" dirty="0"/>
              <a:t> </a:t>
            </a:r>
            <a:r>
              <a:rPr lang="en-ID" sz="2000" dirty="0" err="1"/>
              <a:t>masalah</a:t>
            </a:r>
            <a:r>
              <a:rPr lang="en-ID" sz="2000" dirty="0"/>
              <a:t> </a:t>
            </a:r>
            <a:r>
              <a:rPr lang="en-ID" sz="2000" dirty="0" err="1"/>
              <a:t>infertilitas</a:t>
            </a:r>
            <a:r>
              <a:rPr lang="en-ID" sz="2000" dirty="0"/>
              <a:t> </a:t>
            </a:r>
            <a:r>
              <a:rPr lang="en-ID" sz="2000" dirty="0" err="1"/>
              <a:t>dilakukan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berbagai</a:t>
            </a:r>
            <a:r>
              <a:rPr lang="en-ID" sz="2000" dirty="0"/>
              <a:t> </a:t>
            </a:r>
            <a:r>
              <a:rPr lang="en-ID" sz="2000" dirty="0" err="1"/>
              <a:t>cara</a:t>
            </a:r>
            <a:r>
              <a:rPr lang="en-ID" sz="2000" dirty="0"/>
              <a:t> dan </a:t>
            </a:r>
            <a:r>
              <a:rPr lang="en-ID" sz="2000" dirty="0" err="1"/>
              <a:t>pendekatan</a:t>
            </a:r>
            <a:r>
              <a:rPr lang="en-ID" sz="2000" dirty="0"/>
              <a:t>. </a:t>
            </a:r>
            <a:r>
              <a:rPr lang="en-ID" sz="2000" dirty="0" err="1"/>
              <a:t>Pilihan</a:t>
            </a:r>
            <a:r>
              <a:rPr lang="en-ID" sz="2000" dirty="0"/>
              <a:t> </a:t>
            </a:r>
            <a:r>
              <a:rPr lang="en-ID" sz="2000" dirty="0" err="1"/>
              <a:t>terakhir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membantu</a:t>
            </a:r>
            <a:r>
              <a:rPr lang="en-ID" sz="2000" dirty="0"/>
              <a:t> </a:t>
            </a:r>
            <a:r>
              <a:rPr lang="en-ID" sz="2000" dirty="0" err="1"/>
              <a:t>pasangan</a:t>
            </a:r>
            <a:r>
              <a:rPr lang="en-ID" sz="2000" dirty="0"/>
              <a:t> </a:t>
            </a:r>
            <a:r>
              <a:rPr lang="en-ID" sz="2000" dirty="0" err="1"/>
              <a:t>suami</a:t>
            </a:r>
            <a:r>
              <a:rPr lang="en-ID" sz="2000" dirty="0"/>
              <a:t> </a:t>
            </a:r>
            <a:r>
              <a:rPr lang="en-ID" sz="2000" dirty="0" err="1"/>
              <a:t>istri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masalah</a:t>
            </a:r>
            <a:r>
              <a:rPr lang="en-ID" sz="2000" dirty="0"/>
              <a:t> </a:t>
            </a:r>
            <a:r>
              <a:rPr lang="en-ID" sz="2000" dirty="0" err="1"/>
              <a:t>infertilitas</a:t>
            </a:r>
            <a:r>
              <a:rPr lang="en-ID" sz="2000" dirty="0"/>
              <a:t> dan </a:t>
            </a:r>
            <a:r>
              <a:rPr lang="en-ID" sz="2000" dirty="0" err="1"/>
              <a:t>sangat</a:t>
            </a:r>
            <a:r>
              <a:rPr lang="en-ID" sz="2000" dirty="0"/>
              <a:t> </a:t>
            </a:r>
            <a:r>
              <a:rPr lang="en-ID" sz="2000" dirty="0" err="1"/>
              <a:t>menginginkan</a:t>
            </a:r>
            <a:r>
              <a:rPr lang="en-ID" sz="2000" dirty="0"/>
              <a:t> </a:t>
            </a:r>
            <a:r>
              <a:rPr lang="en-ID" sz="2000" dirty="0" err="1"/>
              <a:t>keturunan</a:t>
            </a:r>
            <a:r>
              <a:rPr lang="en-ID" sz="2000" dirty="0"/>
              <a:t> </a:t>
            </a:r>
            <a:r>
              <a:rPr lang="en-ID" sz="2000" dirty="0" err="1"/>
              <a:t>adalah</a:t>
            </a:r>
            <a:r>
              <a:rPr lang="en-ID" sz="2000" dirty="0"/>
              <a:t> </a:t>
            </a:r>
            <a:r>
              <a:rPr lang="en-ID" sz="2000" dirty="0" err="1"/>
              <a:t>melalui</a:t>
            </a:r>
            <a:r>
              <a:rPr lang="en-ID" sz="2000" dirty="0"/>
              <a:t> </a:t>
            </a:r>
            <a:r>
              <a:rPr lang="en-ID" sz="2000" dirty="0" err="1"/>
              <a:t>teknologi</a:t>
            </a:r>
            <a:r>
              <a:rPr lang="en-ID" sz="2000" dirty="0"/>
              <a:t> yang </a:t>
            </a:r>
            <a:r>
              <a:rPr lang="en-ID" sz="2000" dirty="0" err="1"/>
              <a:t>dikenal</a:t>
            </a:r>
            <a:r>
              <a:rPr lang="en-ID" sz="2000" dirty="0"/>
              <a:t> </a:t>
            </a:r>
            <a:r>
              <a:rPr lang="en-ID" sz="2000" dirty="0" err="1"/>
              <a:t>sebagai</a:t>
            </a:r>
            <a:r>
              <a:rPr lang="en-ID" sz="2000" dirty="0"/>
              <a:t> assisted reproduction.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sz="2000" dirty="0"/>
              <a:t>Assisted reproduction </a:t>
            </a:r>
            <a:r>
              <a:rPr lang="en-ID" sz="2000" dirty="0" err="1"/>
              <a:t>merupakan</a:t>
            </a:r>
            <a:r>
              <a:rPr lang="en-ID" sz="2000" dirty="0"/>
              <a:t> </a:t>
            </a:r>
            <a:r>
              <a:rPr lang="en-ID" sz="2000" dirty="0" err="1"/>
              <a:t>istilah</a:t>
            </a:r>
            <a:r>
              <a:rPr lang="en-ID" sz="2000" dirty="0"/>
              <a:t> </a:t>
            </a:r>
            <a:r>
              <a:rPr lang="en-ID" sz="2000" dirty="0" err="1"/>
              <a:t>umum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berbagai</a:t>
            </a:r>
            <a:r>
              <a:rPr lang="en-ID" sz="2000" dirty="0"/>
              <a:t> </a:t>
            </a:r>
            <a:r>
              <a:rPr lang="en-ID" sz="2000" dirty="0" err="1"/>
              <a:t>metode</a:t>
            </a:r>
            <a:r>
              <a:rPr lang="en-ID" sz="2000" dirty="0"/>
              <a:t> yang </a:t>
            </a:r>
            <a:r>
              <a:rPr lang="en-ID" sz="2000" dirty="0" err="1"/>
              <a:t>bertujuan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menghasilkan</a:t>
            </a:r>
            <a:r>
              <a:rPr lang="en-ID" sz="2000" dirty="0"/>
              <a:t> </a:t>
            </a:r>
            <a:r>
              <a:rPr lang="en-ID" sz="2000" dirty="0" err="1"/>
              <a:t>kehamilan</a:t>
            </a:r>
            <a:r>
              <a:rPr lang="en-ID" sz="2000" dirty="0"/>
              <a:t> pada </a:t>
            </a:r>
            <a:r>
              <a:rPr lang="en-ID" sz="2000" dirty="0" err="1"/>
              <a:t>seorang</a:t>
            </a:r>
            <a:r>
              <a:rPr lang="en-ID" sz="2000" dirty="0"/>
              <a:t> </a:t>
            </a:r>
            <a:r>
              <a:rPr lang="en-ID" sz="2000" dirty="0" err="1"/>
              <a:t>perempuan</a:t>
            </a:r>
            <a:r>
              <a:rPr lang="en-ID" sz="2000" dirty="0"/>
              <a:t> </a:t>
            </a:r>
            <a:r>
              <a:rPr lang="en-ID" sz="2000" dirty="0" err="1"/>
              <a:t>melalui</a:t>
            </a:r>
            <a:r>
              <a:rPr lang="en-ID" sz="2000" dirty="0"/>
              <a:t> </a:t>
            </a:r>
            <a:r>
              <a:rPr lang="en-ID" sz="2000" dirty="0" err="1"/>
              <a:t>cara-cara</a:t>
            </a:r>
            <a:r>
              <a:rPr lang="en-ID" sz="2000" dirty="0"/>
              <a:t> di </a:t>
            </a:r>
            <a:r>
              <a:rPr lang="en-ID" sz="2000" dirty="0" err="1"/>
              <a:t>luar</a:t>
            </a:r>
            <a:r>
              <a:rPr lang="en-ID" sz="2000" dirty="0"/>
              <a:t> </a:t>
            </a:r>
            <a:r>
              <a:rPr lang="en-ID" sz="2000" dirty="0" err="1"/>
              <a:t>cara</a:t>
            </a:r>
            <a:r>
              <a:rPr lang="en-ID" sz="2000" dirty="0"/>
              <a:t> </a:t>
            </a:r>
            <a:r>
              <a:rPr lang="en-ID" sz="2000" dirty="0" err="1"/>
              <a:t>alami</a:t>
            </a:r>
            <a:r>
              <a:rPr lang="en-ID" sz="2000" dirty="0"/>
              <a:t>.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Undang-Undang</a:t>
            </a:r>
            <a:r>
              <a:rPr lang="en-ID" sz="2000" dirty="0"/>
              <a:t> </a:t>
            </a:r>
            <a:r>
              <a:rPr lang="en-ID" sz="2000" dirty="0" err="1"/>
              <a:t>Nomor</a:t>
            </a:r>
            <a:r>
              <a:rPr lang="en-ID" sz="2000" dirty="0"/>
              <a:t> 36 </a:t>
            </a:r>
            <a:r>
              <a:rPr lang="en-ID" sz="2000" dirty="0" err="1"/>
              <a:t>Tahun</a:t>
            </a:r>
            <a:r>
              <a:rPr lang="en-ID" sz="2000" dirty="0"/>
              <a:t> 2009 </a:t>
            </a:r>
            <a:r>
              <a:rPr lang="en-ID" sz="2000" dirty="0" err="1"/>
              <a:t>tentang</a:t>
            </a:r>
            <a:r>
              <a:rPr lang="en-ID" sz="2000" dirty="0"/>
              <a:t> Kesehatan, </a:t>
            </a:r>
            <a:r>
              <a:rPr lang="en-ID" sz="2000" dirty="0" err="1"/>
              <a:t>terdapat</a:t>
            </a:r>
            <a:r>
              <a:rPr lang="en-ID" sz="2000" dirty="0"/>
              <a:t> 2 (</a:t>
            </a:r>
            <a:r>
              <a:rPr lang="en-ID" sz="2000" dirty="0" err="1"/>
              <a:t>dua</a:t>
            </a:r>
            <a:r>
              <a:rPr lang="en-ID" sz="2000" dirty="0"/>
              <a:t>) </a:t>
            </a:r>
            <a:r>
              <a:rPr lang="en-ID" sz="2000" dirty="0" err="1"/>
              <a:t>pasal</a:t>
            </a:r>
            <a:r>
              <a:rPr lang="en-ID" sz="2000" dirty="0"/>
              <a:t> yang </a:t>
            </a:r>
            <a:r>
              <a:rPr lang="en-ID" sz="2000" dirty="0" err="1"/>
              <a:t>mengatur</a:t>
            </a:r>
            <a:r>
              <a:rPr lang="en-ID" sz="2000" dirty="0"/>
              <a:t> </a:t>
            </a:r>
            <a:r>
              <a:rPr lang="en-ID" sz="2000" dirty="0" err="1"/>
              <a:t>mengenai</a:t>
            </a:r>
            <a:r>
              <a:rPr lang="en-ID" sz="2000" dirty="0"/>
              <a:t> </a:t>
            </a:r>
            <a:r>
              <a:rPr lang="en-ID" sz="2000" dirty="0" err="1"/>
              <a:t>hal</a:t>
            </a:r>
            <a:r>
              <a:rPr lang="en-ID" sz="2000" dirty="0"/>
              <a:t> </a:t>
            </a:r>
            <a:r>
              <a:rPr lang="en-ID" sz="2000" dirty="0" err="1"/>
              <a:t>tersebut</a:t>
            </a:r>
            <a:r>
              <a:rPr lang="en-ID" sz="2000" dirty="0"/>
              <a:t> </a:t>
            </a:r>
            <a:r>
              <a:rPr lang="en-ID" sz="2000" dirty="0" err="1"/>
              <a:t>yaitu</a:t>
            </a:r>
            <a:r>
              <a:rPr lang="en-ID" sz="2000" dirty="0"/>
              <a:t> </a:t>
            </a:r>
            <a:r>
              <a:rPr lang="en-ID" sz="2000" dirty="0" err="1"/>
              <a:t>Pasal</a:t>
            </a:r>
            <a:r>
              <a:rPr lang="en-ID" sz="2000" dirty="0"/>
              <a:t> 74 dan </a:t>
            </a:r>
            <a:r>
              <a:rPr lang="en-ID" sz="2000" dirty="0" err="1"/>
              <a:t>Pasal</a:t>
            </a:r>
            <a:r>
              <a:rPr lang="en-ID" sz="2000" dirty="0"/>
              <a:t> 127.</a:t>
            </a:r>
            <a:endParaRPr lang="id-ID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3261" y="381397"/>
            <a:ext cx="56436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/>
              <a:t>Masalah Infertilitas</a:t>
            </a:r>
            <a:endParaRPr lang="en-US" sz="2000" dirty="0"/>
          </a:p>
        </p:txBody>
      </p:sp>
      <p:pic>
        <p:nvPicPr>
          <p:cNvPr id="7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020433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2664" y="1001284"/>
            <a:ext cx="7243168" cy="4855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sz="1600" dirty="0" err="1"/>
              <a:t>Reproduksi</a:t>
            </a:r>
            <a:r>
              <a:rPr lang="en-ID" sz="1600" dirty="0"/>
              <a:t> </a:t>
            </a:r>
            <a:r>
              <a:rPr lang="en-ID" sz="1600" dirty="0" err="1"/>
              <a:t>dengan</a:t>
            </a:r>
            <a:r>
              <a:rPr lang="en-ID" sz="1600" dirty="0"/>
              <a:t> </a:t>
            </a:r>
            <a:r>
              <a:rPr lang="en-ID" sz="1600" dirty="0" err="1"/>
              <a:t>bantuan</a:t>
            </a:r>
            <a:r>
              <a:rPr lang="en-ID" sz="1600" dirty="0"/>
              <a:t> </a:t>
            </a:r>
            <a:r>
              <a:rPr lang="en-ID" sz="1600" dirty="0" err="1"/>
              <a:t>atau</a:t>
            </a:r>
            <a:r>
              <a:rPr lang="en-ID" sz="1600" dirty="0"/>
              <a:t> </a:t>
            </a:r>
            <a:r>
              <a:rPr lang="en-ID" sz="1600" dirty="0" err="1"/>
              <a:t>kehamilan</a:t>
            </a:r>
            <a:r>
              <a:rPr lang="en-ID" sz="1600" dirty="0"/>
              <a:t> </a:t>
            </a:r>
            <a:r>
              <a:rPr lang="en-ID" sz="1600" dirty="0" err="1"/>
              <a:t>diluar</a:t>
            </a:r>
            <a:r>
              <a:rPr lang="en-ID" sz="1600" dirty="0"/>
              <a:t> </a:t>
            </a:r>
            <a:r>
              <a:rPr lang="en-ID" sz="1600" dirty="0" err="1"/>
              <a:t>cara</a:t>
            </a:r>
            <a:r>
              <a:rPr lang="en-ID" sz="1600" dirty="0"/>
              <a:t> </a:t>
            </a:r>
            <a:r>
              <a:rPr lang="en-ID" sz="1600" dirty="0" err="1"/>
              <a:t>alamiah</a:t>
            </a:r>
            <a:r>
              <a:rPr lang="en-ID" sz="1600" dirty="0"/>
              <a:t> </a:t>
            </a:r>
            <a:r>
              <a:rPr lang="en-ID" sz="1600" dirty="0" err="1"/>
              <a:t>berkembang</a:t>
            </a:r>
            <a:r>
              <a:rPr lang="en-ID" sz="1600" dirty="0"/>
              <a:t> </a:t>
            </a:r>
            <a:r>
              <a:rPr lang="en-ID" sz="1600" dirty="0" err="1"/>
              <a:t>sebagai</a:t>
            </a:r>
            <a:r>
              <a:rPr lang="en-ID" sz="1600" dirty="0"/>
              <a:t> </a:t>
            </a:r>
            <a:r>
              <a:rPr lang="en-ID" sz="1600" dirty="0" err="1"/>
              <a:t>pemecahan</a:t>
            </a:r>
            <a:r>
              <a:rPr lang="en-ID" sz="1600" dirty="0"/>
              <a:t> </a:t>
            </a:r>
            <a:r>
              <a:rPr lang="en-ID" sz="1600" dirty="0" err="1"/>
              <a:t>terhadap</a:t>
            </a:r>
            <a:r>
              <a:rPr lang="en-ID" sz="1600" dirty="0"/>
              <a:t> </a:t>
            </a:r>
            <a:r>
              <a:rPr lang="en-ID" sz="1600" dirty="0" err="1"/>
              <a:t>permasalahan</a:t>
            </a:r>
            <a:r>
              <a:rPr lang="en-ID" sz="1600" dirty="0"/>
              <a:t> </a:t>
            </a:r>
            <a:r>
              <a:rPr lang="en-ID" sz="1600" dirty="0" err="1"/>
              <a:t>infertilitas</a:t>
            </a:r>
            <a:r>
              <a:rPr lang="en-ID" sz="1600" dirty="0"/>
              <a:t>. Pada </a:t>
            </a:r>
            <a:r>
              <a:rPr lang="en-ID" sz="1600" dirty="0" err="1"/>
              <a:t>awalnya</a:t>
            </a:r>
            <a:r>
              <a:rPr lang="en-ID" sz="1600" dirty="0"/>
              <a:t> </a:t>
            </a:r>
            <a:r>
              <a:rPr lang="en-ID" sz="1600" dirty="0" err="1"/>
              <a:t>teknologi</a:t>
            </a:r>
            <a:r>
              <a:rPr lang="en-ID" sz="1600" dirty="0"/>
              <a:t> </a:t>
            </a:r>
            <a:r>
              <a:rPr lang="en-ID" sz="1600" dirty="0" err="1"/>
              <a:t>tersebut</a:t>
            </a:r>
            <a:r>
              <a:rPr lang="en-ID" sz="1600" dirty="0"/>
              <a:t> </a:t>
            </a:r>
            <a:r>
              <a:rPr lang="en-ID" sz="1600" dirty="0" err="1"/>
              <a:t>muncul</a:t>
            </a:r>
            <a:r>
              <a:rPr lang="en-ID" sz="1600" dirty="0"/>
              <a:t> </a:t>
            </a:r>
            <a:r>
              <a:rPr lang="en-ID" sz="1600" dirty="0" err="1"/>
              <a:t>untuk</a:t>
            </a:r>
            <a:r>
              <a:rPr lang="en-ID" sz="1600" dirty="0"/>
              <a:t> </a:t>
            </a:r>
            <a:r>
              <a:rPr lang="en-ID" sz="1600" dirty="0" err="1"/>
              <a:t>membantu</a:t>
            </a:r>
            <a:r>
              <a:rPr lang="en-ID" sz="1600" dirty="0"/>
              <a:t> </a:t>
            </a:r>
            <a:r>
              <a:rPr lang="en-ID" sz="1600" dirty="0" err="1"/>
              <a:t>pasangan</a:t>
            </a:r>
            <a:r>
              <a:rPr lang="en-ID" sz="1600" dirty="0"/>
              <a:t> </a:t>
            </a:r>
            <a:r>
              <a:rPr lang="en-ID" sz="1600" dirty="0" err="1"/>
              <a:t>suami</a:t>
            </a:r>
            <a:r>
              <a:rPr lang="en-ID" sz="1600" dirty="0"/>
              <a:t> </a:t>
            </a:r>
            <a:r>
              <a:rPr lang="en-ID" sz="1600" dirty="0" err="1"/>
              <a:t>istri</a:t>
            </a:r>
            <a:r>
              <a:rPr lang="en-ID" sz="1600" dirty="0"/>
              <a:t> yang </a:t>
            </a:r>
            <a:r>
              <a:rPr lang="en-ID" sz="1600" dirty="0" err="1"/>
              <a:t>benar-benar</a:t>
            </a:r>
            <a:r>
              <a:rPr lang="en-ID" sz="1600" dirty="0"/>
              <a:t> </a:t>
            </a:r>
            <a:r>
              <a:rPr lang="en-ID" sz="1600" dirty="0" err="1"/>
              <a:t>membutuhkan</a:t>
            </a:r>
            <a:r>
              <a:rPr lang="en-ID" sz="1600" dirty="0"/>
              <a:t> </a:t>
            </a:r>
            <a:r>
              <a:rPr lang="en-ID" sz="1600" dirty="0" err="1"/>
              <a:t>bantuan</a:t>
            </a:r>
            <a:r>
              <a:rPr lang="en-ID" sz="1600" dirty="0"/>
              <a:t> </a:t>
            </a:r>
            <a:r>
              <a:rPr lang="en-ID" sz="1600" dirty="0" err="1"/>
              <a:t>untuk</a:t>
            </a:r>
            <a:r>
              <a:rPr lang="en-ID" sz="1600" dirty="0"/>
              <a:t> </a:t>
            </a:r>
            <a:r>
              <a:rPr lang="en-ID" sz="1600" dirty="0" err="1"/>
              <a:t>mendapatkan</a:t>
            </a:r>
            <a:r>
              <a:rPr lang="en-ID" sz="1600" dirty="0"/>
              <a:t> </a:t>
            </a:r>
            <a:r>
              <a:rPr lang="en-ID" sz="1600" dirty="0" err="1"/>
              <a:t>keturunan</a:t>
            </a:r>
            <a:r>
              <a:rPr lang="en-ID" sz="1600" dirty="0"/>
              <a:t>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sz="1600" dirty="0" err="1"/>
              <a:t>Seiring</a:t>
            </a:r>
            <a:r>
              <a:rPr lang="en-ID" sz="1600" dirty="0"/>
              <a:t> </a:t>
            </a:r>
            <a:r>
              <a:rPr lang="en-ID" sz="1600" dirty="0" err="1"/>
              <a:t>dengan</a:t>
            </a:r>
            <a:r>
              <a:rPr lang="en-ID" sz="1600" dirty="0"/>
              <a:t> </a:t>
            </a:r>
            <a:r>
              <a:rPr lang="en-ID" sz="1600" dirty="0" err="1"/>
              <a:t>kemajuan</a:t>
            </a:r>
            <a:r>
              <a:rPr lang="en-ID" sz="1600" dirty="0"/>
              <a:t> </a:t>
            </a:r>
            <a:r>
              <a:rPr lang="en-ID" sz="1600" dirty="0" err="1"/>
              <a:t>ilmu</a:t>
            </a:r>
            <a:r>
              <a:rPr lang="en-ID" sz="1600" dirty="0"/>
              <a:t> </a:t>
            </a:r>
            <a:r>
              <a:rPr lang="en-ID" sz="1600" dirty="0" err="1"/>
              <a:t>pengetahuan</a:t>
            </a:r>
            <a:r>
              <a:rPr lang="en-ID" sz="1600" dirty="0"/>
              <a:t> dan </a:t>
            </a:r>
            <a:r>
              <a:rPr lang="en-ID" sz="1600" dirty="0" err="1"/>
              <a:t>teknologi</a:t>
            </a:r>
            <a:r>
              <a:rPr lang="en-ID" sz="1600" dirty="0"/>
              <a:t> di </a:t>
            </a:r>
            <a:r>
              <a:rPr lang="en-ID" sz="1600" dirty="0" err="1"/>
              <a:t>bidang</a:t>
            </a:r>
            <a:r>
              <a:rPr lang="en-ID" sz="1600" dirty="0"/>
              <a:t> </a:t>
            </a:r>
            <a:r>
              <a:rPr lang="en-ID" sz="1600" dirty="0" err="1"/>
              <a:t>kedokteran</a:t>
            </a:r>
            <a:r>
              <a:rPr lang="en-ID" sz="1600" dirty="0"/>
              <a:t> dan </a:t>
            </a:r>
            <a:r>
              <a:rPr lang="en-ID" sz="1600" dirty="0" err="1"/>
              <a:t>ilmu-ilmu</a:t>
            </a:r>
            <a:r>
              <a:rPr lang="en-ID" sz="1600" dirty="0"/>
              <a:t> </a:t>
            </a:r>
            <a:r>
              <a:rPr lang="en-ID" sz="1600" dirty="0" err="1"/>
              <a:t>pendukungnya</a:t>
            </a:r>
            <a:r>
              <a:rPr lang="en-ID" sz="1600" dirty="0"/>
              <a:t>, </a:t>
            </a:r>
            <a:r>
              <a:rPr lang="en-ID" sz="1600" dirty="0" err="1"/>
              <a:t>teknologi</a:t>
            </a:r>
            <a:r>
              <a:rPr lang="en-ID" sz="1600" dirty="0"/>
              <a:t> </a:t>
            </a:r>
            <a:r>
              <a:rPr lang="en-ID" sz="1600" dirty="0" err="1"/>
              <a:t>ini</a:t>
            </a:r>
            <a:r>
              <a:rPr lang="en-ID" sz="1600" dirty="0"/>
              <a:t> </a:t>
            </a:r>
            <a:r>
              <a:rPr lang="en-ID" sz="1600" dirty="0" err="1"/>
              <a:t>berkembang</a:t>
            </a:r>
            <a:r>
              <a:rPr lang="en-ID" sz="1600" dirty="0"/>
              <a:t> </a:t>
            </a:r>
            <a:r>
              <a:rPr lang="en-ID" sz="1600" dirty="0" err="1"/>
              <a:t>begitu</a:t>
            </a:r>
            <a:r>
              <a:rPr lang="en-ID" sz="1600" dirty="0"/>
              <a:t> </a:t>
            </a:r>
            <a:r>
              <a:rPr lang="en-ID" sz="1600" dirty="0" err="1"/>
              <a:t>pesat</a:t>
            </a:r>
            <a:r>
              <a:rPr lang="en-ID" sz="1600" dirty="0"/>
              <a:t>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sz="1600" dirty="0" err="1"/>
              <a:t>Reproduksi</a:t>
            </a:r>
            <a:r>
              <a:rPr lang="en-ID" sz="1600" dirty="0"/>
              <a:t> </a:t>
            </a:r>
            <a:r>
              <a:rPr lang="en-ID" sz="1600" dirty="0" err="1"/>
              <a:t>dengan</a:t>
            </a:r>
            <a:r>
              <a:rPr lang="en-ID" sz="1600" dirty="0"/>
              <a:t> </a:t>
            </a:r>
            <a:r>
              <a:rPr lang="en-ID" sz="1600" dirty="0" err="1"/>
              <a:t>bantuan</a:t>
            </a:r>
            <a:r>
              <a:rPr lang="en-ID" sz="1600" dirty="0"/>
              <a:t> </a:t>
            </a:r>
            <a:r>
              <a:rPr lang="en-ID" sz="1600" dirty="0" err="1"/>
              <a:t>atau</a:t>
            </a:r>
            <a:r>
              <a:rPr lang="en-ID" sz="1600" dirty="0"/>
              <a:t> </a:t>
            </a:r>
            <a:r>
              <a:rPr lang="en-ID" sz="1600" dirty="0" err="1"/>
              <a:t>kehamilan</a:t>
            </a:r>
            <a:r>
              <a:rPr lang="en-ID" sz="1600" dirty="0"/>
              <a:t> di </a:t>
            </a:r>
            <a:r>
              <a:rPr lang="en-ID" sz="1600" dirty="0" err="1"/>
              <a:t>luar</a:t>
            </a:r>
            <a:r>
              <a:rPr lang="en-ID" sz="1600" dirty="0"/>
              <a:t> </a:t>
            </a:r>
            <a:r>
              <a:rPr lang="en-ID" sz="1600" dirty="0" err="1"/>
              <a:t>cara</a:t>
            </a:r>
            <a:r>
              <a:rPr lang="en-ID" sz="1600" dirty="0"/>
              <a:t> </a:t>
            </a:r>
            <a:r>
              <a:rPr lang="en-ID" sz="1600" dirty="0" err="1"/>
              <a:t>alamiah</a:t>
            </a:r>
            <a:r>
              <a:rPr lang="en-ID" sz="1600" dirty="0"/>
              <a:t> </a:t>
            </a:r>
            <a:r>
              <a:rPr lang="en-ID" sz="1600" dirty="0" err="1"/>
              <a:t>tidak</a:t>
            </a:r>
            <a:r>
              <a:rPr lang="en-ID" sz="1600" dirty="0"/>
              <a:t> </a:t>
            </a:r>
            <a:r>
              <a:rPr lang="en-ID" sz="1600" dirty="0" err="1"/>
              <a:t>sekedar</a:t>
            </a:r>
            <a:r>
              <a:rPr lang="en-ID" sz="1600" dirty="0"/>
              <a:t> </a:t>
            </a:r>
            <a:r>
              <a:rPr lang="en-ID" sz="1600" dirty="0" err="1"/>
              <a:t>prosedur</a:t>
            </a:r>
            <a:r>
              <a:rPr lang="en-ID" sz="1600" dirty="0"/>
              <a:t> </a:t>
            </a:r>
            <a:r>
              <a:rPr lang="en-ID" sz="1600" dirty="0" err="1"/>
              <a:t>mempertemukan</a:t>
            </a:r>
            <a:r>
              <a:rPr lang="en-ID" sz="1600" dirty="0"/>
              <a:t> spermatozoa </a:t>
            </a:r>
            <a:r>
              <a:rPr lang="en-ID" sz="1600" dirty="0" err="1"/>
              <a:t>dengan</a:t>
            </a:r>
            <a:r>
              <a:rPr lang="en-ID" sz="1600" dirty="0"/>
              <a:t> ovum agar </a:t>
            </a:r>
            <a:r>
              <a:rPr lang="en-ID" sz="1600" dirty="0" err="1"/>
              <a:t>terjadi</a:t>
            </a:r>
            <a:r>
              <a:rPr lang="en-ID" sz="1600" dirty="0"/>
              <a:t> </a:t>
            </a:r>
            <a:r>
              <a:rPr lang="en-ID" sz="1600" dirty="0" err="1"/>
              <a:t>pembuahan</a:t>
            </a:r>
            <a:r>
              <a:rPr lang="en-ID" sz="1600" dirty="0"/>
              <a:t> </a:t>
            </a:r>
            <a:r>
              <a:rPr lang="en-ID" sz="1600" dirty="0" err="1"/>
              <a:t>serta</a:t>
            </a:r>
            <a:r>
              <a:rPr lang="en-ID" sz="1600" dirty="0"/>
              <a:t> </a:t>
            </a:r>
            <a:r>
              <a:rPr lang="en-ID" sz="1600" dirty="0" err="1"/>
              <a:t>prosedur</a:t>
            </a:r>
            <a:r>
              <a:rPr lang="en-ID" sz="1600" dirty="0"/>
              <a:t> </a:t>
            </a:r>
            <a:r>
              <a:rPr lang="en-ID" sz="1600" dirty="0" err="1"/>
              <a:t>pemindahan</a:t>
            </a:r>
            <a:r>
              <a:rPr lang="en-ID" sz="1600" dirty="0"/>
              <a:t> </a:t>
            </a:r>
            <a:r>
              <a:rPr lang="en-ID" sz="1600" dirty="0" err="1"/>
              <a:t>zygot</a:t>
            </a:r>
            <a:r>
              <a:rPr lang="en-ID" sz="1600" dirty="0"/>
              <a:t> </a:t>
            </a:r>
            <a:r>
              <a:rPr lang="en-ID" sz="1600" dirty="0" err="1"/>
              <a:t>atau</a:t>
            </a:r>
            <a:r>
              <a:rPr lang="en-ID" sz="1600" dirty="0"/>
              <a:t> </a:t>
            </a:r>
            <a:r>
              <a:rPr lang="en-ID" sz="1600" dirty="0" err="1"/>
              <a:t>embrio</a:t>
            </a:r>
            <a:r>
              <a:rPr lang="en-ID" sz="1600" dirty="0"/>
              <a:t> </a:t>
            </a:r>
            <a:r>
              <a:rPr lang="en-ID" sz="1600" dirty="0" err="1"/>
              <a:t>tetapi</a:t>
            </a:r>
            <a:r>
              <a:rPr lang="en-ID" sz="1600" dirty="0"/>
              <a:t> </a:t>
            </a:r>
            <a:r>
              <a:rPr lang="en-ID" sz="1600" dirty="0" err="1"/>
              <a:t>telah</a:t>
            </a:r>
            <a:r>
              <a:rPr lang="en-ID" sz="1600" dirty="0"/>
              <a:t> </a:t>
            </a:r>
            <a:r>
              <a:rPr lang="en-ID" sz="1600" dirty="0" err="1"/>
              <a:t>berkembang</a:t>
            </a:r>
            <a:r>
              <a:rPr lang="en-ID" sz="1600" dirty="0"/>
              <a:t> </a:t>
            </a:r>
            <a:r>
              <a:rPr lang="en-ID" sz="1600" dirty="0" err="1"/>
              <a:t>beberapa</a:t>
            </a:r>
            <a:r>
              <a:rPr lang="en-ID" sz="1600" dirty="0"/>
              <a:t> </a:t>
            </a:r>
            <a:r>
              <a:rPr lang="en-ID" sz="1600" dirty="0" err="1"/>
              <a:t>prosedur</a:t>
            </a:r>
            <a:r>
              <a:rPr lang="en-ID" sz="1600" dirty="0"/>
              <a:t> yang </a:t>
            </a:r>
            <a:r>
              <a:rPr lang="en-ID" sz="1600" dirty="0" err="1"/>
              <a:t>perlu</a:t>
            </a:r>
            <a:r>
              <a:rPr lang="en-ID" sz="1600" dirty="0"/>
              <a:t> </a:t>
            </a:r>
            <a:r>
              <a:rPr lang="en-ID" sz="1600" dirty="0" err="1"/>
              <a:t>dikaji</a:t>
            </a:r>
            <a:r>
              <a:rPr lang="en-ID" sz="1600" dirty="0"/>
              <a:t> </a:t>
            </a:r>
            <a:r>
              <a:rPr lang="en-ID" sz="1600" dirty="0" err="1"/>
              <a:t>secara</a:t>
            </a:r>
            <a:r>
              <a:rPr lang="en-ID" sz="1600" dirty="0"/>
              <a:t> </a:t>
            </a:r>
            <a:r>
              <a:rPr lang="en-ID" sz="1600" dirty="0" err="1"/>
              <a:t>etik</a:t>
            </a:r>
            <a:r>
              <a:rPr lang="en-ID" sz="1600" dirty="0"/>
              <a:t>, moral, dan </a:t>
            </a:r>
            <a:r>
              <a:rPr lang="en-ID" sz="1600" dirty="0" err="1"/>
              <a:t>hukum</a:t>
            </a:r>
            <a:r>
              <a:rPr lang="en-ID" sz="1600" dirty="0"/>
              <a:t> </a:t>
            </a:r>
            <a:r>
              <a:rPr lang="en-ID" sz="1600" dirty="0" err="1"/>
              <a:t>seperti</a:t>
            </a:r>
            <a:r>
              <a:rPr lang="en-ID" sz="1600" dirty="0"/>
              <a:t> frozen embryo, </a:t>
            </a:r>
            <a:r>
              <a:rPr lang="en-ID" sz="1600" dirty="0" err="1"/>
              <a:t>fetal</a:t>
            </a:r>
            <a:r>
              <a:rPr lang="en-ID" sz="1600" dirty="0"/>
              <a:t> reduction, donor </a:t>
            </a:r>
            <a:r>
              <a:rPr lang="en-ID" sz="1600" dirty="0" err="1"/>
              <a:t>sperma</a:t>
            </a:r>
            <a:r>
              <a:rPr lang="en-ID" sz="1600" dirty="0"/>
              <a:t>, surrogate mother, dan sex selection. </a:t>
            </a:r>
            <a:r>
              <a:rPr lang="en-ID" sz="1600" dirty="0" err="1"/>
              <a:t>Bahkan</a:t>
            </a:r>
            <a:r>
              <a:rPr lang="en-ID" sz="1600" dirty="0"/>
              <a:t> </a:t>
            </a:r>
            <a:r>
              <a:rPr lang="en-ID" sz="1600" dirty="0" err="1"/>
              <a:t>saat</a:t>
            </a:r>
            <a:r>
              <a:rPr lang="en-ID" sz="1600" dirty="0"/>
              <a:t> </a:t>
            </a:r>
            <a:r>
              <a:rPr lang="en-ID" sz="1600" dirty="0" err="1"/>
              <a:t>ini</a:t>
            </a:r>
            <a:r>
              <a:rPr lang="en-ID" sz="1600" dirty="0"/>
              <a:t> </a:t>
            </a:r>
            <a:r>
              <a:rPr lang="en-ID" sz="1600" dirty="0" err="1"/>
              <a:t>telah</a:t>
            </a:r>
            <a:r>
              <a:rPr lang="en-ID" sz="1600" dirty="0"/>
              <a:t> </a:t>
            </a:r>
            <a:r>
              <a:rPr lang="en-ID" sz="1600" dirty="0" err="1"/>
              <a:t>dikenal</a:t>
            </a:r>
            <a:r>
              <a:rPr lang="en-ID" sz="1600" dirty="0"/>
              <a:t> </a:t>
            </a:r>
            <a:r>
              <a:rPr lang="en-ID" sz="1600" dirty="0" err="1"/>
              <a:t>teknik</a:t>
            </a:r>
            <a:r>
              <a:rPr lang="en-ID" sz="1600" dirty="0"/>
              <a:t> human cloning yang </a:t>
            </a:r>
            <a:r>
              <a:rPr lang="en-ID" sz="1600" dirty="0" err="1"/>
              <a:t>merupakan</a:t>
            </a:r>
            <a:r>
              <a:rPr lang="en-ID" sz="1600" dirty="0"/>
              <a:t> </a:t>
            </a:r>
            <a:r>
              <a:rPr lang="en-ID" sz="1600" dirty="0" err="1"/>
              <a:t>teknologi</a:t>
            </a:r>
            <a:r>
              <a:rPr lang="en-ID" sz="1600" dirty="0"/>
              <a:t> </a:t>
            </a:r>
            <a:r>
              <a:rPr lang="en-ID" sz="1600" dirty="0" err="1"/>
              <a:t>reproduksi</a:t>
            </a:r>
            <a:r>
              <a:rPr lang="en-ID" sz="1600" dirty="0"/>
              <a:t> </a:t>
            </a:r>
            <a:r>
              <a:rPr lang="en-ID" sz="1600" dirty="0" err="1"/>
              <a:t>manusia</a:t>
            </a:r>
            <a:r>
              <a:rPr lang="en-ID" sz="1600" dirty="0"/>
              <a:t>.</a:t>
            </a:r>
            <a:endParaRPr lang="id-ID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7784" y="406900"/>
            <a:ext cx="56436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/>
              <a:t>Masalah infertilitas</a:t>
            </a:r>
            <a:endParaRPr lang="en-US" sz="2000" dirty="0"/>
          </a:p>
        </p:txBody>
      </p:sp>
      <p:pic>
        <p:nvPicPr>
          <p:cNvPr id="7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3343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41682" y="2046375"/>
            <a:ext cx="6858048" cy="2805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err="1">
                <a:solidFill>
                  <a:srgbClr val="326041"/>
                </a:solidFill>
              </a:rPr>
              <a:t>Masalah</a:t>
            </a:r>
            <a:r>
              <a:rPr lang="en-US" sz="2400" b="1" dirty="0">
                <a:solidFill>
                  <a:srgbClr val="326041"/>
                </a:solidFill>
              </a:rPr>
              <a:t> </a:t>
            </a:r>
            <a:r>
              <a:rPr lang="en-US" sz="2400" b="1" dirty="0" err="1">
                <a:solidFill>
                  <a:srgbClr val="326041"/>
                </a:solidFill>
              </a:rPr>
              <a:t>gangguan</a:t>
            </a:r>
            <a:r>
              <a:rPr lang="en-US" sz="2400" b="1" dirty="0">
                <a:solidFill>
                  <a:srgbClr val="326041"/>
                </a:solidFill>
              </a:rPr>
              <a:t> </a:t>
            </a:r>
            <a:r>
              <a:rPr lang="en-US" sz="2400" b="1" dirty="0" err="1">
                <a:solidFill>
                  <a:srgbClr val="326041"/>
                </a:solidFill>
              </a:rPr>
              <a:t>kesehatan</a:t>
            </a:r>
            <a:r>
              <a:rPr lang="en-US" sz="2400" b="1" dirty="0">
                <a:solidFill>
                  <a:srgbClr val="326041"/>
                </a:solidFill>
              </a:rPr>
              <a:t> </a:t>
            </a:r>
            <a:r>
              <a:rPr lang="en-US" sz="2400" b="1" dirty="0" err="1">
                <a:solidFill>
                  <a:srgbClr val="326041"/>
                </a:solidFill>
              </a:rPr>
              <a:t>reproduksi</a:t>
            </a:r>
            <a:r>
              <a:rPr lang="en-US" sz="2400" b="1" dirty="0">
                <a:solidFill>
                  <a:srgbClr val="326041"/>
                </a:solidFill>
              </a:rPr>
              <a:t> dan </a:t>
            </a:r>
            <a:r>
              <a:rPr lang="en-US" sz="2400" b="1" dirty="0" err="1">
                <a:solidFill>
                  <a:srgbClr val="326041"/>
                </a:solidFill>
              </a:rPr>
              <a:t>upaya</a:t>
            </a:r>
            <a:r>
              <a:rPr lang="en-US" sz="2400" b="1" dirty="0">
                <a:solidFill>
                  <a:srgbClr val="326041"/>
                </a:solidFill>
              </a:rPr>
              <a:t> </a:t>
            </a:r>
            <a:r>
              <a:rPr lang="en-US" sz="2400" b="1" dirty="0" err="1">
                <a:solidFill>
                  <a:srgbClr val="326041"/>
                </a:solidFill>
              </a:rPr>
              <a:t>penanggulangannya</a:t>
            </a:r>
            <a:r>
              <a:rPr lang="en-US" sz="2400" b="1" dirty="0">
                <a:solidFill>
                  <a:srgbClr val="326041"/>
                </a:solidFill>
              </a:rPr>
              <a:t> </a:t>
            </a:r>
            <a:r>
              <a:rPr lang="en-US" sz="2400" b="1" dirty="0" err="1">
                <a:solidFill>
                  <a:srgbClr val="326041"/>
                </a:solidFill>
              </a:rPr>
              <a:t>Aborsi</a:t>
            </a:r>
            <a:endParaRPr lang="en-US" sz="2400" b="1" dirty="0">
              <a:solidFill>
                <a:srgbClr val="326041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>
                <a:solidFill>
                  <a:srgbClr val="326041"/>
                </a:solidFill>
              </a:rPr>
              <a:t>Unwanted </a:t>
            </a:r>
            <a:r>
              <a:rPr lang="en-US" sz="2400" b="1" dirty="0" err="1">
                <a:solidFill>
                  <a:srgbClr val="326041"/>
                </a:solidFill>
              </a:rPr>
              <a:t>Pregnacy</a:t>
            </a:r>
            <a:r>
              <a:rPr lang="en-US" sz="2400" b="1" dirty="0">
                <a:solidFill>
                  <a:srgbClr val="326041"/>
                </a:solidFill>
              </a:rPr>
              <a:t>, </a:t>
            </a:r>
            <a:r>
              <a:rPr lang="en-US" sz="2400" b="1" dirty="0" err="1">
                <a:solidFill>
                  <a:srgbClr val="326041"/>
                </a:solidFill>
              </a:rPr>
              <a:t>Pernikahan</a:t>
            </a:r>
            <a:r>
              <a:rPr lang="en-US" sz="2400" b="1" dirty="0">
                <a:solidFill>
                  <a:srgbClr val="326041"/>
                </a:solidFill>
              </a:rPr>
              <a:t> Dini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>
                <a:solidFill>
                  <a:srgbClr val="326041"/>
                </a:solidFill>
              </a:rPr>
              <a:t>Peran </a:t>
            </a:r>
            <a:r>
              <a:rPr lang="en-US" sz="2400" b="1" dirty="0" err="1">
                <a:solidFill>
                  <a:srgbClr val="326041"/>
                </a:solidFill>
              </a:rPr>
              <a:t>Orangtua</a:t>
            </a:r>
            <a:r>
              <a:rPr lang="en-US" sz="2400" b="1" dirty="0">
                <a:solidFill>
                  <a:srgbClr val="326041"/>
                </a:solidFill>
              </a:rPr>
              <a:t> </a:t>
            </a:r>
            <a:r>
              <a:rPr lang="en-US" sz="2400" b="1" dirty="0" err="1">
                <a:solidFill>
                  <a:srgbClr val="326041"/>
                </a:solidFill>
              </a:rPr>
              <a:t>dalam</a:t>
            </a:r>
            <a:r>
              <a:rPr lang="en-US" sz="2400" b="1" dirty="0">
                <a:solidFill>
                  <a:srgbClr val="326041"/>
                </a:solidFill>
              </a:rPr>
              <a:t> Kesehatan </a:t>
            </a:r>
            <a:r>
              <a:rPr lang="en-US" sz="2400" b="1" dirty="0" err="1">
                <a:solidFill>
                  <a:srgbClr val="326041"/>
                </a:solidFill>
              </a:rPr>
              <a:t>Reproduksi</a:t>
            </a:r>
            <a:r>
              <a:rPr lang="en-US" sz="2400" b="1" dirty="0">
                <a:solidFill>
                  <a:srgbClr val="326041"/>
                </a:solidFill>
              </a:rPr>
              <a:t> (Pola </a:t>
            </a:r>
            <a:r>
              <a:rPr lang="en-US" sz="2400" b="1" dirty="0" err="1">
                <a:solidFill>
                  <a:srgbClr val="326041"/>
                </a:solidFill>
              </a:rPr>
              <a:t>asuh</a:t>
            </a:r>
            <a:r>
              <a:rPr lang="en-US" sz="2400" b="1" dirty="0">
                <a:solidFill>
                  <a:srgbClr val="326041"/>
                </a:solidFill>
              </a:rPr>
              <a:t> orang </a:t>
            </a:r>
            <a:r>
              <a:rPr lang="en-US" sz="2400" b="1" dirty="0" err="1">
                <a:solidFill>
                  <a:srgbClr val="326041"/>
                </a:solidFill>
              </a:rPr>
              <a:t>tua</a:t>
            </a:r>
            <a:r>
              <a:rPr lang="en-US" sz="2400" b="1" dirty="0">
                <a:solidFill>
                  <a:srgbClr val="326041"/>
                </a:solidFill>
              </a:rPr>
              <a:t>)</a:t>
            </a:r>
            <a:endParaRPr lang="id-ID" sz="2400" b="1" dirty="0">
              <a:solidFill>
                <a:srgbClr val="32604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1405733"/>
            <a:ext cx="6858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Tujuan </a:t>
            </a:r>
          </a:p>
        </p:txBody>
      </p:sp>
      <p:pic>
        <p:nvPicPr>
          <p:cNvPr id="5" name="Picture 4" descr="Cov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3" y="1306"/>
            <a:ext cx="9141546" cy="1617934"/>
          </a:xfrm>
          <a:prstGeom prst="rect">
            <a:avLst/>
          </a:prstGeom>
        </p:spPr>
      </p:pic>
      <p:pic>
        <p:nvPicPr>
          <p:cNvPr id="7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1478755"/>
            <a:ext cx="7243168" cy="4199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sz="2000" dirty="0" err="1"/>
              <a:t>Kemajuan</a:t>
            </a:r>
            <a:r>
              <a:rPr lang="en-ID" sz="2000" dirty="0"/>
              <a:t> </a:t>
            </a:r>
            <a:r>
              <a:rPr lang="en-ID" sz="2000" dirty="0" err="1"/>
              <a:t>ilmu</a:t>
            </a:r>
            <a:r>
              <a:rPr lang="en-ID" sz="2000" dirty="0"/>
              <a:t> </a:t>
            </a:r>
            <a:r>
              <a:rPr lang="en-ID" sz="2000" dirty="0" err="1"/>
              <a:t>pengetahuan</a:t>
            </a:r>
            <a:r>
              <a:rPr lang="en-ID" sz="2000" dirty="0"/>
              <a:t> dan </a:t>
            </a:r>
            <a:r>
              <a:rPr lang="en-ID" sz="2000" dirty="0" err="1"/>
              <a:t>teknologi</a:t>
            </a:r>
            <a:r>
              <a:rPr lang="en-ID" sz="2000" dirty="0"/>
              <a:t> </a:t>
            </a:r>
            <a:r>
              <a:rPr lang="en-ID" sz="2000" dirty="0" err="1"/>
              <a:t>khususnya</a:t>
            </a:r>
            <a:r>
              <a:rPr lang="en-ID" sz="2000" dirty="0"/>
              <a:t> di </a:t>
            </a:r>
            <a:r>
              <a:rPr lang="en-ID" sz="2000" dirty="0" err="1"/>
              <a:t>bidang</a:t>
            </a:r>
            <a:r>
              <a:rPr lang="en-ID" sz="2000" dirty="0"/>
              <a:t> </a:t>
            </a:r>
            <a:r>
              <a:rPr lang="en-ID" sz="2000" dirty="0" err="1"/>
              <a:t>reproduksi</a:t>
            </a:r>
            <a:r>
              <a:rPr lang="en-ID" sz="2000" dirty="0"/>
              <a:t> </a:t>
            </a:r>
            <a:r>
              <a:rPr lang="en-ID" sz="2000" dirty="0" err="1"/>
              <a:t>manusia</a:t>
            </a:r>
            <a:r>
              <a:rPr lang="en-ID" sz="2000" dirty="0"/>
              <a:t> yang </a:t>
            </a:r>
            <a:r>
              <a:rPr lang="en-ID" sz="2000" dirty="0" err="1"/>
              <a:t>begitu</a:t>
            </a:r>
            <a:r>
              <a:rPr lang="en-ID" sz="2000" dirty="0"/>
              <a:t> </a:t>
            </a:r>
            <a:r>
              <a:rPr lang="en-ID" sz="2000" dirty="0" err="1"/>
              <a:t>pesat</a:t>
            </a:r>
            <a:r>
              <a:rPr lang="en-ID" sz="2000" dirty="0"/>
              <a:t>, </a:t>
            </a:r>
            <a:r>
              <a:rPr lang="en-ID" sz="2000" dirty="0" err="1"/>
              <a:t>tidak</a:t>
            </a:r>
            <a:r>
              <a:rPr lang="en-ID" sz="2000" dirty="0"/>
              <a:t> </a:t>
            </a:r>
            <a:r>
              <a:rPr lang="en-ID" sz="2000" dirty="0" err="1"/>
              <a:t>dapat</a:t>
            </a:r>
            <a:r>
              <a:rPr lang="en-ID" sz="2000" dirty="0"/>
              <a:t> </a:t>
            </a:r>
            <a:r>
              <a:rPr lang="en-ID" sz="2000" dirty="0" err="1"/>
              <a:t>diimbangi</a:t>
            </a:r>
            <a:r>
              <a:rPr lang="en-ID" sz="2000" dirty="0"/>
              <a:t> </a:t>
            </a:r>
            <a:r>
              <a:rPr lang="en-ID" sz="2000" dirty="0" err="1"/>
              <a:t>kecepatannya</a:t>
            </a:r>
            <a:r>
              <a:rPr lang="en-ID" sz="2000" dirty="0"/>
              <a:t> oleh </a:t>
            </a:r>
            <a:r>
              <a:rPr lang="en-ID" sz="2000" dirty="0" err="1"/>
              <a:t>hukum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mengatur</a:t>
            </a:r>
            <a:r>
              <a:rPr lang="en-ID" sz="2000" dirty="0"/>
              <a:t> </a:t>
            </a:r>
            <a:r>
              <a:rPr lang="en-ID" sz="2000" dirty="0" err="1"/>
              <a:t>pelaksanaannya</a:t>
            </a:r>
            <a:r>
              <a:rPr lang="en-ID" sz="2000" dirty="0"/>
              <a:t>. Hukum </a:t>
            </a:r>
            <a:r>
              <a:rPr lang="en-ID" sz="2000" dirty="0" err="1"/>
              <a:t>harus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tegas</a:t>
            </a:r>
            <a:r>
              <a:rPr lang="en-ID" sz="2000" dirty="0"/>
              <a:t> </a:t>
            </a:r>
            <a:r>
              <a:rPr lang="en-ID" sz="2000" dirty="0" err="1"/>
              <a:t>memberikan</a:t>
            </a:r>
            <a:r>
              <a:rPr lang="en-ID" sz="2000" dirty="0"/>
              <a:t> </a:t>
            </a:r>
            <a:r>
              <a:rPr lang="en-ID" sz="2000" dirty="0" err="1"/>
              <a:t>batasan</a:t>
            </a:r>
            <a:r>
              <a:rPr lang="en-ID" sz="2000" dirty="0"/>
              <a:t> mana yang </a:t>
            </a:r>
            <a:r>
              <a:rPr lang="en-ID" sz="2000" dirty="0" err="1"/>
              <a:t>boleh</a:t>
            </a:r>
            <a:r>
              <a:rPr lang="en-ID" sz="2000" dirty="0"/>
              <a:t> dan mana yang </a:t>
            </a:r>
            <a:r>
              <a:rPr lang="en-ID" sz="2000" dirty="0" err="1"/>
              <a:t>tidak</a:t>
            </a:r>
            <a:r>
              <a:rPr lang="en-ID" sz="2000" dirty="0"/>
              <a:t> </a:t>
            </a:r>
            <a:r>
              <a:rPr lang="en-ID" sz="2000" dirty="0" err="1"/>
              <a:t>boleh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pelaksanaan</a:t>
            </a:r>
            <a:r>
              <a:rPr lang="en-ID" sz="2000" dirty="0"/>
              <a:t> </a:t>
            </a:r>
            <a:r>
              <a:rPr lang="en-ID" sz="2000" dirty="0" err="1"/>
              <a:t>pelayanan</a:t>
            </a:r>
            <a:r>
              <a:rPr lang="en-ID" sz="2000" dirty="0"/>
              <a:t> </a:t>
            </a:r>
            <a:r>
              <a:rPr lang="en-ID" sz="2000" dirty="0" err="1"/>
              <a:t>reproduksi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bantuan</a:t>
            </a:r>
            <a:r>
              <a:rPr lang="en-ID" sz="2000" dirty="0"/>
              <a:t> agar </a:t>
            </a:r>
            <a:r>
              <a:rPr lang="en-ID" sz="2000" dirty="0" err="1"/>
              <a:t>apa</a:t>
            </a:r>
            <a:r>
              <a:rPr lang="en-ID" sz="2000" dirty="0"/>
              <a:t> yang pada </a:t>
            </a:r>
            <a:r>
              <a:rPr lang="en-ID" sz="2000" dirty="0" err="1"/>
              <a:t>awalnya</a:t>
            </a:r>
            <a:r>
              <a:rPr lang="en-ID" sz="2000" dirty="0"/>
              <a:t> </a:t>
            </a:r>
            <a:r>
              <a:rPr lang="en-ID" sz="2000" dirty="0" err="1"/>
              <a:t>ditujukan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kebaikan</a:t>
            </a:r>
            <a:r>
              <a:rPr lang="en-ID" sz="2000" dirty="0"/>
              <a:t> </a:t>
            </a:r>
            <a:r>
              <a:rPr lang="en-ID" sz="2000" dirty="0" err="1"/>
              <a:t>tidak</a:t>
            </a:r>
            <a:r>
              <a:rPr lang="en-ID" sz="2000" dirty="0"/>
              <a:t> </a:t>
            </a:r>
            <a:r>
              <a:rPr lang="en-ID" sz="2000" dirty="0" err="1"/>
              <a:t>menimbulkan</a:t>
            </a:r>
            <a:r>
              <a:rPr lang="en-ID" sz="2000" dirty="0"/>
              <a:t> </a:t>
            </a:r>
            <a:r>
              <a:rPr lang="en-ID" sz="2000" dirty="0" err="1"/>
              <a:t>efek</a:t>
            </a:r>
            <a:r>
              <a:rPr lang="en-ID" sz="2000" dirty="0"/>
              <a:t>,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hal-hal</a:t>
            </a:r>
            <a:r>
              <a:rPr lang="en-ID" sz="2000" dirty="0"/>
              <a:t> lain yang </a:t>
            </a:r>
            <a:r>
              <a:rPr lang="en-ID" sz="2000" dirty="0" err="1"/>
              <a:t>menyertai</a:t>
            </a:r>
            <a:r>
              <a:rPr lang="en-ID" sz="2000" dirty="0"/>
              <a:t>, yang </a:t>
            </a:r>
            <a:r>
              <a:rPr lang="en-ID" sz="2000" dirty="0" err="1"/>
              <a:t>sebenarnya</a:t>
            </a:r>
            <a:r>
              <a:rPr lang="en-ID" sz="2000" dirty="0"/>
              <a:t> </a:t>
            </a:r>
            <a:r>
              <a:rPr lang="en-ID" sz="2000" dirty="0" err="1"/>
              <a:t>tidak</a:t>
            </a:r>
            <a:r>
              <a:rPr lang="en-ID" sz="2000" dirty="0"/>
              <a:t> </a:t>
            </a:r>
            <a:r>
              <a:rPr lang="en-ID" sz="2000" dirty="0" err="1"/>
              <a:t>diperbolehkan</a:t>
            </a:r>
            <a:r>
              <a:rPr lang="en-ID" sz="2000" dirty="0"/>
              <a:t>, </a:t>
            </a:r>
            <a:r>
              <a:rPr lang="en-ID" sz="2000" dirty="0" err="1"/>
              <a:t>seperti</a:t>
            </a:r>
            <a:r>
              <a:rPr lang="en-ID" sz="2000" dirty="0"/>
              <a:t> </a:t>
            </a:r>
            <a:r>
              <a:rPr lang="en-ID" sz="2000" dirty="0" err="1"/>
              <a:t>fetal</a:t>
            </a:r>
            <a:r>
              <a:rPr lang="en-ID" sz="2000" dirty="0"/>
              <a:t> reduction.</a:t>
            </a:r>
            <a:endParaRPr lang="id-ID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7784" y="406900"/>
            <a:ext cx="5643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/>
              <a:t>Fungsi hukum</a:t>
            </a:r>
            <a:endParaRPr lang="en-US" sz="3600" dirty="0"/>
          </a:p>
        </p:txBody>
      </p:sp>
      <p:pic>
        <p:nvPicPr>
          <p:cNvPr id="7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601473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5" y="1177171"/>
            <a:ext cx="8458909" cy="5035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rangka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kepastian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, </a:t>
            </a:r>
            <a:r>
              <a:rPr lang="en-ID" dirty="0" err="1"/>
              <a:t>perlindungan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,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menata</a:t>
            </a:r>
            <a:r>
              <a:rPr lang="en-ID" dirty="0"/>
              <a:t> </a:t>
            </a:r>
            <a:r>
              <a:rPr lang="en-ID" dirty="0" err="1"/>
              <a:t>konsep-konsep</a:t>
            </a:r>
            <a:r>
              <a:rPr lang="en-ID" dirty="0"/>
              <a:t> yang </a:t>
            </a:r>
            <a:r>
              <a:rPr lang="en-ID" dirty="0" err="1"/>
              <a:t>berhubungan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yang </a:t>
            </a:r>
            <a:r>
              <a:rPr lang="en-ID" dirty="0" err="1"/>
              <a:t>mengatur</a:t>
            </a:r>
            <a:r>
              <a:rPr lang="en-ID" dirty="0"/>
              <a:t> </a:t>
            </a:r>
            <a:r>
              <a:rPr lang="en-ID" dirty="0" err="1"/>
              <a:t>penyelenggaraan</a:t>
            </a:r>
            <a:r>
              <a:rPr lang="en-ID" dirty="0"/>
              <a:t> </a:t>
            </a:r>
            <a:r>
              <a:rPr lang="en-ID" dirty="0" err="1"/>
              <a:t>reproduksi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bantuan</a:t>
            </a:r>
            <a:r>
              <a:rPr lang="en-ID" dirty="0"/>
              <a:t>, </a:t>
            </a:r>
            <a:r>
              <a:rPr lang="en-ID" dirty="0" err="1"/>
              <a:t>aborsi</a:t>
            </a:r>
            <a:r>
              <a:rPr lang="en-ID" dirty="0"/>
              <a:t>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indikasi</a:t>
            </a:r>
            <a:r>
              <a:rPr lang="en-ID" dirty="0"/>
              <a:t> </a:t>
            </a:r>
            <a:r>
              <a:rPr lang="en-ID" dirty="0" err="1"/>
              <a:t>kedaruratan</a:t>
            </a:r>
            <a:r>
              <a:rPr lang="en-ID" dirty="0"/>
              <a:t> </a:t>
            </a:r>
            <a:r>
              <a:rPr lang="en-ID" dirty="0" err="1"/>
              <a:t>medis</a:t>
            </a:r>
            <a:r>
              <a:rPr lang="en-ID" dirty="0"/>
              <a:t> dan </a:t>
            </a:r>
            <a:r>
              <a:rPr lang="en-ID" dirty="0" err="1"/>
              <a:t>perkosaan</a:t>
            </a:r>
            <a:r>
              <a:rPr lang="en-ID" dirty="0"/>
              <a:t> pada </a:t>
            </a:r>
            <a:r>
              <a:rPr lang="en-ID" dirty="0" err="1"/>
              <a:t>tindakan</a:t>
            </a:r>
            <a:r>
              <a:rPr lang="en-ID" dirty="0"/>
              <a:t> </a:t>
            </a:r>
            <a:r>
              <a:rPr lang="en-ID" dirty="0" err="1"/>
              <a:t>aborsi</a:t>
            </a:r>
            <a:r>
              <a:rPr lang="en-ID" dirty="0"/>
              <a:t>, </a:t>
            </a:r>
            <a:r>
              <a:rPr lang="en-ID" dirty="0" err="1"/>
              <a:t>pelayanan</a:t>
            </a:r>
            <a:r>
              <a:rPr lang="en-ID" dirty="0"/>
              <a:t> </a:t>
            </a:r>
            <a:r>
              <a:rPr lang="en-ID" dirty="0" err="1"/>
              <a:t>kesehatan</a:t>
            </a:r>
            <a:r>
              <a:rPr lang="en-ID" dirty="0"/>
              <a:t> </a:t>
            </a:r>
            <a:r>
              <a:rPr lang="en-ID" dirty="0" err="1"/>
              <a:t>ibu</a:t>
            </a:r>
            <a:r>
              <a:rPr lang="en-ID" dirty="0"/>
              <a:t>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penyelenggaraan</a:t>
            </a:r>
            <a:r>
              <a:rPr lang="en-ID" dirty="0"/>
              <a:t> </a:t>
            </a:r>
            <a:r>
              <a:rPr lang="en-ID" dirty="0" err="1"/>
              <a:t>kehamilan</a:t>
            </a:r>
            <a:r>
              <a:rPr lang="en-ID" dirty="0"/>
              <a:t> di </a:t>
            </a:r>
            <a:r>
              <a:rPr lang="en-ID" dirty="0" err="1"/>
              <a:t>luar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alamiah</a:t>
            </a:r>
            <a:r>
              <a:rPr lang="en-ID" dirty="0"/>
              <a:t> agar </a:t>
            </a:r>
            <a:r>
              <a:rPr lang="en-ID" dirty="0" err="1"/>
              <a:t>berjalan</a:t>
            </a:r>
            <a:r>
              <a:rPr lang="en-ID" dirty="0"/>
              <a:t>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norma-norma</a:t>
            </a:r>
            <a:r>
              <a:rPr lang="en-ID" dirty="0"/>
              <a:t> yang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Indonesia yang </a:t>
            </a:r>
            <a:r>
              <a:rPr lang="en-ID" dirty="0" err="1"/>
              <a:t>berketuhanan</a:t>
            </a:r>
            <a:r>
              <a:rPr lang="en-ID" dirty="0"/>
              <a:t> Yang </a:t>
            </a:r>
            <a:r>
              <a:rPr lang="en-ID" dirty="0" err="1"/>
              <a:t>Maha</a:t>
            </a:r>
            <a:r>
              <a:rPr lang="en-ID" dirty="0"/>
              <a:t> </a:t>
            </a:r>
            <a:r>
              <a:rPr lang="en-ID" dirty="0" err="1"/>
              <a:t>Esa</a:t>
            </a:r>
            <a:r>
              <a:rPr lang="en-ID" dirty="0"/>
              <a:t> </a:t>
            </a:r>
            <a:r>
              <a:rPr lang="en-ID" dirty="0" err="1"/>
              <a:t>baik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segi</a:t>
            </a:r>
            <a:r>
              <a:rPr lang="en-ID" dirty="0"/>
              <a:t> agama, moral, </a:t>
            </a:r>
            <a:r>
              <a:rPr lang="en-ID" dirty="0" err="1"/>
              <a:t>etika</a:t>
            </a:r>
            <a:r>
              <a:rPr lang="en-ID" dirty="0"/>
              <a:t>,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perkembangan</a:t>
            </a:r>
            <a:r>
              <a:rPr lang="en-ID" dirty="0"/>
              <a:t> </a:t>
            </a:r>
            <a:r>
              <a:rPr lang="en-ID" dirty="0" err="1"/>
              <a:t>ilmu</a:t>
            </a:r>
            <a:r>
              <a:rPr lang="en-ID" dirty="0"/>
              <a:t> </a:t>
            </a:r>
            <a:r>
              <a:rPr lang="en-ID" dirty="0" err="1"/>
              <a:t>pengetahuan</a:t>
            </a:r>
            <a:r>
              <a:rPr lang="en-ID" dirty="0"/>
              <a:t> dan </a:t>
            </a:r>
            <a:r>
              <a:rPr lang="en-ID" dirty="0" err="1"/>
              <a:t>teknologi</a:t>
            </a:r>
            <a:r>
              <a:rPr lang="en-ID" dirty="0"/>
              <a:t>, </a:t>
            </a:r>
            <a:r>
              <a:rPr lang="en-ID" dirty="0" err="1"/>
              <a:t>perlu</a:t>
            </a:r>
            <a:r>
              <a:rPr lang="en-ID" dirty="0"/>
              <a:t> </a:t>
            </a:r>
            <a:r>
              <a:rPr lang="en-ID" dirty="0" err="1"/>
              <a:t>mengatur</a:t>
            </a:r>
            <a:r>
              <a:rPr lang="en-ID" dirty="0"/>
              <a:t> </a:t>
            </a:r>
            <a:r>
              <a:rPr lang="en-ID" dirty="0" err="1"/>
              <a:t>penyelenggaraan</a:t>
            </a:r>
            <a:r>
              <a:rPr lang="en-ID" dirty="0"/>
              <a:t> Kesehatan </a:t>
            </a:r>
            <a:r>
              <a:rPr lang="en-ID" dirty="0" err="1"/>
              <a:t>Reproduksi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Peraturan</a:t>
            </a:r>
            <a:r>
              <a:rPr lang="en-ID" dirty="0"/>
              <a:t> </a:t>
            </a:r>
            <a:r>
              <a:rPr lang="en-ID" dirty="0" err="1"/>
              <a:t>Pemerintah</a:t>
            </a:r>
            <a:r>
              <a:rPr lang="en-ID" dirty="0"/>
              <a:t>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dirty="0" err="1"/>
              <a:t>Peraturan</a:t>
            </a:r>
            <a:r>
              <a:rPr lang="en-ID" dirty="0"/>
              <a:t> </a:t>
            </a:r>
            <a:r>
              <a:rPr lang="en-ID" dirty="0" err="1"/>
              <a:t>Pemerintah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mengatur</a:t>
            </a:r>
            <a:r>
              <a:rPr lang="en-ID" dirty="0"/>
              <a:t>: 1. </a:t>
            </a:r>
            <a:r>
              <a:rPr lang="en-ID" dirty="0" err="1"/>
              <a:t>tanggung</a:t>
            </a:r>
            <a:r>
              <a:rPr lang="en-ID" dirty="0"/>
              <a:t> </a:t>
            </a:r>
            <a:r>
              <a:rPr lang="en-ID" dirty="0" err="1"/>
              <a:t>jawab</a:t>
            </a:r>
            <a:r>
              <a:rPr lang="en-ID" dirty="0"/>
              <a:t> </a:t>
            </a:r>
            <a:r>
              <a:rPr lang="en-ID" dirty="0" err="1"/>
              <a:t>Pemerintah</a:t>
            </a:r>
            <a:r>
              <a:rPr lang="en-ID" dirty="0"/>
              <a:t> dan </a:t>
            </a:r>
            <a:r>
              <a:rPr lang="en-ID" dirty="0" err="1"/>
              <a:t>pemerintah</a:t>
            </a:r>
            <a:r>
              <a:rPr lang="en-ID" dirty="0"/>
              <a:t> </a:t>
            </a:r>
            <a:r>
              <a:rPr lang="en-ID" dirty="0" err="1"/>
              <a:t>daerah</a:t>
            </a:r>
            <a:r>
              <a:rPr lang="en-ID" dirty="0"/>
              <a:t>; 2. </a:t>
            </a:r>
            <a:r>
              <a:rPr lang="en-ID" dirty="0" err="1"/>
              <a:t>pelayanan</a:t>
            </a:r>
            <a:r>
              <a:rPr lang="en-ID" dirty="0"/>
              <a:t> </a:t>
            </a:r>
            <a:r>
              <a:rPr lang="en-ID" dirty="0" err="1"/>
              <a:t>kesehatan</a:t>
            </a:r>
            <a:r>
              <a:rPr lang="en-ID" dirty="0"/>
              <a:t> </a:t>
            </a:r>
            <a:r>
              <a:rPr lang="en-ID" dirty="0" err="1"/>
              <a:t>ibu</a:t>
            </a:r>
            <a:r>
              <a:rPr lang="en-ID" dirty="0"/>
              <a:t>; 3. </a:t>
            </a:r>
            <a:r>
              <a:rPr lang="en-ID" dirty="0" err="1"/>
              <a:t>indikasi</a:t>
            </a:r>
            <a:r>
              <a:rPr lang="en-ID" dirty="0"/>
              <a:t> </a:t>
            </a:r>
            <a:r>
              <a:rPr lang="en-ID" dirty="0" err="1"/>
              <a:t>kedaruratan</a:t>
            </a:r>
            <a:r>
              <a:rPr lang="en-ID" dirty="0"/>
              <a:t> </a:t>
            </a:r>
            <a:r>
              <a:rPr lang="en-ID" dirty="0" err="1"/>
              <a:t>medis</a:t>
            </a:r>
            <a:r>
              <a:rPr lang="en-ID" dirty="0"/>
              <a:t> dan </a:t>
            </a:r>
            <a:r>
              <a:rPr lang="en-ID" dirty="0" err="1"/>
              <a:t>perkosaan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pengecualian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larangan</a:t>
            </a:r>
            <a:r>
              <a:rPr lang="en-ID" dirty="0"/>
              <a:t> </a:t>
            </a:r>
            <a:r>
              <a:rPr lang="en-ID" dirty="0" err="1"/>
              <a:t>aborsi</a:t>
            </a:r>
            <a:r>
              <a:rPr lang="en-ID" dirty="0"/>
              <a:t>; 4. </a:t>
            </a:r>
            <a:r>
              <a:rPr lang="en-ID" dirty="0" err="1"/>
              <a:t>reproduksi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bantuan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kehamilan</a:t>
            </a:r>
            <a:r>
              <a:rPr lang="en-ID" dirty="0"/>
              <a:t> di </a:t>
            </a:r>
            <a:r>
              <a:rPr lang="en-ID" dirty="0" err="1"/>
              <a:t>luar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alamiah</a:t>
            </a:r>
            <a:r>
              <a:rPr lang="en-ID" dirty="0"/>
              <a:t>; 5. </a:t>
            </a:r>
            <a:r>
              <a:rPr lang="en-ID" dirty="0" err="1"/>
              <a:t>pendanaan</a:t>
            </a:r>
            <a:r>
              <a:rPr lang="en-ID" dirty="0"/>
              <a:t>; dan 6. </a:t>
            </a:r>
            <a:r>
              <a:rPr lang="en-ID" dirty="0" err="1"/>
              <a:t>pembinaan</a:t>
            </a:r>
            <a:r>
              <a:rPr lang="en-ID" dirty="0"/>
              <a:t> dan </a:t>
            </a:r>
            <a:r>
              <a:rPr lang="en-ID" dirty="0" err="1"/>
              <a:t>pengawasan</a:t>
            </a:r>
            <a:endParaRPr lang="id-ID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10843" y="310595"/>
            <a:ext cx="5643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Fungsi Hukum</a:t>
            </a:r>
          </a:p>
        </p:txBody>
      </p:sp>
      <p:pic>
        <p:nvPicPr>
          <p:cNvPr id="7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045586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5516" y="807010"/>
            <a:ext cx="8712968" cy="5450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err="1"/>
              <a:t>Definisi</a:t>
            </a:r>
            <a:r>
              <a:rPr lang="en-US" b="1" dirty="0"/>
              <a:t> </a:t>
            </a:r>
            <a:r>
              <a:rPr lang="en-US" b="1" dirty="0" err="1"/>
              <a:t>anak</a:t>
            </a:r>
            <a:endParaRPr lang="en-ID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Menurut</a:t>
            </a:r>
            <a:r>
              <a:rPr lang="en-US" dirty="0"/>
              <a:t> WHO </a:t>
            </a:r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kandungan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19 </a:t>
            </a:r>
            <a:r>
              <a:rPr lang="en-US" dirty="0" err="1"/>
              <a:t>tahun</a:t>
            </a:r>
            <a:r>
              <a:rPr lang="en-US" dirty="0"/>
              <a:t>.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Undang</a:t>
            </a:r>
            <a:r>
              <a:rPr lang="en-US" dirty="0"/>
              <a:t> - </a:t>
            </a:r>
            <a:r>
              <a:rPr lang="en-US" dirty="0" err="1"/>
              <a:t>Undang</a:t>
            </a:r>
            <a:r>
              <a:rPr lang="en-US" dirty="0"/>
              <a:t> </a:t>
            </a:r>
            <a:r>
              <a:rPr lang="en-US" dirty="0" err="1"/>
              <a:t>Republik</a:t>
            </a:r>
            <a:r>
              <a:rPr lang="en-US" dirty="0"/>
              <a:t> Indonesia </a:t>
            </a:r>
            <a:r>
              <a:rPr lang="en-US" dirty="0" err="1"/>
              <a:t>nomor</a:t>
            </a:r>
            <a:r>
              <a:rPr lang="en-US" dirty="0"/>
              <a:t> 23 </a:t>
            </a:r>
            <a:r>
              <a:rPr lang="en-US" dirty="0" err="1"/>
              <a:t>tahun</a:t>
            </a:r>
            <a:r>
              <a:rPr lang="en-US" dirty="0"/>
              <a:t> 2002 </a:t>
            </a:r>
            <a:r>
              <a:rPr lang="en-US" dirty="0" err="1"/>
              <a:t>pasal</a:t>
            </a:r>
            <a:r>
              <a:rPr lang="en-US" dirty="0"/>
              <a:t> 1 </a:t>
            </a:r>
            <a:r>
              <a:rPr lang="en-US" dirty="0" err="1"/>
              <a:t>ayat</a:t>
            </a:r>
            <a:r>
              <a:rPr lang="en-US" dirty="0"/>
              <a:t> 1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,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berusia</a:t>
            </a:r>
            <a:r>
              <a:rPr lang="en-US" dirty="0"/>
              <a:t> 18 </a:t>
            </a:r>
            <a:r>
              <a:rPr lang="en-US" dirty="0" err="1"/>
              <a:t>tahun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juga yang </a:t>
            </a:r>
            <a:r>
              <a:rPr lang="en-US" dirty="0" err="1"/>
              <a:t>masih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kandungan</a:t>
            </a:r>
            <a:r>
              <a:rPr lang="en-US" dirty="0"/>
              <a:t>. Anak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aset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meneruskan</a:t>
            </a:r>
            <a:r>
              <a:rPr lang="en-US" dirty="0"/>
              <a:t> </a:t>
            </a:r>
            <a:r>
              <a:rPr lang="en-US" dirty="0" err="1"/>
              <a:t>perjuangan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dan </a:t>
            </a:r>
            <a:r>
              <a:rPr lang="en-US" dirty="0" err="1"/>
              <a:t>perkembangannya</a:t>
            </a:r>
            <a:r>
              <a:rPr lang="en-US" dirty="0"/>
              <a:t> (</a:t>
            </a:r>
            <a:r>
              <a:rPr lang="en-US" dirty="0" err="1"/>
              <a:t>Depkes</a:t>
            </a:r>
            <a:r>
              <a:rPr lang="en-US" dirty="0"/>
              <a:t> RI, 2014).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 err="1"/>
              <a:t>Definisi</a:t>
            </a:r>
            <a:r>
              <a:rPr lang="en-US" b="1" dirty="0"/>
              <a:t> </a:t>
            </a:r>
            <a:r>
              <a:rPr lang="en-US" b="1" dirty="0" err="1"/>
              <a:t>remaja</a:t>
            </a:r>
            <a:endParaRPr lang="en-ID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Menurut</a:t>
            </a:r>
            <a:r>
              <a:rPr lang="en-US" dirty="0"/>
              <a:t> WHO, </a:t>
            </a:r>
            <a:r>
              <a:rPr lang="en-US" dirty="0" err="1"/>
              <a:t>remaja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penduduk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rentang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10-19 </a:t>
            </a:r>
            <a:r>
              <a:rPr lang="en-US" dirty="0" err="1"/>
              <a:t>tahun</a:t>
            </a:r>
            <a:r>
              <a:rPr lang="en-US" dirty="0"/>
              <a:t>, </a:t>
            </a:r>
            <a:r>
              <a:rPr lang="en-US" dirty="0" err="1"/>
              <a:t>menurut</a:t>
            </a:r>
            <a:r>
              <a:rPr lang="en-US" dirty="0"/>
              <a:t> </a:t>
            </a:r>
            <a:r>
              <a:rPr lang="en-US" dirty="0" err="1"/>
              <a:t>Peraturan</a:t>
            </a:r>
            <a:r>
              <a:rPr lang="en-US" dirty="0"/>
              <a:t> Menteri Kesehatan RI </a:t>
            </a:r>
            <a:r>
              <a:rPr lang="en-US" dirty="0" err="1"/>
              <a:t>Nomor</a:t>
            </a:r>
            <a:r>
              <a:rPr lang="en-US" dirty="0"/>
              <a:t> 25 </a:t>
            </a:r>
            <a:r>
              <a:rPr lang="en-US" dirty="0" err="1"/>
              <a:t>tahun</a:t>
            </a:r>
            <a:r>
              <a:rPr lang="en-US" dirty="0"/>
              <a:t> 2014, </a:t>
            </a:r>
            <a:r>
              <a:rPr lang="en-US" dirty="0" err="1"/>
              <a:t>remaja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penduduk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rentang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10-18 </a:t>
            </a:r>
            <a:r>
              <a:rPr lang="en-US" dirty="0" err="1"/>
              <a:t>tahun</a:t>
            </a:r>
            <a:r>
              <a:rPr lang="en-US" dirty="0"/>
              <a:t> dan </a:t>
            </a:r>
            <a:r>
              <a:rPr lang="en-US" dirty="0" err="1"/>
              <a:t>menurut</a:t>
            </a:r>
            <a:r>
              <a:rPr lang="en-US" dirty="0"/>
              <a:t> Badan </a:t>
            </a:r>
            <a:r>
              <a:rPr lang="en-US" dirty="0" err="1"/>
              <a:t>Kependudukan</a:t>
            </a:r>
            <a:r>
              <a:rPr lang="en-US" dirty="0"/>
              <a:t> dan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Berencana</a:t>
            </a:r>
            <a:r>
              <a:rPr lang="en-US" dirty="0"/>
              <a:t> (BKKBN) </a:t>
            </a:r>
            <a:r>
              <a:rPr lang="en-US" dirty="0" err="1"/>
              <a:t>rentang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 </a:t>
            </a:r>
            <a:r>
              <a:rPr lang="en-US" dirty="0" err="1"/>
              <a:t>remaja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10-24 </a:t>
            </a:r>
            <a:r>
              <a:rPr lang="en-US" dirty="0" err="1"/>
              <a:t>tahun</a:t>
            </a:r>
            <a:r>
              <a:rPr lang="en-US" dirty="0"/>
              <a:t> dan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menikah</a:t>
            </a:r>
            <a:r>
              <a:rPr lang="en-US" dirty="0"/>
              <a:t>.</a:t>
            </a:r>
            <a:endParaRPr lang="en-ID" dirty="0"/>
          </a:p>
        </p:txBody>
      </p:sp>
      <p:sp>
        <p:nvSpPr>
          <p:cNvPr id="4" name="TextBox 3"/>
          <p:cNvSpPr txBox="1"/>
          <p:nvPr/>
        </p:nvSpPr>
        <p:spPr>
          <a:xfrm>
            <a:off x="2411760" y="310595"/>
            <a:ext cx="56436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326041"/>
                </a:solidFill>
              </a:rPr>
              <a:t>Pernikahan</a:t>
            </a:r>
            <a:r>
              <a:rPr lang="en-US" sz="2000" b="1" dirty="0">
                <a:solidFill>
                  <a:srgbClr val="326041"/>
                </a:solidFill>
              </a:rPr>
              <a:t> Dini</a:t>
            </a:r>
            <a:endParaRPr lang="id-ID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01337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028343"/>
            <a:ext cx="864096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UNDANG-UNDANG REPUBLIK INDONESIA NOMOR 16 TAHUN 2O19 TENTANG PERUBAHAN ATAS UNDANG-UNDANG NOMOR 1 TAHUN 1974 TENTANG PERKAWINAN </a:t>
            </a:r>
            <a:endParaRPr lang="en-ID" dirty="0"/>
          </a:p>
          <a:p>
            <a:pPr algn="ctr"/>
            <a:r>
              <a:rPr lang="en-US" dirty="0" err="1"/>
              <a:t>Pasal</a:t>
            </a:r>
            <a:r>
              <a:rPr lang="en-US" dirty="0"/>
              <a:t> 7</a:t>
            </a:r>
            <a:endParaRPr lang="en-ID" dirty="0"/>
          </a:p>
          <a:p>
            <a:pPr algn="just"/>
            <a:r>
              <a:rPr lang="en-US" dirty="0"/>
              <a:t>(1) </a:t>
            </a:r>
            <a:r>
              <a:rPr lang="en-US" dirty="0" err="1"/>
              <a:t>Perkawinan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diizinkan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pria</a:t>
            </a:r>
            <a:r>
              <a:rPr lang="en-US" dirty="0"/>
              <a:t> dan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19 (</a:t>
            </a:r>
            <a:r>
              <a:rPr lang="en-US" dirty="0" err="1"/>
              <a:t>sembilan</a:t>
            </a:r>
            <a:r>
              <a:rPr lang="en-US" dirty="0"/>
              <a:t> </a:t>
            </a:r>
            <a:r>
              <a:rPr lang="en-US" dirty="0" err="1"/>
              <a:t>belas</a:t>
            </a:r>
            <a:r>
              <a:rPr lang="en-US" dirty="0"/>
              <a:t>) </a:t>
            </a:r>
            <a:r>
              <a:rPr lang="en-US" dirty="0" err="1"/>
              <a:t>tahun</a:t>
            </a:r>
            <a:r>
              <a:rPr lang="en-US" dirty="0"/>
              <a:t>.</a:t>
            </a:r>
            <a:endParaRPr lang="en-ID" dirty="0"/>
          </a:p>
          <a:p>
            <a:pPr algn="just"/>
            <a:r>
              <a:rPr lang="en-US" dirty="0"/>
              <a:t>(2)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penyimpangan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pada </a:t>
            </a:r>
            <a:r>
              <a:rPr lang="en-US" dirty="0" err="1"/>
              <a:t>ayat</a:t>
            </a:r>
            <a:r>
              <a:rPr lang="en-US" dirty="0"/>
              <a:t> (1), 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pria</a:t>
            </a:r>
            <a:r>
              <a:rPr lang="en-US" dirty="0"/>
              <a:t> dan/</a:t>
            </a:r>
            <a:r>
              <a:rPr lang="en-US" dirty="0" err="1"/>
              <a:t>atau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dispensasi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mendesak</a:t>
            </a:r>
            <a:r>
              <a:rPr lang="en-US" dirty="0"/>
              <a:t>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bukti-bukti</a:t>
            </a:r>
            <a:r>
              <a:rPr lang="en-US" dirty="0"/>
              <a:t> </a:t>
            </a:r>
            <a:r>
              <a:rPr lang="en-US" dirty="0" err="1"/>
              <a:t>pendukung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.</a:t>
            </a:r>
            <a:endParaRPr lang="en-ID" dirty="0"/>
          </a:p>
          <a:p>
            <a:pPr algn="just"/>
            <a:r>
              <a:rPr lang="en-US" dirty="0"/>
              <a:t>(3)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dispensasi</a:t>
            </a:r>
            <a:r>
              <a:rPr lang="en-US" dirty="0"/>
              <a:t> oleh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pada </a:t>
            </a:r>
            <a:r>
              <a:rPr lang="en-US" dirty="0" err="1"/>
              <a:t>ayat</a:t>
            </a:r>
            <a:r>
              <a:rPr lang="en-US" dirty="0"/>
              <a:t> (2)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mendengarkan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belah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mempelai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melangsungkan</a:t>
            </a:r>
            <a:r>
              <a:rPr lang="en-US" dirty="0"/>
              <a:t> </a:t>
            </a:r>
            <a:r>
              <a:rPr lang="en-US" dirty="0" err="1"/>
              <a:t>perkawinan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(4) </a:t>
            </a:r>
            <a:r>
              <a:rPr lang="en-US" dirty="0" err="1"/>
              <a:t>Ketentuan-ketentuan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mempelai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6 </a:t>
            </a:r>
            <a:r>
              <a:rPr lang="en-US" dirty="0" err="1"/>
              <a:t>ayat</a:t>
            </a:r>
            <a:r>
              <a:rPr lang="en-US" dirty="0"/>
              <a:t> (3) dan </a:t>
            </a:r>
            <a:r>
              <a:rPr lang="en-US" dirty="0" err="1"/>
              <a:t>ayat</a:t>
            </a:r>
            <a:r>
              <a:rPr lang="en-US" dirty="0"/>
              <a:t> (41 </a:t>
            </a:r>
            <a:r>
              <a:rPr lang="en-US" dirty="0" err="1"/>
              <a:t>berlaku</a:t>
            </a:r>
            <a:r>
              <a:rPr lang="en-US" dirty="0"/>
              <a:t> juga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dispensasi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pada </a:t>
            </a:r>
            <a:r>
              <a:rPr lang="en-US" dirty="0" err="1"/>
              <a:t>ayat</a:t>
            </a:r>
            <a:r>
              <a:rPr lang="en-US" dirty="0"/>
              <a:t> (2)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6 </a:t>
            </a:r>
            <a:r>
              <a:rPr lang="en-US" dirty="0" err="1"/>
              <a:t>ayat</a:t>
            </a:r>
            <a:r>
              <a:rPr lang="en-US" dirty="0"/>
              <a:t> (6).</a:t>
            </a:r>
            <a:endParaRPr lang="en-ID" dirty="0"/>
          </a:p>
          <a:p>
            <a:pPr algn="just"/>
            <a:endParaRPr lang="en-ID" dirty="0"/>
          </a:p>
        </p:txBody>
      </p:sp>
      <p:sp>
        <p:nvSpPr>
          <p:cNvPr id="4" name="TextBox 3"/>
          <p:cNvSpPr txBox="1"/>
          <p:nvPr/>
        </p:nvSpPr>
        <p:spPr>
          <a:xfrm>
            <a:off x="2411760" y="325984"/>
            <a:ext cx="5643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/>
              <a:t>Undang-undang</a:t>
            </a:r>
            <a:r>
              <a:rPr lang="en-US" sz="3600" b="1" dirty="0"/>
              <a:t> </a:t>
            </a:r>
            <a:r>
              <a:rPr lang="en-US" sz="3600" b="1" dirty="0" err="1"/>
              <a:t>perkawinan</a:t>
            </a:r>
            <a:endParaRPr lang="id-ID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981032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192" y="1052736"/>
            <a:ext cx="864096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di </a:t>
            </a:r>
            <a:r>
              <a:rPr lang="en-US" dirty="0" err="1"/>
              <a:t>berbagai</a:t>
            </a:r>
            <a:r>
              <a:rPr lang="en-US" dirty="0"/>
              <a:t> negara di dunia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18 </a:t>
            </a:r>
            <a:r>
              <a:rPr lang="en-US" dirty="0" err="1"/>
              <a:t>tahun</a:t>
            </a:r>
            <a:r>
              <a:rPr lang="en-US" dirty="0"/>
              <a:t> (</a:t>
            </a:r>
            <a:r>
              <a:rPr lang="en-US" dirty="0" err="1"/>
              <a:t>Wodon</a:t>
            </a:r>
            <a:r>
              <a:rPr lang="en-US" dirty="0"/>
              <a:t> </a:t>
            </a:r>
            <a:r>
              <a:rPr lang="en-US" i="1" dirty="0"/>
              <a:t>et al</a:t>
            </a:r>
            <a:r>
              <a:rPr lang="en-US" dirty="0"/>
              <a:t>. 2017).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i="1" dirty="0"/>
              <a:t>United Nation Population Fund </a:t>
            </a:r>
            <a:r>
              <a:rPr lang="en-US" dirty="0"/>
              <a:t>(UNFPA), </a:t>
            </a:r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 (</a:t>
            </a:r>
            <a:r>
              <a:rPr lang="en-US" dirty="0" err="1"/>
              <a:t>ikatan</a:t>
            </a:r>
            <a:r>
              <a:rPr lang="en-US" dirty="0"/>
              <a:t>/</a:t>
            </a:r>
            <a:r>
              <a:rPr lang="en-US" dirty="0" err="1"/>
              <a:t>persatuan</a:t>
            </a:r>
            <a:r>
              <a:rPr lang="en-US" dirty="0"/>
              <a:t>) yang </a:t>
            </a:r>
            <a:r>
              <a:rPr lang="en-US" dirty="0" err="1"/>
              <a:t>terjadi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, di mana </a:t>
            </a:r>
            <a:r>
              <a:rPr lang="en-US" dirty="0" err="1"/>
              <a:t>pasangan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menginjak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18 </a:t>
            </a:r>
            <a:r>
              <a:rPr lang="en-US" dirty="0" err="1"/>
              <a:t>tahun</a:t>
            </a:r>
            <a:r>
              <a:rPr lang="en-US" dirty="0"/>
              <a:t> (UNFPA, 2014).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pada </a:t>
            </a:r>
            <a:r>
              <a:rPr lang="en-US" dirty="0" err="1"/>
              <a:t>keduanya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laki-laki</a:t>
            </a:r>
            <a:r>
              <a:rPr lang="en-US" dirty="0"/>
              <a:t> dan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menikah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sama-sama</a:t>
            </a:r>
            <a:r>
              <a:rPr lang="en-US" dirty="0"/>
              <a:t> </a:t>
            </a:r>
            <a:r>
              <a:rPr lang="en-US" dirty="0" err="1"/>
              <a:t>berusia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18 </a:t>
            </a:r>
            <a:r>
              <a:rPr lang="en-US" dirty="0" err="1"/>
              <a:t>tahun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, </a:t>
            </a:r>
            <a:r>
              <a:rPr lang="en-US" dirty="0" err="1"/>
              <a:t>praktiknya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pada </a:t>
            </a:r>
            <a:r>
              <a:rPr lang="en-US" dirty="0" err="1"/>
              <a:t>perempuan</a:t>
            </a:r>
            <a:r>
              <a:rPr lang="en-US" dirty="0"/>
              <a:t> (UNICEF, 2015).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yang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dunia international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i="1" dirty="0"/>
              <a:t>“early marriage”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/>
              <a:t>“child marriage”</a:t>
            </a:r>
            <a:r>
              <a:rPr lang="en-US" dirty="0"/>
              <a:t>.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international </a:t>
            </a:r>
            <a:r>
              <a:rPr lang="en-US" dirty="0" err="1"/>
              <a:t>seperti</a:t>
            </a:r>
            <a:r>
              <a:rPr lang="en-US" dirty="0"/>
              <a:t> UNICEF,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i="1" dirty="0"/>
              <a:t>“child marriage”.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i="1" dirty="0"/>
              <a:t>“early”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18 </a:t>
            </a:r>
            <a:r>
              <a:rPr lang="en-US" dirty="0" err="1"/>
              <a:t>tahun</a:t>
            </a:r>
            <a:r>
              <a:rPr lang="en-US" dirty="0"/>
              <a:t>. Oleh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 </a:t>
            </a:r>
            <a:r>
              <a:rPr lang="en-US" dirty="0" err="1"/>
              <a:t>mewakilkan</a:t>
            </a:r>
            <a:r>
              <a:rPr lang="en-US" dirty="0"/>
              <a:t>  </a:t>
            </a:r>
            <a:r>
              <a:rPr lang="en-US" dirty="0" err="1"/>
              <a:t>pesan</a:t>
            </a:r>
            <a:r>
              <a:rPr lang="en-US" dirty="0"/>
              <a:t>  </a:t>
            </a:r>
            <a:r>
              <a:rPr lang="en-US" dirty="0" err="1"/>
              <a:t>bahwa</a:t>
            </a:r>
            <a:r>
              <a:rPr lang="en-US" dirty="0"/>
              <a:t>   </a:t>
            </a:r>
            <a:r>
              <a:rPr lang="en-US" dirty="0" err="1"/>
              <a:t>pernikahan</a:t>
            </a:r>
            <a:r>
              <a:rPr lang="en-US" dirty="0"/>
              <a:t> 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18  </a:t>
            </a:r>
            <a:r>
              <a:rPr lang="en-US" dirty="0" err="1"/>
              <a:t>tahun</a:t>
            </a:r>
            <a:r>
              <a:rPr lang="en-US" dirty="0"/>
              <a:t> 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kekerasan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yang juga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ketidaksetaraan</a:t>
            </a:r>
            <a:r>
              <a:rPr lang="en-US" dirty="0"/>
              <a:t> gender (UNICEF, 2015).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Oleh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disimpulkan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i="1" dirty="0"/>
              <a:t>child marriage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, di mana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menginjak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18 </a:t>
            </a:r>
            <a:r>
              <a:rPr lang="en-US" dirty="0" err="1"/>
              <a:t>tahun</a:t>
            </a:r>
            <a:r>
              <a:rPr lang="en-US" dirty="0"/>
              <a:t>.</a:t>
            </a:r>
            <a:endParaRPr lang="en-ID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ID" dirty="0"/>
          </a:p>
        </p:txBody>
      </p:sp>
      <p:sp>
        <p:nvSpPr>
          <p:cNvPr id="4" name="TextBox 3"/>
          <p:cNvSpPr txBox="1"/>
          <p:nvPr/>
        </p:nvSpPr>
        <p:spPr>
          <a:xfrm>
            <a:off x="2483768" y="310595"/>
            <a:ext cx="5643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err="1"/>
              <a:t>Pengertian</a:t>
            </a:r>
            <a:r>
              <a:rPr lang="en-US" sz="2400" dirty="0"/>
              <a:t> </a:t>
            </a:r>
            <a:r>
              <a:rPr lang="en-US" sz="2400" dirty="0" err="1"/>
              <a:t>Pernikahan</a:t>
            </a:r>
            <a:r>
              <a:rPr lang="en-US" sz="2400" dirty="0"/>
              <a:t> Dini</a:t>
            </a:r>
            <a:endParaRPr lang="en-ID" sz="2400" dirty="0"/>
          </a:p>
        </p:txBody>
      </p:sp>
      <p:pic>
        <p:nvPicPr>
          <p:cNvPr id="7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149060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7224" y="1938925"/>
            <a:ext cx="6858048" cy="335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/>
              <a:t>Pernikahan</a:t>
            </a:r>
            <a:r>
              <a:rPr lang="en-US" sz="2400" dirty="0"/>
              <a:t> </a:t>
            </a:r>
            <a:r>
              <a:rPr lang="en-US" sz="2400" dirty="0" err="1"/>
              <a:t>dini</a:t>
            </a:r>
            <a:r>
              <a:rPr lang="en-US" sz="2400" dirty="0"/>
              <a:t> yang </a:t>
            </a:r>
            <a:r>
              <a:rPr lang="en-US" sz="2400" dirty="0" err="1"/>
              <a:t>terjadi</a:t>
            </a:r>
            <a:r>
              <a:rPr lang="en-US" sz="2400" dirty="0"/>
              <a:t> di Indonesia dan juga negara </a:t>
            </a:r>
            <a:r>
              <a:rPr lang="en-US" sz="2400" dirty="0" err="1"/>
              <a:t>lainnya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dinamika</a:t>
            </a:r>
            <a:r>
              <a:rPr lang="en-US" sz="2400" dirty="0"/>
              <a:t> yang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kompleks</a:t>
            </a:r>
            <a:r>
              <a:rPr lang="en-US" sz="2400" dirty="0"/>
              <a:t>. </a:t>
            </a:r>
            <a:r>
              <a:rPr lang="en-US" sz="2400" dirty="0" err="1"/>
              <a:t>Eksistensinya</a:t>
            </a:r>
            <a:r>
              <a:rPr lang="en-US" sz="2400" dirty="0"/>
              <a:t> </a:t>
            </a:r>
            <a:r>
              <a:rPr lang="en-US" sz="2400" dirty="0" err="1"/>
              <a:t>dipengaruhi</a:t>
            </a:r>
            <a:r>
              <a:rPr lang="en-US" sz="2400" dirty="0"/>
              <a:t> oleh </a:t>
            </a:r>
            <a:r>
              <a:rPr lang="en-US" sz="2400" dirty="0" err="1"/>
              <a:t>berbagi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,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, agama, </a:t>
            </a:r>
            <a:r>
              <a:rPr lang="en-US" sz="2400" dirty="0" err="1"/>
              <a:t>sosial</a:t>
            </a:r>
            <a:r>
              <a:rPr lang="en-US" sz="2400" dirty="0"/>
              <a:t>, </a:t>
            </a:r>
            <a:r>
              <a:rPr lang="en-US" sz="2400" dirty="0" err="1"/>
              <a:t>budaya</a:t>
            </a:r>
            <a:r>
              <a:rPr lang="en-US" sz="2400" dirty="0"/>
              <a:t>, </a:t>
            </a:r>
            <a:r>
              <a:rPr lang="en-US" sz="2400" dirty="0" err="1"/>
              <a:t>ekonomi</a:t>
            </a:r>
            <a:r>
              <a:rPr lang="en-US" sz="2400" dirty="0"/>
              <a:t> dan lain-lain, di mana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yang </a:t>
            </a:r>
            <a:r>
              <a:rPr lang="en-US" sz="2400" dirty="0" err="1"/>
              <a:t>lainnya</a:t>
            </a:r>
            <a:r>
              <a:rPr lang="en-US" sz="2400" dirty="0"/>
              <a:t> </a:t>
            </a:r>
            <a:r>
              <a:rPr lang="en-US" sz="2400" dirty="0" err="1"/>
              <a:t>saling</a:t>
            </a:r>
            <a:r>
              <a:rPr lang="en-US" sz="2400" dirty="0"/>
              <a:t> </a:t>
            </a:r>
            <a:r>
              <a:rPr lang="en-US" sz="2400" dirty="0" err="1"/>
              <a:t>terkait</a:t>
            </a:r>
            <a:r>
              <a:rPr lang="en-US" sz="2400" dirty="0"/>
              <a:t> (WHO, 2016).</a:t>
            </a:r>
            <a:endParaRPr lang="en-ID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488021"/>
            <a:ext cx="7819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err="1"/>
              <a:t>Faktor-Faktor</a:t>
            </a:r>
            <a:r>
              <a:rPr lang="en-US" sz="2400" b="1" dirty="0"/>
              <a:t> yang </a:t>
            </a:r>
            <a:r>
              <a:rPr lang="en-US" sz="2400" b="1" dirty="0" err="1"/>
              <a:t>Mempengaruhi</a:t>
            </a:r>
            <a:r>
              <a:rPr lang="en-US" sz="2400" b="1" dirty="0"/>
              <a:t> </a:t>
            </a:r>
            <a:r>
              <a:rPr lang="en-US" sz="2400" b="1" dirty="0" err="1"/>
              <a:t>Kejadian</a:t>
            </a:r>
            <a:r>
              <a:rPr lang="en-US" sz="2400" b="1" dirty="0"/>
              <a:t> </a:t>
            </a:r>
            <a:r>
              <a:rPr lang="en-US" sz="2400" b="1" dirty="0" err="1"/>
              <a:t>Pernikahan</a:t>
            </a:r>
            <a:r>
              <a:rPr lang="en-US" sz="2400" b="1" dirty="0"/>
              <a:t> Dini</a:t>
            </a:r>
            <a:endParaRPr lang="en-ID" sz="2400" b="1" dirty="0"/>
          </a:p>
        </p:txBody>
      </p:sp>
      <p:pic>
        <p:nvPicPr>
          <p:cNvPr id="5" name="Picture 4" descr="Cov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3" y="1306"/>
            <a:ext cx="9141546" cy="1617934"/>
          </a:xfrm>
          <a:prstGeom prst="rect">
            <a:avLst/>
          </a:prstGeom>
        </p:spPr>
      </p:pic>
      <p:pic>
        <p:nvPicPr>
          <p:cNvPr id="7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530079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04" y="1938925"/>
            <a:ext cx="90364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Hasil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mendasar</a:t>
            </a:r>
            <a:r>
              <a:rPr lang="en-US" dirty="0"/>
              <a:t> yang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remaja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. </a:t>
            </a:r>
            <a:r>
              <a:rPr lang="en-US" dirty="0" err="1"/>
              <a:t>Kesenjangan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para gadis </a:t>
            </a:r>
            <a:r>
              <a:rPr lang="en-US" dirty="0" err="1"/>
              <a:t>terlibat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seks</a:t>
            </a:r>
            <a:r>
              <a:rPr lang="en-US" dirty="0"/>
              <a:t> </a:t>
            </a:r>
            <a:r>
              <a:rPr lang="en-US" dirty="0" err="1"/>
              <a:t>transaksional</a:t>
            </a:r>
            <a:r>
              <a:rPr lang="en-US" dirty="0"/>
              <a:t> (</a:t>
            </a:r>
            <a:r>
              <a:rPr lang="en-US" dirty="0" err="1"/>
              <a:t>Montazeri</a:t>
            </a:r>
            <a:r>
              <a:rPr lang="en-US" dirty="0"/>
              <a:t> </a:t>
            </a:r>
            <a:r>
              <a:rPr lang="en-US" i="1" dirty="0"/>
              <a:t>et al.</a:t>
            </a:r>
            <a:r>
              <a:rPr lang="en-US" dirty="0"/>
              <a:t>, 2016). Oleh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para 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penyelesaiannya</a:t>
            </a:r>
            <a:r>
              <a:rPr lang="en-US" dirty="0"/>
              <a:t> (Stark, 2017). </a:t>
            </a:r>
            <a:endParaRPr lang="en-ID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Banyak </a:t>
            </a:r>
            <a:r>
              <a:rPr lang="en-US" dirty="0" err="1"/>
              <a:t>ditemukan</a:t>
            </a:r>
            <a:r>
              <a:rPr lang="en-US" dirty="0"/>
              <a:t> para </a:t>
            </a:r>
            <a:r>
              <a:rPr lang="en-US" dirty="0" err="1"/>
              <a:t>pelaku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orang-orang yang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yang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(</a:t>
            </a:r>
            <a:r>
              <a:rPr lang="en-US" dirty="0" err="1"/>
              <a:t>Montazeri</a:t>
            </a:r>
            <a:r>
              <a:rPr lang="en-US" dirty="0"/>
              <a:t> </a:t>
            </a:r>
            <a:r>
              <a:rPr lang="en-US" i="1" dirty="0"/>
              <a:t>et al.</a:t>
            </a:r>
            <a:r>
              <a:rPr lang="en-US" dirty="0"/>
              <a:t>, 2016).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ketidakseimbangan</a:t>
            </a:r>
            <a:r>
              <a:rPr lang="en-US" dirty="0"/>
              <a:t> yang </a:t>
            </a:r>
            <a:r>
              <a:rPr lang="en-US" dirty="0" err="1"/>
              <a:t>digambarkan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dan </a:t>
            </a:r>
            <a:r>
              <a:rPr lang="en-US" dirty="0" err="1"/>
              <a:t>laki-laki</a:t>
            </a:r>
            <a:r>
              <a:rPr lang="en-US" dirty="0"/>
              <a:t>, </a:t>
            </a:r>
            <a:r>
              <a:rPr lang="en-US" dirty="0" err="1"/>
              <a:t>perempuan</a:t>
            </a:r>
            <a:r>
              <a:rPr lang="en-US" dirty="0"/>
              <a:t> kaya dan miskin,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muda</a:t>
            </a:r>
            <a:r>
              <a:rPr lang="en-US" dirty="0"/>
              <a:t>, </a:t>
            </a:r>
            <a:r>
              <a:rPr lang="en-US" dirty="0" err="1"/>
              <a:t>bekerja</a:t>
            </a:r>
            <a:r>
              <a:rPr lang="en-US" dirty="0"/>
              <a:t> dan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, </a:t>
            </a:r>
            <a:r>
              <a:rPr lang="en-US" dirty="0" err="1"/>
              <a:t>memunculkan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fenomena</a:t>
            </a:r>
            <a:r>
              <a:rPr lang="en-US" dirty="0"/>
              <a:t> </a:t>
            </a:r>
            <a:r>
              <a:rPr lang="en-US" i="1" dirty="0"/>
              <a:t>“Sugar </a:t>
            </a:r>
            <a:r>
              <a:rPr lang="en-US" i="1" dirty="0" err="1"/>
              <a:t>Dady</a:t>
            </a:r>
            <a:r>
              <a:rPr lang="en-US" i="1" dirty="0"/>
              <a:t>”, </a:t>
            </a:r>
            <a:r>
              <a:rPr lang="en-US" dirty="0"/>
              <a:t>yang mana </a:t>
            </a:r>
            <a:r>
              <a:rPr lang="en-US" dirty="0" err="1"/>
              <a:t>pria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tua</a:t>
            </a:r>
            <a:r>
              <a:rPr lang="en-US" dirty="0"/>
              <a:t> dan </a:t>
            </a:r>
            <a:r>
              <a:rPr lang="en-US" dirty="0" err="1"/>
              <a:t>memiliki</a:t>
            </a:r>
            <a:r>
              <a:rPr lang="en-US" dirty="0"/>
              <a:t> uang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gadis-gadis </a:t>
            </a:r>
            <a:r>
              <a:rPr lang="en-US" dirty="0" err="1"/>
              <a:t>muda</a:t>
            </a:r>
            <a:r>
              <a:rPr lang="en-US" dirty="0"/>
              <a:t> (</a:t>
            </a:r>
            <a:r>
              <a:rPr lang="en-US" dirty="0" err="1"/>
              <a:t>Råssjö</a:t>
            </a:r>
            <a:r>
              <a:rPr lang="en-US" dirty="0"/>
              <a:t> &amp; Kiwanuka, 2010). </a:t>
            </a:r>
            <a:endParaRPr lang="en-ID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, </a:t>
            </a:r>
            <a:r>
              <a:rPr lang="en-US" dirty="0" err="1"/>
              <a:t>anak-anak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,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diharuskan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bergantung</a:t>
            </a:r>
            <a:r>
              <a:rPr lang="en-US" dirty="0"/>
              <a:t> pada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dan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finansialnya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orang </a:t>
            </a:r>
            <a:r>
              <a:rPr lang="en-US" dirty="0" err="1"/>
              <a:t>dewasa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pubertas</a:t>
            </a:r>
            <a:r>
              <a:rPr lang="en-US" dirty="0"/>
              <a:t>. </a:t>
            </a:r>
            <a:r>
              <a:rPr lang="en-US" dirty="0" err="1"/>
              <a:t>Kemandirian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bagaimanapun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kali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ikatan</a:t>
            </a:r>
            <a:r>
              <a:rPr lang="en-US" dirty="0"/>
              <a:t> </a:t>
            </a:r>
            <a:r>
              <a:rPr lang="en-US" dirty="0" err="1"/>
              <a:t>suami</a:t>
            </a:r>
            <a:r>
              <a:rPr lang="en-US" dirty="0"/>
              <a:t> </a:t>
            </a:r>
            <a:r>
              <a:rPr lang="en-US" dirty="0" err="1"/>
              <a:t>istri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 (Stark, 2017).</a:t>
            </a:r>
            <a:endParaRPr lang="en-ID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1488021"/>
            <a:ext cx="56436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err="1"/>
              <a:t>Ekonomi</a:t>
            </a:r>
            <a:endParaRPr lang="en-ID" sz="2000" dirty="0"/>
          </a:p>
        </p:txBody>
      </p:sp>
      <p:pic>
        <p:nvPicPr>
          <p:cNvPr id="5" name="Picture 4" descr="Cov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3" y="1306"/>
            <a:ext cx="9141546" cy="1617934"/>
          </a:xfrm>
          <a:prstGeom prst="rect">
            <a:avLst/>
          </a:prstGeom>
        </p:spPr>
      </p:pic>
      <p:pic>
        <p:nvPicPr>
          <p:cNvPr id="7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047456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03" y="1938925"/>
            <a:ext cx="903649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mengapa</a:t>
            </a:r>
            <a:r>
              <a:rPr lang="en-US" dirty="0"/>
              <a:t> orang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kurangnya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memadai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reproduksi</a:t>
            </a:r>
            <a:r>
              <a:rPr lang="en-US" dirty="0"/>
              <a:t>.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 </a:t>
            </a:r>
            <a:r>
              <a:rPr lang="en-US" dirty="0" err="1"/>
              <a:t>mengungkapkan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kurangnya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dan </a:t>
            </a:r>
            <a:r>
              <a:rPr lang="en-US" dirty="0" err="1"/>
              <a:t>rendahnya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pemicu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. Salah </a:t>
            </a:r>
            <a:r>
              <a:rPr lang="en-US" dirty="0" err="1"/>
              <a:t>satunya</a:t>
            </a:r>
            <a:r>
              <a:rPr lang="en-US" dirty="0"/>
              <a:t> </a:t>
            </a:r>
            <a:r>
              <a:rPr lang="en-US" dirty="0" err="1"/>
              <a:t>mengungkapkan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kurangnya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reproduksi</a:t>
            </a:r>
            <a:r>
              <a:rPr lang="en-US" dirty="0"/>
              <a:t> dan </a:t>
            </a:r>
            <a:r>
              <a:rPr lang="en-US" dirty="0" err="1"/>
              <a:t>kontrasepsi</a:t>
            </a:r>
            <a:r>
              <a:rPr lang="en-US" dirty="0"/>
              <a:t> (</a:t>
            </a:r>
            <a:r>
              <a:rPr lang="en-US" dirty="0" err="1"/>
              <a:t>Råssjö</a:t>
            </a:r>
            <a:r>
              <a:rPr lang="en-US" dirty="0"/>
              <a:t> &amp; Kiwanuka, 2010). </a:t>
            </a:r>
            <a:endParaRPr lang="en-ID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/>
              <a:t>Ketidakadilan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kaum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dan </a:t>
            </a:r>
            <a:r>
              <a:rPr lang="en-US" dirty="0" err="1"/>
              <a:t>laki-laki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berdampak</a:t>
            </a:r>
            <a:r>
              <a:rPr lang="en-US" dirty="0"/>
              <a:t> pada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.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yang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dan </a:t>
            </a:r>
            <a:r>
              <a:rPr lang="en-US" dirty="0" err="1"/>
              <a:t>laki-laki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. Wanita </a:t>
            </a:r>
            <a:r>
              <a:rPr lang="en-US" dirty="0" err="1"/>
              <a:t>meskipun</a:t>
            </a:r>
            <a:r>
              <a:rPr lang="en-US" dirty="0"/>
              <a:t> lulus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menengah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laki-laki</a:t>
            </a:r>
            <a:r>
              <a:rPr lang="en-US" dirty="0"/>
              <a:t> dan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melanjutkan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pacar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juga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(Stark, 2017).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juga </a:t>
            </a:r>
            <a:r>
              <a:rPr lang="en-US" dirty="0" err="1"/>
              <a:t>menyebutkan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penentu</a:t>
            </a:r>
            <a:r>
              <a:rPr lang="en-US" dirty="0"/>
              <a:t> yang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(</a:t>
            </a:r>
            <a:r>
              <a:rPr lang="en-US" dirty="0" err="1"/>
              <a:t>Sabbe</a:t>
            </a:r>
            <a:r>
              <a:rPr lang="en-US" dirty="0"/>
              <a:t> </a:t>
            </a:r>
            <a:r>
              <a:rPr lang="en-US" i="1" dirty="0"/>
              <a:t>et al.</a:t>
            </a:r>
            <a:r>
              <a:rPr lang="en-US" dirty="0"/>
              <a:t>, 2013).</a:t>
            </a:r>
            <a:endParaRPr lang="en-ID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522345"/>
            <a:ext cx="56436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sz="2000" dirty="0" err="1"/>
              <a:t>Kurangnya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/</a:t>
            </a:r>
            <a:r>
              <a:rPr lang="en-US" sz="2000" dirty="0" err="1"/>
              <a:t>Pengetahuan</a:t>
            </a:r>
            <a:r>
              <a:rPr lang="en-US" sz="2000" dirty="0"/>
              <a:t> dan </a:t>
            </a:r>
            <a:r>
              <a:rPr lang="en-US" sz="2000" dirty="0" err="1"/>
              <a:t>Edukasi</a:t>
            </a:r>
            <a:endParaRPr lang="en-ID" sz="2000" dirty="0"/>
          </a:p>
        </p:txBody>
      </p:sp>
      <p:pic>
        <p:nvPicPr>
          <p:cNvPr id="5" name="Picture 4" descr="Cov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3" y="1306"/>
            <a:ext cx="9141546" cy="1617934"/>
          </a:xfrm>
          <a:prstGeom prst="rect">
            <a:avLst/>
          </a:prstGeom>
        </p:spPr>
      </p:pic>
      <p:pic>
        <p:nvPicPr>
          <p:cNvPr id="7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550636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938925"/>
            <a:ext cx="849694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. </a:t>
            </a:r>
            <a:r>
              <a:rPr lang="en-US" dirty="0" err="1"/>
              <a:t>Kesiapan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menikah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kali </a:t>
            </a:r>
            <a:r>
              <a:rPr lang="en-US" dirty="0" err="1"/>
              <a:t>dinilai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tanda-tanda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dan </a:t>
            </a:r>
            <a:r>
              <a:rPr lang="en-US" dirty="0" err="1"/>
              <a:t>pubertas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pada </a:t>
            </a:r>
            <a:r>
              <a:rPr lang="en-US" dirty="0" err="1"/>
              <a:t>remaja</a:t>
            </a:r>
            <a:r>
              <a:rPr lang="en-US" dirty="0"/>
              <a:t> oleh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. Keputusan </a:t>
            </a:r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dipicu</a:t>
            </a:r>
            <a:r>
              <a:rPr lang="en-US" dirty="0"/>
              <a:t> oleh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pembuat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(McDougal </a:t>
            </a:r>
            <a:r>
              <a:rPr lang="en-US" i="1" dirty="0"/>
              <a:t>et al</a:t>
            </a:r>
            <a:r>
              <a:rPr lang="en-US" dirty="0"/>
              <a:t>., 2018). </a:t>
            </a:r>
            <a:endParaRPr lang="en-ID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kali </a:t>
            </a:r>
            <a:r>
              <a:rPr lang="en-US" dirty="0" err="1"/>
              <a:t>memaksa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kali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siap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psikologis</a:t>
            </a:r>
            <a:r>
              <a:rPr lang="en-US" dirty="0"/>
              <a:t>. Akan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melatarbelakanginya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tatanan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dan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kali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yang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bagai</a:t>
            </a:r>
            <a:r>
              <a:rPr lang="en-US" dirty="0"/>
              <a:t> para </a:t>
            </a:r>
            <a:r>
              <a:rPr lang="en-US" dirty="0" err="1"/>
              <a:t>remaja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. </a:t>
            </a:r>
            <a:r>
              <a:rPr lang="en-US" dirty="0" err="1"/>
              <a:t>Penelitian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oleh </a:t>
            </a:r>
            <a:r>
              <a:rPr lang="en-US" dirty="0" err="1"/>
              <a:t>Montazeri</a:t>
            </a:r>
            <a:r>
              <a:rPr lang="en-US" dirty="0"/>
              <a:t> </a:t>
            </a:r>
            <a:r>
              <a:rPr lang="en-US" i="1" dirty="0"/>
              <a:t>et al.</a:t>
            </a:r>
            <a:r>
              <a:rPr lang="en-US" dirty="0"/>
              <a:t> (2016), </a:t>
            </a:r>
            <a:r>
              <a:rPr lang="en-US" dirty="0" err="1"/>
              <a:t>mengungkap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kali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remaja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kemandirian</a:t>
            </a:r>
            <a:r>
              <a:rPr lang="en-US" dirty="0"/>
              <a:t> dan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.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beranggapan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rasa </a:t>
            </a:r>
            <a:r>
              <a:rPr lang="en-US" dirty="0" err="1"/>
              <a:t>hormat</a:t>
            </a:r>
            <a:r>
              <a:rPr lang="en-US" dirty="0"/>
              <a:t>, </a:t>
            </a:r>
            <a:r>
              <a:rPr lang="en-US" dirty="0" err="1"/>
              <a:t>kedamaian</a:t>
            </a:r>
            <a:r>
              <a:rPr lang="en-US" dirty="0"/>
              <a:t>, </a:t>
            </a:r>
            <a:r>
              <a:rPr lang="en-US" dirty="0" err="1"/>
              <a:t>cinta</a:t>
            </a:r>
            <a:r>
              <a:rPr lang="en-US" dirty="0"/>
              <a:t> dan </a:t>
            </a:r>
            <a:r>
              <a:rPr lang="en-US" dirty="0" err="1"/>
              <a:t>otonomi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.</a:t>
            </a:r>
            <a:r>
              <a:rPr lang="en-ID" sz="2000" dirty="0"/>
              <a:t> </a:t>
            </a:r>
            <a:endParaRPr lang="id-ID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1488021"/>
            <a:ext cx="5643602" cy="506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2000" dirty="0"/>
              <a:t>Sosial</a:t>
            </a:r>
          </a:p>
        </p:txBody>
      </p:sp>
      <p:pic>
        <p:nvPicPr>
          <p:cNvPr id="5" name="Picture 4" descr="Cov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3" y="1306"/>
            <a:ext cx="9141546" cy="1617934"/>
          </a:xfrm>
          <a:prstGeom prst="rect">
            <a:avLst/>
          </a:prstGeom>
        </p:spPr>
      </p:pic>
      <p:pic>
        <p:nvPicPr>
          <p:cNvPr id="7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858194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938925"/>
            <a:ext cx="84249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/>
              <a:t>Kenyataan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terkadang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oleh para </a:t>
            </a:r>
            <a:r>
              <a:rPr lang="en-US" dirty="0" err="1"/>
              <a:t>remaja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rasa </a:t>
            </a:r>
            <a:r>
              <a:rPr lang="en-US" dirty="0" err="1"/>
              <a:t>hormat</a:t>
            </a:r>
            <a:r>
              <a:rPr lang="en-US" dirty="0"/>
              <a:t>, </a:t>
            </a:r>
            <a:r>
              <a:rPr lang="en-US" dirty="0" err="1"/>
              <a:t>kemandirian</a:t>
            </a:r>
            <a:r>
              <a:rPr lang="en-US" dirty="0"/>
              <a:t> dan lain-lain,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juga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(</a:t>
            </a:r>
            <a:r>
              <a:rPr lang="en-US" dirty="0" err="1"/>
              <a:t>Montazeri</a:t>
            </a:r>
            <a:r>
              <a:rPr lang="en-US" dirty="0"/>
              <a:t> </a:t>
            </a:r>
            <a:r>
              <a:rPr lang="en-US" i="1" dirty="0"/>
              <a:t>et al.</a:t>
            </a:r>
            <a:r>
              <a:rPr lang="en-US" dirty="0"/>
              <a:t>, 2016). </a:t>
            </a:r>
            <a:r>
              <a:rPr lang="en-US" dirty="0" err="1"/>
              <a:t>Penelitian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di </a:t>
            </a:r>
            <a:r>
              <a:rPr lang="en-US" dirty="0" err="1"/>
              <a:t>Morroco</a:t>
            </a:r>
            <a:r>
              <a:rPr lang="en-US" dirty="0"/>
              <a:t>, </a:t>
            </a:r>
            <a:r>
              <a:rPr lang="en-US" dirty="0" err="1"/>
              <a:t>mengungkapkan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kehormatan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. </a:t>
            </a:r>
            <a:r>
              <a:rPr lang="en-US" dirty="0" err="1"/>
              <a:t>Kehormatan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dijaga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status dan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muda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 </a:t>
            </a:r>
            <a:r>
              <a:rPr lang="en-US" dirty="0" err="1"/>
              <a:t>Sering</a:t>
            </a:r>
            <a:r>
              <a:rPr lang="en-US" dirty="0"/>
              <a:t> kali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kehormatan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, gadis </a:t>
            </a:r>
            <a:r>
              <a:rPr lang="en-US" dirty="0" err="1"/>
              <a:t>muda</a:t>
            </a:r>
            <a:r>
              <a:rPr lang="en-US" dirty="0"/>
              <a:t> </a:t>
            </a:r>
            <a:r>
              <a:rPr lang="en-US" dirty="0" err="1"/>
              <a:t>dinikahkan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diinginkan</a:t>
            </a:r>
            <a:r>
              <a:rPr lang="en-US" dirty="0"/>
              <a:t> </a:t>
            </a:r>
            <a:r>
              <a:rPr lang="en-US" dirty="0" err="1"/>
              <a:t>dikemudian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pra</a:t>
            </a:r>
            <a:r>
              <a:rPr lang="en-US" dirty="0"/>
              <a:t>-nikah, </a:t>
            </a:r>
            <a:r>
              <a:rPr lang="en-US" dirty="0" err="1"/>
              <a:t>pemerkosaan</a:t>
            </a:r>
            <a:r>
              <a:rPr lang="en-US" dirty="0"/>
              <a:t> dan </a:t>
            </a:r>
            <a:r>
              <a:rPr lang="en-US" dirty="0" err="1"/>
              <a:t>penculikan</a:t>
            </a:r>
            <a:r>
              <a:rPr lang="en-US" dirty="0"/>
              <a:t> (</a:t>
            </a:r>
            <a:r>
              <a:rPr lang="en-US" dirty="0" err="1"/>
              <a:t>Sabbe</a:t>
            </a:r>
            <a:r>
              <a:rPr lang="en-US" dirty="0"/>
              <a:t> </a:t>
            </a:r>
            <a:r>
              <a:rPr lang="en-US" i="1" dirty="0"/>
              <a:t>et al</a:t>
            </a:r>
            <a:r>
              <a:rPr lang="en-US" dirty="0"/>
              <a:t>., 2015).</a:t>
            </a:r>
            <a:endParaRPr lang="en-ID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juga </a:t>
            </a:r>
            <a:r>
              <a:rPr lang="en-US" dirty="0" err="1"/>
              <a:t>diungkapkan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oleh Menon </a:t>
            </a:r>
            <a:r>
              <a:rPr lang="en-US" i="1" dirty="0"/>
              <a:t>et al</a:t>
            </a:r>
            <a:r>
              <a:rPr lang="en-US" dirty="0"/>
              <a:t>. (2018), yang juga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sosial-budaya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yang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seksual</a:t>
            </a:r>
            <a:r>
              <a:rPr lang="en-US" dirty="0"/>
              <a:t> </a:t>
            </a:r>
            <a:r>
              <a:rPr lang="en-US" dirty="0" err="1"/>
              <a:t>remaja</a:t>
            </a:r>
            <a:r>
              <a:rPr lang="en-US" dirty="0"/>
              <a:t> yang </a:t>
            </a:r>
            <a:r>
              <a:rPr lang="en-US" dirty="0" err="1"/>
              <a:t>memicu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dan </a:t>
            </a:r>
            <a:r>
              <a:rPr lang="en-US" dirty="0" err="1"/>
              <a:t>kehamilan</a:t>
            </a:r>
            <a:r>
              <a:rPr lang="en-US" dirty="0"/>
              <a:t> </a:t>
            </a:r>
            <a:r>
              <a:rPr lang="en-US" dirty="0" err="1"/>
              <a:t>remaja</a:t>
            </a:r>
            <a:r>
              <a:rPr lang="en-US" dirty="0"/>
              <a:t>. Hasil </a:t>
            </a:r>
            <a:r>
              <a:rPr lang="en-US" dirty="0" err="1"/>
              <a:t>penelitian</a:t>
            </a:r>
            <a:r>
              <a:rPr lang="en-US" dirty="0"/>
              <a:t> Henry </a:t>
            </a:r>
            <a:r>
              <a:rPr lang="en-US" i="1" dirty="0"/>
              <a:t>et al.</a:t>
            </a:r>
            <a:r>
              <a:rPr lang="en-US" dirty="0"/>
              <a:t> (2015), juga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. </a:t>
            </a:r>
            <a:r>
              <a:rPr lang="en-US" dirty="0" err="1"/>
              <a:t>Keyakinan</a:t>
            </a:r>
            <a:r>
              <a:rPr lang="en-US" dirty="0"/>
              <a:t> dan </a:t>
            </a:r>
            <a:r>
              <a:rPr lang="en-US" dirty="0" err="1"/>
              <a:t>keputusan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memutuskan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sebab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</a:t>
            </a:r>
            <a:r>
              <a:rPr lang="en-US" dirty="0" err="1"/>
              <a:t>muda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agar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ketidaksuburan</a:t>
            </a:r>
            <a:r>
              <a:rPr lang="en-US" dirty="0"/>
              <a:t> pada </a:t>
            </a:r>
            <a:r>
              <a:rPr lang="en-US" dirty="0" err="1"/>
              <a:t>mereka</a:t>
            </a:r>
            <a:r>
              <a:rPr lang="en-US" dirty="0"/>
              <a:t>.</a:t>
            </a:r>
            <a:r>
              <a:rPr lang="en-ID" sz="1600" dirty="0"/>
              <a:t> </a:t>
            </a:r>
            <a:endParaRPr lang="id-ID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1488021"/>
            <a:ext cx="5643602" cy="506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sz="2000" dirty="0"/>
              <a:t>Sosial</a:t>
            </a:r>
          </a:p>
        </p:txBody>
      </p:sp>
      <p:pic>
        <p:nvPicPr>
          <p:cNvPr id="5" name="Picture 4" descr="Cov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3" y="1306"/>
            <a:ext cx="9141546" cy="1617934"/>
          </a:xfrm>
          <a:prstGeom prst="rect">
            <a:avLst/>
          </a:prstGeom>
        </p:spPr>
      </p:pic>
      <p:pic>
        <p:nvPicPr>
          <p:cNvPr id="7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554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7224" y="2651571"/>
            <a:ext cx="6858048" cy="2805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sz="2400" dirty="0"/>
              <a:t>Kesehatan </a:t>
            </a:r>
            <a:r>
              <a:rPr lang="en-ID" sz="2400" dirty="0" err="1"/>
              <a:t>Reproduksi</a:t>
            </a:r>
            <a:r>
              <a:rPr lang="en-ID" sz="2400" dirty="0"/>
              <a:t> </a:t>
            </a:r>
            <a:r>
              <a:rPr lang="en-ID" sz="2400" dirty="0" err="1"/>
              <a:t>adalah</a:t>
            </a:r>
            <a:r>
              <a:rPr lang="en-ID" sz="2400" dirty="0"/>
              <a:t> </a:t>
            </a:r>
            <a:r>
              <a:rPr lang="en-ID" sz="2400" dirty="0" err="1"/>
              <a:t>keadaan</a:t>
            </a:r>
            <a:r>
              <a:rPr lang="en-ID" sz="2400" dirty="0"/>
              <a:t> </a:t>
            </a:r>
            <a:r>
              <a:rPr lang="en-ID" sz="2400" dirty="0" err="1"/>
              <a:t>sehat</a:t>
            </a:r>
            <a:r>
              <a:rPr lang="en-ID" sz="2400" dirty="0"/>
              <a:t> </a:t>
            </a:r>
            <a:r>
              <a:rPr lang="en-ID" sz="2400" dirty="0" err="1"/>
              <a:t>secara</a:t>
            </a:r>
            <a:r>
              <a:rPr lang="en-ID" sz="2400" dirty="0"/>
              <a:t> </a:t>
            </a:r>
            <a:r>
              <a:rPr lang="en-ID" sz="2400" dirty="0" err="1"/>
              <a:t>fisik</a:t>
            </a:r>
            <a:r>
              <a:rPr lang="en-ID" sz="2400" dirty="0"/>
              <a:t>, mental, dan </a:t>
            </a:r>
            <a:r>
              <a:rPr lang="en-ID" sz="2400" dirty="0" err="1"/>
              <a:t>sosial</a:t>
            </a:r>
            <a:r>
              <a:rPr lang="en-ID" sz="2400" dirty="0"/>
              <a:t> </a:t>
            </a:r>
            <a:r>
              <a:rPr lang="en-ID" sz="2400" dirty="0" err="1"/>
              <a:t>secara</a:t>
            </a:r>
            <a:r>
              <a:rPr lang="en-ID" sz="2400" dirty="0"/>
              <a:t> </a:t>
            </a:r>
            <a:r>
              <a:rPr lang="en-ID" sz="2400" dirty="0" err="1"/>
              <a:t>utuh</a:t>
            </a:r>
            <a:r>
              <a:rPr lang="en-ID" sz="2400" dirty="0"/>
              <a:t>,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semata-mata</a:t>
            </a:r>
            <a:r>
              <a:rPr lang="en-ID" sz="2400" dirty="0"/>
              <a:t> </a:t>
            </a:r>
            <a:r>
              <a:rPr lang="en-ID" sz="2400" dirty="0" err="1"/>
              <a:t>bebas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penyakit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kecacatan</a:t>
            </a:r>
            <a:r>
              <a:rPr lang="en-ID" sz="2400" dirty="0"/>
              <a:t> yang </a:t>
            </a:r>
            <a:r>
              <a:rPr lang="en-ID" sz="2400" dirty="0" err="1"/>
              <a:t>berkaitan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sistem</a:t>
            </a:r>
            <a:r>
              <a:rPr lang="en-ID" sz="2400" dirty="0"/>
              <a:t>, </a:t>
            </a:r>
            <a:r>
              <a:rPr lang="en-ID" sz="2400" dirty="0" err="1"/>
              <a:t>fungsi</a:t>
            </a:r>
            <a:r>
              <a:rPr lang="en-ID" sz="2400" dirty="0"/>
              <a:t>, dan proses </a:t>
            </a:r>
            <a:r>
              <a:rPr lang="en-ID" sz="2400" dirty="0" err="1"/>
              <a:t>reproduksi</a:t>
            </a:r>
            <a:r>
              <a:rPr lang="en-ID" sz="2400" dirty="0"/>
              <a:t>.</a:t>
            </a:r>
            <a:endParaRPr lang="id-ID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1488021"/>
            <a:ext cx="5643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326041"/>
                </a:solidFill>
              </a:rPr>
              <a:t>Kesehatan </a:t>
            </a:r>
            <a:r>
              <a:rPr lang="en-US" sz="3600" b="1" dirty="0" err="1">
                <a:solidFill>
                  <a:srgbClr val="326041"/>
                </a:solidFill>
              </a:rPr>
              <a:t>reproduksi</a:t>
            </a:r>
            <a:endParaRPr lang="id-ID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icture 4" descr="Cov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3" y="1306"/>
            <a:ext cx="9141546" cy="1617934"/>
          </a:xfrm>
          <a:prstGeom prst="rect">
            <a:avLst/>
          </a:prstGeom>
        </p:spPr>
      </p:pic>
      <p:pic>
        <p:nvPicPr>
          <p:cNvPr id="7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07454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938925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, </a:t>
            </a:r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satunya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dan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generasi</a:t>
            </a:r>
            <a:r>
              <a:rPr lang="en-US" dirty="0"/>
              <a:t> (</a:t>
            </a:r>
            <a:r>
              <a:rPr lang="en-US" dirty="0" err="1"/>
              <a:t>Montazeri</a:t>
            </a:r>
            <a:r>
              <a:rPr lang="en-US" dirty="0"/>
              <a:t> </a:t>
            </a:r>
            <a:r>
              <a:rPr lang="en-US" i="1" dirty="0"/>
              <a:t>et al</a:t>
            </a:r>
            <a:r>
              <a:rPr lang="en-US" dirty="0"/>
              <a:t>., 2016).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tradisi</a:t>
            </a:r>
            <a:r>
              <a:rPr lang="en-US" dirty="0"/>
              <a:t> dan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tanda-tanda</a:t>
            </a:r>
            <a:r>
              <a:rPr lang="en-US" dirty="0"/>
              <a:t> </a:t>
            </a:r>
            <a:r>
              <a:rPr lang="en-US" dirty="0" err="1"/>
              <a:t>kedewasaan</a:t>
            </a:r>
            <a:r>
              <a:rPr lang="en-US" dirty="0"/>
              <a:t> pada </a:t>
            </a:r>
            <a:r>
              <a:rPr lang="en-US" dirty="0" err="1"/>
              <a:t>remaja</a:t>
            </a:r>
            <a:r>
              <a:rPr lang="en-US" dirty="0"/>
              <a:t>. 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memutuskan</a:t>
            </a:r>
            <a:r>
              <a:rPr lang="en-US" dirty="0"/>
              <a:t> mana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dewasa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payudara</a:t>
            </a:r>
            <a:r>
              <a:rPr lang="en-US" dirty="0"/>
              <a:t>, </a:t>
            </a:r>
            <a:r>
              <a:rPr lang="en-US" dirty="0" err="1"/>
              <a:t>dimulainya</a:t>
            </a:r>
            <a:r>
              <a:rPr lang="en-US" dirty="0"/>
              <a:t> </a:t>
            </a:r>
            <a:r>
              <a:rPr lang="en-US" dirty="0" err="1"/>
              <a:t>menstruasi</a:t>
            </a:r>
            <a:r>
              <a:rPr lang="en-US" dirty="0"/>
              <a:t> pada </a:t>
            </a:r>
            <a:r>
              <a:rPr lang="en-US" dirty="0" err="1"/>
              <a:t>wanita</a:t>
            </a:r>
            <a:r>
              <a:rPr lang="en-US" dirty="0"/>
              <a:t> dan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tumbuhnya</a:t>
            </a:r>
            <a:r>
              <a:rPr lang="en-US" dirty="0"/>
              <a:t> </a:t>
            </a:r>
            <a:r>
              <a:rPr lang="en-US" dirty="0" err="1"/>
              <a:t>jenggot</a:t>
            </a:r>
            <a:r>
              <a:rPr lang="en-US" dirty="0"/>
              <a:t> pada </a:t>
            </a:r>
            <a:r>
              <a:rPr lang="en-US" dirty="0" err="1"/>
              <a:t>pria</a:t>
            </a:r>
            <a:r>
              <a:rPr lang="en-US" dirty="0"/>
              <a:t>.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tanda-tanda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yang </a:t>
            </a:r>
            <a:r>
              <a:rPr lang="en-US" dirty="0" err="1"/>
              <a:t>siap</a:t>
            </a:r>
            <a:r>
              <a:rPr lang="en-US" dirty="0"/>
              <a:t> </a:t>
            </a:r>
            <a:r>
              <a:rPr lang="en-US" dirty="0" err="1"/>
              <a:t>menikah</a:t>
            </a:r>
            <a:r>
              <a:rPr lang="en-US" dirty="0"/>
              <a:t> dan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.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yang </a:t>
            </a:r>
            <a:r>
              <a:rPr lang="en-US" dirty="0" err="1"/>
              <a:t>berusia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18 </a:t>
            </a:r>
            <a:r>
              <a:rPr lang="en-US" dirty="0" err="1"/>
              <a:t>tahun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tinggal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keluarganya</a:t>
            </a:r>
            <a:r>
              <a:rPr lang="en-US" dirty="0"/>
              <a:t> dan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kutukan</a:t>
            </a:r>
            <a:r>
              <a:rPr lang="en-US" dirty="0"/>
              <a:t> dan </a:t>
            </a:r>
            <a:r>
              <a:rPr lang="en-US" dirty="0" err="1"/>
              <a:t>hal</a:t>
            </a:r>
            <a:r>
              <a:rPr lang="en-US" dirty="0"/>
              <a:t> yang tabu (</a:t>
            </a:r>
            <a:r>
              <a:rPr lang="en-US" dirty="0" err="1"/>
              <a:t>Råssjö</a:t>
            </a:r>
            <a:r>
              <a:rPr lang="en-US" dirty="0"/>
              <a:t> &amp; Kiwanuka, 2010).</a:t>
            </a:r>
            <a:endParaRPr lang="en-ID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Di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belahan</a:t>
            </a:r>
            <a:r>
              <a:rPr lang="en-US" dirty="0"/>
              <a:t> dunia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yang </a:t>
            </a:r>
            <a:r>
              <a:rPr lang="en-US" dirty="0" err="1"/>
              <a:t>akhirnya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pendorong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. </a:t>
            </a:r>
            <a:r>
              <a:rPr lang="en-US" dirty="0" err="1"/>
              <a:t>Penelitian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oleh </a:t>
            </a:r>
            <a:r>
              <a:rPr lang="en-US" dirty="0" err="1"/>
              <a:t>Råssjö</a:t>
            </a:r>
            <a:r>
              <a:rPr lang="en-US" dirty="0"/>
              <a:t> and Kiwanuka (2010), </a:t>
            </a:r>
            <a:r>
              <a:rPr lang="en-US" dirty="0" err="1"/>
              <a:t>mengungkapkan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tradisi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suku</a:t>
            </a:r>
            <a:r>
              <a:rPr lang="en-US" dirty="0"/>
              <a:t> di </a:t>
            </a:r>
            <a:r>
              <a:rPr lang="en-US" dirty="0" err="1"/>
              <a:t>bagian</a:t>
            </a:r>
            <a:r>
              <a:rPr lang="en-US" dirty="0"/>
              <a:t> barat Uganda yang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muda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latihan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seksual</a:t>
            </a:r>
            <a:r>
              <a:rPr lang="en-US" dirty="0"/>
              <a:t> agar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siap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menikah</a:t>
            </a:r>
            <a:r>
              <a:rPr lang="en-US" dirty="0"/>
              <a:t>. </a:t>
            </a:r>
            <a:endParaRPr lang="en-ID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1488021"/>
            <a:ext cx="56436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err="1"/>
              <a:t>Budaya</a:t>
            </a:r>
            <a:endParaRPr lang="en-ID" sz="2000" dirty="0"/>
          </a:p>
        </p:txBody>
      </p:sp>
      <p:pic>
        <p:nvPicPr>
          <p:cNvPr id="5" name="Picture 4" descr="Cov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3" y="1306"/>
            <a:ext cx="9141546" cy="1617934"/>
          </a:xfrm>
          <a:prstGeom prst="rect">
            <a:avLst/>
          </a:prstGeom>
        </p:spPr>
      </p:pic>
      <p:pic>
        <p:nvPicPr>
          <p:cNvPr id="7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568537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619240"/>
            <a:ext cx="8496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juga </a:t>
            </a:r>
            <a:r>
              <a:rPr lang="en-US" dirty="0" err="1"/>
              <a:t>disebabkan</a:t>
            </a:r>
            <a:r>
              <a:rPr lang="en-US" dirty="0"/>
              <a:t> oleh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dan </a:t>
            </a:r>
            <a:r>
              <a:rPr lang="en-US" dirty="0" err="1"/>
              <a:t>menguatkan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lain, salah </a:t>
            </a:r>
            <a:r>
              <a:rPr lang="en-US" dirty="0" err="1"/>
              <a:t>satunya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 religious </a:t>
            </a:r>
            <a:r>
              <a:rPr lang="en-US" dirty="0" err="1"/>
              <a:t>atau</a:t>
            </a:r>
            <a:r>
              <a:rPr lang="en-US" dirty="0"/>
              <a:t> agama. </a:t>
            </a:r>
            <a:r>
              <a:rPr lang="en-US" dirty="0" err="1"/>
              <a:t>Seperti</a:t>
            </a:r>
            <a:r>
              <a:rPr lang="en-US" dirty="0"/>
              <a:t> yang </a:t>
            </a:r>
            <a:r>
              <a:rPr lang="en-US" dirty="0" err="1"/>
              <a:t>diungkapkan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oleh </a:t>
            </a:r>
            <a:r>
              <a:rPr lang="en-US" dirty="0" err="1"/>
              <a:t>Montazeri</a:t>
            </a:r>
            <a:r>
              <a:rPr lang="en-US" dirty="0"/>
              <a:t> </a:t>
            </a:r>
            <a:r>
              <a:rPr lang="en-US" i="1" dirty="0"/>
              <a:t>et al.</a:t>
            </a:r>
            <a:r>
              <a:rPr lang="en-US" dirty="0"/>
              <a:t> (2016),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menikah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agama.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 agama Islam,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menikah</a:t>
            </a:r>
            <a:r>
              <a:rPr lang="en-US" dirty="0"/>
              <a:t>,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menyempurnakan</a:t>
            </a:r>
            <a:r>
              <a:rPr lang="en-US" dirty="0"/>
              <a:t> </a:t>
            </a:r>
            <a:r>
              <a:rPr lang="en-US" dirty="0" err="1"/>
              <a:t>separuh</a:t>
            </a:r>
            <a:r>
              <a:rPr lang="en-US" dirty="0"/>
              <a:t> </a:t>
            </a:r>
            <a:r>
              <a:rPr lang="en-US" dirty="0" err="1"/>
              <a:t>agamanya</a:t>
            </a:r>
            <a:r>
              <a:rPr lang="en-US" dirty="0"/>
              <a:t>. Oleh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kedewasaan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memaksa</a:t>
            </a:r>
            <a:r>
              <a:rPr lang="en-US" dirty="0"/>
              <a:t> orang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menikah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siap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psikologis</a:t>
            </a:r>
            <a:r>
              <a:rPr lang="en-US" dirty="0"/>
              <a:t>. </a:t>
            </a:r>
            <a:endParaRPr lang="en-ID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/>
              <a:t>Dikutip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Al-Quran (2:286), yang </a:t>
            </a:r>
            <a:r>
              <a:rPr lang="en-US" dirty="0" err="1"/>
              <a:t>artinya</a:t>
            </a:r>
            <a:r>
              <a:rPr lang="en-US" dirty="0"/>
              <a:t>: “</a:t>
            </a:r>
            <a:r>
              <a:rPr lang="en-US" i="1" dirty="0"/>
              <a:t>Allah </a:t>
            </a:r>
            <a:r>
              <a:rPr lang="en-US" i="1" dirty="0" err="1"/>
              <a:t>tidak</a:t>
            </a:r>
            <a:r>
              <a:rPr lang="en-US" i="1" dirty="0"/>
              <a:t> </a:t>
            </a:r>
            <a:r>
              <a:rPr lang="en-US" i="1" dirty="0" err="1"/>
              <a:t>membebankan</a:t>
            </a:r>
            <a:r>
              <a:rPr lang="en-US" i="1" dirty="0"/>
              <a:t> </a:t>
            </a:r>
            <a:r>
              <a:rPr lang="en-US" i="1" dirty="0" err="1"/>
              <a:t>kepada</a:t>
            </a:r>
            <a:r>
              <a:rPr lang="en-US" i="1" dirty="0"/>
              <a:t> </a:t>
            </a:r>
            <a:r>
              <a:rPr lang="en-US" i="1" dirty="0" err="1"/>
              <a:t>siapa</a:t>
            </a:r>
            <a:r>
              <a:rPr lang="en-US" i="1" dirty="0"/>
              <a:t> pun </a:t>
            </a:r>
            <a:r>
              <a:rPr lang="en-US" i="1" dirty="0" err="1"/>
              <a:t>kewajiban</a:t>
            </a:r>
            <a:r>
              <a:rPr lang="en-US" i="1" dirty="0"/>
              <a:t> </a:t>
            </a:r>
            <a:r>
              <a:rPr lang="en-US" i="1" dirty="0" err="1"/>
              <a:t>melainkan</a:t>
            </a:r>
            <a:r>
              <a:rPr lang="en-US" i="1" dirty="0"/>
              <a:t> </a:t>
            </a:r>
            <a:r>
              <a:rPr lang="en-US" i="1" dirty="0" err="1"/>
              <a:t>sejauh</a:t>
            </a:r>
            <a:r>
              <a:rPr lang="en-US" i="1" dirty="0"/>
              <a:t> </a:t>
            </a:r>
            <a:r>
              <a:rPr lang="en-US" i="1" dirty="0" err="1"/>
              <a:t>kemampuannya</a:t>
            </a:r>
            <a:r>
              <a:rPr lang="en-US" dirty="0"/>
              <a:t>”. </a:t>
            </a:r>
            <a:r>
              <a:rPr lang="en-US" dirty="0" err="1"/>
              <a:t>Terlepas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agama,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menikah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mandiri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muda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dan </a:t>
            </a:r>
            <a:r>
              <a:rPr lang="en-US" dirty="0" err="1"/>
              <a:t>keterampilan</a:t>
            </a:r>
            <a:r>
              <a:rPr lang="en-US" dirty="0"/>
              <a:t> yang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memadai</a:t>
            </a:r>
            <a:r>
              <a:rPr lang="en-US" dirty="0"/>
              <a:t>. Oleh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agama </a:t>
            </a:r>
            <a:r>
              <a:rPr lang="en-US" dirty="0" err="1"/>
              <a:t>sering</a:t>
            </a:r>
            <a:r>
              <a:rPr lang="en-US" dirty="0"/>
              <a:t> kali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pembenaran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(</a:t>
            </a:r>
            <a:r>
              <a:rPr lang="en-US" dirty="0" err="1"/>
              <a:t>Montazeri</a:t>
            </a:r>
            <a:r>
              <a:rPr lang="en-US" dirty="0"/>
              <a:t> </a:t>
            </a:r>
            <a:r>
              <a:rPr lang="en-US" i="1" dirty="0"/>
              <a:t>et al.</a:t>
            </a:r>
            <a:r>
              <a:rPr lang="en-US" dirty="0"/>
              <a:t>, 2016). </a:t>
            </a:r>
            <a:endParaRPr lang="en-ID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1194666"/>
            <a:ext cx="56436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/>
              <a:t>Agama</a:t>
            </a:r>
            <a:endParaRPr lang="en-ID" sz="2000" dirty="0"/>
          </a:p>
        </p:txBody>
      </p:sp>
      <p:pic>
        <p:nvPicPr>
          <p:cNvPr id="7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390811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84" y="2132856"/>
            <a:ext cx="7632831" cy="3276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err="1"/>
              <a:t>Laporan</a:t>
            </a:r>
            <a:r>
              <a:rPr lang="en-US" sz="2000" dirty="0"/>
              <a:t> </a:t>
            </a:r>
            <a:r>
              <a:rPr lang="en-US" sz="2000" dirty="0" err="1"/>
              <a:t>kajian</a:t>
            </a:r>
            <a:r>
              <a:rPr lang="en-US" sz="2000" dirty="0"/>
              <a:t> </a:t>
            </a:r>
            <a:r>
              <a:rPr lang="en-US" sz="2000" dirty="0" err="1"/>
              <a:t>perkawinan</a:t>
            </a:r>
            <a:r>
              <a:rPr lang="en-US" sz="2000" dirty="0"/>
              <a:t> </a:t>
            </a:r>
            <a:r>
              <a:rPr lang="en-US" sz="2000" dirty="0" err="1"/>
              <a:t>usia</a:t>
            </a:r>
            <a:r>
              <a:rPr lang="en-US" sz="2000" dirty="0"/>
              <a:t> </a:t>
            </a:r>
            <a:r>
              <a:rPr lang="en-US" sz="2000" dirty="0" err="1"/>
              <a:t>anak</a:t>
            </a:r>
            <a:r>
              <a:rPr lang="en-US" sz="2000" dirty="0"/>
              <a:t> di Indonesia </a:t>
            </a:r>
            <a:r>
              <a:rPr lang="en-US" sz="2000" dirty="0" err="1"/>
              <a:t>menjelaskan</a:t>
            </a:r>
            <a:r>
              <a:rPr lang="en-US" sz="2000" dirty="0"/>
              <a:t> </a:t>
            </a:r>
            <a:r>
              <a:rPr lang="en-US" sz="2000" dirty="0" err="1"/>
              <a:t>dampak</a:t>
            </a:r>
            <a:r>
              <a:rPr lang="en-US" sz="2000" dirty="0"/>
              <a:t> </a:t>
            </a:r>
            <a:r>
              <a:rPr lang="en-US" sz="2000" dirty="0" err="1"/>
              <a:t>pernikahan</a:t>
            </a:r>
            <a:r>
              <a:rPr lang="en-US" sz="2000" dirty="0"/>
              <a:t> </a:t>
            </a:r>
            <a:r>
              <a:rPr lang="en-US" sz="2000" dirty="0" err="1"/>
              <a:t>dini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membaginaya</a:t>
            </a:r>
            <a:r>
              <a:rPr lang="en-US" sz="2000" dirty="0"/>
              <a:t> </a:t>
            </a:r>
            <a:r>
              <a:rPr lang="en-US" sz="2000" dirty="0" err="1"/>
              <a:t>kedalam</a:t>
            </a:r>
            <a:r>
              <a:rPr lang="en-US" sz="2000" dirty="0"/>
              <a:t> </a:t>
            </a:r>
            <a:r>
              <a:rPr lang="en-US" sz="2000" dirty="0" err="1"/>
              <a:t>tiga</a:t>
            </a:r>
            <a:r>
              <a:rPr lang="en-US" sz="2000" dirty="0"/>
              <a:t> </a:t>
            </a:r>
            <a:r>
              <a:rPr lang="en-US" sz="2000" dirty="0" err="1"/>
              <a:t>kategori</a:t>
            </a:r>
            <a:r>
              <a:rPr lang="en-US" sz="2000" dirty="0"/>
              <a:t>. </a:t>
            </a:r>
            <a:r>
              <a:rPr lang="en-US" sz="2000" dirty="0" err="1"/>
              <a:t>Pembagiannya</a:t>
            </a:r>
            <a:r>
              <a:rPr lang="en-US" sz="2000" dirty="0"/>
              <a:t> </a:t>
            </a:r>
            <a:r>
              <a:rPr lang="en-US" sz="2000" dirty="0" err="1"/>
              <a:t>didasarkan</a:t>
            </a:r>
            <a:r>
              <a:rPr lang="en-US" sz="2000" dirty="0"/>
              <a:t> pada </a:t>
            </a:r>
            <a:r>
              <a:rPr lang="en-US" sz="2000" dirty="0" err="1"/>
              <a:t>subjek</a:t>
            </a:r>
            <a:r>
              <a:rPr lang="en-US" sz="2000" dirty="0"/>
              <a:t> yang </a:t>
            </a:r>
            <a:r>
              <a:rPr lang="en-US" sz="2000" dirty="0" err="1"/>
              <a:t>terkena</a:t>
            </a:r>
            <a:r>
              <a:rPr lang="en-US" sz="2000" dirty="0"/>
              <a:t> </a:t>
            </a:r>
            <a:r>
              <a:rPr lang="en-US" sz="2000" dirty="0" err="1"/>
              <a:t>dampak</a:t>
            </a:r>
            <a:r>
              <a:rPr lang="en-US" sz="2000" dirty="0"/>
              <a:t> </a:t>
            </a:r>
            <a:r>
              <a:rPr lang="en-US" sz="2000" dirty="0" err="1"/>
              <a:t>pernikahan</a:t>
            </a:r>
            <a:r>
              <a:rPr lang="en-US" sz="2000" dirty="0"/>
              <a:t> </a:t>
            </a:r>
            <a:r>
              <a:rPr lang="en-US" sz="2000" dirty="0" err="1"/>
              <a:t>dini</a:t>
            </a:r>
            <a:r>
              <a:rPr lang="en-US" sz="2000" dirty="0"/>
              <a:t>, yang </a:t>
            </a:r>
            <a:r>
              <a:rPr lang="en-US" sz="2000" dirty="0" err="1"/>
              <a:t>pertama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dampaknya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/>
              <a:t>anak</a:t>
            </a:r>
            <a:r>
              <a:rPr lang="en-US" sz="2000" dirty="0"/>
              <a:t> </a:t>
            </a:r>
            <a:r>
              <a:rPr lang="en-US" sz="2000" dirty="0" err="1"/>
              <a:t>perempuan</a:t>
            </a:r>
            <a:r>
              <a:rPr lang="en-US" sz="2000" dirty="0"/>
              <a:t> yang </a:t>
            </a:r>
            <a:r>
              <a:rPr lang="en-US" sz="2000" dirty="0" err="1"/>
              <a:t>menikah</a:t>
            </a:r>
            <a:r>
              <a:rPr lang="en-US" sz="2000" dirty="0"/>
              <a:t> </a:t>
            </a:r>
            <a:r>
              <a:rPr lang="en-US" sz="2000" dirty="0" err="1"/>
              <a:t>dini</a:t>
            </a:r>
            <a:r>
              <a:rPr lang="en-US" sz="2000" dirty="0"/>
              <a:t>, </a:t>
            </a:r>
            <a:r>
              <a:rPr lang="en-US" sz="2000" dirty="0" err="1"/>
              <a:t>kemudian</a:t>
            </a:r>
            <a:r>
              <a:rPr lang="en-US" sz="2000" dirty="0"/>
              <a:t> </a:t>
            </a:r>
            <a:r>
              <a:rPr lang="en-US" sz="2000" dirty="0" err="1"/>
              <a:t>dampak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/>
              <a:t>anak-anak</a:t>
            </a:r>
            <a:r>
              <a:rPr lang="en-US" sz="2000" dirty="0"/>
              <a:t> yang </a:t>
            </a:r>
            <a:r>
              <a:rPr lang="en-US" sz="2000" dirty="0" err="1"/>
              <a:t>mereka</a:t>
            </a:r>
            <a:r>
              <a:rPr lang="en-US" sz="2000" dirty="0"/>
              <a:t> </a:t>
            </a:r>
            <a:r>
              <a:rPr lang="en-US" sz="2000" dirty="0" err="1"/>
              <a:t>lahirkan</a:t>
            </a:r>
            <a:r>
              <a:rPr lang="en-US" sz="2000" dirty="0"/>
              <a:t>, dan </a:t>
            </a:r>
            <a:r>
              <a:rPr lang="en-US" sz="2000" dirty="0" err="1"/>
              <a:t>dampaknya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r>
              <a:rPr lang="en-US" sz="2000" dirty="0"/>
              <a:t>. </a:t>
            </a:r>
            <a:r>
              <a:rPr lang="en-US" sz="2000" dirty="0" err="1"/>
              <a:t>Penjelasan</a:t>
            </a:r>
            <a:r>
              <a:rPr lang="en-US" sz="2000" dirty="0"/>
              <a:t> </a:t>
            </a:r>
            <a:r>
              <a:rPr lang="en-US" sz="2000" dirty="0" err="1"/>
              <a:t>terkait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ketiga</a:t>
            </a:r>
            <a:r>
              <a:rPr lang="en-US" sz="2000" dirty="0"/>
              <a:t> </a:t>
            </a:r>
            <a:r>
              <a:rPr lang="en-US" sz="2000" dirty="0" err="1"/>
              <a:t>hal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berikut</a:t>
            </a:r>
            <a:r>
              <a:rPr lang="en-US" sz="2000" dirty="0"/>
              <a:t> (BPS, 2016): </a:t>
            </a:r>
            <a:endParaRPr lang="en-ID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907704" y="1268760"/>
            <a:ext cx="5643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err="1"/>
              <a:t>Dampak</a:t>
            </a:r>
            <a:r>
              <a:rPr lang="en-US" sz="3200" dirty="0"/>
              <a:t> </a:t>
            </a:r>
            <a:r>
              <a:rPr lang="en-US" sz="3200" dirty="0" err="1"/>
              <a:t>Pernikahan</a:t>
            </a:r>
            <a:r>
              <a:rPr lang="en-US" sz="3200" dirty="0"/>
              <a:t> Dini</a:t>
            </a:r>
            <a:endParaRPr lang="en-ID" sz="3200" dirty="0"/>
          </a:p>
        </p:txBody>
      </p:sp>
      <p:pic>
        <p:nvPicPr>
          <p:cNvPr id="7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160685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619240"/>
            <a:ext cx="7848872" cy="3788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Pernikahan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pada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dibawah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mengancam</a:t>
            </a:r>
            <a:r>
              <a:rPr lang="en-US" dirty="0"/>
              <a:t> </a:t>
            </a:r>
            <a:r>
              <a:rPr lang="en-US" dirty="0" err="1"/>
              <a:t>jiwa</a:t>
            </a:r>
            <a:r>
              <a:rPr lang="en-US" dirty="0"/>
              <a:t>. </a:t>
            </a:r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kaitannya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dan </a:t>
            </a:r>
            <a:r>
              <a:rPr lang="en-US" dirty="0" err="1"/>
              <a:t>persalinan</a:t>
            </a:r>
            <a:r>
              <a:rPr lang="en-US" dirty="0"/>
              <a:t> </a:t>
            </a:r>
            <a:r>
              <a:rPr lang="en-US" dirty="0" err="1"/>
              <a:t>diusia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, </a:t>
            </a:r>
            <a:r>
              <a:rPr lang="en-US" dirty="0" err="1"/>
              <a:t>usia</a:t>
            </a:r>
            <a:r>
              <a:rPr lang="en-US" dirty="0"/>
              <a:t> yang </a:t>
            </a:r>
            <a:r>
              <a:rPr lang="en-US" dirty="0" err="1"/>
              <a:t>berisiko</a:t>
            </a:r>
            <a:r>
              <a:rPr lang="en-US" dirty="0"/>
              <a:t> dan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dikarenakan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sepenuhnya</a:t>
            </a:r>
            <a:r>
              <a:rPr lang="en-US" dirty="0"/>
              <a:t> </a:t>
            </a:r>
            <a:r>
              <a:rPr lang="en-US" dirty="0" err="1"/>
              <a:t>matang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melahirkan</a:t>
            </a:r>
            <a:r>
              <a:rPr lang="en-US" dirty="0"/>
              <a:t>. </a:t>
            </a:r>
            <a:r>
              <a:rPr lang="en-US" dirty="0" err="1"/>
              <a:t>Terbukti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global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 yang </a:t>
            </a:r>
            <a:r>
              <a:rPr lang="en-US" dirty="0" err="1"/>
              <a:t>disebabkan</a:t>
            </a:r>
            <a:r>
              <a:rPr lang="en-US" dirty="0"/>
              <a:t> oleh </a:t>
            </a:r>
            <a:r>
              <a:rPr lang="en-US" dirty="0" err="1"/>
              <a:t>kehamilan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15-19 </a:t>
            </a:r>
            <a:r>
              <a:rPr lang="en-US" dirty="0" err="1"/>
              <a:t>tahun</a:t>
            </a:r>
            <a:r>
              <a:rPr lang="en-US" dirty="0"/>
              <a:t>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juga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. </a:t>
            </a:r>
            <a:endParaRPr lang="en-ID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1194666"/>
            <a:ext cx="5643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err="1"/>
              <a:t>Dampak</a:t>
            </a:r>
            <a:r>
              <a:rPr lang="en-US" sz="2400" b="1" dirty="0"/>
              <a:t> </a:t>
            </a:r>
            <a:r>
              <a:rPr lang="en-US" sz="2400" b="1" dirty="0" err="1"/>
              <a:t>Pernikahan</a:t>
            </a:r>
            <a:r>
              <a:rPr lang="en-US" sz="2400" b="1" dirty="0"/>
              <a:t> Dini </a:t>
            </a:r>
            <a:r>
              <a:rPr lang="en-US" sz="2400" b="1" dirty="0" err="1"/>
              <a:t>bagi</a:t>
            </a:r>
            <a:r>
              <a:rPr lang="en-US" sz="2400" b="1" dirty="0"/>
              <a:t> Wanita</a:t>
            </a:r>
            <a:endParaRPr lang="en-ID" sz="2400" b="1" dirty="0"/>
          </a:p>
        </p:txBody>
      </p:sp>
      <p:pic>
        <p:nvPicPr>
          <p:cNvPr id="7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016735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79104" y="1340768"/>
            <a:ext cx="7565304" cy="5021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/>
              <a:t>Fisik</a:t>
            </a:r>
            <a:r>
              <a:rPr lang="en-ID" sz="2400" dirty="0"/>
              <a:t>: </a:t>
            </a:r>
            <a:r>
              <a:rPr lang="en-US" sz="2400" dirty="0" err="1"/>
              <a:t>Pengantin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usia</a:t>
            </a:r>
            <a:r>
              <a:rPr lang="en-US" sz="2400" dirty="0"/>
              <a:t> </a:t>
            </a:r>
            <a:r>
              <a:rPr lang="en-US" sz="2400" dirty="0" err="1"/>
              <a:t>dini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rentan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infeksi</a:t>
            </a:r>
            <a:r>
              <a:rPr lang="en-US" sz="2400" dirty="0"/>
              <a:t> </a:t>
            </a:r>
            <a:r>
              <a:rPr lang="en-US" sz="2400" dirty="0" err="1"/>
              <a:t>menular</a:t>
            </a:r>
            <a:r>
              <a:rPr lang="en-US" sz="2400" dirty="0"/>
              <a:t> </a:t>
            </a:r>
            <a:r>
              <a:rPr lang="en-US" sz="2400" dirty="0" err="1"/>
              <a:t>seksual</a:t>
            </a:r>
            <a:r>
              <a:rPr lang="en-US" sz="2400" dirty="0"/>
              <a:t>. </a:t>
            </a:r>
            <a:r>
              <a:rPr lang="en-US" sz="2400" dirty="0" err="1"/>
              <a:t>Selain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 </a:t>
            </a:r>
            <a:r>
              <a:rPr lang="en-US" sz="2400" dirty="0" err="1"/>
              <a:t>selama</a:t>
            </a:r>
            <a:r>
              <a:rPr lang="en-US" sz="2400" dirty="0"/>
              <a:t> </a:t>
            </a:r>
            <a:r>
              <a:rPr lang="en-US" sz="2400" dirty="0" err="1"/>
              <a:t>kehamilan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kemungkinan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menerima</a:t>
            </a:r>
            <a:r>
              <a:rPr lang="en-US" sz="2400" dirty="0"/>
              <a:t> </a:t>
            </a:r>
            <a:r>
              <a:rPr lang="en-US" sz="2400" dirty="0" err="1"/>
              <a:t>asuhan</a:t>
            </a:r>
            <a:r>
              <a:rPr lang="en-US" sz="2400" dirty="0"/>
              <a:t> </a:t>
            </a:r>
            <a:r>
              <a:rPr lang="en-US" sz="2400" dirty="0" err="1"/>
              <a:t>dibandingkan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wanita</a:t>
            </a:r>
            <a:r>
              <a:rPr lang="en-US" sz="2400" dirty="0"/>
              <a:t> yang </a:t>
            </a:r>
            <a:r>
              <a:rPr lang="en-US" sz="2400" dirty="0" err="1"/>
              <a:t>menikah</a:t>
            </a:r>
            <a:r>
              <a:rPr lang="en-US" sz="2400" dirty="0"/>
              <a:t> dan </a:t>
            </a:r>
            <a:r>
              <a:rPr lang="en-US" sz="2400" dirty="0" err="1"/>
              <a:t>hamil</a:t>
            </a:r>
            <a:r>
              <a:rPr lang="en-US" sz="2400" dirty="0"/>
              <a:t> </a:t>
            </a:r>
            <a:r>
              <a:rPr lang="en-US" sz="2400" dirty="0" err="1"/>
              <a:t>diusia</a:t>
            </a:r>
            <a:r>
              <a:rPr lang="en-US" sz="2400" dirty="0"/>
              <a:t> </a:t>
            </a:r>
            <a:r>
              <a:rPr lang="en-US" sz="2400" dirty="0" err="1"/>
              <a:t>dewasa</a:t>
            </a:r>
            <a:r>
              <a:rPr lang="en-US" sz="2400" dirty="0"/>
              <a:t>. Wanita yang </a:t>
            </a:r>
            <a:r>
              <a:rPr lang="en-US" sz="2400" dirty="0" err="1"/>
              <a:t>menikah</a:t>
            </a:r>
            <a:r>
              <a:rPr lang="en-US" sz="2400" dirty="0"/>
              <a:t> dan </a:t>
            </a:r>
            <a:r>
              <a:rPr lang="en-US" sz="2400" dirty="0" err="1"/>
              <a:t>hamil</a:t>
            </a:r>
            <a:r>
              <a:rPr lang="en-US" sz="2400" dirty="0"/>
              <a:t> </a:t>
            </a:r>
            <a:r>
              <a:rPr lang="en-US" sz="2400" dirty="0" err="1"/>
              <a:t>diusia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18 </a:t>
            </a:r>
            <a:r>
              <a:rPr lang="en-US" sz="2400" dirty="0" err="1"/>
              <a:t>tahun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kemungkinan</a:t>
            </a:r>
            <a:r>
              <a:rPr lang="en-US" sz="2400" dirty="0"/>
              <a:t> </a:t>
            </a:r>
            <a:r>
              <a:rPr lang="en-US" sz="2400" dirty="0" err="1"/>
              <a:t>empat</a:t>
            </a:r>
            <a:r>
              <a:rPr lang="en-US" sz="2400" dirty="0"/>
              <a:t> kali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menerima</a:t>
            </a:r>
            <a:r>
              <a:rPr lang="en-US" sz="2400" dirty="0"/>
              <a:t> </a:t>
            </a:r>
            <a:r>
              <a:rPr lang="en-US" sz="2400" dirty="0" err="1"/>
              <a:t>perawatan</a:t>
            </a:r>
            <a:r>
              <a:rPr lang="en-US" sz="2400" dirty="0"/>
              <a:t> </a:t>
            </a:r>
            <a:r>
              <a:rPr lang="en-US" sz="2400" dirty="0" err="1"/>
              <a:t>kehamilan</a:t>
            </a:r>
            <a:r>
              <a:rPr lang="en-US" sz="2400" dirty="0"/>
              <a:t> yang </a:t>
            </a:r>
            <a:r>
              <a:rPr lang="en-US" sz="2400" dirty="0" err="1"/>
              <a:t>memadai</a:t>
            </a:r>
            <a:r>
              <a:rPr lang="en-US" sz="2400" dirty="0"/>
              <a:t> (Lowe </a:t>
            </a:r>
            <a:r>
              <a:rPr lang="en-US" sz="2400" i="1" dirty="0"/>
              <a:t>et al.,</a:t>
            </a:r>
            <a:r>
              <a:rPr lang="en-US" sz="2400" dirty="0"/>
              <a:t> 2017). </a:t>
            </a:r>
            <a:endParaRPr lang="en-ID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857488" y="434573"/>
            <a:ext cx="5643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Dampak Kesehatan</a:t>
            </a:r>
          </a:p>
        </p:txBody>
      </p:sp>
      <p:pic>
        <p:nvPicPr>
          <p:cNvPr id="7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596801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052736"/>
            <a:ext cx="82089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,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mental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malah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kali </a:t>
            </a:r>
            <a:r>
              <a:rPr lang="en-US" dirty="0" err="1"/>
              <a:t>dikesampingkan</a:t>
            </a:r>
            <a:r>
              <a:rPr lang="en-US" dirty="0"/>
              <a:t>. </a:t>
            </a:r>
            <a:r>
              <a:rPr lang="en-US" dirty="0" err="1"/>
              <a:t>Padahal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mental juga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trauma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pelecehan</a:t>
            </a:r>
            <a:r>
              <a:rPr lang="en-US" dirty="0"/>
              <a:t>, </a:t>
            </a:r>
            <a:r>
              <a:rPr lang="en-US" dirty="0" err="1"/>
              <a:t>eksploitasi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dan </a:t>
            </a:r>
            <a:r>
              <a:rPr lang="en-US" dirty="0" err="1"/>
              <a:t>psikologis</a:t>
            </a:r>
            <a:r>
              <a:rPr lang="en-US" dirty="0"/>
              <a:t> (Chaudhuri </a:t>
            </a:r>
            <a:r>
              <a:rPr lang="en-US" i="1" dirty="0"/>
              <a:t>et al.,</a:t>
            </a:r>
            <a:r>
              <a:rPr lang="en-US" dirty="0"/>
              <a:t> 2015).</a:t>
            </a:r>
            <a:endParaRPr lang="en-ID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pada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hubungannya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kekerasan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oleh </a:t>
            </a:r>
            <a:r>
              <a:rPr lang="en-US" dirty="0" err="1"/>
              <a:t>pasangan</a:t>
            </a:r>
            <a:r>
              <a:rPr lang="en-US" dirty="0"/>
              <a:t> </a:t>
            </a:r>
            <a:r>
              <a:rPr lang="en-US" dirty="0" err="1"/>
              <a:t>intim</a:t>
            </a:r>
            <a:r>
              <a:rPr lang="en-US" dirty="0"/>
              <a:t> (</a:t>
            </a:r>
            <a:r>
              <a:rPr lang="en-US" i="1" dirty="0"/>
              <a:t>intimate partner violence) </a:t>
            </a:r>
            <a:r>
              <a:rPr lang="en-US" dirty="0"/>
              <a:t>(</a:t>
            </a:r>
            <a:r>
              <a:rPr lang="en-US" dirty="0" err="1"/>
              <a:t>Falb</a:t>
            </a:r>
            <a:r>
              <a:rPr lang="en-US" dirty="0"/>
              <a:t> </a:t>
            </a:r>
            <a:r>
              <a:rPr lang="en-US" i="1" dirty="0"/>
              <a:t>et al.</a:t>
            </a:r>
            <a:r>
              <a:rPr lang="en-US" dirty="0"/>
              <a:t>, 2015)</a:t>
            </a:r>
            <a:r>
              <a:rPr lang="en-US" i="1" dirty="0"/>
              <a:t>. </a:t>
            </a:r>
            <a:r>
              <a:rPr lang="en-US" dirty="0"/>
              <a:t>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mental yang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hadapi</a:t>
            </a:r>
            <a:r>
              <a:rPr lang="en-US" dirty="0"/>
              <a:t>. </a:t>
            </a:r>
            <a:r>
              <a:rPr lang="en-US" dirty="0" err="1"/>
              <a:t>Ditambah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dan </a:t>
            </a:r>
            <a:r>
              <a:rPr lang="en-US" dirty="0" err="1"/>
              <a:t>pikiran</a:t>
            </a:r>
            <a:r>
              <a:rPr lang="en-US" dirty="0"/>
              <a:t>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siap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menantang</a:t>
            </a:r>
            <a:r>
              <a:rPr lang="en-US" dirty="0"/>
              <a:t> </a:t>
            </a:r>
            <a:r>
              <a:rPr lang="en-US" dirty="0" err="1"/>
              <a:t>kesehtan</a:t>
            </a:r>
            <a:r>
              <a:rPr lang="en-US" dirty="0"/>
              <a:t> mental </a:t>
            </a:r>
            <a:r>
              <a:rPr lang="en-US" dirty="0" err="1"/>
              <a:t>mereka</a:t>
            </a:r>
            <a:r>
              <a:rPr lang="en-US" dirty="0"/>
              <a:t>. </a:t>
            </a:r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berpotensi</a:t>
            </a:r>
            <a:r>
              <a:rPr lang="en-US" dirty="0"/>
              <a:t> </a:t>
            </a:r>
            <a:r>
              <a:rPr lang="en-US" dirty="0" err="1"/>
              <a:t>membahayakan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dan </a:t>
            </a:r>
            <a:r>
              <a:rPr lang="en-US" dirty="0" err="1"/>
              <a:t>gizi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juga </a:t>
            </a:r>
            <a:r>
              <a:rPr lang="en-US" dirty="0" err="1"/>
              <a:t>berisiko</a:t>
            </a:r>
            <a:r>
              <a:rPr lang="en-US" dirty="0"/>
              <a:t> </a:t>
            </a:r>
            <a:r>
              <a:rPr lang="en-US" dirty="0" err="1"/>
              <a:t>menghambat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psikologis</a:t>
            </a:r>
            <a:r>
              <a:rPr lang="en-US" dirty="0"/>
              <a:t>, </a:t>
            </a:r>
            <a:r>
              <a:rPr lang="en-US" dirty="0" err="1"/>
              <a:t>emosional</a:t>
            </a:r>
            <a:r>
              <a:rPr lang="en-US" dirty="0"/>
              <a:t> dan </a:t>
            </a:r>
            <a:r>
              <a:rPr lang="en-US" dirty="0" err="1"/>
              <a:t>sosial</a:t>
            </a:r>
            <a:r>
              <a:rPr lang="en-US" dirty="0"/>
              <a:t> (Chaudhuri </a:t>
            </a:r>
            <a:r>
              <a:rPr lang="en-US" i="1" dirty="0"/>
              <a:t>et al., </a:t>
            </a:r>
            <a:r>
              <a:rPr lang="en-US" dirty="0"/>
              <a:t>2015).</a:t>
            </a:r>
            <a:endParaRPr lang="en-ID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/>
              <a:t>Depresi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bunuh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pada </a:t>
            </a:r>
            <a:r>
              <a:rPr lang="en-US" dirty="0" err="1"/>
              <a:t>pengantin</a:t>
            </a:r>
            <a:r>
              <a:rPr lang="en-US" dirty="0"/>
              <a:t> </a:t>
            </a:r>
            <a:r>
              <a:rPr lang="en-US" dirty="0" err="1"/>
              <a:t>diusia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. Di Bangladesh,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yang </a:t>
            </a:r>
            <a:r>
              <a:rPr lang="en-US" dirty="0" err="1"/>
              <a:t>melaporkan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isolasi</a:t>
            </a:r>
            <a:r>
              <a:rPr lang="en-US" dirty="0"/>
              <a:t>,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yang </a:t>
            </a:r>
            <a:r>
              <a:rPr lang="en-US" dirty="0" err="1"/>
              <a:t>terbatas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, </a:t>
            </a:r>
            <a:r>
              <a:rPr lang="en-US" dirty="0" err="1"/>
              <a:t>teman</a:t>
            </a:r>
            <a:r>
              <a:rPr lang="en-US" dirty="0"/>
              <a:t> dan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sendirian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tantangan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dan </a:t>
            </a:r>
            <a:r>
              <a:rPr lang="en-US" dirty="0" err="1"/>
              <a:t>emosional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 di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yang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muda</a:t>
            </a:r>
            <a:r>
              <a:rPr lang="en-US" dirty="0"/>
              <a:t> (Lowe </a:t>
            </a:r>
            <a:r>
              <a:rPr lang="en-US" i="1" dirty="0"/>
              <a:t>et al</a:t>
            </a:r>
            <a:r>
              <a:rPr lang="en-US" dirty="0"/>
              <a:t>., 2017). </a:t>
            </a:r>
            <a:endParaRPr lang="en-ID" dirty="0"/>
          </a:p>
        </p:txBody>
      </p:sp>
      <p:sp>
        <p:nvSpPr>
          <p:cNvPr id="4" name="TextBox 3"/>
          <p:cNvSpPr txBox="1"/>
          <p:nvPr/>
        </p:nvSpPr>
        <p:spPr>
          <a:xfrm>
            <a:off x="2627784" y="437446"/>
            <a:ext cx="5643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/>
              <a:t>Mental</a:t>
            </a:r>
            <a:endParaRPr lang="en-ID" sz="2800" dirty="0"/>
          </a:p>
        </p:txBody>
      </p:sp>
      <p:pic>
        <p:nvPicPr>
          <p:cNvPr id="7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174237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376119"/>
            <a:ext cx="7992888" cy="4204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Perempuan yang </a:t>
            </a:r>
            <a:r>
              <a:rPr lang="en-US" dirty="0" err="1"/>
              <a:t>menikah</a:t>
            </a:r>
            <a:r>
              <a:rPr lang="en-US" dirty="0"/>
              <a:t> di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muda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kehilangan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masa </a:t>
            </a:r>
            <a:r>
              <a:rPr lang="en-US" dirty="0" err="1"/>
              <a:t>remaja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juga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terisolasi</a:t>
            </a:r>
            <a:r>
              <a:rPr lang="en-US" dirty="0"/>
              <a:t>, </a:t>
            </a:r>
            <a:r>
              <a:rPr lang="en-US" dirty="0" err="1"/>
              <a:t>terpisah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teman-teman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dan </a:t>
            </a:r>
            <a:r>
              <a:rPr lang="en-US" dirty="0" err="1"/>
              <a:t>pekerjaan</a:t>
            </a:r>
            <a:r>
              <a:rPr lang="en-US" dirty="0"/>
              <a:t> (Machel, Pires, &amp; Carlsson, 2013).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kehilangan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mengecap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(</a:t>
            </a:r>
            <a:r>
              <a:rPr lang="en-US" dirty="0" err="1"/>
              <a:t>Mubasyaroh</a:t>
            </a:r>
            <a:r>
              <a:rPr lang="en-US" dirty="0"/>
              <a:t>, 2016). Di Amerika </a:t>
            </a:r>
            <a:r>
              <a:rPr lang="en-US" dirty="0" err="1"/>
              <a:t>Serikat</a:t>
            </a:r>
            <a:r>
              <a:rPr lang="en-US" dirty="0"/>
              <a:t>, 50%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yang </a:t>
            </a:r>
            <a:r>
              <a:rPr lang="en-US" dirty="0" err="1"/>
              <a:t>menikah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putus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dan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melanjutkan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.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perempuan</a:t>
            </a:r>
            <a:r>
              <a:rPr lang="en-US" dirty="0"/>
              <a:t> yang </a:t>
            </a:r>
            <a:r>
              <a:rPr lang="en-US" dirty="0" err="1"/>
              <a:t>menikah</a:t>
            </a:r>
            <a:r>
              <a:rPr lang="en-US" dirty="0"/>
              <a:t> </a:t>
            </a:r>
            <a:r>
              <a:rPr lang="en-US" dirty="0" err="1"/>
              <a:t>muda</a:t>
            </a:r>
            <a:r>
              <a:rPr lang="en-US" dirty="0"/>
              <a:t> di </a:t>
            </a:r>
            <a:r>
              <a:rPr lang="en-US" dirty="0" err="1"/>
              <a:t>kawasan</a:t>
            </a:r>
            <a:r>
              <a:rPr lang="en-US" dirty="0"/>
              <a:t> Timur Tengah dan Asia Tenggara </a:t>
            </a:r>
            <a:r>
              <a:rPr lang="en-US" dirty="0" err="1"/>
              <a:t>malah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(Lowe </a:t>
            </a:r>
            <a:r>
              <a:rPr lang="en-US" i="1" dirty="0"/>
              <a:t>et al</a:t>
            </a:r>
            <a:r>
              <a:rPr lang="en-US" dirty="0"/>
              <a:t>., 2017). </a:t>
            </a:r>
            <a:endParaRPr lang="id-ID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5776" y="310595"/>
            <a:ext cx="5643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Dampak Pendidikan</a:t>
            </a:r>
          </a:p>
        </p:txBody>
      </p:sp>
      <p:pic>
        <p:nvPicPr>
          <p:cNvPr id="7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120987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916937"/>
            <a:ext cx="8784976" cy="6281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juga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. </a:t>
            </a:r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bertahan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kemiskinan</a:t>
            </a:r>
            <a:r>
              <a:rPr lang="en-US" dirty="0"/>
              <a:t>. Akan </a:t>
            </a:r>
            <a:r>
              <a:rPr lang="en-US" dirty="0" err="1"/>
              <a:t>tetapi</a:t>
            </a:r>
            <a:r>
              <a:rPr lang="en-US" dirty="0"/>
              <a:t>, pada </a:t>
            </a:r>
            <a:r>
              <a:rPr lang="en-US" dirty="0" err="1"/>
              <a:t>kenyataannya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justru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pelakunya</a:t>
            </a:r>
            <a:r>
              <a:rPr lang="en-US" dirty="0"/>
              <a:t> </a:t>
            </a:r>
            <a:r>
              <a:rPr lang="en-US" dirty="0" err="1"/>
              <a:t>berakhir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kemiskinan</a:t>
            </a:r>
            <a:r>
              <a:rPr lang="en-US" dirty="0"/>
              <a:t>,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miskin.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dikarenakan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kali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penghalang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melanjutkan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,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dan </a:t>
            </a:r>
            <a:r>
              <a:rPr lang="en-US" dirty="0" err="1"/>
              <a:t>justru</a:t>
            </a:r>
            <a:r>
              <a:rPr lang="en-US" dirty="0"/>
              <a:t> </a:t>
            </a:r>
            <a:r>
              <a:rPr lang="en-US" dirty="0" err="1"/>
              <a:t>menempatkan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pada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yang </a:t>
            </a:r>
            <a:r>
              <a:rPr lang="en-US" dirty="0" err="1"/>
              <a:t>rentan</a:t>
            </a:r>
            <a:r>
              <a:rPr lang="en-US" dirty="0"/>
              <a:t> (Chaudhuri </a:t>
            </a:r>
            <a:r>
              <a:rPr lang="en-US" i="1" dirty="0"/>
              <a:t>et al.</a:t>
            </a:r>
            <a:r>
              <a:rPr lang="en-US" dirty="0"/>
              <a:t>, 2015; </a:t>
            </a:r>
            <a:r>
              <a:rPr lang="en-US" dirty="0" err="1"/>
              <a:t>Mubasyaroh</a:t>
            </a:r>
            <a:r>
              <a:rPr lang="en-US" dirty="0"/>
              <a:t>, 2016).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Perempuan yang </a:t>
            </a:r>
            <a:r>
              <a:rPr lang="en-US" dirty="0" err="1"/>
              <a:t>menikah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,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upah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dan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kemiskinan</a:t>
            </a:r>
            <a:r>
              <a:rPr lang="en-US" dirty="0"/>
              <a:t>. Pada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tatanan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bergantung</a:t>
            </a:r>
            <a:r>
              <a:rPr lang="en-US" dirty="0"/>
              <a:t> pada </a:t>
            </a:r>
            <a:r>
              <a:rPr lang="en-US" dirty="0" err="1"/>
              <a:t>suami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(Lowe </a:t>
            </a:r>
            <a:r>
              <a:rPr lang="en-US" i="1" dirty="0"/>
              <a:t>et al.</a:t>
            </a:r>
            <a:r>
              <a:rPr lang="en-US" dirty="0"/>
              <a:t>, 2017). Oleh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18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pelakunya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kemiskinan</a:t>
            </a:r>
            <a:r>
              <a:rPr lang="en-US" dirty="0"/>
              <a:t> (</a:t>
            </a:r>
            <a:r>
              <a:rPr lang="en-US" dirty="0" err="1"/>
              <a:t>Efevbera</a:t>
            </a:r>
            <a:r>
              <a:rPr lang="en-US" dirty="0"/>
              <a:t> </a:t>
            </a:r>
            <a:r>
              <a:rPr lang="en-US" i="1" dirty="0"/>
              <a:t>et al.</a:t>
            </a:r>
            <a:r>
              <a:rPr lang="en-US" dirty="0"/>
              <a:t>, 2019).</a:t>
            </a:r>
            <a:endParaRPr lang="en-ID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ID" dirty="0"/>
          </a:p>
        </p:txBody>
      </p:sp>
      <p:sp>
        <p:nvSpPr>
          <p:cNvPr id="4" name="TextBox 3"/>
          <p:cNvSpPr txBox="1"/>
          <p:nvPr/>
        </p:nvSpPr>
        <p:spPr>
          <a:xfrm>
            <a:off x="2915816" y="375353"/>
            <a:ext cx="5643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err="1"/>
              <a:t>Ekonomi</a:t>
            </a:r>
            <a:endParaRPr lang="en-ID" sz="2800" dirty="0"/>
          </a:p>
        </p:txBody>
      </p:sp>
      <p:pic>
        <p:nvPicPr>
          <p:cNvPr id="7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244944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7524" y="980728"/>
            <a:ext cx="856895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/>
              <a:t>Kehamilan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pada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berdampak</a:t>
            </a:r>
            <a:r>
              <a:rPr lang="en-US" dirty="0"/>
              <a:t> pada </a:t>
            </a:r>
            <a:r>
              <a:rPr lang="en-US" dirty="0" err="1"/>
              <a:t>bayi</a:t>
            </a:r>
            <a:r>
              <a:rPr lang="en-US" dirty="0"/>
              <a:t> yang </a:t>
            </a:r>
            <a:r>
              <a:rPr lang="en-US" dirty="0" err="1"/>
              <a:t>dilahirkan</a:t>
            </a:r>
            <a:r>
              <a:rPr lang="en-US" dirty="0"/>
              <a:t>. </a:t>
            </a:r>
            <a:r>
              <a:rPr lang="en-US" dirty="0" err="1"/>
              <a:t>Bayi</a:t>
            </a:r>
            <a:r>
              <a:rPr lang="en-US" dirty="0"/>
              <a:t> yang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yang </a:t>
            </a:r>
            <a:r>
              <a:rPr lang="en-US" dirty="0" err="1"/>
              <a:t>menikah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yang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yang </a:t>
            </a:r>
            <a:r>
              <a:rPr lang="en-US" dirty="0" err="1"/>
              <a:t>berusia</a:t>
            </a:r>
            <a:r>
              <a:rPr lang="en-US" dirty="0"/>
              <a:t> minimal 20 </a:t>
            </a:r>
            <a:r>
              <a:rPr lang="en-US" dirty="0" err="1"/>
              <a:t>tahun</a:t>
            </a:r>
            <a:r>
              <a:rPr lang="en-US" dirty="0"/>
              <a:t>.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prematur</a:t>
            </a:r>
            <a:r>
              <a:rPr lang="en-US" dirty="0"/>
              <a:t>, BBLR dan </a:t>
            </a:r>
            <a:r>
              <a:rPr lang="en-US" dirty="0" err="1"/>
              <a:t>kekurangan</a:t>
            </a:r>
            <a:r>
              <a:rPr lang="en-US" dirty="0"/>
              <a:t> </a:t>
            </a:r>
            <a:r>
              <a:rPr lang="en-US" dirty="0" err="1"/>
              <a:t>gizi</a:t>
            </a:r>
            <a:r>
              <a:rPr lang="en-US" dirty="0"/>
              <a:t> juga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pada </a:t>
            </a:r>
            <a:r>
              <a:rPr lang="en-US" dirty="0" err="1"/>
              <a:t>ibu</a:t>
            </a:r>
            <a:r>
              <a:rPr lang="en-US" dirty="0"/>
              <a:t> yang </a:t>
            </a:r>
            <a:r>
              <a:rPr lang="en-US" dirty="0" err="1"/>
              <a:t>melahirkan</a:t>
            </a:r>
            <a:r>
              <a:rPr lang="en-US" dirty="0"/>
              <a:t> </a:t>
            </a:r>
            <a:r>
              <a:rPr lang="en-US" dirty="0" err="1"/>
              <a:t>diusia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sistematik</a:t>
            </a:r>
            <a:r>
              <a:rPr lang="en-US" dirty="0"/>
              <a:t> </a:t>
            </a:r>
            <a:r>
              <a:rPr lang="en-US" i="1" dirty="0"/>
              <a:t>review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melahirkan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determinan</a:t>
            </a:r>
            <a:r>
              <a:rPr lang="en-US" dirty="0"/>
              <a:t> yang </a:t>
            </a:r>
            <a:r>
              <a:rPr lang="en-US" dirty="0" err="1"/>
              <a:t>signifikan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dilahirkan</a:t>
            </a:r>
            <a:r>
              <a:rPr lang="en-US" dirty="0"/>
              <a:t>, yang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menunda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dan </a:t>
            </a:r>
            <a:r>
              <a:rPr lang="en-US" dirty="0" err="1"/>
              <a:t>persalinan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i="1" dirty="0"/>
              <a:t>stunting</a:t>
            </a:r>
            <a:r>
              <a:rPr lang="en-US" dirty="0"/>
              <a:t> pada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(Keino </a:t>
            </a:r>
            <a:r>
              <a:rPr lang="en-US" i="1" dirty="0"/>
              <a:t>et al.,</a:t>
            </a:r>
            <a:r>
              <a:rPr lang="en-US" dirty="0"/>
              <a:t> 2014).   </a:t>
            </a:r>
            <a:endParaRPr lang="en-ID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/>
              <a:t>Kehamilan</a:t>
            </a:r>
            <a:r>
              <a:rPr lang="en-US" dirty="0"/>
              <a:t> dan </a:t>
            </a:r>
            <a:r>
              <a:rPr lang="en-US" dirty="0" err="1"/>
              <a:t>persalinan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diusia</a:t>
            </a:r>
            <a:r>
              <a:rPr lang="en-US" dirty="0"/>
              <a:t> yang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muda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dan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gizi</a:t>
            </a:r>
            <a:r>
              <a:rPr lang="en-US" dirty="0"/>
              <a:t>, pada </a:t>
            </a:r>
            <a:r>
              <a:rPr lang="en-US" dirty="0" err="1"/>
              <a:t>akhirnya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bersaing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janin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nutrisi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anak-anak</a:t>
            </a:r>
            <a:r>
              <a:rPr lang="en-US" dirty="0"/>
              <a:t> yang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yang </a:t>
            </a:r>
            <a:r>
              <a:rPr lang="en-US" dirty="0" err="1"/>
              <a:t>melahirkan</a:t>
            </a:r>
            <a:r>
              <a:rPr lang="en-US" dirty="0"/>
              <a:t> </a:t>
            </a:r>
            <a:r>
              <a:rPr lang="en-US" dirty="0" err="1"/>
              <a:t>diusia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30-40 </a:t>
            </a:r>
            <a:r>
              <a:rPr lang="en-US" dirty="0" err="1"/>
              <a:t>persen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i="1" dirty="0"/>
              <a:t>stunting</a:t>
            </a:r>
            <a:r>
              <a:rPr lang="en-US" dirty="0"/>
              <a:t>. </a:t>
            </a:r>
            <a:r>
              <a:rPr lang="en-US" dirty="0" err="1"/>
              <a:t>Komplikasi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 dan </a:t>
            </a:r>
            <a:r>
              <a:rPr lang="en-US" dirty="0" err="1"/>
              <a:t>persalinan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beresiko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juga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. Di negara negara </a:t>
            </a:r>
            <a:r>
              <a:rPr lang="en-US" dirty="0" err="1"/>
              <a:t>seperti</a:t>
            </a:r>
            <a:r>
              <a:rPr lang="en-US" dirty="0"/>
              <a:t> Bangladesh, India, Nepal dan Pakistan, </a:t>
            </a:r>
            <a:r>
              <a:rPr lang="en-US" dirty="0" err="1"/>
              <a:t>diungkapkan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1 </a:t>
            </a:r>
            <a:r>
              <a:rPr lang="en-US" dirty="0" err="1"/>
              <a:t>dari</a:t>
            </a:r>
            <a:r>
              <a:rPr lang="en-US" dirty="0"/>
              <a:t> 14 </a:t>
            </a:r>
            <a:r>
              <a:rPr lang="en-US" dirty="0" err="1"/>
              <a:t>kelahiran</a:t>
            </a:r>
            <a:r>
              <a:rPr lang="en-US" dirty="0"/>
              <a:t> </a:t>
            </a:r>
            <a:r>
              <a:rPr lang="en-US" dirty="0" err="1"/>
              <a:t>ibu-ibu</a:t>
            </a:r>
            <a:r>
              <a:rPr lang="en-US" dirty="0"/>
              <a:t> </a:t>
            </a:r>
            <a:r>
              <a:rPr lang="en-US" dirty="0" err="1"/>
              <a:t>muda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rentan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kehidupannya</a:t>
            </a:r>
            <a:r>
              <a:rPr lang="en-US" dirty="0"/>
              <a:t> (Chaudhuri </a:t>
            </a:r>
            <a:r>
              <a:rPr lang="en-US" i="1" dirty="0"/>
              <a:t>et al</a:t>
            </a:r>
            <a:r>
              <a:rPr lang="en-US" dirty="0"/>
              <a:t>., 2015).</a:t>
            </a:r>
            <a:endParaRPr lang="en-ID" dirty="0"/>
          </a:p>
        </p:txBody>
      </p:sp>
      <p:sp>
        <p:nvSpPr>
          <p:cNvPr id="4" name="TextBox 3"/>
          <p:cNvSpPr txBox="1"/>
          <p:nvPr/>
        </p:nvSpPr>
        <p:spPr>
          <a:xfrm>
            <a:off x="2627784" y="310595"/>
            <a:ext cx="5643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err="1"/>
              <a:t>Dampak</a:t>
            </a:r>
            <a:r>
              <a:rPr lang="en-US" sz="2800" dirty="0"/>
              <a:t> </a:t>
            </a:r>
            <a:r>
              <a:rPr lang="en-US" sz="2800" dirty="0" err="1"/>
              <a:t>Pernikahan</a:t>
            </a:r>
            <a:r>
              <a:rPr lang="en-US" sz="2800" dirty="0"/>
              <a:t> Dini </a:t>
            </a:r>
            <a:r>
              <a:rPr lang="en-US" sz="2800" dirty="0" err="1"/>
              <a:t>bagi</a:t>
            </a:r>
            <a:r>
              <a:rPr lang="en-US" sz="2800" dirty="0"/>
              <a:t> Anak</a:t>
            </a:r>
            <a:endParaRPr lang="en-ID" sz="2800" dirty="0"/>
          </a:p>
        </p:txBody>
      </p:sp>
      <p:pic>
        <p:nvPicPr>
          <p:cNvPr id="7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359452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2513" y="1012954"/>
            <a:ext cx="784887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, yang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mengerikan</a:t>
            </a:r>
            <a:r>
              <a:rPr lang="en-US" sz="2000" dirty="0"/>
              <a:t> </a:t>
            </a:r>
            <a:r>
              <a:rPr lang="en-US" sz="2000" dirty="0" err="1"/>
              <a:t>lagi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kemungkinan</a:t>
            </a:r>
            <a:r>
              <a:rPr lang="en-US" sz="2000" dirty="0"/>
              <a:t> </a:t>
            </a:r>
            <a:r>
              <a:rPr lang="en-US" sz="2000" dirty="0" err="1"/>
              <a:t>hal</a:t>
            </a:r>
            <a:r>
              <a:rPr lang="en-US" sz="2000" dirty="0"/>
              <a:t> yang </a:t>
            </a:r>
            <a:r>
              <a:rPr lang="en-US" sz="2000" dirty="0" err="1"/>
              <a:t>sama</a:t>
            </a:r>
            <a:r>
              <a:rPr lang="en-US" sz="2000" dirty="0"/>
              <a:t> </a:t>
            </a:r>
            <a:r>
              <a:rPr lang="en-US" sz="2000" dirty="0" err="1"/>
              <a:t>seperti</a:t>
            </a:r>
            <a:r>
              <a:rPr lang="en-US" sz="2000" dirty="0"/>
              <a:t> yang </a:t>
            </a:r>
            <a:r>
              <a:rPr lang="en-US" sz="2000" dirty="0" err="1"/>
              <a:t>ibu</a:t>
            </a:r>
            <a:r>
              <a:rPr lang="en-US" sz="2000" dirty="0"/>
              <a:t> </a:t>
            </a:r>
            <a:r>
              <a:rPr lang="en-US" sz="2000" dirty="0" err="1"/>
              <a:t>mereka</a:t>
            </a:r>
            <a:r>
              <a:rPr lang="en-US" sz="2000" dirty="0"/>
              <a:t> </a:t>
            </a:r>
            <a:r>
              <a:rPr lang="en-US" sz="2000" dirty="0" err="1"/>
              <a:t>alami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pernikahan</a:t>
            </a:r>
            <a:r>
              <a:rPr lang="en-US" sz="2000" dirty="0"/>
              <a:t> </a:t>
            </a:r>
            <a:r>
              <a:rPr lang="en-US" sz="2000" dirty="0" err="1"/>
              <a:t>dini</a:t>
            </a:r>
            <a:r>
              <a:rPr lang="en-US" sz="2000" dirty="0"/>
              <a:t> juga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terjadi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kehidupan</a:t>
            </a:r>
            <a:r>
              <a:rPr lang="en-US" sz="2000" dirty="0"/>
              <a:t> </a:t>
            </a:r>
            <a:r>
              <a:rPr lang="en-US" sz="2000" dirty="0" err="1"/>
              <a:t>mereka</a:t>
            </a:r>
            <a:r>
              <a:rPr lang="en-US" sz="2000" dirty="0"/>
              <a:t>. Anak-</a:t>
            </a:r>
            <a:r>
              <a:rPr lang="en-US" sz="2000" dirty="0" err="1"/>
              <a:t>anak</a:t>
            </a:r>
            <a:r>
              <a:rPr lang="en-US" sz="2000" dirty="0"/>
              <a:t> yang </a:t>
            </a:r>
            <a:r>
              <a:rPr lang="en-US" sz="2000" dirty="0" err="1"/>
              <a:t>lahir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pernikahan</a:t>
            </a:r>
            <a:r>
              <a:rPr lang="en-US" sz="2000" dirty="0"/>
              <a:t> </a:t>
            </a:r>
            <a:r>
              <a:rPr lang="en-US" sz="2000" dirty="0" err="1"/>
              <a:t>dini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juga </a:t>
            </a:r>
            <a:r>
              <a:rPr lang="en-US" sz="2000" dirty="0" err="1"/>
              <a:t>menghadapi</a:t>
            </a:r>
            <a:r>
              <a:rPr lang="en-US" sz="2000" dirty="0"/>
              <a:t> </a:t>
            </a:r>
            <a:r>
              <a:rPr lang="en-US" sz="2000" dirty="0" err="1"/>
              <a:t>kecilnya</a:t>
            </a:r>
            <a:r>
              <a:rPr lang="en-US" sz="2000" dirty="0"/>
              <a:t> </a:t>
            </a:r>
            <a:r>
              <a:rPr lang="en-US" sz="2000" dirty="0" err="1"/>
              <a:t>kesempatan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mencapai</a:t>
            </a:r>
            <a:r>
              <a:rPr lang="en-US" sz="2000" dirty="0"/>
              <a:t> 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err="1"/>
              <a:t>pendidikan</a:t>
            </a:r>
            <a:r>
              <a:rPr lang="en-US" sz="2000" dirty="0"/>
              <a:t> yang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tinggi</a:t>
            </a:r>
            <a:r>
              <a:rPr lang="en-US" sz="2000" dirty="0"/>
              <a:t>, </a:t>
            </a:r>
            <a:r>
              <a:rPr lang="en-US" sz="2000" dirty="0" err="1"/>
              <a:t>besarnya</a:t>
            </a:r>
            <a:r>
              <a:rPr lang="en-US" sz="2000" dirty="0"/>
              <a:t> </a:t>
            </a:r>
            <a:r>
              <a:rPr lang="en-US" sz="2000" dirty="0" err="1"/>
              <a:t>kemungkinan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tetap</a:t>
            </a:r>
            <a:r>
              <a:rPr lang="en-US" sz="2000" dirty="0"/>
              <a:t> </a:t>
            </a:r>
            <a:r>
              <a:rPr lang="en-US" sz="2000" dirty="0" err="1"/>
              <a:t>hidup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kemiskinan</a:t>
            </a:r>
            <a:r>
              <a:rPr lang="en-US" sz="2000" dirty="0"/>
              <a:t> dan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rentan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terjadinya</a:t>
            </a:r>
            <a:r>
              <a:rPr lang="en-US" sz="2000" dirty="0"/>
              <a:t> </a:t>
            </a:r>
            <a:r>
              <a:rPr lang="en-US" sz="2000" dirty="0" err="1"/>
              <a:t>kekerasan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rumah</a:t>
            </a:r>
            <a:r>
              <a:rPr lang="en-US" sz="2000" dirty="0"/>
              <a:t> </a:t>
            </a:r>
            <a:r>
              <a:rPr lang="en-US" sz="2000" dirty="0" err="1"/>
              <a:t>tangga</a:t>
            </a:r>
            <a:r>
              <a:rPr lang="en-US" sz="2000" dirty="0"/>
              <a:t> (BPS, 2016).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2000" dirty="0" err="1"/>
              <a:t>Dampak</a:t>
            </a:r>
            <a:r>
              <a:rPr lang="en-US" sz="2000" dirty="0"/>
              <a:t> </a:t>
            </a:r>
            <a:r>
              <a:rPr lang="en-US" sz="2000" dirty="0" err="1"/>
              <a:t>pernikahan</a:t>
            </a:r>
            <a:r>
              <a:rPr lang="en-US" sz="2000" dirty="0"/>
              <a:t> </a:t>
            </a:r>
            <a:r>
              <a:rPr lang="en-US" sz="2000" dirty="0" err="1"/>
              <a:t>dini</a:t>
            </a:r>
            <a:r>
              <a:rPr lang="en-US" sz="2000" dirty="0"/>
              <a:t> pada </a:t>
            </a:r>
            <a:r>
              <a:rPr lang="en-US" sz="2000" dirty="0" err="1"/>
              <a:t>pemberian</a:t>
            </a:r>
            <a:r>
              <a:rPr lang="en-US" sz="2000" dirty="0"/>
              <a:t> ASI </a:t>
            </a:r>
            <a:r>
              <a:rPr lang="en-US" sz="2000" dirty="0" err="1"/>
              <a:t>eksklusif</a:t>
            </a:r>
            <a:r>
              <a:rPr lang="en-ID" sz="2000" dirty="0"/>
              <a:t>: </a:t>
            </a:r>
            <a:r>
              <a:rPr lang="en-US" sz="2000" dirty="0" err="1"/>
              <a:t>Pernikahan</a:t>
            </a:r>
            <a:r>
              <a:rPr lang="en-US" sz="2000" dirty="0"/>
              <a:t> </a:t>
            </a:r>
            <a:r>
              <a:rPr lang="en-US" sz="2000" dirty="0" err="1"/>
              <a:t>dini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faktor</a:t>
            </a:r>
            <a:r>
              <a:rPr lang="en-US" sz="2000" dirty="0"/>
              <a:t> yang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menghambat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menyebabkan</a:t>
            </a:r>
            <a:r>
              <a:rPr lang="en-US" sz="2000" dirty="0"/>
              <a:t> </a:t>
            </a:r>
            <a:r>
              <a:rPr lang="en-US" sz="2000" dirty="0" err="1"/>
              <a:t>ibu</a:t>
            </a:r>
            <a:r>
              <a:rPr lang="en-US" sz="2000" dirty="0"/>
              <a:t> </a:t>
            </a:r>
            <a:r>
              <a:rPr lang="en-US" sz="2000" dirty="0" err="1"/>
              <a:t>menghadapi</a:t>
            </a:r>
            <a:r>
              <a:rPr lang="en-US" sz="2000" dirty="0"/>
              <a:t> </a:t>
            </a:r>
            <a:r>
              <a:rPr lang="en-US" sz="2000" dirty="0" err="1"/>
              <a:t>berbagai</a:t>
            </a:r>
            <a:r>
              <a:rPr lang="en-US" sz="2000" dirty="0"/>
              <a:t> </a:t>
            </a:r>
            <a:r>
              <a:rPr lang="en-US" sz="2000" dirty="0" err="1"/>
              <a:t>kendala</a:t>
            </a:r>
            <a:r>
              <a:rPr lang="en-US" sz="2000" dirty="0"/>
              <a:t> lain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memberikan</a:t>
            </a:r>
            <a:r>
              <a:rPr lang="en-US" sz="2000" dirty="0"/>
              <a:t> ASI </a:t>
            </a:r>
            <a:r>
              <a:rPr lang="en-US" sz="2000" dirty="0" err="1"/>
              <a:t>eksklusif</a:t>
            </a:r>
            <a:r>
              <a:rPr lang="en-US" sz="2000" dirty="0"/>
              <a:t> pada </a:t>
            </a:r>
            <a:r>
              <a:rPr lang="en-US" sz="2000" dirty="0" err="1"/>
              <a:t>anaknya</a:t>
            </a:r>
            <a:r>
              <a:rPr lang="en-US" sz="2000" dirty="0"/>
              <a:t>. </a:t>
            </a:r>
            <a:r>
              <a:rPr lang="en-US" sz="2000" dirty="0" err="1"/>
              <a:t>Pernikahan</a:t>
            </a:r>
            <a:r>
              <a:rPr lang="en-US" sz="2000" dirty="0"/>
              <a:t> </a:t>
            </a:r>
            <a:r>
              <a:rPr lang="en-US" sz="2000" dirty="0" err="1"/>
              <a:t>dini</a:t>
            </a:r>
            <a:r>
              <a:rPr lang="en-US" sz="2000" dirty="0"/>
              <a:t> </a:t>
            </a:r>
            <a:r>
              <a:rPr lang="en-US" sz="2000" dirty="0" err="1"/>
              <a:t>mengakibatkan</a:t>
            </a:r>
            <a:r>
              <a:rPr lang="en-US" sz="2000" dirty="0"/>
              <a:t> </a:t>
            </a:r>
            <a:r>
              <a:rPr lang="en-US" sz="2000" dirty="0" err="1"/>
              <a:t>ibu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err="1"/>
              <a:t>pendidikan</a:t>
            </a:r>
            <a:r>
              <a:rPr lang="en-US" sz="2000" dirty="0"/>
              <a:t> dan </a:t>
            </a:r>
            <a:r>
              <a:rPr lang="en-US" sz="2000" dirty="0" err="1"/>
              <a:t>pengetahuan</a:t>
            </a:r>
            <a:r>
              <a:rPr lang="en-US" sz="2000" dirty="0"/>
              <a:t> yang </a:t>
            </a:r>
            <a:r>
              <a:rPr lang="en-US" sz="2000" dirty="0" err="1"/>
              <a:t>rendah</a:t>
            </a:r>
            <a:r>
              <a:rPr lang="en-US" sz="2000" dirty="0"/>
              <a:t> yang </a:t>
            </a:r>
            <a:r>
              <a:rPr lang="en-US" sz="2000" dirty="0" err="1"/>
              <a:t>berakibat</a:t>
            </a:r>
            <a:r>
              <a:rPr lang="en-US" sz="2000" dirty="0"/>
              <a:t> pada </a:t>
            </a:r>
            <a:r>
              <a:rPr lang="en-US" sz="2000" dirty="0" err="1"/>
              <a:t>kemampuannya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memberikan</a:t>
            </a:r>
            <a:r>
              <a:rPr lang="en-US" sz="2000" dirty="0"/>
              <a:t> ASI </a:t>
            </a:r>
            <a:r>
              <a:rPr lang="en-US" sz="2000" dirty="0" err="1"/>
              <a:t>eksklusif</a:t>
            </a:r>
            <a:r>
              <a:rPr lang="en-US" sz="2000" dirty="0"/>
              <a:t>. </a:t>
            </a:r>
            <a:r>
              <a:rPr lang="en-US" sz="2000" dirty="0" err="1"/>
              <a:t>Selain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kurangnya</a:t>
            </a:r>
            <a:r>
              <a:rPr lang="en-US" sz="2000" dirty="0"/>
              <a:t> </a:t>
            </a:r>
            <a:r>
              <a:rPr lang="en-US" sz="2000" dirty="0" err="1"/>
              <a:t>pemeriksaan</a:t>
            </a:r>
            <a:r>
              <a:rPr lang="en-US" sz="2000" dirty="0"/>
              <a:t> </a:t>
            </a:r>
            <a:r>
              <a:rPr lang="en-US" sz="2000" i="1" dirty="0"/>
              <a:t>antenatal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petugas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, </a:t>
            </a:r>
            <a:r>
              <a:rPr lang="en-US" sz="2000" dirty="0" err="1"/>
              <a:t>persalinan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metode</a:t>
            </a:r>
            <a:r>
              <a:rPr lang="en-US" sz="2000" dirty="0"/>
              <a:t> </a:t>
            </a:r>
            <a:r>
              <a:rPr lang="en-US" sz="2000" dirty="0" err="1"/>
              <a:t>operasi</a:t>
            </a:r>
            <a:r>
              <a:rPr lang="en-US" sz="2000" dirty="0"/>
              <a:t>, </a:t>
            </a:r>
            <a:r>
              <a:rPr lang="en-US" sz="2000" dirty="0" err="1"/>
              <a:t>terlambat</a:t>
            </a:r>
            <a:r>
              <a:rPr lang="en-US" sz="2000" dirty="0"/>
              <a:t> IMD 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faktor-faktor</a:t>
            </a:r>
            <a:r>
              <a:rPr lang="en-US" sz="2000" dirty="0"/>
              <a:t> yang </a:t>
            </a:r>
            <a:r>
              <a:rPr lang="en-US" sz="2000" dirty="0" err="1"/>
              <a:t>berkontribusi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kegagalan</a:t>
            </a:r>
            <a:r>
              <a:rPr lang="en-US" sz="2000" dirty="0"/>
              <a:t> </a:t>
            </a:r>
            <a:r>
              <a:rPr lang="en-US" sz="2000" dirty="0" err="1"/>
              <a:t>pemberian</a:t>
            </a:r>
            <a:r>
              <a:rPr lang="en-US" sz="2000" dirty="0"/>
              <a:t> ASI </a:t>
            </a:r>
            <a:r>
              <a:rPr lang="en-US" sz="2000" dirty="0" err="1"/>
              <a:t>eksklusif</a:t>
            </a:r>
            <a:r>
              <a:rPr lang="en-US" sz="2000" dirty="0"/>
              <a:t> (</a:t>
            </a:r>
            <a:r>
              <a:rPr lang="en-US" sz="2000" dirty="0" err="1"/>
              <a:t>Bhanderi</a:t>
            </a:r>
            <a:r>
              <a:rPr lang="en-US" sz="2000" dirty="0"/>
              <a:t> </a:t>
            </a:r>
            <a:r>
              <a:rPr lang="en-US" sz="2000" i="1" dirty="0"/>
              <a:t>et al.</a:t>
            </a:r>
            <a:r>
              <a:rPr lang="en-US" sz="2000" dirty="0"/>
              <a:t>, 2019). </a:t>
            </a:r>
            <a:endParaRPr lang="en-ID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d-ID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1760" y="310595"/>
            <a:ext cx="5643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err="1"/>
              <a:t>Dampak</a:t>
            </a:r>
            <a:r>
              <a:rPr lang="en-US" sz="2800" dirty="0"/>
              <a:t> </a:t>
            </a:r>
            <a:r>
              <a:rPr lang="en-US" sz="2800" dirty="0" err="1"/>
              <a:t>Pernikahan</a:t>
            </a:r>
            <a:r>
              <a:rPr lang="en-US" sz="2800" dirty="0"/>
              <a:t> Dini </a:t>
            </a:r>
            <a:r>
              <a:rPr lang="en-US" sz="2800" dirty="0" err="1"/>
              <a:t>bagi</a:t>
            </a:r>
            <a:r>
              <a:rPr lang="en-US" sz="2800" dirty="0"/>
              <a:t> Anak</a:t>
            </a:r>
            <a:endParaRPr lang="en-ID" sz="2800" dirty="0"/>
          </a:p>
        </p:txBody>
      </p:sp>
      <p:pic>
        <p:nvPicPr>
          <p:cNvPr id="7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94860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60202" y="1825698"/>
            <a:ext cx="7891240" cy="4661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sz="2000" dirty="0"/>
              <a:t>Ruang </a:t>
            </a:r>
            <a:r>
              <a:rPr lang="en-ID" sz="2000" dirty="0" err="1"/>
              <a:t>lingkup</a:t>
            </a:r>
            <a:r>
              <a:rPr lang="en-ID" sz="2000" dirty="0"/>
              <a:t> </a:t>
            </a:r>
            <a:r>
              <a:rPr lang="en-ID" sz="2000" dirty="0" err="1"/>
              <a:t>pelayanan</a:t>
            </a:r>
            <a:r>
              <a:rPr lang="en-ID" sz="2000" dirty="0"/>
              <a:t> </a:t>
            </a:r>
            <a:r>
              <a:rPr lang="en-ID" sz="2000" dirty="0" err="1"/>
              <a:t>kesehatan</a:t>
            </a:r>
            <a:r>
              <a:rPr lang="en-ID" sz="2000" dirty="0"/>
              <a:t> </a:t>
            </a:r>
            <a:r>
              <a:rPr lang="en-ID" sz="2000" dirty="0" err="1"/>
              <a:t>Repoduksi</a:t>
            </a:r>
            <a:r>
              <a:rPr lang="en-ID" sz="2000" dirty="0"/>
              <a:t> </a:t>
            </a:r>
            <a:r>
              <a:rPr lang="en-ID" sz="2000" dirty="0" err="1"/>
              <a:t>menurut</a:t>
            </a:r>
            <a:r>
              <a:rPr lang="en-ID" sz="2000" dirty="0"/>
              <a:t> International Conference Population and Development (ICPD) </a:t>
            </a:r>
            <a:r>
              <a:rPr lang="en-ID" sz="2000" dirty="0" err="1"/>
              <a:t>tahun</a:t>
            </a:r>
            <a:r>
              <a:rPr lang="en-ID" sz="2000" dirty="0"/>
              <a:t> 1994 di Kairo </a:t>
            </a:r>
            <a:r>
              <a:rPr lang="en-ID" sz="2000" dirty="0" err="1"/>
              <a:t>terdiri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</a:t>
            </a:r>
            <a:r>
              <a:rPr lang="en-ID" sz="2000" dirty="0" err="1"/>
              <a:t>kesehatan</a:t>
            </a:r>
            <a:r>
              <a:rPr lang="en-ID" sz="2000" dirty="0"/>
              <a:t> </a:t>
            </a:r>
            <a:r>
              <a:rPr lang="en-ID" sz="2000" dirty="0" err="1"/>
              <a:t>ibu</a:t>
            </a:r>
            <a:r>
              <a:rPr lang="en-ID" sz="2000" dirty="0"/>
              <a:t> dan </a:t>
            </a:r>
            <a:r>
              <a:rPr lang="en-ID" sz="2000" dirty="0" err="1"/>
              <a:t>anak</a:t>
            </a:r>
            <a:r>
              <a:rPr lang="en-ID" sz="2000" dirty="0"/>
              <a:t>, </a:t>
            </a:r>
            <a:r>
              <a:rPr lang="en-ID" sz="2000" dirty="0" err="1"/>
              <a:t>keluarga</a:t>
            </a:r>
            <a:r>
              <a:rPr lang="en-ID" sz="2000" dirty="0"/>
              <a:t> </a:t>
            </a:r>
            <a:r>
              <a:rPr lang="en-ID" sz="2000" dirty="0" err="1"/>
              <a:t>berencana</a:t>
            </a:r>
            <a:r>
              <a:rPr lang="en-ID" sz="2000" dirty="0"/>
              <a:t>, </a:t>
            </a:r>
            <a:r>
              <a:rPr lang="en-ID" sz="2000" dirty="0" err="1"/>
              <a:t>pencegahan</a:t>
            </a:r>
            <a:r>
              <a:rPr lang="en-ID" sz="2000" dirty="0"/>
              <a:t> dan </a:t>
            </a:r>
            <a:r>
              <a:rPr lang="en-ID" sz="2000" dirty="0" err="1"/>
              <a:t>penanganan</a:t>
            </a:r>
            <a:r>
              <a:rPr lang="en-ID" sz="2000" dirty="0"/>
              <a:t> </a:t>
            </a:r>
            <a:r>
              <a:rPr lang="en-ID" sz="2000" dirty="0" err="1"/>
              <a:t>infeksi</a:t>
            </a:r>
            <a:r>
              <a:rPr lang="en-ID" sz="2000" dirty="0"/>
              <a:t> </a:t>
            </a:r>
            <a:r>
              <a:rPr lang="en-ID" sz="2000" dirty="0" err="1"/>
              <a:t>menular</a:t>
            </a:r>
            <a:r>
              <a:rPr lang="en-ID" sz="2000" dirty="0"/>
              <a:t> </a:t>
            </a:r>
            <a:r>
              <a:rPr lang="en-ID" sz="2000" dirty="0" err="1"/>
              <a:t>seksual</a:t>
            </a:r>
            <a:r>
              <a:rPr lang="en-ID" sz="2000" dirty="0"/>
              <a:t> </a:t>
            </a:r>
            <a:r>
              <a:rPr lang="en-ID" sz="2000" dirty="0" err="1"/>
              <a:t>termasuk</a:t>
            </a:r>
            <a:r>
              <a:rPr lang="en-ID" sz="2000" dirty="0"/>
              <a:t> Human Immunodeficiency Virus (HIV) dan Acquired </a:t>
            </a:r>
            <a:r>
              <a:rPr lang="en-ID" sz="2000" dirty="0" err="1"/>
              <a:t>Immuno</a:t>
            </a:r>
            <a:r>
              <a:rPr lang="en-ID" sz="2000" dirty="0"/>
              <a:t> Deficiency Syndrome (AIDS), </a:t>
            </a:r>
            <a:r>
              <a:rPr lang="en-ID" sz="2000" dirty="0" err="1"/>
              <a:t>kesehatan</a:t>
            </a:r>
            <a:r>
              <a:rPr lang="en-ID" sz="2000" dirty="0"/>
              <a:t> </a:t>
            </a:r>
            <a:r>
              <a:rPr lang="en-ID" sz="2000" dirty="0" err="1"/>
              <a:t>reproduksi</a:t>
            </a:r>
            <a:r>
              <a:rPr lang="en-ID" sz="2000" dirty="0"/>
              <a:t> </a:t>
            </a:r>
            <a:r>
              <a:rPr lang="en-ID" sz="2000" dirty="0" err="1"/>
              <a:t>remaja</a:t>
            </a:r>
            <a:r>
              <a:rPr lang="en-ID" sz="2000" dirty="0"/>
              <a:t>, </a:t>
            </a:r>
            <a:r>
              <a:rPr lang="en-ID" sz="2000" dirty="0" err="1"/>
              <a:t>pencegahan</a:t>
            </a:r>
            <a:r>
              <a:rPr lang="en-ID" sz="2000" dirty="0"/>
              <a:t> dan </a:t>
            </a:r>
            <a:r>
              <a:rPr lang="en-ID" sz="2000" dirty="0" err="1"/>
              <a:t>penanganan</a:t>
            </a:r>
            <a:r>
              <a:rPr lang="en-ID" sz="2000" dirty="0"/>
              <a:t> </a:t>
            </a:r>
            <a:r>
              <a:rPr lang="en-ID" sz="2000" dirty="0" err="1"/>
              <a:t>komplikasi</a:t>
            </a:r>
            <a:r>
              <a:rPr lang="en-ID" sz="2000" dirty="0"/>
              <a:t> </a:t>
            </a:r>
            <a:r>
              <a:rPr lang="en-ID" sz="2000" dirty="0" err="1"/>
              <a:t>aborsi</a:t>
            </a:r>
            <a:r>
              <a:rPr lang="en-ID" sz="2000" dirty="0"/>
              <a:t>, </a:t>
            </a:r>
            <a:r>
              <a:rPr lang="en-ID" sz="2000" dirty="0" err="1"/>
              <a:t>pencegahan</a:t>
            </a:r>
            <a:r>
              <a:rPr lang="en-ID" sz="2000" dirty="0"/>
              <a:t> dan </a:t>
            </a:r>
            <a:r>
              <a:rPr lang="en-ID" sz="2000" dirty="0" err="1"/>
              <a:t>penanganan</a:t>
            </a:r>
            <a:r>
              <a:rPr lang="en-ID" sz="2000" dirty="0"/>
              <a:t> </a:t>
            </a:r>
            <a:r>
              <a:rPr lang="en-ID" sz="2000" dirty="0" err="1"/>
              <a:t>infertilitas</a:t>
            </a:r>
            <a:r>
              <a:rPr lang="en-ID" sz="2000" dirty="0"/>
              <a:t>, </a:t>
            </a:r>
            <a:r>
              <a:rPr lang="en-ID" sz="2000" dirty="0" err="1"/>
              <a:t>kesehatan</a:t>
            </a:r>
            <a:r>
              <a:rPr lang="en-ID" sz="2000" dirty="0"/>
              <a:t> </a:t>
            </a:r>
            <a:r>
              <a:rPr lang="en-ID" sz="2000" dirty="0" err="1"/>
              <a:t>reproduksi</a:t>
            </a:r>
            <a:r>
              <a:rPr lang="en-ID" sz="2000" dirty="0"/>
              <a:t> </a:t>
            </a:r>
            <a:r>
              <a:rPr lang="en-ID" sz="2000" dirty="0" err="1"/>
              <a:t>usia</a:t>
            </a:r>
            <a:r>
              <a:rPr lang="en-ID" sz="2000" dirty="0"/>
              <a:t> </a:t>
            </a:r>
            <a:r>
              <a:rPr lang="en-ID" sz="2000" dirty="0" err="1"/>
              <a:t>lanjut</a:t>
            </a:r>
            <a:r>
              <a:rPr lang="en-ID" sz="2000" dirty="0"/>
              <a:t>, </a:t>
            </a:r>
            <a:r>
              <a:rPr lang="en-ID" sz="2000" dirty="0" err="1"/>
              <a:t>deteksi</a:t>
            </a:r>
            <a:r>
              <a:rPr lang="en-ID" sz="2000" dirty="0"/>
              <a:t> </a:t>
            </a:r>
            <a:r>
              <a:rPr lang="en-ID" sz="2000" dirty="0" err="1"/>
              <a:t>dini</a:t>
            </a:r>
            <a:r>
              <a:rPr lang="en-ID" sz="2000" dirty="0"/>
              <a:t> </a:t>
            </a:r>
            <a:r>
              <a:rPr lang="en-ID" sz="2000" dirty="0" err="1"/>
              <a:t>kanker</a:t>
            </a:r>
            <a:r>
              <a:rPr lang="en-ID" sz="2000" dirty="0"/>
              <a:t> </a:t>
            </a:r>
            <a:r>
              <a:rPr lang="en-ID" sz="2000" dirty="0" err="1"/>
              <a:t>saluran</a:t>
            </a:r>
            <a:r>
              <a:rPr lang="en-ID" sz="2000" dirty="0"/>
              <a:t> </a:t>
            </a:r>
            <a:r>
              <a:rPr lang="en-ID" sz="2000" dirty="0" err="1"/>
              <a:t>reproduksi</a:t>
            </a:r>
            <a:r>
              <a:rPr lang="en-ID" sz="2000" dirty="0"/>
              <a:t> </a:t>
            </a:r>
            <a:r>
              <a:rPr lang="en-ID" sz="2000" dirty="0" err="1"/>
              <a:t>serta</a:t>
            </a:r>
            <a:r>
              <a:rPr lang="en-ID" sz="2000" dirty="0"/>
              <a:t> </a:t>
            </a:r>
            <a:r>
              <a:rPr lang="en-ID" sz="2000" dirty="0" err="1"/>
              <a:t>kesehatan</a:t>
            </a:r>
            <a:r>
              <a:rPr lang="en-ID" sz="2000" dirty="0"/>
              <a:t> </a:t>
            </a:r>
            <a:r>
              <a:rPr lang="en-ID" sz="2000" dirty="0" err="1"/>
              <a:t>reproduksi</a:t>
            </a:r>
            <a:r>
              <a:rPr lang="en-ID" sz="2000" dirty="0"/>
              <a:t> </a:t>
            </a:r>
            <a:r>
              <a:rPr lang="en-ID" sz="2000" dirty="0" err="1"/>
              <a:t>lainnya</a:t>
            </a:r>
            <a:r>
              <a:rPr lang="en-ID" sz="2000" dirty="0"/>
              <a:t> </a:t>
            </a:r>
            <a:r>
              <a:rPr lang="en-ID" sz="2000" dirty="0" err="1"/>
              <a:t>seperti</a:t>
            </a:r>
            <a:r>
              <a:rPr lang="en-ID" sz="2000" dirty="0"/>
              <a:t> </a:t>
            </a:r>
            <a:r>
              <a:rPr lang="en-ID" sz="2000" dirty="0" err="1"/>
              <a:t>kekerasan</a:t>
            </a:r>
            <a:r>
              <a:rPr lang="en-ID" sz="2000" dirty="0"/>
              <a:t> </a:t>
            </a:r>
            <a:r>
              <a:rPr lang="en-ID" sz="2000" dirty="0" err="1"/>
              <a:t>seksual</a:t>
            </a:r>
            <a:r>
              <a:rPr lang="en-ID" sz="2000" dirty="0"/>
              <a:t>, </a:t>
            </a:r>
            <a:r>
              <a:rPr lang="en-ID" sz="2000" dirty="0" err="1"/>
              <a:t>sunat</a:t>
            </a:r>
            <a:r>
              <a:rPr lang="en-ID" sz="2000" dirty="0"/>
              <a:t> </a:t>
            </a:r>
            <a:r>
              <a:rPr lang="en-ID" sz="2000" dirty="0" err="1"/>
              <a:t>perempuan</a:t>
            </a:r>
            <a:r>
              <a:rPr lang="en-ID" sz="2000" dirty="0"/>
              <a:t> dan </a:t>
            </a:r>
            <a:r>
              <a:rPr lang="en-ID" sz="2000" dirty="0" err="1"/>
              <a:t>sebagainya</a:t>
            </a:r>
            <a:r>
              <a:rPr lang="en-ID" sz="2000" dirty="0"/>
              <a:t>. </a:t>
            </a:r>
            <a:endParaRPr lang="id-ID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019994"/>
            <a:ext cx="8208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>
                <a:solidFill>
                  <a:srgbClr val="326041"/>
                </a:solidFill>
              </a:rPr>
              <a:t>Masalah</a:t>
            </a:r>
            <a:r>
              <a:rPr lang="en-US" sz="2000" b="1" dirty="0">
                <a:solidFill>
                  <a:srgbClr val="326041"/>
                </a:solidFill>
              </a:rPr>
              <a:t> </a:t>
            </a:r>
            <a:r>
              <a:rPr lang="en-US" sz="2000" b="1" dirty="0" err="1">
                <a:solidFill>
                  <a:srgbClr val="326041"/>
                </a:solidFill>
              </a:rPr>
              <a:t>gangguan</a:t>
            </a:r>
            <a:r>
              <a:rPr lang="en-US" sz="2000" b="1" dirty="0">
                <a:solidFill>
                  <a:srgbClr val="326041"/>
                </a:solidFill>
              </a:rPr>
              <a:t> </a:t>
            </a:r>
            <a:r>
              <a:rPr lang="en-US" sz="2000" b="1" dirty="0" err="1">
                <a:solidFill>
                  <a:srgbClr val="326041"/>
                </a:solidFill>
              </a:rPr>
              <a:t>kesehatan</a:t>
            </a:r>
            <a:r>
              <a:rPr lang="en-US" sz="2000" b="1" dirty="0">
                <a:solidFill>
                  <a:srgbClr val="326041"/>
                </a:solidFill>
              </a:rPr>
              <a:t> </a:t>
            </a:r>
            <a:r>
              <a:rPr lang="en-US" sz="2000" b="1" dirty="0" err="1">
                <a:solidFill>
                  <a:srgbClr val="326041"/>
                </a:solidFill>
              </a:rPr>
              <a:t>reproduksi</a:t>
            </a:r>
            <a:r>
              <a:rPr lang="en-US" sz="2000" b="1" dirty="0">
                <a:solidFill>
                  <a:srgbClr val="326041"/>
                </a:solidFill>
              </a:rPr>
              <a:t> </a:t>
            </a:r>
            <a:r>
              <a:rPr lang="en-US" sz="2000" b="1" dirty="0" err="1">
                <a:solidFill>
                  <a:srgbClr val="326041"/>
                </a:solidFill>
              </a:rPr>
              <a:t>menurut</a:t>
            </a:r>
            <a:r>
              <a:rPr lang="en-US" sz="2000" b="1" dirty="0">
                <a:solidFill>
                  <a:srgbClr val="326041"/>
                </a:solidFill>
              </a:rPr>
              <a:t> </a:t>
            </a:r>
            <a:r>
              <a:rPr lang="en-ID" sz="2000" dirty="0"/>
              <a:t>PERATURAN PEMERINTAH REPUBLIK INDONESIA NOMOR 61 TAHUN 2014 TENTANG KESEHATAN REPRODUKSI</a:t>
            </a:r>
            <a:endParaRPr lang="id-ID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icture 4" descr="Cov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3" y="1306"/>
            <a:ext cx="9141546" cy="1617934"/>
          </a:xfrm>
          <a:prstGeom prst="rect">
            <a:avLst/>
          </a:prstGeom>
        </p:spPr>
      </p:pic>
      <p:pic>
        <p:nvPicPr>
          <p:cNvPr id="7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645943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1196752"/>
            <a:ext cx="7848872" cy="4619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dimasyarakat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mendasari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juga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munculnya</a:t>
            </a:r>
            <a:r>
              <a:rPr lang="en-US" dirty="0"/>
              <a:t> </a:t>
            </a:r>
            <a:r>
              <a:rPr lang="en-US" dirty="0" err="1"/>
              <a:t>ketidaksetaraan</a:t>
            </a:r>
            <a:r>
              <a:rPr lang="en-US" dirty="0"/>
              <a:t> gender </a:t>
            </a:r>
            <a:r>
              <a:rPr lang="en-US" dirty="0" err="1"/>
              <a:t>dimasyarakat</a:t>
            </a:r>
            <a:r>
              <a:rPr lang="en-US" dirty="0"/>
              <a:t>. </a:t>
            </a:r>
            <a:r>
              <a:rPr lang="en-US" dirty="0" err="1"/>
              <a:t>Seperti</a:t>
            </a:r>
            <a:r>
              <a:rPr lang="en-US" dirty="0"/>
              <a:t> yang </a:t>
            </a:r>
            <a:r>
              <a:rPr lang="en-US" dirty="0" err="1"/>
              <a:t>dijelaskan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, </a:t>
            </a:r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kemiskinan</a:t>
            </a:r>
            <a:r>
              <a:rPr lang="en-US" dirty="0"/>
              <a:t> yang </a:t>
            </a:r>
            <a:r>
              <a:rPr lang="en-US" dirty="0" err="1"/>
              <a:t>berkelanjutan</a:t>
            </a:r>
            <a:r>
              <a:rPr lang="en-US" dirty="0"/>
              <a:t>,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buruk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generasi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, dan </a:t>
            </a:r>
            <a:r>
              <a:rPr lang="en-US" dirty="0" err="1"/>
              <a:t>merampas</a:t>
            </a:r>
            <a:r>
              <a:rPr lang="en-US" dirty="0"/>
              <a:t> </a:t>
            </a:r>
            <a:r>
              <a:rPr lang="en-US" dirty="0" err="1"/>
              <a:t>produktivitas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(BPS, 2016). </a:t>
            </a:r>
            <a:endParaRPr lang="en-ID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Meski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pernikahan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topik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. Kajian yang </a:t>
            </a:r>
            <a:r>
              <a:rPr lang="en-US" dirty="0" err="1"/>
              <a:t>dilakukan</a:t>
            </a:r>
            <a:r>
              <a:rPr lang="en-US" dirty="0"/>
              <a:t> oleh </a:t>
            </a:r>
            <a:r>
              <a:rPr lang="en-US" i="1" dirty="0"/>
              <a:t>The </a:t>
            </a:r>
            <a:r>
              <a:rPr lang="en-US" i="1" dirty="0" err="1"/>
              <a:t>Wold</a:t>
            </a:r>
            <a:r>
              <a:rPr lang="en-US" i="1" dirty="0"/>
              <a:t> Bank </a:t>
            </a:r>
            <a:r>
              <a:rPr lang="en-US" dirty="0" err="1"/>
              <a:t>memperkirakan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perkawinan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di </a:t>
            </a:r>
            <a:r>
              <a:rPr lang="en-US" dirty="0" err="1"/>
              <a:t>beberapa</a:t>
            </a:r>
            <a:r>
              <a:rPr lang="en-US" dirty="0"/>
              <a:t> negara </a:t>
            </a:r>
            <a:r>
              <a:rPr lang="en-US" dirty="0" err="1"/>
              <a:t>seperti</a:t>
            </a:r>
            <a:r>
              <a:rPr lang="en-US" dirty="0"/>
              <a:t> sub-Sahara Afrika </a:t>
            </a:r>
            <a:r>
              <a:rPr lang="en-US" dirty="0" err="1"/>
              <a:t>berkontribusi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seperlima</a:t>
            </a:r>
            <a:r>
              <a:rPr lang="en-US" dirty="0"/>
              <a:t> </a:t>
            </a:r>
            <a:r>
              <a:rPr lang="en-US" dirty="0" err="1"/>
              <a:t>pelajar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 yang </a:t>
            </a:r>
            <a:r>
              <a:rPr lang="en-US" dirty="0" err="1"/>
              <a:t>putus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(BPS, 2016). </a:t>
            </a:r>
            <a:endParaRPr lang="en-ID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395044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err="1"/>
              <a:t>Dampak</a:t>
            </a:r>
            <a:r>
              <a:rPr lang="en-US" sz="2800" dirty="0"/>
              <a:t> </a:t>
            </a:r>
            <a:r>
              <a:rPr lang="en-US" sz="2800" dirty="0" err="1"/>
              <a:t>Pernikahan</a:t>
            </a:r>
            <a:r>
              <a:rPr lang="en-US" sz="2800" dirty="0"/>
              <a:t> Dini </a:t>
            </a:r>
            <a:r>
              <a:rPr lang="en-US" sz="2800" dirty="0" err="1"/>
              <a:t>bagi</a:t>
            </a:r>
            <a:r>
              <a:rPr lang="en-US" sz="2800" dirty="0"/>
              <a:t> Masyarakat</a:t>
            </a:r>
            <a:endParaRPr lang="en-ID" sz="2800" dirty="0"/>
          </a:p>
        </p:txBody>
      </p:sp>
      <p:pic>
        <p:nvPicPr>
          <p:cNvPr id="7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785545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1285416"/>
            <a:ext cx="78581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b="1" dirty="0"/>
              <a:t>PEMBANGUNAN KELUARGA</a:t>
            </a:r>
            <a:endParaRPr lang="en-ID" dirty="0"/>
          </a:p>
          <a:p>
            <a:pPr lvl="0" algn="ctr"/>
            <a:r>
              <a:rPr lang="en-US" b="1" dirty="0"/>
              <a:t>UNDANG-UNDANG REPUBLIK INDONESIA NOMOR 52 TAHUN 2009 TENTANG PERKEMBANGAN KEPENDUDUKAN DAN PEMBANGUNAN KELUARGA </a:t>
            </a:r>
            <a:endParaRPr lang="en-ID" dirty="0"/>
          </a:p>
          <a:p>
            <a:pPr lvl="0" algn="ctr"/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48</a:t>
            </a:r>
            <a:endParaRPr lang="en-ID" dirty="0"/>
          </a:p>
          <a:p>
            <a:pPr algn="just"/>
            <a:r>
              <a:rPr lang="en-US" dirty="0" err="1"/>
              <a:t>Pasal</a:t>
            </a:r>
            <a:r>
              <a:rPr lang="en-US" dirty="0"/>
              <a:t> 48</a:t>
            </a:r>
            <a:endParaRPr lang="en-ID" dirty="0"/>
          </a:p>
          <a:p>
            <a:pPr algn="just"/>
            <a:r>
              <a:rPr lang="en-US" dirty="0"/>
              <a:t>(1)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pembinaan</a:t>
            </a:r>
            <a:r>
              <a:rPr lang="en-US" dirty="0"/>
              <a:t> </a:t>
            </a:r>
            <a:r>
              <a:rPr lang="en-US" dirty="0" err="1"/>
              <a:t>ketahanan</a:t>
            </a:r>
            <a:r>
              <a:rPr lang="en-US" dirty="0"/>
              <a:t> dan </a:t>
            </a:r>
            <a:r>
              <a:rPr lang="en-US" dirty="0" err="1"/>
              <a:t>kesejahteraan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47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:</a:t>
            </a:r>
            <a:endParaRPr lang="en-ID" dirty="0"/>
          </a:p>
          <a:p>
            <a:pPr lvl="0" algn="just"/>
            <a:r>
              <a:rPr lang="en-US" dirty="0"/>
              <a:t>﻿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pendidikan</a:t>
            </a:r>
            <a:r>
              <a:rPr lang="en-US" dirty="0"/>
              <a:t>, </a:t>
            </a:r>
            <a:r>
              <a:rPr lang="en-US" dirty="0" err="1"/>
              <a:t>penyuluhan</a:t>
            </a:r>
            <a:r>
              <a:rPr lang="en-US" dirty="0"/>
              <a:t>, dan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, </a:t>
            </a:r>
            <a:r>
              <a:rPr lang="en-US" dirty="0" err="1"/>
              <a:t>pengasuhan</a:t>
            </a:r>
            <a:r>
              <a:rPr lang="en-US" dirty="0"/>
              <a:t> dan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;</a:t>
            </a:r>
            <a:endParaRPr lang="en-ID" dirty="0"/>
          </a:p>
          <a:p>
            <a:pPr lvl="0" algn="just"/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remaja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pendidikan</a:t>
            </a:r>
            <a:r>
              <a:rPr lang="en-US" dirty="0"/>
              <a:t>, </a:t>
            </a:r>
            <a:r>
              <a:rPr lang="en-US" dirty="0" err="1"/>
              <a:t>konseling</a:t>
            </a:r>
            <a:r>
              <a:rPr lang="en-US" dirty="0"/>
              <a:t>, dan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berkeluarga</a:t>
            </a:r>
            <a:r>
              <a:rPr lang="en-US" dirty="0"/>
              <a:t>;</a:t>
            </a:r>
          </a:p>
          <a:p>
            <a:pPr lvl="0"/>
            <a:endParaRPr lang="en-ID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92696"/>
            <a:ext cx="896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326041"/>
                </a:solidFill>
              </a:rPr>
              <a:t>Peran </a:t>
            </a:r>
            <a:r>
              <a:rPr lang="en-US" sz="2400" b="1" dirty="0" err="1">
                <a:solidFill>
                  <a:srgbClr val="326041"/>
                </a:solidFill>
              </a:rPr>
              <a:t>Orangtua</a:t>
            </a:r>
            <a:r>
              <a:rPr lang="en-US" sz="2400" b="1" dirty="0">
                <a:solidFill>
                  <a:srgbClr val="326041"/>
                </a:solidFill>
              </a:rPr>
              <a:t> </a:t>
            </a:r>
            <a:r>
              <a:rPr lang="en-US" sz="2400" b="1" dirty="0" err="1">
                <a:solidFill>
                  <a:srgbClr val="326041"/>
                </a:solidFill>
              </a:rPr>
              <a:t>dalam</a:t>
            </a:r>
            <a:r>
              <a:rPr lang="en-US" sz="2400" b="1" dirty="0">
                <a:solidFill>
                  <a:srgbClr val="326041"/>
                </a:solidFill>
              </a:rPr>
              <a:t> Kesehatan </a:t>
            </a:r>
            <a:r>
              <a:rPr lang="en-US" sz="2400" b="1" dirty="0" err="1">
                <a:solidFill>
                  <a:srgbClr val="326041"/>
                </a:solidFill>
              </a:rPr>
              <a:t>Reproduksi</a:t>
            </a:r>
            <a:r>
              <a:rPr lang="en-US" sz="2400" b="1" dirty="0">
                <a:solidFill>
                  <a:srgbClr val="326041"/>
                </a:solidFill>
              </a:rPr>
              <a:t> (Pola </a:t>
            </a:r>
            <a:r>
              <a:rPr lang="en-US" sz="2400" b="1" dirty="0" err="1">
                <a:solidFill>
                  <a:srgbClr val="326041"/>
                </a:solidFill>
              </a:rPr>
              <a:t>asuh</a:t>
            </a:r>
            <a:r>
              <a:rPr lang="en-US" sz="2400" b="1" dirty="0">
                <a:solidFill>
                  <a:srgbClr val="326041"/>
                </a:solidFill>
              </a:rPr>
              <a:t> orang </a:t>
            </a:r>
            <a:r>
              <a:rPr lang="en-US" sz="2400" b="1" dirty="0" err="1">
                <a:solidFill>
                  <a:srgbClr val="326041"/>
                </a:solidFill>
              </a:rPr>
              <a:t>tua</a:t>
            </a:r>
            <a:r>
              <a:rPr lang="en-US" sz="2400" b="1" dirty="0">
                <a:solidFill>
                  <a:srgbClr val="326041"/>
                </a:solidFill>
              </a:rPr>
              <a:t>)</a:t>
            </a:r>
            <a:endParaRPr lang="id-ID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313401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192859"/>
            <a:ext cx="9252520" cy="6281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Pembangunan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berkualitas</a:t>
            </a:r>
            <a:r>
              <a:rPr lang="en-US" dirty="0"/>
              <a:t> yang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/>
              <a:t>sehat</a:t>
            </a:r>
            <a:r>
              <a:rPr lang="en-US" dirty="0"/>
              <a:t>.</a:t>
            </a:r>
            <a:endParaRPr lang="en-ID" dirty="0"/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Ketahanan</a:t>
            </a:r>
            <a:r>
              <a:rPr lang="en-US" dirty="0"/>
              <a:t> dan </a:t>
            </a:r>
            <a:r>
              <a:rPr lang="en-US" dirty="0" err="1"/>
              <a:t>kesejahteraan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keuletan</a:t>
            </a:r>
            <a:r>
              <a:rPr lang="en-US" dirty="0"/>
              <a:t> dan </a:t>
            </a:r>
            <a:r>
              <a:rPr lang="en-US" dirty="0" err="1"/>
              <a:t>ketangguhan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fisikmateril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mandiri</a:t>
            </a:r>
            <a:r>
              <a:rPr lang="en-US" dirty="0"/>
              <a:t> dan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dan </a:t>
            </a:r>
            <a:r>
              <a:rPr lang="en-US" dirty="0" err="1"/>
              <a:t>keluarganya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harmonis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 </a:t>
            </a:r>
            <a:r>
              <a:rPr lang="en-US" dirty="0" err="1"/>
              <a:t>kebahagiaan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dan </a:t>
            </a:r>
            <a:r>
              <a:rPr lang="en-US" dirty="0" err="1"/>
              <a:t>batin</a:t>
            </a:r>
            <a:r>
              <a:rPr lang="en-US" dirty="0"/>
              <a:t>.</a:t>
            </a:r>
            <a:endParaRPr lang="en-ID" dirty="0"/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﻿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unit </a:t>
            </a:r>
            <a:r>
              <a:rPr lang="en-US" dirty="0" err="1"/>
              <a:t>terkecil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suami</a:t>
            </a:r>
            <a:r>
              <a:rPr lang="en-US" dirty="0"/>
              <a:t> </a:t>
            </a:r>
            <a:r>
              <a:rPr lang="en-US" dirty="0" err="1"/>
              <a:t>istri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suami</a:t>
            </a:r>
            <a:r>
              <a:rPr lang="en-US" dirty="0"/>
              <a:t>, </a:t>
            </a:r>
            <a:r>
              <a:rPr lang="en-US" dirty="0" err="1"/>
              <a:t>istri</a:t>
            </a:r>
            <a:r>
              <a:rPr lang="en-US" dirty="0"/>
              <a:t> dan </a:t>
            </a:r>
            <a:r>
              <a:rPr lang="en-US" dirty="0" err="1"/>
              <a:t>anaknya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ayah dan </a:t>
            </a:r>
            <a:r>
              <a:rPr lang="en-US" dirty="0" err="1"/>
              <a:t>anaknya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dan </a:t>
            </a:r>
            <a:r>
              <a:rPr lang="en-US" dirty="0" err="1"/>
              <a:t>anaknya</a:t>
            </a:r>
            <a:r>
              <a:rPr lang="en-US" dirty="0"/>
              <a:t>.</a:t>
            </a:r>
            <a:endParaRPr lang="en-ID" dirty="0"/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﻿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berkualitas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yang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perkawinan</a:t>
            </a:r>
            <a:r>
              <a:rPr lang="en-US" dirty="0"/>
              <a:t> yang </a:t>
            </a:r>
            <a:r>
              <a:rPr lang="en-US" dirty="0" err="1"/>
              <a:t>sah</a:t>
            </a:r>
            <a:r>
              <a:rPr lang="en-US" dirty="0"/>
              <a:t> dan </a:t>
            </a:r>
            <a:r>
              <a:rPr lang="en-US" dirty="0" err="1"/>
              <a:t>bercirikan</a:t>
            </a:r>
            <a:r>
              <a:rPr lang="en-US" dirty="0"/>
              <a:t> </a:t>
            </a:r>
            <a:r>
              <a:rPr lang="en-US" dirty="0" err="1"/>
              <a:t>sejahtera</a:t>
            </a:r>
            <a:r>
              <a:rPr lang="en-US" dirty="0"/>
              <a:t>, </a:t>
            </a:r>
            <a:r>
              <a:rPr lang="en-US" dirty="0" err="1"/>
              <a:t>sehat</a:t>
            </a:r>
            <a:r>
              <a:rPr lang="en-US" dirty="0"/>
              <a:t>, </a:t>
            </a:r>
            <a:r>
              <a:rPr lang="en-US" dirty="0" err="1"/>
              <a:t>maju</a:t>
            </a:r>
            <a:r>
              <a:rPr lang="en-US" dirty="0"/>
              <a:t>, </a:t>
            </a:r>
            <a:r>
              <a:rPr lang="en-US" dirty="0" err="1"/>
              <a:t>mandiri</a:t>
            </a:r>
            <a:r>
              <a:rPr lang="en-US" dirty="0"/>
              <a:t>,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yang ideal, </a:t>
            </a:r>
            <a:r>
              <a:rPr lang="en-US" dirty="0" err="1"/>
              <a:t>berwawasan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,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, </a:t>
            </a:r>
            <a:r>
              <a:rPr lang="en-US" dirty="0" err="1"/>
              <a:t>harmonis</a:t>
            </a:r>
            <a:r>
              <a:rPr lang="en-US" dirty="0"/>
              <a:t> dan </a:t>
            </a:r>
            <a:r>
              <a:rPr lang="en-US" dirty="0" err="1"/>
              <a:t>bertakwa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Tuhan</a:t>
            </a:r>
            <a:r>
              <a:rPr lang="en-US" dirty="0"/>
              <a:t> Yang </a:t>
            </a:r>
            <a:r>
              <a:rPr lang="en-US" dirty="0" err="1"/>
              <a:t>Maha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.</a:t>
            </a:r>
            <a:endParaRPr lang="en-ID" dirty="0"/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﻿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berkualitas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yang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perkawinan</a:t>
            </a:r>
            <a:r>
              <a:rPr lang="en-US" dirty="0"/>
              <a:t> yang </a:t>
            </a:r>
            <a:r>
              <a:rPr lang="en-US" dirty="0" err="1"/>
              <a:t>sah</a:t>
            </a:r>
            <a:r>
              <a:rPr lang="en-US" dirty="0"/>
              <a:t> dan </a:t>
            </a:r>
            <a:r>
              <a:rPr lang="en-US" dirty="0" err="1"/>
              <a:t>bercirikan</a:t>
            </a:r>
            <a:r>
              <a:rPr lang="en-US" dirty="0"/>
              <a:t> </a:t>
            </a:r>
            <a:r>
              <a:rPr lang="en-US" dirty="0" err="1"/>
              <a:t>sejahtera</a:t>
            </a:r>
            <a:r>
              <a:rPr lang="en-US" dirty="0"/>
              <a:t>, </a:t>
            </a:r>
            <a:r>
              <a:rPr lang="en-US" dirty="0" err="1"/>
              <a:t>sehat</a:t>
            </a:r>
            <a:r>
              <a:rPr lang="en-US" dirty="0"/>
              <a:t>, </a:t>
            </a:r>
            <a:r>
              <a:rPr lang="en-US" dirty="0" err="1"/>
              <a:t>maju</a:t>
            </a:r>
            <a:r>
              <a:rPr lang="en-US" dirty="0"/>
              <a:t>, </a:t>
            </a:r>
            <a:r>
              <a:rPr lang="en-US" dirty="0" err="1"/>
              <a:t>mandiri</a:t>
            </a:r>
            <a:r>
              <a:rPr lang="en-US" dirty="0"/>
              <a:t>,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yang ideal, </a:t>
            </a:r>
            <a:r>
              <a:rPr lang="en-US" dirty="0" err="1"/>
              <a:t>berwawasan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,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, </a:t>
            </a:r>
            <a:r>
              <a:rPr lang="en-US" dirty="0" err="1"/>
              <a:t>harmonis</a:t>
            </a:r>
            <a:r>
              <a:rPr lang="en-US" dirty="0"/>
              <a:t> dan </a:t>
            </a:r>
            <a:r>
              <a:rPr lang="en-US" dirty="0" err="1"/>
              <a:t>bertakwa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Tuhan</a:t>
            </a:r>
            <a:r>
              <a:rPr lang="en-US" dirty="0"/>
              <a:t> Yang </a:t>
            </a:r>
            <a:r>
              <a:rPr lang="en-US" dirty="0" err="1"/>
              <a:t>Maha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.</a:t>
            </a:r>
            <a:endParaRPr lang="en-ID" dirty="0"/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ID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692696"/>
            <a:ext cx="8105554" cy="506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>
                <a:solidFill>
                  <a:srgbClr val="326041"/>
                </a:solidFill>
              </a:rPr>
              <a:t>Peran </a:t>
            </a:r>
            <a:r>
              <a:rPr lang="en-US" sz="2000" b="1" dirty="0" err="1">
                <a:solidFill>
                  <a:srgbClr val="326041"/>
                </a:solidFill>
              </a:rPr>
              <a:t>Orangtua</a:t>
            </a:r>
            <a:r>
              <a:rPr lang="en-US" sz="2000" b="1" dirty="0">
                <a:solidFill>
                  <a:srgbClr val="326041"/>
                </a:solidFill>
              </a:rPr>
              <a:t> </a:t>
            </a:r>
            <a:r>
              <a:rPr lang="en-US" sz="2000" b="1" dirty="0" err="1">
                <a:solidFill>
                  <a:srgbClr val="326041"/>
                </a:solidFill>
              </a:rPr>
              <a:t>dalam</a:t>
            </a:r>
            <a:r>
              <a:rPr lang="en-US" sz="2000" b="1" dirty="0">
                <a:solidFill>
                  <a:srgbClr val="326041"/>
                </a:solidFill>
              </a:rPr>
              <a:t> Kesehatan </a:t>
            </a:r>
            <a:r>
              <a:rPr lang="en-US" sz="2000" b="1" dirty="0" err="1">
                <a:solidFill>
                  <a:srgbClr val="326041"/>
                </a:solidFill>
              </a:rPr>
              <a:t>Reproduksi</a:t>
            </a:r>
            <a:r>
              <a:rPr lang="en-US" sz="2000" b="1" dirty="0">
                <a:solidFill>
                  <a:srgbClr val="326041"/>
                </a:solidFill>
              </a:rPr>
              <a:t> (Pola </a:t>
            </a:r>
            <a:r>
              <a:rPr lang="en-US" sz="2000" b="1" dirty="0" err="1">
                <a:solidFill>
                  <a:srgbClr val="326041"/>
                </a:solidFill>
              </a:rPr>
              <a:t>asuh</a:t>
            </a:r>
            <a:r>
              <a:rPr lang="en-US" sz="2000" b="1" dirty="0">
                <a:solidFill>
                  <a:srgbClr val="326041"/>
                </a:solidFill>
              </a:rPr>
              <a:t> orang </a:t>
            </a:r>
            <a:r>
              <a:rPr lang="en-US" sz="2000" b="1" dirty="0" err="1">
                <a:solidFill>
                  <a:srgbClr val="326041"/>
                </a:solidFill>
              </a:rPr>
              <a:t>tua</a:t>
            </a:r>
            <a:r>
              <a:rPr lang="en-US" sz="2000" b="1" dirty="0">
                <a:solidFill>
                  <a:srgbClr val="326041"/>
                </a:solidFill>
              </a:rPr>
              <a:t>)</a:t>
            </a:r>
            <a:endParaRPr lang="id-ID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343545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7040" y="1310095"/>
            <a:ext cx="759633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Pembangunan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yang </a:t>
            </a:r>
            <a:r>
              <a:rPr lang="en-US" dirty="0" err="1"/>
              <a:t>dilaksanakan</a:t>
            </a:r>
            <a:r>
              <a:rPr lang="en-US" dirty="0"/>
              <a:t> oleh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, </a:t>
            </a:r>
            <a:r>
              <a:rPr lang="en-US" dirty="0" err="1"/>
              <a:t>kemauan</a:t>
            </a:r>
            <a:r>
              <a:rPr lang="en-US" dirty="0"/>
              <a:t> dan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orang agar </a:t>
            </a:r>
            <a:r>
              <a:rPr lang="en-US" dirty="0" err="1"/>
              <a:t>terwujud</a:t>
            </a:r>
            <a:r>
              <a:rPr lang="en-US" dirty="0"/>
              <a:t>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setinggi-tingginya</a:t>
            </a:r>
            <a:r>
              <a:rPr lang="en-US" dirty="0"/>
              <a:t>,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produktif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dan </a:t>
            </a:r>
            <a:r>
              <a:rPr lang="en-US" dirty="0" err="1"/>
              <a:t>ekonomis</a:t>
            </a:r>
            <a:r>
              <a:rPr lang="en-US" dirty="0"/>
              <a:t>.</a:t>
            </a:r>
            <a:endParaRPr lang="en-ID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unit </a:t>
            </a:r>
            <a:r>
              <a:rPr lang="en-US" dirty="0" err="1"/>
              <a:t>terkecil</a:t>
            </a:r>
            <a:r>
              <a:rPr lang="en-US" dirty="0"/>
              <a:t> dan </a:t>
            </a:r>
            <a:r>
              <a:rPr lang="en-US" dirty="0" err="1"/>
              <a:t>sekaligus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komunitas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 </a:t>
            </a:r>
            <a:r>
              <a:rPr lang="en-US" dirty="0" err="1"/>
              <a:t>kembang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. </a:t>
            </a:r>
            <a:r>
              <a:rPr lang="en-US" dirty="0" err="1"/>
              <a:t>Karenanya</a:t>
            </a:r>
            <a:r>
              <a:rPr lang="en-US" dirty="0"/>
              <a:t>,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memainkan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dan </a:t>
            </a:r>
            <a:r>
              <a:rPr lang="en-US" dirty="0" err="1"/>
              <a:t>strategis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dan </a:t>
            </a:r>
            <a:r>
              <a:rPr lang="en-US" dirty="0" err="1"/>
              <a:t>memperkuat</a:t>
            </a:r>
            <a:r>
              <a:rPr lang="en-US" dirty="0"/>
              <a:t> mental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 </a:t>
            </a:r>
            <a:r>
              <a:rPr lang="en-US" dirty="0" err="1"/>
              <a:t>dewasa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berbangsa</a:t>
            </a:r>
            <a:r>
              <a:rPr lang="en-US" dirty="0"/>
              <a:t> dan </a:t>
            </a:r>
            <a:r>
              <a:rPr lang="en-US" dirty="0" err="1"/>
              <a:t>bernegara</a:t>
            </a:r>
            <a:r>
              <a:rPr lang="en-US" dirty="0"/>
              <a:t>. </a:t>
            </a:r>
            <a:r>
              <a:rPr lang="en-US" dirty="0" err="1"/>
              <a:t>Pranata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memainkan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 </a:t>
            </a:r>
            <a:r>
              <a:rPr lang="en-US" dirty="0" err="1"/>
              <a:t>kembang</a:t>
            </a:r>
            <a:r>
              <a:rPr lang="en-US" dirty="0"/>
              <a:t> dan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dan </a:t>
            </a:r>
            <a:r>
              <a:rPr lang="en-US" dirty="0" err="1"/>
              <a:t>psikosial</a:t>
            </a:r>
            <a:r>
              <a:rPr lang="en-US" dirty="0"/>
              <a:t>.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didapat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psikis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bersosialisasi</a:t>
            </a:r>
            <a:r>
              <a:rPr lang="en-US" dirty="0"/>
              <a:t> dan </a:t>
            </a:r>
            <a:r>
              <a:rPr lang="en-US" dirty="0" err="1"/>
              <a:t>berbagi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, </a:t>
            </a:r>
            <a:r>
              <a:rPr lang="en-US" dirty="0" err="1"/>
              <a:t>kependudukan</a:t>
            </a:r>
            <a:r>
              <a:rPr lang="en-US" dirty="0"/>
              <a:t> dan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berencana</a:t>
            </a:r>
            <a:r>
              <a:rPr lang="en-US" dirty="0"/>
              <a:t> (</a:t>
            </a:r>
            <a:r>
              <a:rPr lang="en-US" dirty="0" err="1"/>
              <a:t>Saptandari</a:t>
            </a:r>
            <a:r>
              <a:rPr lang="en-US" dirty="0"/>
              <a:t>, </a:t>
            </a:r>
            <a:r>
              <a:rPr lang="en-US" dirty="0" err="1"/>
              <a:t>Antropologi</a:t>
            </a:r>
            <a:r>
              <a:rPr lang="en-US" dirty="0"/>
              <a:t> and </a:t>
            </a:r>
            <a:r>
              <a:rPr lang="en-US" dirty="0" err="1"/>
              <a:t>Airlangga</a:t>
            </a:r>
            <a:r>
              <a:rPr lang="en-US" dirty="0"/>
              <a:t>, 2014).</a:t>
            </a:r>
            <a:r>
              <a:rPr lang="en-ID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47664" y="278214"/>
            <a:ext cx="7416824" cy="96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>
                <a:solidFill>
                  <a:srgbClr val="326041"/>
                </a:solidFill>
              </a:rPr>
              <a:t>Peran </a:t>
            </a:r>
            <a:r>
              <a:rPr lang="en-US" sz="2000" b="1" dirty="0" err="1">
                <a:solidFill>
                  <a:srgbClr val="326041"/>
                </a:solidFill>
              </a:rPr>
              <a:t>Orangtua</a:t>
            </a:r>
            <a:r>
              <a:rPr lang="en-US" sz="2000" b="1" dirty="0">
                <a:solidFill>
                  <a:srgbClr val="326041"/>
                </a:solidFill>
              </a:rPr>
              <a:t> </a:t>
            </a:r>
            <a:r>
              <a:rPr lang="en-US" sz="2000" b="1" dirty="0" err="1">
                <a:solidFill>
                  <a:srgbClr val="326041"/>
                </a:solidFill>
              </a:rPr>
              <a:t>dalam</a:t>
            </a:r>
            <a:r>
              <a:rPr lang="en-US" sz="2000" b="1" dirty="0">
                <a:solidFill>
                  <a:srgbClr val="326041"/>
                </a:solidFill>
              </a:rPr>
              <a:t> Kesehatan </a:t>
            </a:r>
            <a:r>
              <a:rPr lang="en-US" sz="2000" b="1" dirty="0" err="1">
                <a:solidFill>
                  <a:srgbClr val="326041"/>
                </a:solidFill>
              </a:rPr>
              <a:t>Reproduksi</a:t>
            </a:r>
            <a:r>
              <a:rPr lang="en-US" sz="2000" b="1" dirty="0">
                <a:solidFill>
                  <a:srgbClr val="326041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000" b="1" dirty="0">
                <a:solidFill>
                  <a:srgbClr val="326041"/>
                </a:solidFill>
              </a:rPr>
              <a:t>(Pola </a:t>
            </a:r>
            <a:r>
              <a:rPr lang="en-US" sz="2000" b="1" dirty="0" err="1">
                <a:solidFill>
                  <a:srgbClr val="326041"/>
                </a:solidFill>
              </a:rPr>
              <a:t>asuh</a:t>
            </a:r>
            <a:r>
              <a:rPr lang="en-US" sz="2000" b="1" dirty="0">
                <a:solidFill>
                  <a:srgbClr val="326041"/>
                </a:solidFill>
              </a:rPr>
              <a:t> orang </a:t>
            </a:r>
            <a:r>
              <a:rPr lang="en-US" sz="2000" b="1" dirty="0" err="1">
                <a:solidFill>
                  <a:srgbClr val="326041"/>
                </a:solidFill>
              </a:rPr>
              <a:t>tua</a:t>
            </a:r>
            <a:r>
              <a:rPr lang="en-US" sz="2000" b="1" dirty="0">
                <a:solidFill>
                  <a:srgbClr val="326041"/>
                </a:solidFill>
              </a:rPr>
              <a:t>)</a:t>
            </a:r>
            <a:endParaRPr lang="id-ID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7401589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970" y="1192859"/>
            <a:ext cx="8856526" cy="6281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ms-MY" dirty="0"/>
              <a:t>Orang tua menerapkan paradigma </a:t>
            </a:r>
            <a:r>
              <a:rPr lang="ms-MY" dirty="0" err="1"/>
              <a:t>sehat</a:t>
            </a:r>
            <a:r>
              <a:rPr lang="ms-MY" dirty="0"/>
              <a:t> dilakukan dengan strategi pengaruh utama </a:t>
            </a:r>
            <a:r>
              <a:rPr lang="ms-MY" dirty="0" err="1"/>
              <a:t>kesehatan</a:t>
            </a:r>
            <a:r>
              <a:rPr lang="ms-MY" dirty="0"/>
              <a:t> dalam pembangunan, penguatan upaya </a:t>
            </a:r>
            <a:r>
              <a:rPr lang="ms-MY" dirty="0" err="1"/>
              <a:t>promotif</a:t>
            </a:r>
            <a:r>
              <a:rPr lang="ms-MY" dirty="0"/>
              <a:t> dan </a:t>
            </a:r>
            <a:r>
              <a:rPr lang="ms-MY" dirty="0" err="1"/>
              <a:t>preventif</a:t>
            </a:r>
            <a:r>
              <a:rPr lang="ms-MY" dirty="0"/>
              <a:t>, serta aktif dalam </a:t>
            </a:r>
            <a:r>
              <a:rPr lang="ms-MY" dirty="0" err="1"/>
              <a:t>pemberdayaan</a:t>
            </a:r>
            <a:r>
              <a:rPr lang="ms-MY" dirty="0"/>
              <a:t> </a:t>
            </a:r>
            <a:r>
              <a:rPr lang="ms-MY" dirty="0" err="1"/>
              <a:t>masyarakat</a:t>
            </a:r>
            <a:r>
              <a:rPr lang="ms-MY" dirty="0" err="1">
                <a:sym typeface="Wingdings" pitchFamily="2" charset="2"/>
              </a:rPr>
              <a:t></a:t>
            </a:r>
            <a:r>
              <a:rPr lang="ms-MY" dirty="0" err="1"/>
              <a:t>pihak</a:t>
            </a:r>
            <a:r>
              <a:rPr lang="ms-MY" dirty="0"/>
              <a:t> </a:t>
            </a:r>
            <a:r>
              <a:rPr lang="ms-MY" dirty="0" err="1"/>
              <a:t>kesehatan</a:t>
            </a:r>
            <a:r>
              <a:rPr lang="ms-MY" dirty="0"/>
              <a:t> memperkuat pelayanan </a:t>
            </a:r>
            <a:r>
              <a:rPr lang="ms-MY" dirty="0" err="1"/>
              <a:t>kesehatan</a:t>
            </a:r>
            <a:r>
              <a:rPr lang="ms-MY" dirty="0"/>
              <a:t> dilakukan dengan strategi peningkatan </a:t>
            </a:r>
            <a:r>
              <a:rPr lang="ms-MY" dirty="0" err="1"/>
              <a:t>akses</a:t>
            </a:r>
            <a:r>
              <a:rPr lang="ms-MY" dirty="0"/>
              <a:t> pelayanan </a:t>
            </a:r>
            <a:r>
              <a:rPr lang="ms-MY" dirty="0" err="1"/>
              <a:t>kesehatan</a:t>
            </a:r>
            <a:r>
              <a:rPr lang="ms-MY" dirty="0"/>
              <a:t>, </a:t>
            </a:r>
            <a:r>
              <a:rPr lang="ms-MY" dirty="0" err="1"/>
              <a:t>optimalisasi</a:t>
            </a:r>
            <a:r>
              <a:rPr lang="ms-MY" dirty="0"/>
              <a:t> sistem , dan peningkatan mutu menggunakan pendekatan </a:t>
            </a:r>
            <a:r>
              <a:rPr lang="ms-MY" i="1" dirty="0" err="1"/>
              <a:t>continuum</a:t>
            </a:r>
            <a:r>
              <a:rPr lang="ms-MY" i="1" dirty="0"/>
              <a:t> </a:t>
            </a:r>
            <a:r>
              <a:rPr lang="ms-MY" i="1" dirty="0" err="1"/>
              <a:t>of</a:t>
            </a:r>
            <a:r>
              <a:rPr lang="ms-MY" i="1" dirty="0"/>
              <a:t> </a:t>
            </a:r>
            <a:r>
              <a:rPr lang="ms-MY" i="1" dirty="0" err="1"/>
              <a:t>care</a:t>
            </a:r>
            <a:r>
              <a:rPr lang="ms-MY" dirty="0"/>
              <a:t> dan </a:t>
            </a:r>
            <a:r>
              <a:rPr lang="ms-MY" dirty="0" err="1"/>
              <a:t>investensi</a:t>
            </a:r>
            <a:r>
              <a:rPr lang="ms-MY" dirty="0"/>
              <a:t> berbasis </a:t>
            </a:r>
            <a:r>
              <a:rPr lang="ms-MY" dirty="0" err="1"/>
              <a:t>resiko</a:t>
            </a:r>
            <a:r>
              <a:rPr lang="ms-MY" dirty="0"/>
              <a:t> </a:t>
            </a:r>
            <a:r>
              <a:rPr lang="ms-MY" dirty="0" err="1"/>
              <a:t>kesehatan,dengan</a:t>
            </a:r>
            <a:r>
              <a:rPr lang="ms-MY" dirty="0"/>
              <a:t> strategi perluasan sasaran dan manfaat (</a:t>
            </a:r>
            <a:r>
              <a:rPr lang="ms-MY" i="1" dirty="0" err="1"/>
              <a:t>benefit</a:t>
            </a:r>
            <a:r>
              <a:rPr lang="ms-MY" dirty="0"/>
              <a:t>), serta kendali mutu dan biaya (</a:t>
            </a:r>
            <a:r>
              <a:rPr lang="ms-MY" dirty="0" err="1"/>
              <a:t>Setiyowati</a:t>
            </a:r>
            <a:r>
              <a:rPr lang="ms-MY" dirty="0"/>
              <a:t> </a:t>
            </a:r>
            <a:r>
              <a:rPr lang="ms-MY" dirty="0" err="1"/>
              <a:t>and</a:t>
            </a:r>
            <a:r>
              <a:rPr lang="ms-MY" dirty="0"/>
              <a:t> </a:t>
            </a:r>
            <a:r>
              <a:rPr lang="ms-MY" dirty="0" err="1"/>
              <a:t>Ronoatmodjo</a:t>
            </a:r>
            <a:r>
              <a:rPr lang="ms-MY" dirty="0"/>
              <a:t>, 2021).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memperbaiki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dan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/>
              <a:t>Keberhasilan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penduduk</a:t>
            </a:r>
            <a:r>
              <a:rPr lang="en-US" dirty="0"/>
              <a:t> yang </a:t>
            </a:r>
            <a:r>
              <a:rPr lang="en-US" dirty="0" err="1"/>
              <a:t>seimbang</a:t>
            </a:r>
            <a:r>
              <a:rPr lang="en-US" dirty="0"/>
              <a:t>,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penduduk</a:t>
            </a:r>
            <a:r>
              <a:rPr lang="en-US" dirty="0"/>
              <a:t>, dan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memperbaiki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dan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.</a:t>
            </a:r>
            <a:r>
              <a:rPr lang="en-ID" dirty="0"/>
              <a:t> </a:t>
            </a:r>
            <a:r>
              <a:rPr lang="ms-MY" dirty="0"/>
              <a:t>Sedangkan pembangunan keluarga adalah upaya untuk mewujudkan keluarga </a:t>
            </a:r>
            <a:r>
              <a:rPr lang="ms-MY" dirty="0" err="1"/>
              <a:t>berkualitas</a:t>
            </a:r>
            <a:r>
              <a:rPr lang="ms-MY" dirty="0"/>
              <a:t> dalam lingkungan yang </a:t>
            </a:r>
            <a:r>
              <a:rPr lang="ms-MY" dirty="0" err="1"/>
              <a:t>sehat</a:t>
            </a:r>
            <a:r>
              <a:rPr lang="ms-MY" dirty="0"/>
              <a:t>. Oleh karena itu, kebijakan nasional pembangunan keluarga dimaksudkan untuk </a:t>
            </a:r>
            <a:r>
              <a:rPr lang="ms-MY" dirty="0" err="1"/>
              <a:t>memberdayakan</a:t>
            </a:r>
            <a:r>
              <a:rPr lang="ms-MY" dirty="0"/>
              <a:t> keluarga agar dapat melaksanakan fungsi keluarga secara </a:t>
            </a:r>
            <a:r>
              <a:rPr lang="ms-MY" dirty="0" err="1"/>
              <a:t>optimal</a:t>
            </a:r>
            <a:r>
              <a:rPr lang="ms-MY" dirty="0"/>
              <a:t> (</a:t>
            </a:r>
            <a:r>
              <a:rPr lang="ms-MY" dirty="0" err="1"/>
              <a:t>Ekoriano</a:t>
            </a:r>
            <a:r>
              <a:rPr lang="ms-MY" dirty="0"/>
              <a:t> </a:t>
            </a:r>
            <a:r>
              <a:rPr lang="ms-MY" i="1" dirty="0" err="1"/>
              <a:t>et</a:t>
            </a:r>
            <a:r>
              <a:rPr lang="ms-MY" i="1" dirty="0"/>
              <a:t> </a:t>
            </a:r>
            <a:r>
              <a:rPr lang="ms-MY" i="1" dirty="0" err="1"/>
              <a:t>al</a:t>
            </a:r>
            <a:r>
              <a:rPr lang="ms-MY" i="1" dirty="0"/>
              <a:t>.</a:t>
            </a:r>
            <a:r>
              <a:rPr lang="ms-MY" dirty="0"/>
              <a:t>, 2020).</a:t>
            </a:r>
            <a:endParaRPr lang="en-ID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ID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692696"/>
            <a:ext cx="8105554" cy="506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>
                <a:solidFill>
                  <a:srgbClr val="326041"/>
                </a:solidFill>
              </a:rPr>
              <a:t>Peran </a:t>
            </a:r>
            <a:r>
              <a:rPr lang="en-US" sz="2000" b="1" dirty="0" err="1">
                <a:solidFill>
                  <a:srgbClr val="326041"/>
                </a:solidFill>
              </a:rPr>
              <a:t>Orangtua</a:t>
            </a:r>
            <a:r>
              <a:rPr lang="en-US" sz="2000" b="1" dirty="0">
                <a:solidFill>
                  <a:srgbClr val="326041"/>
                </a:solidFill>
              </a:rPr>
              <a:t> </a:t>
            </a:r>
            <a:r>
              <a:rPr lang="en-US" sz="2000" b="1" dirty="0" err="1">
                <a:solidFill>
                  <a:srgbClr val="326041"/>
                </a:solidFill>
              </a:rPr>
              <a:t>dalam</a:t>
            </a:r>
            <a:r>
              <a:rPr lang="en-US" sz="2000" b="1" dirty="0">
                <a:solidFill>
                  <a:srgbClr val="326041"/>
                </a:solidFill>
              </a:rPr>
              <a:t> Kesehatan </a:t>
            </a:r>
            <a:r>
              <a:rPr lang="en-US" sz="2000" b="1" dirty="0" err="1">
                <a:solidFill>
                  <a:srgbClr val="326041"/>
                </a:solidFill>
              </a:rPr>
              <a:t>Reproduksi</a:t>
            </a:r>
            <a:r>
              <a:rPr lang="en-US" sz="2000" b="1" dirty="0">
                <a:solidFill>
                  <a:srgbClr val="326041"/>
                </a:solidFill>
              </a:rPr>
              <a:t> (Pola </a:t>
            </a:r>
            <a:r>
              <a:rPr lang="en-US" sz="2000" b="1" dirty="0" err="1">
                <a:solidFill>
                  <a:srgbClr val="326041"/>
                </a:solidFill>
              </a:rPr>
              <a:t>asuh</a:t>
            </a:r>
            <a:r>
              <a:rPr lang="en-US" sz="2000" b="1" dirty="0">
                <a:solidFill>
                  <a:srgbClr val="326041"/>
                </a:solidFill>
              </a:rPr>
              <a:t> orang </a:t>
            </a:r>
            <a:r>
              <a:rPr lang="en-US" sz="2000" b="1" dirty="0" err="1">
                <a:solidFill>
                  <a:srgbClr val="326041"/>
                </a:solidFill>
              </a:rPr>
              <a:t>tua</a:t>
            </a:r>
            <a:r>
              <a:rPr lang="en-US" sz="2000" b="1" dirty="0">
                <a:solidFill>
                  <a:srgbClr val="326041"/>
                </a:solidFill>
              </a:rPr>
              <a:t>)</a:t>
            </a:r>
            <a:endParaRPr lang="id-ID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5683755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970" y="1192859"/>
            <a:ext cx="856895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ms-MY" dirty="0"/>
              <a:t>Mengikuti konsultasi </a:t>
            </a:r>
            <a:r>
              <a:rPr lang="ms-MY" dirty="0" err="1"/>
              <a:t>konseling</a:t>
            </a:r>
            <a:r>
              <a:rPr lang="ms-MY" dirty="0"/>
              <a:t> </a:t>
            </a:r>
            <a:r>
              <a:rPr lang="ms-MY" dirty="0" err="1"/>
              <a:t>kesehatan</a:t>
            </a:r>
            <a:r>
              <a:rPr lang="ms-MY" dirty="0"/>
              <a:t> (asuhan pra konsepsi dan selama </a:t>
            </a:r>
            <a:r>
              <a:rPr lang="ms-MY" dirty="0" err="1"/>
              <a:t>siklus</a:t>
            </a:r>
            <a:r>
              <a:rPr lang="ms-MY" dirty="0"/>
              <a:t> kehidupan perempuan) </a:t>
            </a:r>
            <a:r>
              <a:rPr lang="ms-MY" dirty="0">
                <a:sym typeface="Wingdings" pitchFamily="2" charset="2"/>
              </a:rPr>
              <a:t> </a:t>
            </a:r>
            <a:r>
              <a:rPr lang="ms-MY" dirty="0"/>
              <a:t>Sebagaimana telah diatur pada UU Republik Indonesia </a:t>
            </a:r>
            <a:r>
              <a:rPr lang="ms-MY" dirty="0" err="1"/>
              <a:t>Nomor</a:t>
            </a:r>
            <a:r>
              <a:rPr lang="ms-MY" dirty="0"/>
              <a:t> 52 tahun 2009 </a:t>
            </a:r>
            <a:r>
              <a:rPr lang="ms-MY" dirty="0" err="1"/>
              <a:t>bahwa</a:t>
            </a:r>
            <a:r>
              <a:rPr lang="ms-MY" dirty="0"/>
              <a:t> kebijakan pembangunan keluarga, kependudukan dan </a:t>
            </a:r>
            <a:r>
              <a:rPr lang="ms-MY" dirty="0" err="1"/>
              <a:t>keluraga</a:t>
            </a:r>
            <a:r>
              <a:rPr lang="ms-MY" dirty="0"/>
              <a:t> berencana meliputi banyak hal </a:t>
            </a:r>
            <a:r>
              <a:rPr lang="ms-MY" dirty="0" err="1"/>
              <a:t>yaitu</a:t>
            </a:r>
            <a:r>
              <a:rPr lang="ms-MY" dirty="0"/>
              <a:t> dalam  mengatur kehamilan yang diinginkan, menjaga </a:t>
            </a:r>
            <a:r>
              <a:rPr lang="ms-MY" dirty="0" err="1"/>
              <a:t>kesehatan</a:t>
            </a:r>
            <a:r>
              <a:rPr lang="ms-MY" dirty="0"/>
              <a:t> dan menurunkan angka kematian ibu, bayi dan anak, meningkatkan </a:t>
            </a:r>
            <a:r>
              <a:rPr lang="ms-MY" dirty="0" err="1"/>
              <a:t>akses</a:t>
            </a:r>
            <a:r>
              <a:rPr lang="ms-MY" dirty="0"/>
              <a:t> dan </a:t>
            </a:r>
            <a:r>
              <a:rPr lang="ms-MY" dirty="0" err="1"/>
              <a:t>kualitas</a:t>
            </a:r>
            <a:r>
              <a:rPr lang="ms-MY" dirty="0"/>
              <a:t> informasi, pendidikan, </a:t>
            </a:r>
            <a:r>
              <a:rPr lang="ms-MY" dirty="0" err="1"/>
              <a:t>konseling</a:t>
            </a:r>
            <a:r>
              <a:rPr lang="ms-MY" dirty="0"/>
              <a:t>, dan pelayanan keluarga berencana dan </a:t>
            </a:r>
            <a:r>
              <a:rPr lang="ms-MY" dirty="0" err="1"/>
              <a:t>kesehatan</a:t>
            </a:r>
            <a:r>
              <a:rPr lang="ms-MY" dirty="0"/>
              <a:t> </a:t>
            </a:r>
            <a:r>
              <a:rPr lang="ms-MY" dirty="0" err="1"/>
              <a:t>reproduksi</a:t>
            </a:r>
            <a:r>
              <a:rPr lang="ms-MY" dirty="0"/>
              <a:t>, meningkatkan partisipasi dan </a:t>
            </a:r>
            <a:r>
              <a:rPr lang="ms-MY" dirty="0" err="1"/>
              <a:t>kesertaan</a:t>
            </a:r>
            <a:r>
              <a:rPr lang="ms-MY" dirty="0"/>
              <a:t> </a:t>
            </a:r>
            <a:r>
              <a:rPr lang="ms-MY" dirty="0" err="1"/>
              <a:t>pria</a:t>
            </a:r>
            <a:r>
              <a:rPr lang="ms-MY" dirty="0"/>
              <a:t> dalam </a:t>
            </a:r>
            <a:r>
              <a:rPr lang="ms-MY" dirty="0" err="1"/>
              <a:t>praktek</a:t>
            </a:r>
            <a:r>
              <a:rPr lang="ms-MY" dirty="0"/>
              <a:t> keluarga berencana dan  mempromosikan penyusuan bayi sebagai upaya untuk menjarangkan jarak kehamilan (RI, 2009).</a:t>
            </a:r>
            <a:r>
              <a:rPr lang="ms-MY" b="1" dirty="0"/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ms-MY" dirty="0"/>
              <a:t>Memberikan perlunya </a:t>
            </a:r>
            <a:r>
              <a:rPr lang="ms-MY" dirty="0" err="1"/>
              <a:t>otonomi</a:t>
            </a:r>
            <a:r>
              <a:rPr lang="ms-MY" dirty="0"/>
              <a:t> dalam pengambilan keputusan </a:t>
            </a:r>
            <a:r>
              <a:rPr lang="ms-MY" dirty="0" err="1"/>
              <a:t>kesehatan</a:t>
            </a:r>
            <a:r>
              <a:rPr lang="ms-MY" dirty="0"/>
              <a:t> </a:t>
            </a:r>
            <a:r>
              <a:rPr lang="ms-MY" dirty="0">
                <a:sym typeface="Wingdings" pitchFamily="2" charset="2"/>
              </a:rPr>
              <a:t> </a:t>
            </a:r>
            <a:r>
              <a:rPr lang="ms-MY" dirty="0"/>
              <a:t>mewujudkan keluarga </a:t>
            </a:r>
            <a:r>
              <a:rPr lang="ms-MY" dirty="0" err="1"/>
              <a:t>berkualitas</a:t>
            </a:r>
            <a:r>
              <a:rPr lang="ms-MY" dirty="0"/>
              <a:t> yang hidup dalam lingkungan </a:t>
            </a:r>
            <a:r>
              <a:rPr lang="ms-MY" dirty="0" err="1"/>
              <a:t>sehat</a:t>
            </a:r>
            <a:r>
              <a:rPr lang="ms-MY" dirty="0"/>
              <a:t> seperti dalam </a:t>
            </a:r>
            <a:r>
              <a:rPr lang="ms-MY" dirty="0" err="1"/>
              <a:t>temuan</a:t>
            </a:r>
            <a:r>
              <a:rPr lang="ms-MY" dirty="0"/>
              <a:t> artikel yang menyatakan perlunya </a:t>
            </a:r>
            <a:r>
              <a:rPr lang="ms-MY" dirty="0" err="1"/>
              <a:t>otonomi</a:t>
            </a:r>
            <a:r>
              <a:rPr lang="ms-MY" dirty="0"/>
              <a:t> dalam pengambilan keputusan </a:t>
            </a:r>
            <a:r>
              <a:rPr lang="ms-MY" dirty="0" err="1"/>
              <a:t>dikarenakan</a:t>
            </a:r>
            <a:r>
              <a:rPr lang="ms-MY" dirty="0"/>
              <a:t> wanita muda tidak dapat menentukan keputusan </a:t>
            </a:r>
            <a:r>
              <a:rPr lang="ms-MY" dirty="0" err="1"/>
              <a:t>reproduksinya</a:t>
            </a:r>
            <a:r>
              <a:rPr lang="ms-MY" dirty="0"/>
              <a:t> cenderung menjadi </a:t>
            </a:r>
            <a:r>
              <a:rPr lang="ms-MY" i="1" dirty="0" err="1"/>
              <a:t>unmet</a:t>
            </a:r>
            <a:r>
              <a:rPr lang="ms-MY" i="1" dirty="0"/>
              <a:t> </a:t>
            </a:r>
            <a:r>
              <a:rPr lang="ms-MY" i="1" dirty="0" err="1"/>
              <a:t>need</a:t>
            </a:r>
            <a:r>
              <a:rPr lang="ms-MY" dirty="0"/>
              <a:t> dan  menyediakan </a:t>
            </a:r>
            <a:r>
              <a:rPr lang="ms-MY" dirty="0" err="1"/>
              <a:t>akses</a:t>
            </a:r>
            <a:r>
              <a:rPr lang="ms-MY" dirty="0"/>
              <a:t> universal terhadap metode kontrasepsi </a:t>
            </a:r>
            <a:r>
              <a:rPr lang="ms-MY" dirty="0" err="1"/>
              <a:t>modern</a:t>
            </a:r>
            <a:r>
              <a:rPr lang="ms-MY" dirty="0"/>
              <a:t> yang terjangkau (</a:t>
            </a:r>
            <a:r>
              <a:rPr lang="ms-MY" dirty="0" err="1"/>
              <a:t>Mercer</a:t>
            </a:r>
            <a:r>
              <a:rPr lang="ms-MY" dirty="0"/>
              <a:t>, </a:t>
            </a:r>
            <a:r>
              <a:rPr lang="ms-MY" dirty="0" err="1"/>
              <a:t>Lu</a:t>
            </a:r>
            <a:r>
              <a:rPr lang="ms-MY" dirty="0"/>
              <a:t> </a:t>
            </a:r>
            <a:r>
              <a:rPr lang="ms-MY" dirty="0" err="1"/>
              <a:t>and</a:t>
            </a:r>
            <a:r>
              <a:rPr lang="ms-MY" dirty="0"/>
              <a:t> </a:t>
            </a:r>
            <a:r>
              <a:rPr lang="ms-MY" dirty="0" err="1"/>
              <a:t>Proctor</a:t>
            </a:r>
            <a:r>
              <a:rPr lang="ms-MY" dirty="0"/>
              <a:t>, 2019)(</a:t>
            </a:r>
            <a:r>
              <a:rPr lang="ms-MY" dirty="0" err="1"/>
              <a:t>Rizvi</a:t>
            </a:r>
            <a:r>
              <a:rPr lang="ms-MY" dirty="0"/>
              <a:t> </a:t>
            </a:r>
            <a:r>
              <a:rPr lang="ms-MY" i="1" dirty="0" err="1"/>
              <a:t>et</a:t>
            </a:r>
            <a:r>
              <a:rPr lang="ms-MY" i="1" dirty="0"/>
              <a:t> </a:t>
            </a:r>
            <a:r>
              <a:rPr lang="ms-MY" i="1" dirty="0" err="1"/>
              <a:t>al</a:t>
            </a:r>
            <a:r>
              <a:rPr lang="ms-MY" i="1" dirty="0"/>
              <a:t>.</a:t>
            </a:r>
            <a:r>
              <a:rPr lang="ms-MY" dirty="0"/>
              <a:t>, 2020). Perawatan anak menjadi keputusan bersama antara suami dan  </a:t>
            </a:r>
            <a:r>
              <a:rPr lang="ms-MY" dirty="0" err="1"/>
              <a:t>istri</a:t>
            </a:r>
            <a:r>
              <a:rPr lang="ms-MY" dirty="0"/>
              <a:t> yang dapat mengurangi peluang wanita muda menjadi kelompok </a:t>
            </a:r>
            <a:r>
              <a:rPr lang="ms-MY" i="1" dirty="0" err="1"/>
              <a:t>unmet</a:t>
            </a:r>
            <a:r>
              <a:rPr lang="ms-MY" i="1" dirty="0"/>
              <a:t> </a:t>
            </a:r>
            <a:r>
              <a:rPr lang="ms-MY" i="1" dirty="0" err="1"/>
              <a:t>need</a:t>
            </a:r>
            <a:r>
              <a:rPr lang="ms-MY" dirty="0"/>
              <a:t> (Islam, </a:t>
            </a:r>
            <a:r>
              <a:rPr lang="ms-MY" dirty="0" err="1"/>
              <a:t>Mostofa</a:t>
            </a:r>
            <a:r>
              <a:rPr lang="ms-MY" dirty="0"/>
              <a:t> </a:t>
            </a:r>
            <a:r>
              <a:rPr lang="ms-MY" dirty="0" err="1"/>
              <a:t>and</a:t>
            </a:r>
            <a:r>
              <a:rPr lang="ms-MY" dirty="0"/>
              <a:t> Islam, 2016). </a:t>
            </a:r>
            <a:endParaRPr lang="en-ID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692696"/>
            <a:ext cx="8105554" cy="506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>
                <a:solidFill>
                  <a:srgbClr val="326041"/>
                </a:solidFill>
              </a:rPr>
              <a:t>Peran </a:t>
            </a:r>
            <a:r>
              <a:rPr lang="en-US" sz="2000" b="1" dirty="0" err="1">
                <a:solidFill>
                  <a:srgbClr val="326041"/>
                </a:solidFill>
              </a:rPr>
              <a:t>Orangtua</a:t>
            </a:r>
            <a:r>
              <a:rPr lang="en-US" sz="2000" b="1" dirty="0">
                <a:solidFill>
                  <a:srgbClr val="326041"/>
                </a:solidFill>
              </a:rPr>
              <a:t> </a:t>
            </a:r>
            <a:r>
              <a:rPr lang="en-US" sz="2000" b="1" dirty="0" err="1">
                <a:solidFill>
                  <a:srgbClr val="326041"/>
                </a:solidFill>
              </a:rPr>
              <a:t>dalam</a:t>
            </a:r>
            <a:r>
              <a:rPr lang="en-US" sz="2000" b="1" dirty="0">
                <a:solidFill>
                  <a:srgbClr val="326041"/>
                </a:solidFill>
              </a:rPr>
              <a:t> Kesehatan </a:t>
            </a:r>
            <a:r>
              <a:rPr lang="en-US" sz="2000" b="1" dirty="0" err="1">
                <a:solidFill>
                  <a:srgbClr val="326041"/>
                </a:solidFill>
              </a:rPr>
              <a:t>Reproduksi</a:t>
            </a:r>
            <a:r>
              <a:rPr lang="en-US" sz="2000" b="1" dirty="0">
                <a:solidFill>
                  <a:srgbClr val="326041"/>
                </a:solidFill>
              </a:rPr>
              <a:t> (Pola </a:t>
            </a:r>
            <a:r>
              <a:rPr lang="en-US" sz="2000" b="1" dirty="0" err="1">
                <a:solidFill>
                  <a:srgbClr val="326041"/>
                </a:solidFill>
              </a:rPr>
              <a:t>asuh</a:t>
            </a:r>
            <a:r>
              <a:rPr lang="en-US" sz="2000" b="1" dirty="0">
                <a:solidFill>
                  <a:srgbClr val="326041"/>
                </a:solidFill>
              </a:rPr>
              <a:t> orang </a:t>
            </a:r>
            <a:r>
              <a:rPr lang="en-US" sz="2000" b="1" dirty="0" err="1">
                <a:solidFill>
                  <a:srgbClr val="326041"/>
                </a:solidFill>
              </a:rPr>
              <a:t>tua</a:t>
            </a:r>
            <a:r>
              <a:rPr lang="en-US" sz="2000" b="1" dirty="0">
                <a:solidFill>
                  <a:srgbClr val="326041"/>
                </a:solidFill>
              </a:rPr>
              <a:t>)</a:t>
            </a:r>
            <a:endParaRPr lang="id-ID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1182430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970" y="1192859"/>
            <a:ext cx="8568952" cy="5035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Ruang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, </a:t>
            </a:r>
            <a:r>
              <a:rPr lang="en-US" dirty="0" err="1"/>
              <a:t>kependudukan</a:t>
            </a:r>
            <a:r>
              <a:rPr lang="en-US" dirty="0"/>
              <a:t>, dan </a:t>
            </a:r>
            <a:r>
              <a:rPr lang="en-US" dirty="0" err="1"/>
              <a:t>keluraga</a:t>
            </a:r>
            <a:r>
              <a:rPr lang="en-US" dirty="0"/>
              <a:t> </a:t>
            </a:r>
            <a:r>
              <a:rPr lang="en-US" dirty="0" err="1"/>
              <a:t>berencana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mencetak</a:t>
            </a:r>
            <a:r>
              <a:rPr lang="en-US" dirty="0"/>
              <a:t> </a:t>
            </a:r>
            <a:r>
              <a:rPr lang="en-US" dirty="0" err="1"/>
              <a:t>generasi</a:t>
            </a:r>
            <a:r>
              <a:rPr lang="en-US" dirty="0"/>
              <a:t> masa </a:t>
            </a:r>
            <a:r>
              <a:rPr lang="en-US" dirty="0" err="1"/>
              <a:t>depan</a:t>
            </a:r>
            <a:r>
              <a:rPr lang="en-US" dirty="0"/>
              <a:t> yang </a:t>
            </a:r>
            <a:r>
              <a:rPr lang="en-US" dirty="0" err="1"/>
              <a:t>berkualitas</a:t>
            </a:r>
            <a:r>
              <a:rPr lang="en-US" dirty="0"/>
              <a:t> dan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.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mengenalkan</a:t>
            </a:r>
            <a:r>
              <a:rPr lang="en-US" dirty="0"/>
              <a:t> </a:t>
            </a:r>
            <a:r>
              <a:rPr lang="en-US" dirty="0" err="1"/>
              <a:t>cinta</a:t>
            </a:r>
            <a:r>
              <a:rPr lang="en-US" dirty="0"/>
              <a:t> </a:t>
            </a:r>
            <a:r>
              <a:rPr lang="en-US" dirty="0" err="1"/>
              <a:t>kasih</a:t>
            </a:r>
            <a:r>
              <a:rPr lang="en-US" dirty="0"/>
              <a:t>, agama, moral, </a:t>
            </a:r>
            <a:r>
              <a:rPr lang="en-US" dirty="0" err="1"/>
              <a:t>budaya</a:t>
            </a:r>
            <a:r>
              <a:rPr lang="en-US" dirty="0"/>
              <a:t> dan </a:t>
            </a:r>
            <a:r>
              <a:rPr lang="en-US" dirty="0" err="1"/>
              <a:t>sebagainya</a:t>
            </a:r>
            <a:r>
              <a:rPr lang="en-US" dirty="0"/>
              <a:t>.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dan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pembinaan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 </a:t>
            </a:r>
            <a:r>
              <a:rPr lang="en-US" dirty="0" err="1"/>
              <a:t>kembang</a:t>
            </a:r>
            <a:r>
              <a:rPr lang="en-US" dirty="0"/>
              <a:t>, </a:t>
            </a:r>
            <a:r>
              <a:rPr lang="en-US" dirty="0" err="1"/>
              <a:t>menanamkan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moral dan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 </a:t>
            </a:r>
            <a:r>
              <a:rPr lang="en-US" dirty="0" err="1"/>
              <a:t>Terbentuknya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berkualitas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masa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(RI, 2009).</a:t>
            </a:r>
            <a:r>
              <a:rPr lang="en-ID" dirty="0"/>
              <a:t>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komunitas</a:t>
            </a:r>
            <a:r>
              <a:rPr lang="en-US" dirty="0"/>
              <a:t> dan </a:t>
            </a:r>
            <a:r>
              <a:rPr lang="en-US" dirty="0" err="1"/>
              <a:t>keluarga</a:t>
            </a:r>
            <a:r>
              <a:rPr lang="en-US" dirty="0"/>
              <a:t>,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di </a:t>
            </a:r>
            <a:r>
              <a:rPr lang="en-US" dirty="0" err="1"/>
              <a:t>antara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, </a:t>
            </a:r>
            <a:r>
              <a:rPr lang="en-US" dirty="0" err="1"/>
              <a:t>tokoh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dan </a:t>
            </a:r>
            <a:r>
              <a:rPr lang="en-US" dirty="0" err="1"/>
              <a:t>tokoh</a:t>
            </a:r>
            <a:r>
              <a:rPr lang="en-US" dirty="0"/>
              <a:t> agama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berencana</a:t>
            </a:r>
            <a:r>
              <a:rPr lang="en-US" dirty="0"/>
              <a:t> dan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reproduksi</a:t>
            </a:r>
            <a:r>
              <a:rPr lang="en-US" dirty="0"/>
              <a:t> (Yaya </a:t>
            </a:r>
            <a:r>
              <a:rPr lang="en-US" i="1" dirty="0"/>
              <a:t>et al.</a:t>
            </a:r>
            <a:r>
              <a:rPr lang="en-US" dirty="0"/>
              <a:t>, 2021).</a:t>
            </a:r>
            <a:r>
              <a:rPr lang="en-ID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692696"/>
            <a:ext cx="8105554" cy="506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>
                <a:solidFill>
                  <a:srgbClr val="326041"/>
                </a:solidFill>
              </a:rPr>
              <a:t>Peran </a:t>
            </a:r>
            <a:r>
              <a:rPr lang="en-US" sz="2000" b="1" dirty="0" err="1">
                <a:solidFill>
                  <a:srgbClr val="326041"/>
                </a:solidFill>
              </a:rPr>
              <a:t>Orangtua</a:t>
            </a:r>
            <a:r>
              <a:rPr lang="en-US" sz="2000" b="1" dirty="0">
                <a:solidFill>
                  <a:srgbClr val="326041"/>
                </a:solidFill>
              </a:rPr>
              <a:t> </a:t>
            </a:r>
            <a:r>
              <a:rPr lang="en-US" sz="2000" b="1" dirty="0" err="1">
                <a:solidFill>
                  <a:srgbClr val="326041"/>
                </a:solidFill>
              </a:rPr>
              <a:t>dalam</a:t>
            </a:r>
            <a:r>
              <a:rPr lang="en-US" sz="2000" b="1" dirty="0">
                <a:solidFill>
                  <a:srgbClr val="326041"/>
                </a:solidFill>
              </a:rPr>
              <a:t> Kesehatan </a:t>
            </a:r>
            <a:r>
              <a:rPr lang="en-US" sz="2000" b="1" dirty="0" err="1">
                <a:solidFill>
                  <a:srgbClr val="326041"/>
                </a:solidFill>
              </a:rPr>
              <a:t>Reproduksi</a:t>
            </a:r>
            <a:r>
              <a:rPr lang="en-US" sz="2000" b="1" dirty="0">
                <a:solidFill>
                  <a:srgbClr val="326041"/>
                </a:solidFill>
              </a:rPr>
              <a:t> (Pola </a:t>
            </a:r>
            <a:r>
              <a:rPr lang="en-US" sz="2000" b="1" dirty="0" err="1">
                <a:solidFill>
                  <a:srgbClr val="326041"/>
                </a:solidFill>
              </a:rPr>
              <a:t>asuh</a:t>
            </a:r>
            <a:r>
              <a:rPr lang="en-US" sz="2000" b="1" dirty="0">
                <a:solidFill>
                  <a:srgbClr val="326041"/>
                </a:solidFill>
              </a:rPr>
              <a:t> orang </a:t>
            </a:r>
            <a:r>
              <a:rPr lang="en-US" sz="2000" b="1" dirty="0" err="1">
                <a:solidFill>
                  <a:srgbClr val="326041"/>
                </a:solidFill>
              </a:rPr>
              <a:t>tua</a:t>
            </a:r>
            <a:r>
              <a:rPr lang="en-US" sz="2000" b="1" dirty="0">
                <a:solidFill>
                  <a:srgbClr val="326041"/>
                </a:solidFill>
              </a:rPr>
              <a:t>)</a:t>
            </a:r>
            <a:endParaRPr lang="id-ID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0427096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970" y="1192859"/>
            <a:ext cx="85689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Pemerintah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reproduksi</a:t>
            </a:r>
            <a:r>
              <a:rPr lang="en-US" dirty="0"/>
              <a:t> dan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berencana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program </a:t>
            </a:r>
            <a:r>
              <a:rPr lang="en-US" dirty="0" err="1"/>
              <a:t>seperti</a:t>
            </a:r>
            <a:r>
              <a:rPr lang="en-US" dirty="0"/>
              <a:t> KIE Calon </a:t>
            </a:r>
            <a:r>
              <a:rPr lang="en-US" dirty="0" err="1"/>
              <a:t>Pengantin</a:t>
            </a:r>
            <a:r>
              <a:rPr lang="en-US" dirty="0"/>
              <a:t>, Genre, dan PKPR.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program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memaksimalkan</a:t>
            </a:r>
            <a:r>
              <a:rPr lang="en-US" dirty="0"/>
              <a:t> media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KB. Dan </a:t>
            </a:r>
            <a:r>
              <a:rPr lang="en-US" dirty="0" err="1"/>
              <a:t>terpapar</a:t>
            </a:r>
            <a:r>
              <a:rPr lang="en-US" dirty="0"/>
              <a:t> pada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dan </a:t>
            </a:r>
            <a:r>
              <a:rPr lang="en-US" dirty="0" err="1"/>
              <a:t>mempengaruhinya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kontrasepsi</a:t>
            </a:r>
            <a:r>
              <a:rPr lang="en-US" dirty="0"/>
              <a:t>.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lintas</a:t>
            </a:r>
            <a:r>
              <a:rPr lang="en-US" dirty="0"/>
              <a:t> </a:t>
            </a:r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BKKBN dan </a:t>
            </a:r>
            <a:r>
              <a:rPr lang="en-US" dirty="0" err="1"/>
              <a:t>kementerian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kementerian</a:t>
            </a:r>
            <a:r>
              <a:rPr lang="en-US" dirty="0"/>
              <a:t> agama dan </a:t>
            </a:r>
            <a:r>
              <a:rPr lang="en-US" dirty="0" err="1"/>
              <a:t>kementerian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program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kontrasepsi</a:t>
            </a:r>
            <a:r>
              <a:rPr lang="en-US" dirty="0"/>
              <a:t> (</a:t>
            </a:r>
            <a:r>
              <a:rPr lang="en-US" dirty="0" err="1"/>
              <a:t>Wahyuni</a:t>
            </a:r>
            <a:r>
              <a:rPr lang="en-US" dirty="0"/>
              <a:t>, 2019).</a:t>
            </a:r>
            <a:endParaRPr lang="en-ID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692696"/>
            <a:ext cx="8105554" cy="506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326041"/>
                </a:solidFill>
              </a:rPr>
              <a:t>Peran </a:t>
            </a:r>
            <a:r>
              <a:rPr lang="en-US" sz="2000" b="1" dirty="0" err="1">
                <a:solidFill>
                  <a:srgbClr val="326041"/>
                </a:solidFill>
              </a:rPr>
              <a:t>Orangtua</a:t>
            </a:r>
            <a:r>
              <a:rPr lang="en-US" sz="2000" b="1" dirty="0">
                <a:solidFill>
                  <a:srgbClr val="326041"/>
                </a:solidFill>
              </a:rPr>
              <a:t> </a:t>
            </a:r>
            <a:r>
              <a:rPr lang="en-US" sz="2000" b="1" dirty="0" err="1">
                <a:solidFill>
                  <a:srgbClr val="326041"/>
                </a:solidFill>
              </a:rPr>
              <a:t>dalam</a:t>
            </a:r>
            <a:r>
              <a:rPr lang="en-US" sz="2000" b="1" dirty="0">
                <a:solidFill>
                  <a:srgbClr val="326041"/>
                </a:solidFill>
              </a:rPr>
              <a:t> Kesehatan </a:t>
            </a:r>
            <a:r>
              <a:rPr lang="en-US" sz="2000" b="1" dirty="0" err="1">
                <a:solidFill>
                  <a:srgbClr val="326041"/>
                </a:solidFill>
              </a:rPr>
              <a:t>Reproduksi</a:t>
            </a:r>
            <a:r>
              <a:rPr lang="en-US" sz="2000" b="1" dirty="0">
                <a:solidFill>
                  <a:srgbClr val="326041"/>
                </a:solidFill>
              </a:rPr>
              <a:t> (Pola </a:t>
            </a:r>
            <a:r>
              <a:rPr lang="en-US" sz="2000" b="1" dirty="0" err="1">
                <a:solidFill>
                  <a:srgbClr val="326041"/>
                </a:solidFill>
              </a:rPr>
              <a:t>asuh</a:t>
            </a:r>
            <a:r>
              <a:rPr lang="en-US" sz="2000" b="1" dirty="0">
                <a:solidFill>
                  <a:srgbClr val="326041"/>
                </a:solidFill>
              </a:rPr>
              <a:t> orang </a:t>
            </a:r>
            <a:r>
              <a:rPr lang="en-US" sz="2000" b="1" dirty="0" err="1">
                <a:solidFill>
                  <a:srgbClr val="326041"/>
                </a:solidFill>
              </a:rPr>
              <a:t>tua</a:t>
            </a:r>
            <a:r>
              <a:rPr lang="en-US" sz="2000" b="1" dirty="0">
                <a:solidFill>
                  <a:srgbClr val="326041"/>
                </a:solidFill>
              </a:rPr>
              <a:t>)</a:t>
            </a:r>
            <a:endParaRPr lang="id-ID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1553939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2214554"/>
            <a:ext cx="2071702" cy="23636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5516" y="1579082"/>
            <a:ext cx="871296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D" sz="2400" dirty="0"/>
              <a:t>Dari </a:t>
            </a:r>
            <a:r>
              <a:rPr lang="en-ID" sz="2400" dirty="0" err="1"/>
              <a:t>lingkup</a:t>
            </a:r>
            <a:r>
              <a:rPr lang="en-ID" sz="2400" dirty="0"/>
              <a:t> </a:t>
            </a:r>
            <a:r>
              <a:rPr lang="en-ID" sz="2400" dirty="0" err="1"/>
              <a:t>pelayanan</a:t>
            </a:r>
            <a:r>
              <a:rPr lang="en-ID" sz="2400" dirty="0"/>
              <a:t> </a:t>
            </a:r>
            <a:r>
              <a:rPr lang="en-ID" sz="2400" dirty="0" err="1"/>
              <a:t>kesehatan</a:t>
            </a:r>
            <a:r>
              <a:rPr lang="en-ID" sz="2400" dirty="0"/>
              <a:t> </a:t>
            </a:r>
            <a:r>
              <a:rPr lang="en-ID" sz="2400" dirty="0" err="1"/>
              <a:t>reproduksi</a:t>
            </a:r>
            <a:r>
              <a:rPr lang="en-ID" sz="2400" dirty="0"/>
              <a:t> </a:t>
            </a:r>
            <a:r>
              <a:rPr lang="en-ID" sz="2400" dirty="0" err="1"/>
              <a:t>tersebut</a:t>
            </a:r>
            <a:r>
              <a:rPr lang="en-ID" sz="2400" dirty="0"/>
              <a:t>, </a:t>
            </a:r>
            <a:r>
              <a:rPr lang="en-ID" sz="2400" dirty="0" err="1"/>
              <a:t>masalah</a:t>
            </a:r>
            <a:r>
              <a:rPr lang="en-ID" sz="2400" dirty="0"/>
              <a:t> </a:t>
            </a:r>
            <a:r>
              <a:rPr lang="en-ID" sz="2400" dirty="0" err="1"/>
              <a:t>kesehatan</a:t>
            </a:r>
            <a:r>
              <a:rPr lang="en-ID" sz="2400" dirty="0"/>
              <a:t> </a:t>
            </a:r>
            <a:r>
              <a:rPr lang="en-ID" sz="2400" dirty="0" err="1"/>
              <a:t>ibu</a:t>
            </a:r>
            <a:r>
              <a:rPr lang="en-ID" sz="2400" dirty="0"/>
              <a:t>, </a:t>
            </a:r>
            <a:r>
              <a:rPr lang="en-ID" sz="2400" dirty="0" err="1"/>
              <a:t>infertilitas</a:t>
            </a:r>
            <a:r>
              <a:rPr lang="en-ID" sz="2400" dirty="0"/>
              <a:t> dan </a:t>
            </a:r>
            <a:r>
              <a:rPr lang="en-ID" sz="2400" dirty="0" err="1"/>
              <a:t>aborsi</a:t>
            </a:r>
            <a:r>
              <a:rPr lang="en-ID" sz="2400" dirty="0"/>
              <a:t> </a:t>
            </a:r>
            <a:r>
              <a:rPr lang="en-ID" sz="2400" dirty="0" err="1"/>
              <a:t>menjadi</a:t>
            </a:r>
            <a:r>
              <a:rPr lang="en-ID" sz="2400" dirty="0"/>
              <a:t> </a:t>
            </a:r>
            <a:r>
              <a:rPr lang="en-ID" sz="2400" dirty="0" err="1"/>
              <a:t>isu</a:t>
            </a:r>
            <a:r>
              <a:rPr lang="en-ID" sz="2400" dirty="0"/>
              <a:t> yang </a:t>
            </a:r>
            <a:r>
              <a:rPr lang="en-ID" sz="2400" dirty="0" err="1"/>
              <a:t>penting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penyelenggaraan</a:t>
            </a:r>
            <a:r>
              <a:rPr lang="en-ID" sz="2400" dirty="0"/>
              <a:t> </a:t>
            </a:r>
            <a:r>
              <a:rPr lang="en-ID" sz="2400" dirty="0" err="1"/>
              <a:t>pelayanan</a:t>
            </a:r>
            <a:r>
              <a:rPr lang="en-ID" sz="2400" dirty="0"/>
              <a:t> </a:t>
            </a:r>
            <a:r>
              <a:rPr lang="en-ID" sz="2400" dirty="0" err="1"/>
              <a:t>kesehatan</a:t>
            </a:r>
            <a:r>
              <a:rPr lang="en-ID" sz="2400" dirty="0"/>
              <a:t> </a:t>
            </a:r>
            <a:r>
              <a:rPr lang="en-ID" sz="2400" dirty="0" err="1"/>
              <a:t>reproduksi</a:t>
            </a:r>
            <a:r>
              <a:rPr lang="en-ID" sz="2400" dirty="0"/>
              <a:t> </a:t>
            </a:r>
            <a:r>
              <a:rPr lang="en-ID" sz="2400" dirty="0" err="1"/>
              <a:t>terutama</a:t>
            </a:r>
            <a:r>
              <a:rPr lang="en-ID" sz="2400" dirty="0"/>
              <a:t> pada </a:t>
            </a:r>
            <a:r>
              <a:rPr lang="en-ID" sz="2400" dirty="0" err="1"/>
              <a:t>kesehatan</a:t>
            </a:r>
            <a:r>
              <a:rPr lang="en-ID" sz="2400" dirty="0"/>
              <a:t> </a:t>
            </a:r>
            <a:r>
              <a:rPr lang="en-ID" sz="2400" dirty="0" err="1"/>
              <a:t>reproduksi</a:t>
            </a:r>
            <a:r>
              <a:rPr lang="en-ID" sz="2400" dirty="0"/>
              <a:t> </a:t>
            </a:r>
            <a:r>
              <a:rPr lang="en-ID" sz="2400" dirty="0" err="1"/>
              <a:t>perempuan</a:t>
            </a:r>
            <a:r>
              <a:rPr lang="en-ID" sz="2400" dirty="0"/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D" sz="2400" dirty="0" err="1"/>
              <a:t>Permasalahan</a:t>
            </a:r>
            <a:r>
              <a:rPr lang="en-ID" sz="2400" dirty="0"/>
              <a:t> </a:t>
            </a:r>
            <a:r>
              <a:rPr lang="en-ID" sz="2400" dirty="0" err="1"/>
              <a:t>kesehatan</a:t>
            </a:r>
            <a:r>
              <a:rPr lang="en-ID" sz="2400" dirty="0"/>
              <a:t> </a:t>
            </a:r>
            <a:r>
              <a:rPr lang="en-ID" sz="2400" dirty="0" err="1"/>
              <a:t>ibu</a:t>
            </a:r>
            <a:r>
              <a:rPr lang="en-ID" sz="2400" dirty="0"/>
              <a:t> </a:t>
            </a:r>
            <a:r>
              <a:rPr lang="en-ID" sz="2400" dirty="0" err="1"/>
              <a:t>menjadi</a:t>
            </a:r>
            <a:r>
              <a:rPr lang="en-ID" sz="2400" dirty="0"/>
              <a:t> </a:t>
            </a:r>
            <a:r>
              <a:rPr lang="en-ID" sz="2400" dirty="0" err="1"/>
              <a:t>penting</a:t>
            </a:r>
            <a:r>
              <a:rPr lang="en-ID" sz="2400" dirty="0"/>
              <a:t> </a:t>
            </a:r>
            <a:r>
              <a:rPr lang="en-ID" sz="2400" dirty="0" err="1"/>
              <a:t>karena</a:t>
            </a:r>
            <a:r>
              <a:rPr lang="en-ID" sz="2400" dirty="0"/>
              <a:t> </a:t>
            </a:r>
            <a:r>
              <a:rPr lang="en-ID" sz="2400" dirty="0" err="1"/>
              <a:t>angka</a:t>
            </a:r>
            <a:r>
              <a:rPr lang="en-ID" sz="2400" dirty="0"/>
              <a:t> </a:t>
            </a:r>
            <a:r>
              <a:rPr lang="en-ID" sz="2400" dirty="0" err="1"/>
              <a:t>kematian</a:t>
            </a:r>
            <a:r>
              <a:rPr lang="en-ID" sz="2400" dirty="0"/>
              <a:t> </a:t>
            </a:r>
            <a:r>
              <a:rPr lang="en-ID" sz="2400" dirty="0" err="1"/>
              <a:t>ibu</a:t>
            </a:r>
            <a:r>
              <a:rPr lang="en-ID" sz="2400" dirty="0"/>
              <a:t> di Indonesia </a:t>
            </a:r>
            <a:r>
              <a:rPr lang="en-ID" sz="2400" dirty="0" err="1"/>
              <a:t>masih</a:t>
            </a:r>
            <a:r>
              <a:rPr lang="en-ID" sz="2400" dirty="0"/>
              <a:t> </a:t>
            </a:r>
            <a:r>
              <a:rPr lang="en-ID" sz="2400" dirty="0" err="1"/>
              <a:t>tinggi</a:t>
            </a:r>
            <a:r>
              <a:rPr lang="en-ID" sz="2400" dirty="0"/>
              <a:t> dan </a:t>
            </a:r>
            <a:r>
              <a:rPr lang="en-ID" sz="2400" dirty="0" err="1"/>
              <a:t>memerlukan</a:t>
            </a:r>
            <a:r>
              <a:rPr lang="en-ID" sz="2400" dirty="0"/>
              <a:t> </a:t>
            </a:r>
            <a:r>
              <a:rPr lang="en-ID" sz="2400" dirty="0" err="1"/>
              <a:t>perhatian</a:t>
            </a:r>
            <a:r>
              <a:rPr lang="en-ID" sz="2400" dirty="0"/>
              <a:t> </a:t>
            </a:r>
            <a:r>
              <a:rPr lang="en-ID" sz="2400" dirty="0" err="1"/>
              <a:t>serta</a:t>
            </a:r>
            <a:r>
              <a:rPr lang="en-ID" sz="2400" dirty="0"/>
              <a:t> </a:t>
            </a:r>
            <a:r>
              <a:rPr lang="en-ID" sz="2400" dirty="0" err="1"/>
              <a:t>upaya</a:t>
            </a:r>
            <a:r>
              <a:rPr lang="en-ID" sz="2400" dirty="0"/>
              <a:t> </a:t>
            </a:r>
            <a:r>
              <a:rPr lang="en-ID" sz="2400" dirty="0" err="1"/>
              <a:t>khusus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menurunkannya</a:t>
            </a:r>
            <a:r>
              <a:rPr lang="en-ID" sz="2400" dirty="0"/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D" sz="2400" dirty="0" err="1"/>
              <a:t>Sedangkan</a:t>
            </a:r>
            <a:r>
              <a:rPr lang="en-ID" sz="2400" dirty="0"/>
              <a:t> </a:t>
            </a:r>
            <a:r>
              <a:rPr lang="en-ID" sz="2400" dirty="0" err="1"/>
              <a:t>infertilitas</a:t>
            </a:r>
            <a:r>
              <a:rPr lang="en-ID" sz="2400" dirty="0"/>
              <a:t> dan </a:t>
            </a:r>
            <a:r>
              <a:rPr lang="en-ID" sz="2400" dirty="0" err="1"/>
              <a:t>aborsi</a:t>
            </a:r>
            <a:r>
              <a:rPr lang="en-ID" sz="2400" dirty="0"/>
              <a:t> </a:t>
            </a:r>
            <a:r>
              <a:rPr lang="en-ID" sz="2400" dirty="0" err="1"/>
              <a:t>menjadi</a:t>
            </a:r>
            <a:r>
              <a:rPr lang="en-ID" sz="2400" dirty="0"/>
              <a:t> </a:t>
            </a:r>
            <a:r>
              <a:rPr lang="en-ID" sz="2400" dirty="0" err="1"/>
              <a:t>isu</a:t>
            </a:r>
            <a:r>
              <a:rPr lang="en-ID" sz="2400" dirty="0"/>
              <a:t> </a:t>
            </a:r>
            <a:r>
              <a:rPr lang="en-ID" sz="2400" dirty="0" err="1"/>
              <a:t>penting</a:t>
            </a:r>
            <a:r>
              <a:rPr lang="en-ID" sz="2400" dirty="0"/>
              <a:t> </a:t>
            </a:r>
            <a:r>
              <a:rPr lang="en-ID" sz="2400" dirty="0" err="1"/>
              <a:t>karena</a:t>
            </a:r>
            <a:r>
              <a:rPr lang="en-ID" sz="2400" dirty="0"/>
              <a:t> </a:t>
            </a:r>
            <a:r>
              <a:rPr lang="en-ID" sz="2400" dirty="0" err="1"/>
              <a:t>sangat</a:t>
            </a:r>
            <a:r>
              <a:rPr lang="en-ID" sz="2400" dirty="0"/>
              <a:t> </a:t>
            </a:r>
            <a:r>
              <a:rPr lang="en-ID" sz="2400" dirty="0" err="1"/>
              <a:t>terkait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aspek</a:t>
            </a:r>
            <a:r>
              <a:rPr lang="en-ID" sz="2400" dirty="0"/>
              <a:t> </a:t>
            </a:r>
            <a:r>
              <a:rPr lang="en-ID" sz="2400" dirty="0" err="1"/>
              <a:t>etikolegal</a:t>
            </a:r>
            <a:r>
              <a:rPr lang="en-ID" sz="2400" dirty="0"/>
              <a:t>. Kesehatan </a:t>
            </a:r>
            <a:r>
              <a:rPr lang="en-ID" sz="2400" dirty="0" err="1"/>
              <a:t>ibu</a:t>
            </a:r>
            <a:r>
              <a:rPr lang="en-ID" sz="2400" dirty="0"/>
              <a:t> yang </a:t>
            </a:r>
            <a:r>
              <a:rPr lang="en-ID" sz="2400" dirty="0" err="1"/>
              <a:t>disebut</a:t>
            </a:r>
            <a:r>
              <a:rPr lang="en-ID" sz="2400" dirty="0"/>
              <a:t> juga </a:t>
            </a:r>
            <a:r>
              <a:rPr lang="en-ID" sz="2400" dirty="0" err="1"/>
              <a:t>sebagai</a:t>
            </a:r>
            <a:r>
              <a:rPr lang="en-ID" sz="2400" dirty="0"/>
              <a:t> </a:t>
            </a:r>
            <a:r>
              <a:rPr lang="en-ID" sz="2400" dirty="0" err="1"/>
              <a:t>kesehatan</a:t>
            </a:r>
            <a:r>
              <a:rPr lang="en-ID" sz="2400" dirty="0"/>
              <a:t> maternal, </a:t>
            </a:r>
            <a:r>
              <a:rPr lang="en-ID" sz="2400" dirty="0" err="1"/>
              <a:t>merupakan</a:t>
            </a:r>
            <a:r>
              <a:rPr lang="en-ID" sz="2400" dirty="0"/>
              <a:t> </a:t>
            </a:r>
            <a:r>
              <a:rPr lang="en-ID" sz="2400" dirty="0" err="1"/>
              <a:t>bagian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kesehatan</a:t>
            </a:r>
            <a:r>
              <a:rPr lang="en-ID" sz="2400" dirty="0"/>
              <a:t> </a:t>
            </a:r>
            <a:r>
              <a:rPr lang="en-ID" sz="2400" dirty="0" err="1"/>
              <a:t>reproduksi</a:t>
            </a:r>
            <a:r>
              <a:rPr lang="en-ID" sz="2400" dirty="0"/>
              <a:t> </a:t>
            </a:r>
            <a:r>
              <a:rPr lang="en-ID" sz="2400" dirty="0" err="1"/>
              <a:t>perempuan</a:t>
            </a:r>
            <a:r>
              <a:rPr lang="en-ID" sz="2400" dirty="0"/>
              <a:t> yang </a:t>
            </a:r>
            <a:r>
              <a:rPr lang="en-ID" sz="2400" dirty="0" err="1"/>
              <a:t>mencakup</a:t>
            </a:r>
            <a:r>
              <a:rPr lang="en-ID" sz="2400" dirty="0"/>
              <a:t> </a:t>
            </a:r>
            <a:r>
              <a:rPr lang="en-ID" sz="2400" dirty="0" err="1"/>
              <a:t>kesehatan</a:t>
            </a:r>
            <a:r>
              <a:rPr lang="en-ID" sz="2400" dirty="0"/>
              <a:t> </a:t>
            </a:r>
            <a:r>
              <a:rPr lang="en-ID" sz="2400" dirty="0" err="1"/>
              <a:t>reproduksi</a:t>
            </a:r>
            <a:r>
              <a:rPr lang="en-ID" sz="2400" dirty="0"/>
              <a:t> </a:t>
            </a:r>
            <a:r>
              <a:rPr lang="en-ID" sz="2400" dirty="0" err="1"/>
              <a:t>sejak</a:t>
            </a:r>
            <a:r>
              <a:rPr lang="en-ID" sz="2400" dirty="0"/>
              <a:t> </a:t>
            </a:r>
            <a:r>
              <a:rPr lang="en-ID" sz="2400" dirty="0" err="1"/>
              <a:t>remaja</a:t>
            </a:r>
            <a:r>
              <a:rPr lang="en-ID" sz="2400" dirty="0"/>
              <a:t>, </a:t>
            </a:r>
            <a:r>
              <a:rPr lang="en-ID" sz="2400" dirty="0" err="1"/>
              <a:t>saat</a:t>
            </a:r>
            <a:r>
              <a:rPr lang="en-ID" sz="2400" dirty="0"/>
              <a:t> </a:t>
            </a:r>
            <a:r>
              <a:rPr lang="en-ID" sz="2400" dirty="0" err="1"/>
              <a:t>sebelum</a:t>
            </a:r>
            <a:r>
              <a:rPr lang="en-ID" sz="2400" dirty="0"/>
              <a:t> </a:t>
            </a:r>
            <a:r>
              <a:rPr lang="en-ID" sz="2400" dirty="0" err="1"/>
              <a:t>hamil</a:t>
            </a:r>
            <a:r>
              <a:rPr lang="en-ID" sz="2400" dirty="0"/>
              <a:t>, </a:t>
            </a:r>
            <a:r>
              <a:rPr lang="en-ID" sz="2400" dirty="0" err="1"/>
              <a:t>hamil</a:t>
            </a:r>
            <a:r>
              <a:rPr lang="en-ID" sz="2400" dirty="0"/>
              <a:t>, </a:t>
            </a:r>
            <a:r>
              <a:rPr lang="en-ID" sz="2400" dirty="0" err="1"/>
              <a:t>persalinan</a:t>
            </a:r>
            <a:r>
              <a:rPr lang="en-ID" sz="2400" dirty="0"/>
              <a:t>, dan </a:t>
            </a:r>
            <a:r>
              <a:rPr lang="en-ID" sz="2400" dirty="0" err="1"/>
              <a:t>sesudah</a:t>
            </a:r>
            <a:r>
              <a:rPr lang="en-ID" sz="2400" dirty="0"/>
              <a:t> </a:t>
            </a:r>
            <a:r>
              <a:rPr lang="en-ID" sz="2400" dirty="0" err="1"/>
              <a:t>melahirkan</a:t>
            </a:r>
            <a:r>
              <a:rPr lang="en-ID" sz="2400" dirty="0"/>
              <a:t>.</a:t>
            </a:r>
            <a:endParaRPr lang="id-ID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92880" y="1148801"/>
            <a:ext cx="56436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326041"/>
                </a:solidFill>
              </a:rPr>
              <a:t>Masalah</a:t>
            </a:r>
            <a:r>
              <a:rPr lang="en-US" sz="2000" b="1" dirty="0">
                <a:solidFill>
                  <a:srgbClr val="326041"/>
                </a:solidFill>
              </a:rPr>
              <a:t> </a:t>
            </a:r>
            <a:r>
              <a:rPr lang="en-US" sz="2000" b="1" dirty="0" err="1">
                <a:solidFill>
                  <a:srgbClr val="326041"/>
                </a:solidFill>
              </a:rPr>
              <a:t>gangguan</a:t>
            </a:r>
            <a:r>
              <a:rPr lang="en-US" sz="2000" b="1" dirty="0">
                <a:solidFill>
                  <a:srgbClr val="326041"/>
                </a:solidFill>
              </a:rPr>
              <a:t> </a:t>
            </a:r>
            <a:r>
              <a:rPr lang="en-US" sz="2000" b="1" dirty="0" err="1">
                <a:solidFill>
                  <a:srgbClr val="326041"/>
                </a:solidFill>
              </a:rPr>
              <a:t>kesehatan</a:t>
            </a:r>
            <a:r>
              <a:rPr lang="en-US" sz="2000" b="1" dirty="0">
                <a:solidFill>
                  <a:srgbClr val="326041"/>
                </a:solidFill>
              </a:rPr>
              <a:t> </a:t>
            </a:r>
            <a:r>
              <a:rPr lang="en-US" sz="2000" b="1" dirty="0" err="1">
                <a:solidFill>
                  <a:srgbClr val="326041"/>
                </a:solidFill>
              </a:rPr>
              <a:t>reproduksi</a:t>
            </a:r>
            <a:endParaRPr lang="id-ID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icture 4" descr="Cov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3" y="1306"/>
            <a:ext cx="9141546" cy="1617934"/>
          </a:xfrm>
          <a:prstGeom prst="rect">
            <a:avLst/>
          </a:prstGeom>
        </p:spPr>
      </p:pic>
      <p:pic>
        <p:nvPicPr>
          <p:cNvPr id="7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36149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413180"/>
            <a:ext cx="9036496" cy="5450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ms-MY" dirty="0"/>
              <a:t>Menurut kamus istilah program keluarga berencana, kehamilan tidak diinginkan adalah kehamilan yang dialami oleh seorang perempuan yang sebenarnya belum menginginkan atau sudah tidak menginginkan hamil (BKKBN, 2007).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ms-MY" dirty="0"/>
              <a:t>Sedangkan menurut PKBI, kehamilan tidak diinginkan merupakan suatu </a:t>
            </a:r>
            <a:r>
              <a:rPr lang="ms-MY" dirty="0" err="1"/>
              <a:t>kondisi</a:t>
            </a:r>
            <a:r>
              <a:rPr lang="ms-MY" dirty="0"/>
              <a:t> </a:t>
            </a:r>
            <a:r>
              <a:rPr lang="ms-MY" dirty="0" err="1"/>
              <a:t>dimana</a:t>
            </a:r>
            <a:r>
              <a:rPr lang="ms-MY" dirty="0"/>
              <a:t> pasangan tidak menghendaki adanya proses kelahiran akibat dari kehamilan. Kehamilan juga merupakan akibat dari suatu perilaku seksual yang bisa </a:t>
            </a:r>
            <a:r>
              <a:rPr lang="ms-MY" dirty="0" err="1"/>
              <a:t>disengaja</a:t>
            </a:r>
            <a:r>
              <a:rPr lang="ms-MY" dirty="0"/>
              <a:t> </a:t>
            </a:r>
            <a:r>
              <a:rPr lang="ms-MY" dirty="0" err="1"/>
              <a:t>maupun</a:t>
            </a:r>
            <a:r>
              <a:rPr lang="ms-MY" dirty="0"/>
              <a:t> tidak </a:t>
            </a:r>
            <a:r>
              <a:rPr lang="ms-MY" dirty="0" err="1"/>
              <a:t>disengaja</a:t>
            </a:r>
            <a:r>
              <a:rPr lang="ms-MY" dirty="0"/>
              <a:t>. Banyak kasus yang menunjukkan </a:t>
            </a:r>
            <a:r>
              <a:rPr lang="ms-MY" dirty="0" err="1"/>
              <a:t>bahwa</a:t>
            </a:r>
            <a:r>
              <a:rPr lang="ms-MY" dirty="0"/>
              <a:t> tidak sedikit orang yang tidak bertanggung jawab atas </a:t>
            </a:r>
            <a:r>
              <a:rPr lang="ms-MY" dirty="0" err="1"/>
              <a:t>kondisi</a:t>
            </a:r>
            <a:r>
              <a:rPr lang="ms-MY" dirty="0"/>
              <a:t> ini. Kehamilan yang tidak diinginkan ini dapat dialami, baik oleh pasangan yang sudah menikah </a:t>
            </a:r>
            <a:r>
              <a:rPr lang="ms-MY" dirty="0" err="1"/>
              <a:t>maupun</a:t>
            </a:r>
            <a:r>
              <a:rPr lang="ms-MY" dirty="0"/>
              <a:t> belum menikah (PKBI, 1998).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ms-MY" dirty="0"/>
              <a:t>Istilah kehamilan yang tidak diinginkan merupakan kehamilan yang tidak menginginkan anak sama sekali atau kehamilan yang diinginkan tetapi tidak pada saat itu/</a:t>
            </a:r>
            <a:r>
              <a:rPr lang="ms-MY" i="1" dirty="0" err="1"/>
              <a:t>mistimed</a:t>
            </a:r>
            <a:r>
              <a:rPr lang="ms-MY" i="1" dirty="0"/>
              <a:t> </a:t>
            </a:r>
            <a:r>
              <a:rPr lang="ms-MY" i="1" dirty="0" err="1"/>
              <a:t>pregnancy</a:t>
            </a:r>
            <a:r>
              <a:rPr lang="ms-MY" i="1" dirty="0"/>
              <a:t> </a:t>
            </a:r>
            <a:r>
              <a:rPr lang="ms-MY" dirty="0"/>
              <a:t>(kehamilan terjadi lebih cepat dari yang telah direncanakan), sedangkan kehamilan yang diinginkan adalah kehamilan yang terjadi pada waktu yang tepat. </a:t>
            </a:r>
            <a:endParaRPr lang="en-ID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1013070"/>
            <a:ext cx="56436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Kehamilan Tidak Diinginkan</a:t>
            </a:r>
          </a:p>
        </p:txBody>
      </p:sp>
      <p:pic>
        <p:nvPicPr>
          <p:cNvPr id="7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21705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14400"/>
            <a:ext cx="9144000" cy="696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ms-MY" sz="2000" dirty="0"/>
              <a:t>Sementara itu, konsep kehamilan yang diinginkan merupakan kehamilan yang terjadinya direncanakan saat si ibu menggunakan metode kontrasepsi atau tidak ingin hamil namun tidak menggunakan kontrasepsi </a:t>
            </a:r>
            <a:r>
              <a:rPr lang="ms-MY" sz="2000" dirty="0" err="1"/>
              <a:t>apapun</a:t>
            </a:r>
            <a:r>
              <a:rPr lang="ms-MY" sz="2000" dirty="0"/>
              <a:t>. Kehamilan yang berakhir dengan </a:t>
            </a:r>
            <a:r>
              <a:rPr lang="ms-MY" sz="2000" dirty="0" err="1"/>
              <a:t>aborsi</a:t>
            </a:r>
            <a:r>
              <a:rPr lang="ms-MY" sz="2000" dirty="0"/>
              <a:t> dapat </a:t>
            </a:r>
            <a:r>
              <a:rPr lang="ms-MY" sz="2000" dirty="0" err="1"/>
              <a:t>diasumsikan</a:t>
            </a:r>
            <a:r>
              <a:rPr lang="ms-MY" sz="2000" dirty="0"/>
              <a:t> </a:t>
            </a:r>
            <a:r>
              <a:rPr lang="ms-MY" sz="2000" dirty="0" err="1"/>
              <a:t>sebagaikehamilan</a:t>
            </a:r>
            <a:r>
              <a:rPr lang="ms-MY" sz="2000" dirty="0"/>
              <a:t> yang tidak diinginkan. Semua definisi ini menunjukkan </a:t>
            </a:r>
            <a:r>
              <a:rPr lang="ms-MY" sz="2000" dirty="0" err="1"/>
              <a:t>bahwa</a:t>
            </a:r>
            <a:r>
              <a:rPr lang="ms-MY" sz="2000" dirty="0"/>
              <a:t> kehamilan merupakan keputusan yang disadari (</a:t>
            </a:r>
            <a:r>
              <a:rPr lang="ms-MY" sz="2000" dirty="0" err="1"/>
              <a:t>Santelli</a:t>
            </a:r>
            <a:r>
              <a:rPr lang="ms-MY" sz="2000" dirty="0"/>
              <a:t>, 2003: 4).</a:t>
            </a:r>
            <a:endParaRPr lang="en-ID" sz="20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ms-MY" sz="2000" dirty="0"/>
              <a:t>Definisi kehamilan tidak diinginkan menurut </a:t>
            </a:r>
            <a:r>
              <a:rPr lang="ms-MY" sz="2000" dirty="0" err="1"/>
              <a:t>Jain</a:t>
            </a:r>
            <a:r>
              <a:rPr lang="ms-MY" sz="2000" dirty="0"/>
              <a:t> (1999) adalah gabungan dari kehamilan yang tidak diinginkan sama sekali (</a:t>
            </a:r>
            <a:r>
              <a:rPr lang="ms-MY" sz="2000" i="1" dirty="0" err="1"/>
              <a:t>unwanted</a:t>
            </a:r>
            <a:r>
              <a:rPr lang="ms-MY" sz="2000" i="1" dirty="0"/>
              <a:t> </a:t>
            </a:r>
            <a:r>
              <a:rPr lang="ms-MY" sz="2000" i="1" dirty="0" err="1"/>
              <a:t>pregnancy</a:t>
            </a:r>
            <a:r>
              <a:rPr lang="ms-MY" sz="2000" i="1" dirty="0"/>
              <a:t>) </a:t>
            </a:r>
            <a:r>
              <a:rPr lang="ms-MY" sz="2000" dirty="0"/>
              <a:t>dan kehamilan yang diinginkan tetapi tidak pada saat </a:t>
            </a:r>
            <a:r>
              <a:rPr lang="ms-MY" sz="2000" dirty="0" err="1"/>
              <a:t>iu</a:t>
            </a:r>
            <a:r>
              <a:rPr lang="ms-MY" sz="2000" dirty="0"/>
              <a:t> (</a:t>
            </a:r>
            <a:r>
              <a:rPr lang="ms-MY" sz="2000" i="1" dirty="0" err="1"/>
              <a:t>mistimed</a:t>
            </a:r>
            <a:r>
              <a:rPr lang="ms-MY" sz="2000" i="1" dirty="0"/>
              <a:t> </a:t>
            </a:r>
            <a:r>
              <a:rPr lang="ms-MY" sz="2000" i="1" dirty="0" err="1"/>
              <a:t>preganancy</a:t>
            </a:r>
            <a:r>
              <a:rPr lang="ms-MY" sz="2000" dirty="0"/>
              <a:t>).</a:t>
            </a:r>
            <a:endParaRPr lang="en-ID" sz="20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ms-MY" sz="2000" dirty="0"/>
              <a:t>Kehamilan tidak diinginkan berhubungan dengan meningkatnya risiko </a:t>
            </a:r>
            <a:r>
              <a:rPr lang="ms-MY" sz="2000" dirty="0" err="1"/>
              <a:t>morbiditas</a:t>
            </a:r>
            <a:r>
              <a:rPr lang="ms-MY" sz="2000" dirty="0"/>
              <a:t> wanita dan dengan perilaku </a:t>
            </a:r>
            <a:r>
              <a:rPr lang="ms-MY" sz="2000" dirty="0" err="1"/>
              <a:t>kesehatan</a:t>
            </a:r>
            <a:r>
              <a:rPr lang="ms-MY" sz="2000" dirty="0"/>
              <a:t> selama kehamilan yang berhubungan dengan efek yang buruk. Sebagai contoh, wanita yang mengalami kehamilan tidak diinginkan mungkin menunda ke pelayanan </a:t>
            </a:r>
            <a:r>
              <a:rPr lang="ms-MY" sz="2000" dirty="0" err="1"/>
              <a:t>prenatal</a:t>
            </a:r>
            <a:r>
              <a:rPr lang="ms-MY" sz="2000" dirty="0"/>
              <a:t> yang pada akhirnya akan mempengaruhi </a:t>
            </a:r>
            <a:r>
              <a:rPr lang="ms-MY" sz="2000" dirty="0" err="1"/>
              <a:t>kesehatan</a:t>
            </a:r>
            <a:r>
              <a:rPr lang="ms-MY" sz="2000" dirty="0"/>
              <a:t> bayinya (</a:t>
            </a:r>
            <a:r>
              <a:rPr lang="ms-MY" sz="2000" u="sng" dirty="0" err="1"/>
              <a:t>www.cdc.gov</a:t>
            </a:r>
            <a:r>
              <a:rPr lang="ms-MY" sz="2000" dirty="0"/>
              <a:t>).</a:t>
            </a:r>
            <a:endParaRPr lang="en-ID" sz="2000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ID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131840" y="214290"/>
            <a:ext cx="56436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Kehamilan Tidak Diinginkan</a:t>
            </a:r>
          </a:p>
        </p:txBody>
      </p:sp>
      <p:pic>
        <p:nvPicPr>
          <p:cNvPr id="7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38378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5516" y="1196752"/>
            <a:ext cx="8712968" cy="5035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dirty="0"/>
              <a:t>Ketika </a:t>
            </a:r>
            <a:r>
              <a:rPr lang="en-ID" dirty="0" err="1"/>
              <a:t>seorang</a:t>
            </a:r>
            <a:r>
              <a:rPr lang="en-ID" dirty="0"/>
              <a:t> </a:t>
            </a:r>
            <a:r>
              <a:rPr lang="en-ID" dirty="0" err="1"/>
              <a:t>perempuan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menginginkan</a:t>
            </a:r>
            <a:r>
              <a:rPr lang="en-ID" dirty="0"/>
              <a:t> </a:t>
            </a:r>
            <a:r>
              <a:rPr lang="en-ID" dirty="0" err="1"/>
              <a:t>kehamilan</a:t>
            </a:r>
            <a:r>
              <a:rPr lang="en-ID" dirty="0"/>
              <a:t> yang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berbagai</a:t>
            </a:r>
            <a:r>
              <a:rPr lang="en-ID" dirty="0"/>
              <a:t> </a:t>
            </a:r>
            <a:r>
              <a:rPr lang="en-ID" dirty="0" err="1"/>
              <a:t>alasan</a:t>
            </a:r>
            <a:r>
              <a:rPr lang="en-ID" dirty="0"/>
              <a:t> dan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ingin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kehamilan</a:t>
            </a:r>
            <a:r>
              <a:rPr lang="en-ID" dirty="0"/>
              <a:t> di </a:t>
            </a:r>
            <a:r>
              <a:rPr lang="en-ID" dirty="0" err="1"/>
              <a:t>kemudian</a:t>
            </a:r>
            <a:r>
              <a:rPr lang="en-ID" dirty="0"/>
              <a:t> </a:t>
            </a:r>
            <a:r>
              <a:rPr lang="en-ID" dirty="0" err="1"/>
              <a:t>hari</a:t>
            </a:r>
            <a:r>
              <a:rPr lang="en-ID" dirty="0"/>
              <a:t>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kehamilan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dikategorikan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kehamilan</a:t>
            </a:r>
            <a:r>
              <a:rPr lang="en-ID" dirty="0"/>
              <a:t>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diinginkan</a:t>
            </a:r>
            <a:r>
              <a:rPr lang="en-ID" dirty="0"/>
              <a:t> (</a:t>
            </a:r>
            <a:r>
              <a:rPr lang="en-ID" i="1" dirty="0"/>
              <a:t>Unwanted</a:t>
            </a:r>
            <a:r>
              <a:rPr lang="en-ID" dirty="0"/>
              <a:t>).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dirty="0"/>
              <a:t>Jika </a:t>
            </a:r>
            <a:r>
              <a:rPr lang="en-ID" dirty="0" err="1"/>
              <a:t>demikian</a:t>
            </a:r>
            <a:r>
              <a:rPr lang="en-ID" dirty="0"/>
              <a:t>, </a:t>
            </a:r>
            <a:r>
              <a:rPr lang="en-ID" dirty="0" err="1"/>
              <a:t>kehamilan</a:t>
            </a:r>
            <a:r>
              <a:rPr lang="en-ID" dirty="0"/>
              <a:t> yang </a:t>
            </a:r>
            <a:r>
              <a:rPr lang="en-ID" dirty="0" err="1"/>
              <a:t>dikehendaki</a:t>
            </a:r>
            <a:r>
              <a:rPr lang="en-ID" dirty="0"/>
              <a:t> (intended)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kehamilan</a:t>
            </a:r>
            <a:r>
              <a:rPr lang="en-ID" dirty="0"/>
              <a:t> yang </a:t>
            </a:r>
            <a:r>
              <a:rPr lang="en-ID" dirty="0" err="1"/>
              <a:t>kejadiannya</a:t>
            </a:r>
            <a:r>
              <a:rPr lang="en-ID" dirty="0"/>
              <a:t> </a:t>
            </a:r>
            <a:r>
              <a:rPr lang="en-ID" dirty="0" err="1"/>
              <a:t>diinginkan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kehamilan</a:t>
            </a:r>
            <a:r>
              <a:rPr lang="en-ID" dirty="0"/>
              <a:t> yang </a:t>
            </a:r>
            <a:r>
              <a:rPr lang="en-ID" dirty="0" err="1"/>
              <a:t>diharapkan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sedang</a:t>
            </a:r>
            <a:r>
              <a:rPr lang="en-ID" dirty="0"/>
              <a:t> </a:t>
            </a:r>
            <a:r>
              <a:rPr lang="en-ID" dirty="0" err="1"/>
              <a:t>direncanakan</a:t>
            </a:r>
            <a:r>
              <a:rPr lang="en-ID" dirty="0"/>
              <a:t>. (Guttmacher, 2012. </a:t>
            </a:r>
            <a:r>
              <a:rPr lang="en-ID" dirty="0" err="1"/>
              <a:t>Hlm</a:t>
            </a:r>
            <a:r>
              <a:rPr lang="en-ID" dirty="0"/>
              <a:t>. 4)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dirty="0"/>
              <a:t>Bisa juga </a:t>
            </a:r>
            <a:r>
              <a:rPr lang="en-ID" dirty="0" err="1"/>
              <a:t>ketika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kehamilan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dialami</a:t>
            </a:r>
            <a:r>
              <a:rPr lang="en-ID" dirty="0"/>
              <a:t> oleh </a:t>
            </a:r>
            <a:r>
              <a:rPr lang="en-ID" dirty="0" err="1"/>
              <a:t>seorang</a:t>
            </a:r>
            <a:r>
              <a:rPr lang="en-ID" dirty="0"/>
              <a:t> </a:t>
            </a:r>
            <a:r>
              <a:rPr lang="en-ID" dirty="0" err="1"/>
              <a:t>perempuan</a:t>
            </a:r>
            <a:r>
              <a:rPr lang="en-ID" dirty="0"/>
              <a:t>, pada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kondisi</a:t>
            </a:r>
            <a:r>
              <a:rPr lang="en-ID" dirty="0"/>
              <a:t> </a:t>
            </a:r>
            <a:r>
              <a:rPr lang="en-ID" dirty="0" err="1"/>
              <a:t>dimana</a:t>
            </a:r>
            <a:r>
              <a:rPr lang="en-ID" dirty="0"/>
              <a:t> </a:t>
            </a:r>
            <a:r>
              <a:rPr lang="en-ID" dirty="0" err="1"/>
              <a:t>perempuan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belum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ikatan</a:t>
            </a:r>
            <a:r>
              <a:rPr lang="en-ID" dirty="0"/>
              <a:t> yang </a:t>
            </a:r>
            <a:r>
              <a:rPr lang="en-ID" dirty="0" err="1"/>
              <a:t>sah</a:t>
            </a:r>
            <a:r>
              <a:rPr lang="en-ID" dirty="0"/>
              <a:t> </a:t>
            </a:r>
            <a:r>
              <a:rPr lang="en-ID" dirty="0" err="1"/>
              <a:t>menurut</a:t>
            </a:r>
            <a:r>
              <a:rPr lang="en-ID" dirty="0"/>
              <a:t> </a:t>
            </a:r>
            <a:r>
              <a:rPr lang="en-ID" dirty="0" err="1"/>
              <a:t>norma-norma</a:t>
            </a:r>
            <a:r>
              <a:rPr lang="en-ID" dirty="0"/>
              <a:t> yang </a:t>
            </a:r>
            <a:r>
              <a:rPr lang="en-ID" dirty="0" err="1"/>
              <a:t>ada</a:t>
            </a:r>
            <a:r>
              <a:rPr lang="en-ID" dirty="0"/>
              <a:t> (</a:t>
            </a:r>
            <a:r>
              <a:rPr lang="en-ID" dirty="0" err="1"/>
              <a:t>baik</a:t>
            </a:r>
            <a:r>
              <a:rPr lang="en-ID" dirty="0"/>
              <a:t> </a:t>
            </a:r>
            <a:r>
              <a:rPr lang="en-ID" dirty="0" err="1"/>
              <a:t>norma</a:t>
            </a:r>
            <a:r>
              <a:rPr lang="en-ID" dirty="0"/>
              <a:t> agama </a:t>
            </a:r>
            <a:r>
              <a:rPr lang="en-ID" dirty="0" err="1"/>
              <a:t>maupun</a:t>
            </a:r>
            <a:r>
              <a:rPr lang="en-ID" dirty="0"/>
              <a:t> </a:t>
            </a:r>
            <a:r>
              <a:rPr lang="en-ID" dirty="0" err="1"/>
              <a:t>norma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yang </a:t>
            </a:r>
            <a:r>
              <a:rPr lang="en-ID" dirty="0" err="1"/>
              <a:t>berlaku</a:t>
            </a:r>
            <a:r>
              <a:rPr lang="en-ID" dirty="0"/>
              <a:t>), </a:t>
            </a:r>
            <a:r>
              <a:rPr lang="en-ID" dirty="0" err="1"/>
              <a:t>maupun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psikis</a:t>
            </a:r>
            <a:r>
              <a:rPr lang="en-ID" dirty="0"/>
              <a:t> </a:t>
            </a:r>
            <a:r>
              <a:rPr lang="en-ID" dirty="0" err="1"/>
              <a:t>belum</a:t>
            </a:r>
            <a:r>
              <a:rPr lang="en-ID" dirty="0"/>
              <a:t> </a:t>
            </a:r>
            <a:r>
              <a:rPr lang="en-ID" dirty="0" err="1"/>
              <a:t>siap</a:t>
            </a:r>
            <a:r>
              <a:rPr lang="en-ID" dirty="0"/>
              <a:t> </a:t>
            </a:r>
            <a:r>
              <a:rPr lang="en-ID" dirty="0" err="1"/>
              <a:t>menerima</a:t>
            </a:r>
            <a:r>
              <a:rPr lang="en-ID" dirty="0"/>
              <a:t> </a:t>
            </a:r>
            <a:r>
              <a:rPr lang="en-ID" dirty="0" err="1"/>
              <a:t>kehamilan</a:t>
            </a:r>
            <a:r>
              <a:rPr lang="en-ID" dirty="0"/>
              <a:t> yang </a:t>
            </a:r>
            <a:r>
              <a:rPr lang="en-ID" dirty="0" err="1"/>
              <a:t>dialaminya</a:t>
            </a:r>
            <a:r>
              <a:rPr lang="en-ID" dirty="0"/>
              <a:t>. </a:t>
            </a:r>
            <a:r>
              <a:rPr lang="en-ID" dirty="0" err="1"/>
              <a:t>Kejadian</a:t>
            </a:r>
            <a:r>
              <a:rPr lang="en-ID" dirty="0"/>
              <a:t> </a:t>
            </a:r>
            <a:r>
              <a:rPr lang="en-ID" dirty="0" err="1"/>
              <a:t>semacam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sering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dengar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jumpai</a:t>
            </a:r>
            <a:r>
              <a:rPr lang="en-ID" dirty="0"/>
              <a:t> </a:t>
            </a:r>
            <a:r>
              <a:rPr lang="en-ID" dirty="0" err="1"/>
              <a:t>baik</a:t>
            </a:r>
            <a:r>
              <a:rPr lang="en-ID" dirty="0"/>
              <a:t> di </a:t>
            </a:r>
            <a:r>
              <a:rPr lang="en-ID" dirty="0" err="1"/>
              <a:t>kalangan</a:t>
            </a:r>
            <a:r>
              <a:rPr lang="en-ID" dirty="0"/>
              <a:t> </a:t>
            </a:r>
            <a:r>
              <a:rPr lang="en-ID" dirty="0" err="1"/>
              <a:t>Mahasiwi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kalangan</a:t>
            </a:r>
            <a:r>
              <a:rPr lang="en-ID" dirty="0"/>
              <a:t> </a:t>
            </a:r>
            <a:r>
              <a:rPr lang="en-ID" dirty="0" err="1"/>
              <a:t>Pelajar</a:t>
            </a:r>
            <a:r>
              <a:rPr lang="en-ID" dirty="0"/>
              <a:t> </a:t>
            </a:r>
            <a:r>
              <a:rPr lang="en-ID" dirty="0" err="1"/>
              <a:t>sekolah</a:t>
            </a:r>
            <a:r>
              <a:rPr lang="en-ID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55776" y="420066"/>
            <a:ext cx="5643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326041"/>
                </a:solidFill>
              </a:rPr>
              <a:t>Kehamilan</a:t>
            </a:r>
            <a:r>
              <a:rPr lang="en-US" sz="3600" b="1" dirty="0">
                <a:solidFill>
                  <a:srgbClr val="326041"/>
                </a:solidFill>
              </a:rPr>
              <a:t> </a:t>
            </a:r>
            <a:r>
              <a:rPr lang="en-US" sz="3600" b="1" dirty="0" err="1">
                <a:solidFill>
                  <a:srgbClr val="326041"/>
                </a:solidFill>
              </a:rPr>
              <a:t>Tidak</a:t>
            </a:r>
            <a:r>
              <a:rPr lang="en-US" sz="3600" b="1" dirty="0">
                <a:solidFill>
                  <a:srgbClr val="326041"/>
                </a:solidFill>
              </a:rPr>
              <a:t> </a:t>
            </a:r>
            <a:r>
              <a:rPr lang="en-US" sz="3600" b="1" dirty="0" err="1">
                <a:solidFill>
                  <a:srgbClr val="326041"/>
                </a:solidFill>
              </a:rPr>
              <a:t>Diinginkan</a:t>
            </a:r>
            <a:endParaRPr lang="id-ID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43274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807010"/>
            <a:ext cx="8712968" cy="5450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dirty="0"/>
              <a:t>Jika </a:t>
            </a:r>
            <a:r>
              <a:rPr lang="en-ID" dirty="0" err="1"/>
              <a:t>kehamilan</a:t>
            </a:r>
            <a:r>
              <a:rPr lang="en-ID" dirty="0"/>
              <a:t> yang </a:t>
            </a:r>
            <a:r>
              <a:rPr lang="en-ID" dirty="0" err="1"/>
              <a:t>terjadi</a:t>
            </a:r>
            <a:r>
              <a:rPr lang="en-ID" dirty="0"/>
              <a:t> pada </a:t>
            </a:r>
            <a:r>
              <a:rPr lang="en-ID" dirty="0" err="1"/>
              <a:t>perempuan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diharapkan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diinginkan</a:t>
            </a:r>
            <a:r>
              <a:rPr lang="en-ID" dirty="0"/>
              <a:t>, </a:t>
            </a:r>
            <a:r>
              <a:rPr lang="en-ID" dirty="0" err="1"/>
              <a:t>itu</a:t>
            </a:r>
            <a:r>
              <a:rPr lang="en-ID" dirty="0"/>
              <a:t> yang </a:t>
            </a:r>
            <a:r>
              <a:rPr lang="en-ID" dirty="0" err="1"/>
              <a:t>dimaksud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KTD. Bisa </a:t>
            </a:r>
            <a:r>
              <a:rPr lang="en-ID" dirty="0" err="1"/>
              <a:t>saja</a:t>
            </a:r>
            <a:r>
              <a:rPr lang="en-ID" dirty="0"/>
              <a:t> KTD </a:t>
            </a:r>
            <a:r>
              <a:rPr lang="en-ID" dirty="0" err="1"/>
              <a:t>dialami</a:t>
            </a:r>
            <a:r>
              <a:rPr lang="en-ID" dirty="0"/>
              <a:t> oleh </a:t>
            </a:r>
            <a:r>
              <a:rPr lang="en-ID" dirty="0" err="1"/>
              <a:t>perempuan</a:t>
            </a:r>
            <a:r>
              <a:rPr lang="en-ID" dirty="0"/>
              <a:t> yang </a:t>
            </a:r>
            <a:r>
              <a:rPr lang="en-ID" dirty="0" err="1"/>
              <a:t>sudah</a:t>
            </a:r>
            <a:r>
              <a:rPr lang="en-ID" dirty="0"/>
              <a:t> </a:t>
            </a:r>
            <a:r>
              <a:rPr lang="en-ID" dirty="0" err="1"/>
              <a:t>menikah</a:t>
            </a:r>
            <a:r>
              <a:rPr lang="en-ID" dirty="0"/>
              <a:t>,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kegagalan</a:t>
            </a:r>
            <a:r>
              <a:rPr lang="en-ID" dirty="0"/>
              <a:t> KB,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anak</a:t>
            </a:r>
            <a:r>
              <a:rPr lang="en-ID" dirty="0"/>
              <a:t> </a:t>
            </a:r>
            <a:r>
              <a:rPr lang="en-ID" dirty="0" err="1"/>
              <a:t>sudah</a:t>
            </a:r>
            <a:r>
              <a:rPr lang="en-ID" dirty="0"/>
              <a:t> </a:t>
            </a:r>
            <a:r>
              <a:rPr lang="en-ID" dirty="0" err="1"/>
              <a:t>banyak</a:t>
            </a:r>
            <a:r>
              <a:rPr lang="en-ID" dirty="0"/>
              <a:t>,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kondisi</a:t>
            </a:r>
            <a:r>
              <a:rPr lang="en-ID" dirty="0"/>
              <a:t> </a:t>
            </a:r>
            <a:r>
              <a:rPr lang="en-ID" dirty="0" err="1"/>
              <a:t>dimana</a:t>
            </a:r>
            <a:r>
              <a:rPr lang="en-ID" dirty="0"/>
              <a:t> </a:t>
            </a:r>
            <a:r>
              <a:rPr lang="en-ID" dirty="0" err="1"/>
              <a:t>anak</a:t>
            </a:r>
            <a:r>
              <a:rPr lang="en-ID" dirty="0"/>
              <a:t> </a:t>
            </a:r>
            <a:r>
              <a:rPr lang="en-ID" dirty="0" err="1"/>
              <a:t>masih</a:t>
            </a:r>
            <a:r>
              <a:rPr lang="en-ID" dirty="0"/>
              <a:t> </a:t>
            </a:r>
            <a:r>
              <a:rPr lang="en-ID" dirty="0" err="1"/>
              <a:t>kecil</a:t>
            </a:r>
            <a:r>
              <a:rPr lang="en-ID" dirty="0"/>
              <a:t>,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memang</a:t>
            </a:r>
            <a:r>
              <a:rPr lang="en-ID" dirty="0"/>
              <a:t> </a:t>
            </a:r>
            <a:r>
              <a:rPr lang="en-ID" dirty="0" err="1"/>
              <a:t>belum</a:t>
            </a:r>
            <a:r>
              <a:rPr lang="en-ID" dirty="0"/>
              <a:t> </a:t>
            </a:r>
            <a:r>
              <a:rPr lang="en-ID" dirty="0" err="1"/>
              <a:t>ingin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anak</a:t>
            </a:r>
            <a:r>
              <a:rPr lang="en-ID" dirty="0"/>
              <a:t>, </a:t>
            </a:r>
            <a:r>
              <a:rPr lang="en-ID" dirty="0" err="1"/>
              <a:t>kemudian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kehamilan</a:t>
            </a:r>
            <a:r>
              <a:rPr lang="en-ID" dirty="0"/>
              <a:t>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konseptual</a:t>
            </a:r>
            <a:r>
              <a:rPr lang="en-ID" dirty="0"/>
              <a:t>, </a:t>
            </a:r>
            <a:r>
              <a:rPr lang="en-ID" dirty="0" err="1"/>
              <a:t>istilah</a:t>
            </a:r>
            <a:r>
              <a:rPr lang="en-ID" dirty="0"/>
              <a:t> KTD juga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diartikan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Kehamilan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Dikehendaki</a:t>
            </a:r>
            <a:r>
              <a:rPr lang="en-ID" dirty="0"/>
              <a:t> (</a:t>
            </a:r>
            <a:r>
              <a:rPr lang="en-ID" i="1" dirty="0"/>
              <a:t>Unintended Pregnancy</a:t>
            </a:r>
            <a:r>
              <a:rPr lang="en-ID" dirty="0"/>
              <a:t>). </a:t>
            </a:r>
            <a:r>
              <a:rPr lang="en-ID" dirty="0" err="1"/>
              <a:t>Kehamilan</a:t>
            </a:r>
            <a:r>
              <a:rPr lang="en-ID" dirty="0"/>
              <a:t>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dikehendaki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kehamilan</a:t>
            </a:r>
            <a:r>
              <a:rPr lang="en-ID" dirty="0"/>
              <a:t>  yang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baik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alasan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tepat</a:t>
            </a:r>
            <a:r>
              <a:rPr lang="en-ID" dirty="0"/>
              <a:t> (</a:t>
            </a:r>
            <a:r>
              <a:rPr lang="en-ID" i="1" dirty="0"/>
              <a:t>mistimed</a:t>
            </a:r>
            <a:r>
              <a:rPr lang="en-ID" dirty="0"/>
              <a:t>) tau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kehamilan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diinginkan</a:t>
            </a:r>
            <a:r>
              <a:rPr lang="en-ID" dirty="0"/>
              <a:t> (</a:t>
            </a:r>
            <a:r>
              <a:rPr lang="en-ID" i="1" dirty="0"/>
              <a:t>unwanted</a:t>
            </a:r>
            <a:r>
              <a:rPr lang="en-ID" dirty="0"/>
              <a:t>).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D" dirty="0"/>
              <a:t>Ketika </a:t>
            </a:r>
            <a:r>
              <a:rPr lang="en-ID" dirty="0" err="1"/>
              <a:t>seorang</a:t>
            </a:r>
            <a:r>
              <a:rPr lang="en-ID" dirty="0"/>
              <a:t> </a:t>
            </a:r>
            <a:r>
              <a:rPr lang="en-ID" dirty="0" err="1"/>
              <a:t>perempuan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menginginkan</a:t>
            </a:r>
            <a:r>
              <a:rPr lang="en-ID" dirty="0"/>
              <a:t> </a:t>
            </a:r>
            <a:r>
              <a:rPr lang="en-ID" dirty="0" err="1"/>
              <a:t>kehamilan</a:t>
            </a:r>
            <a:r>
              <a:rPr lang="en-ID" dirty="0"/>
              <a:t> </a:t>
            </a:r>
            <a:r>
              <a:rPr lang="en-ID" dirty="0" err="1"/>
              <a:t>ketika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pembuahan</a:t>
            </a:r>
            <a:r>
              <a:rPr lang="en-ID" dirty="0"/>
              <a:t> (</a:t>
            </a:r>
            <a:r>
              <a:rPr lang="en-ID" dirty="0" err="1"/>
              <a:t>konsepsi</a:t>
            </a:r>
            <a:r>
              <a:rPr lang="en-ID" dirty="0"/>
              <a:t>), </a:t>
            </a:r>
            <a:r>
              <a:rPr lang="en-ID" dirty="0" err="1"/>
              <a:t>tapi</a:t>
            </a:r>
            <a:r>
              <a:rPr lang="en-ID" dirty="0"/>
              <a:t> </a:t>
            </a:r>
            <a:r>
              <a:rPr lang="en-ID" dirty="0" err="1"/>
              <a:t>masih</a:t>
            </a:r>
            <a:r>
              <a:rPr lang="en-ID" dirty="0"/>
              <a:t> </a:t>
            </a:r>
            <a:r>
              <a:rPr lang="en-ID" dirty="0" err="1"/>
              <a:t>menginginkan</a:t>
            </a:r>
            <a:r>
              <a:rPr lang="en-ID" dirty="0"/>
              <a:t> </a:t>
            </a:r>
            <a:r>
              <a:rPr lang="en-ID" dirty="0" err="1"/>
              <a:t>kehamilan</a:t>
            </a:r>
            <a:r>
              <a:rPr lang="en-ID" dirty="0"/>
              <a:t> di masa </a:t>
            </a:r>
            <a:r>
              <a:rPr lang="en-ID" dirty="0" err="1"/>
              <a:t>mendatang</a:t>
            </a:r>
            <a:r>
              <a:rPr lang="en-ID" dirty="0"/>
              <a:t>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kehamilan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dikategorikan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kehamilan</a:t>
            </a:r>
            <a:r>
              <a:rPr lang="en-ID" dirty="0"/>
              <a:t> yang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pada </a:t>
            </a:r>
            <a:r>
              <a:rPr lang="en-ID" dirty="0" err="1"/>
              <a:t>waktu</a:t>
            </a:r>
            <a:r>
              <a:rPr lang="en-ID" dirty="0"/>
              <a:t> yang </a:t>
            </a:r>
            <a:r>
              <a:rPr lang="en-ID" dirty="0" err="1"/>
              <a:t>direncanakan</a:t>
            </a:r>
            <a:r>
              <a:rPr lang="en-ID" dirty="0"/>
              <a:t> (</a:t>
            </a:r>
            <a:r>
              <a:rPr lang="en-ID" i="1" dirty="0"/>
              <a:t>mistimed / unplanned</a:t>
            </a:r>
            <a:r>
              <a:rPr lang="en-ID" dirty="0"/>
              <a:t>) 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11760" y="310595"/>
            <a:ext cx="56436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Alasan Kehamilan Tidak Diinginkan</a:t>
            </a:r>
          </a:p>
        </p:txBody>
      </p:sp>
      <p:pic>
        <p:nvPicPr>
          <p:cNvPr id="7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14290"/>
            <a:ext cx="1643074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74279045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UNISA_01</Template>
  <TotalTime>328</TotalTime>
  <Words>6176</Words>
  <Application>Microsoft Macintosh PowerPoint</Application>
  <PresentationFormat>On-screen Show (4:3)</PresentationFormat>
  <Paragraphs>214</Paragraphs>
  <Slides>48</Slides>
  <Notes>48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48</vt:i4>
      </vt:variant>
    </vt:vector>
  </HeadingPairs>
  <TitlesOfParts>
    <vt:vector size="54" baseType="lpstr">
      <vt:lpstr>Arial</vt:lpstr>
      <vt:lpstr>Calibri</vt:lpstr>
      <vt:lpstr>Wingdings</vt:lpstr>
      <vt:lpstr>Presentation UNISA_01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Microsoft Office User</cp:lastModifiedBy>
  <cp:revision>12</cp:revision>
  <dcterms:created xsi:type="dcterms:W3CDTF">2018-06-25T02:53:09Z</dcterms:created>
  <dcterms:modified xsi:type="dcterms:W3CDTF">2022-04-26T08:26:03Z</dcterms:modified>
</cp:coreProperties>
</file>