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33"/>
  </p:notesMasterIdLst>
  <p:sldIdLst>
    <p:sldId id="256" r:id="rId4"/>
    <p:sldId id="314" r:id="rId5"/>
    <p:sldId id="270" r:id="rId6"/>
    <p:sldId id="271" r:id="rId7"/>
    <p:sldId id="272" r:id="rId8"/>
    <p:sldId id="269" r:id="rId9"/>
    <p:sldId id="294" r:id="rId10"/>
    <p:sldId id="296" r:id="rId11"/>
    <p:sldId id="303" r:id="rId12"/>
    <p:sldId id="304" r:id="rId13"/>
    <p:sldId id="305" r:id="rId14"/>
    <p:sldId id="306" r:id="rId15"/>
    <p:sldId id="307" r:id="rId16"/>
    <p:sldId id="315" r:id="rId17"/>
    <p:sldId id="273" r:id="rId18"/>
    <p:sldId id="274" r:id="rId19"/>
    <p:sldId id="276" r:id="rId20"/>
    <p:sldId id="278" r:id="rId21"/>
    <p:sldId id="279" r:id="rId22"/>
    <p:sldId id="316" r:id="rId23"/>
    <p:sldId id="281" r:id="rId24"/>
    <p:sldId id="265" r:id="rId25"/>
    <p:sldId id="266" r:id="rId26"/>
    <p:sldId id="282" r:id="rId27"/>
    <p:sldId id="267" r:id="rId28"/>
    <p:sldId id="268" r:id="rId29"/>
    <p:sldId id="283" r:id="rId30"/>
    <p:sldId id="284" r:id="rId31"/>
    <p:sldId id="258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554"/>
  </p:normalViewPr>
  <p:slideViewPr>
    <p:cSldViewPr>
      <p:cViewPr varScale="1">
        <p:scale>
          <a:sx n="94" d="100"/>
          <a:sy n="94" d="100"/>
        </p:scale>
        <p:origin x="18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pPr/>
              <a:t>22/04/22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154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2250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4334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127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374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782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605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6866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238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924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03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487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159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9BB6-D74E-4657-85CF-81FFC0ABAC39}" type="datetimeFigureOut">
              <a:rPr lang="id-ID" smtClean="0"/>
              <a:pPr/>
              <a:t>22/04/22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EFE0-1A77-4097-9CD1-B9A439A01C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690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 txBox="1">
            <a:spLocks noGrp="1"/>
          </p:cNvSpPr>
          <p:nvPr>
            <p:ph type="title"/>
          </p:nvPr>
        </p:nvSpPr>
        <p:spPr>
          <a:xfrm>
            <a:off x="1208246" y="620775"/>
            <a:ext cx="672750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body" idx="1"/>
          </p:nvPr>
        </p:nvSpPr>
        <p:spPr>
          <a:xfrm>
            <a:off x="180776" y="1313179"/>
            <a:ext cx="402002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lvl="0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028700" lvl="2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371600" lvl="3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714500" lvl="4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057400" lvl="5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lvl="0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85800" lvl="1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028700" lvl="2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371600" lvl="3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714500" lvl="4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057400" lvl="5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ftr" idx="11"/>
          </p:nvPr>
        </p:nvSpPr>
        <p:spPr>
          <a:xfrm>
            <a:off x="4143279" y="6428920"/>
            <a:ext cx="85772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sldNum" idx="12"/>
          </p:nvPr>
        </p:nvSpPr>
        <p:spPr>
          <a:xfrm>
            <a:off x="8300562" y="6428921"/>
            <a:ext cx="18335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8575" marR="0" lvl="0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575" marR="0" lvl="1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575" marR="0" lvl="2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8575" marR="0" lvl="3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575" marR="0" lvl="4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575" marR="0" lvl="5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575" marR="0" lvl="6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575" marR="0" lvl="7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575" marR="0" lvl="8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ftr" idx="11"/>
          </p:nvPr>
        </p:nvSpPr>
        <p:spPr>
          <a:xfrm>
            <a:off x="4143279" y="6428920"/>
            <a:ext cx="85772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sldNum" idx="12"/>
          </p:nvPr>
        </p:nvSpPr>
        <p:spPr>
          <a:xfrm>
            <a:off x="8300562" y="6428921"/>
            <a:ext cx="18335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8575" marR="0" lvl="0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575" marR="0" lvl="1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575" marR="0" lvl="2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8575" marR="0" lvl="3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575" marR="0" lvl="4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575" marR="0" lvl="5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575" marR="0" lvl="6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575" marR="0" lvl="7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575" marR="0" lvl="8" indent="0" algn="l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4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-1" y="794"/>
            <a:ext cx="9148809" cy="68564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file:///C:/Users/George/Documents/JNPK%20Training%20Package/Family%20Planning%20Stuffs/Pop-up%20Implant%20Removal.mp4" TargetMode="External"/><Relationship Id="rId3" Type="http://schemas.openxmlformats.org/officeDocument/2006/relationships/image" Target="../media/image14.png"/><Relationship Id="rId7" Type="http://schemas.openxmlformats.org/officeDocument/2006/relationships/hyperlink" Target="file:///C:/Users/George/Documents/JNPK%20Training%20Package/Family%20Planning%20Stuffs/Implant%202%20Insertion.mp4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C:/Users/George/Documents/JNPK%20Training%20Package/Family%20Planning%20Stuffs/Pencabutan%20Implan%202.pptx#-1,1,Pencabutan Implan 2" TargetMode="External"/><Relationship Id="rId5" Type="http://schemas.openxmlformats.org/officeDocument/2006/relationships/hyperlink" Target="file:///C:/Users/George/Documents/JNPK%20Training%20Package/Family%20Planning%20Stuffs/Insersi%20Implan%202%20Plus.pptx#-1,1,Insersi Implan 2 Plus" TargetMode="External"/><Relationship Id="rId4" Type="http://schemas.openxmlformats.org/officeDocument/2006/relationships/hyperlink" Target="file:///C:/Users/George/Documents/JNPK%20Training%20Package/Family%20Planning%20Stuffs/Implan-2.pptx#-1,1,Implan-2" TargetMode="External"/><Relationship Id="rId9" Type="http://schemas.openxmlformats.org/officeDocument/2006/relationships/hyperlink" Target="file:///C:/Users/George/Documents/JNPK%20Training%20Package/Family%20Planning%20Stuffs/Removal%20Animation.mp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WORK\UNISA\BRAND BOOK\CDR\FOTO\Doc\IMG_9876 - resize.JPG"/>
          <p:cNvPicPr>
            <a:picLocks noChangeAspect="1" noChangeArrowheads="1"/>
          </p:cNvPicPr>
          <p:nvPr/>
        </p:nvPicPr>
        <p:blipFill>
          <a:blip r:embed="rId3"/>
          <a:srcRect t="5078"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pic>
        <p:nvPicPr>
          <p:cNvPr id="10" name="Picture 9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25" y="4696692"/>
            <a:ext cx="9150925" cy="2161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762735"/>
            <a:ext cx="73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26041"/>
                </a:solidFill>
              </a:rPr>
              <a:t>ALAT KONTRASEPSI AKDR DAN AKBK</a:t>
            </a:r>
            <a:endParaRPr lang="id-ID" b="1" dirty="0">
              <a:solidFill>
                <a:srgbClr val="32604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5672096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Dhesi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Ari Astuti</a:t>
            </a:r>
            <a:endParaRPr lang="id-ID" sz="2000" dirty="0"/>
          </a:p>
        </p:txBody>
      </p:sp>
      <p:pic>
        <p:nvPicPr>
          <p:cNvPr id="12" name="Picture 11" descr="Co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3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Keunggulan</a:t>
            </a:r>
            <a:r>
              <a:rPr lang="en-ID" sz="2400" b="1" dirty="0"/>
              <a:t> dan </a:t>
            </a:r>
            <a:r>
              <a:rPr lang="en-ID" sz="2400" b="1" dirty="0" err="1"/>
              <a:t>Kekurangan</a:t>
            </a:r>
            <a:r>
              <a:rPr lang="en-ID" sz="2400" b="1" dirty="0"/>
              <a:t> </a:t>
            </a:r>
            <a:r>
              <a:rPr lang="en-ID" sz="2400" b="1" dirty="0" err="1"/>
              <a:t>Kontrasepsi</a:t>
            </a:r>
            <a:r>
              <a:rPr lang="en-ID" sz="2400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jerawat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, </a:t>
            </a:r>
            <a:r>
              <a:rPr lang="en-ID" dirty="0" err="1"/>
              <a:t>hormon</a:t>
            </a:r>
            <a:r>
              <a:rPr lang="en-ID" dirty="0"/>
              <a:t> juga punya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jerawat</a:t>
            </a:r>
            <a:r>
              <a:rPr lang="en-ID" dirty="0"/>
              <a:t>. </a:t>
            </a:r>
            <a:r>
              <a:rPr lang="en-ID" dirty="0" err="1"/>
              <a:t>Hormon</a:t>
            </a:r>
            <a:r>
              <a:rPr lang="en-ID" dirty="0"/>
              <a:t> androgen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sebum </a:t>
            </a:r>
            <a:r>
              <a:rPr lang="en-ID" dirty="0" err="1"/>
              <a:t>minyak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kulit</a:t>
            </a:r>
            <a:r>
              <a:rPr lang="en-ID" dirty="0"/>
              <a:t>. </a:t>
            </a:r>
            <a:r>
              <a:rPr lang="en-ID" dirty="0" err="1"/>
              <a:t>Minyak</a:t>
            </a:r>
            <a:r>
              <a:rPr lang="en-ID" dirty="0"/>
              <a:t> yang </a:t>
            </a:r>
            <a:r>
              <a:rPr lang="en-ID" dirty="0" err="1"/>
              <a:t>berlebihan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pori-pori</a:t>
            </a:r>
            <a:r>
              <a:rPr lang="en-ID" dirty="0"/>
              <a:t> </a:t>
            </a:r>
            <a:r>
              <a:rPr lang="en-ID" dirty="0" err="1"/>
              <a:t>tersumbat</a:t>
            </a:r>
            <a:r>
              <a:rPr lang="en-ID" dirty="0"/>
              <a:t> dan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bakteri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yang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berkembangbiaknya</a:t>
            </a:r>
            <a:r>
              <a:rPr lang="en-ID" dirty="0"/>
              <a:t> </a:t>
            </a:r>
            <a:r>
              <a:rPr lang="en-ID" dirty="0" err="1"/>
              <a:t>jerawat</a:t>
            </a:r>
            <a:r>
              <a:rPr lang="en-ID" dirty="0"/>
              <a:t>. Ketika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jerawat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lain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berhasil</a:t>
            </a:r>
            <a:r>
              <a:rPr lang="en-ID" dirty="0"/>
              <a:t>, </a:t>
            </a:r>
            <a:r>
              <a:rPr lang="en-ID" dirty="0" err="1"/>
              <a:t>terkadang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</a:t>
            </a:r>
            <a:r>
              <a:rPr lang="en-ID" dirty="0" err="1"/>
              <a:t>alternatifnya</a:t>
            </a:r>
            <a:r>
              <a:rPr lang="en-ID" dirty="0"/>
              <a:t>. </a:t>
            </a:r>
            <a:r>
              <a:rPr lang="en-ID" dirty="0" err="1"/>
              <a:t>Menurut</a:t>
            </a:r>
            <a:r>
              <a:rPr lang="en-ID" dirty="0"/>
              <a:t> Jonathan Dunn, MD, </a:t>
            </a:r>
            <a:r>
              <a:rPr lang="en-ID" dirty="0" err="1"/>
              <a:t>dari</a:t>
            </a:r>
            <a:r>
              <a:rPr lang="en-ID" dirty="0"/>
              <a:t> Scripps Clinic Carmel Valley,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mengobati</a:t>
            </a:r>
            <a:r>
              <a:rPr lang="en-ID" dirty="0"/>
              <a:t> </a:t>
            </a:r>
            <a:r>
              <a:rPr lang="en-ID" dirty="0" err="1"/>
              <a:t>komedo</a:t>
            </a:r>
            <a:r>
              <a:rPr lang="en-ID" dirty="0"/>
              <a:t> dan </a:t>
            </a:r>
            <a:r>
              <a:rPr lang="en-ID" dirty="0" err="1"/>
              <a:t>jerawat</a:t>
            </a:r>
            <a:r>
              <a:rPr lang="en-ID" dirty="0"/>
              <a:t> yang </a:t>
            </a:r>
            <a:r>
              <a:rPr lang="en-ID" dirty="0" err="1"/>
              <a:t>membandel</a:t>
            </a:r>
            <a:r>
              <a:rPr lang="en-ID" dirty="0"/>
              <a:t> di </a:t>
            </a:r>
            <a:r>
              <a:rPr lang="en-ID" dirty="0" err="1"/>
              <a:t>sekitar</a:t>
            </a:r>
            <a:r>
              <a:rPr lang="en-ID" dirty="0"/>
              <a:t> </a:t>
            </a:r>
            <a:r>
              <a:rPr lang="en-ID" dirty="0" err="1"/>
              <a:t>rahang</a:t>
            </a:r>
            <a:r>
              <a:rPr lang="en-ID" dirty="0"/>
              <a:t>, </a:t>
            </a:r>
            <a:r>
              <a:rPr lang="en-ID" dirty="0" err="1"/>
              <a:t>wajah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bawah</a:t>
            </a:r>
            <a:r>
              <a:rPr lang="en-ID" dirty="0"/>
              <a:t> dan </a:t>
            </a:r>
            <a:r>
              <a:rPr lang="en-ID" dirty="0" err="1"/>
              <a:t>leher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lain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krim</a:t>
            </a:r>
            <a:r>
              <a:rPr lang="en-ID" dirty="0"/>
              <a:t> </a:t>
            </a:r>
            <a:r>
              <a:rPr lang="en-ID" dirty="0" err="1"/>
              <a:t>topikal</a:t>
            </a:r>
            <a:r>
              <a:rPr lang="en-ID" dirty="0"/>
              <a:t> dan </a:t>
            </a:r>
            <a:r>
              <a:rPr lang="en-ID" dirty="0" err="1"/>
              <a:t>antibiotik</a:t>
            </a:r>
            <a:r>
              <a:rPr lang="en-ID" dirty="0"/>
              <a:t> oral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91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Keunggulan</a:t>
            </a:r>
            <a:r>
              <a:rPr lang="en-ID" sz="2400" b="1" dirty="0"/>
              <a:t> dan </a:t>
            </a:r>
            <a:r>
              <a:rPr lang="en-ID" sz="2400" b="1" dirty="0" err="1"/>
              <a:t>Kekurangan</a:t>
            </a:r>
            <a:r>
              <a:rPr lang="en-ID" sz="2400" b="1" dirty="0"/>
              <a:t> </a:t>
            </a:r>
            <a:r>
              <a:rPr lang="en-ID" sz="2400" b="1" dirty="0" err="1"/>
              <a:t>Kontrasepsi</a:t>
            </a:r>
            <a:r>
              <a:rPr lang="en-ID" sz="2400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PMS dan PMDD, </a:t>
            </a:r>
            <a:r>
              <a:rPr lang="en-ID" dirty="0" err="1"/>
              <a:t>Kandungan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KB hormonal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, minimal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PMS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, </a:t>
            </a:r>
            <a:r>
              <a:rPr lang="en-ID" dirty="0" err="1"/>
              <a:t>kram</a:t>
            </a:r>
            <a:r>
              <a:rPr lang="en-ID" dirty="0"/>
              <a:t> </a:t>
            </a:r>
            <a:r>
              <a:rPr lang="en-ID" dirty="0" err="1"/>
              <a:t>perut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bawah</a:t>
            </a:r>
            <a:r>
              <a:rPr lang="en-ID" dirty="0"/>
              <a:t>. </a:t>
            </a:r>
            <a:r>
              <a:rPr lang="en-ID" dirty="0" err="1"/>
              <a:t>Kram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PMS paling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,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dipicu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prostaglandin yang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</a:t>
            </a:r>
            <a:r>
              <a:rPr lang="en-ID" dirty="0" err="1"/>
              <a:t>berkontraksi</a:t>
            </a:r>
            <a:r>
              <a:rPr lang="en-ID" dirty="0"/>
              <a:t>.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76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Keunggulan</a:t>
            </a:r>
            <a:r>
              <a:rPr lang="en-ID" sz="2400" b="1" dirty="0"/>
              <a:t> dan </a:t>
            </a:r>
            <a:r>
              <a:rPr lang="en-ID" sz="2400" b="1" dirty="0" err="1"/>
              <a:t>Kekurangan</a:t>
            </a:r>
            <a:r>
              <a:rPr lang="en-ID" sz="2400" b="1" dirty="0"/>
              <a:t> </a:t>
            </a:r>
            <a:r>
              <a:rPr lang="en-ID" sz="2400" b="1" dirty="0" err="1"/>
              <a:t>Kontrasepsi</a:t>
            </a:r>
            <a:r>
              <a:rPr lang="en-ID" sz="2400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44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Produksi</a:t>
            </a:r>
            <a:r>
              <a:rPr lang="en-ID" dirty="0"/>
              <a:t> dan </a:t>
            </a:r>
            <a:r>
              <a:rPr lang="en-ID" dirty="0" err="1"/>
              <a:t>kualitas</a:t>
            </a:r>
            <a:r>
              <a:rPr lang="en-ID" dirty="0"/>
              <a:t> ASI </a:t>
            </a:r>
            <a:r>
              <a:rPr lang="en-ID" dirty="0" err="1"/>
              <a:t>terjaga</a:t>
            </a:r>
            <a:r>
              <a:rPr lang="en-ID" sz="2400" dirty="0"/>
              <a:t>,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khawatir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kamu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kandungan</a:t>
            </a:r>
            <a:r>
              <a:rPr lang="en-ID" dirty="0"/>
              <a:t> hormonal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diformulasi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oleh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dan </a:t>
            </a:r>
            <a:r>
              <a:rPr lang="en-ID" dirty="0" err="1"/>
              <a:t>kualitas</a:t>
            </a:r>
            <a:r>
              <a:rPr lang="en-ID" dirty="0"/>
              <a:t> ASI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Mengatasi</a:t>
            </a:r>
            <a:r>
              <a:rPr lang="en-ID" dirty="0"/>
              <a:t> endometriosis</a:t>
            </a:r>
            <a:r>
              <a:rPr lang="en-ID" sz="2400" dirty="0"/>
              <a:t>, </a:t>
            </a:r>
            <a:r>
              <a:rPr lang="en-ID" dirty="0"/>
              <a:t>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endometriosis </a:t>
            </a:r>
            <a:r>
              <a:rPr lang="en-ID" dirty="0" err="1"/>
              <a:t>adalah</a:t>
            </a:r>
            <a:r>
              <a:rPr lang="en-ID" dirty="0"/>
              <a:t> rasa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tertahankan</a:t>
            </a:r>
            <a:r>
              <a:rPr lang="en-ID" dirty="0"/>
              <a:t> </a:t>
            </a:r>
            <a:r>
              <a:rPr lang="en-ID" dirty="0" err="1"/>
              <a:t>jelang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. Nah, </a:t>
            </a:r>
            <a:r>
              <a:rPr lang="en-ID" dirty="0" err="1"/>
              <a:t>pil</a:t>
            </a:r>
            <a:r>
              <a:rPr lang="en-ID" dirty="0"/>
              <a:t> KB yang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progesteron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endometriosis </a:t>
            </a:r>
            <a:r>
              <a:rPr lang="en-ID" dirty="0" err="1"/>
              <a:t>bahkan</a:t>
            </a:r>
            <a:r>
              <a:rPr lang="en-ID" dirty="0"/>
              <a:t> oleh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subur</a:t>
            </a:r>
            <a:r>
              <a:rPr lang="en-ID" dirty="0"/>
              <a:t>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menikah</a:t>
            </a:r>
            <a:r>
              <a:rPr lang="en-ID" dirty="0"/>
              <a:t> </a:t>
            </a:r>
            <a:r>
              <a:rPr lang="en-ID" dirty="0" err="1"/>
              <a:t>sekalipun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 </a:t>
            </a:r>
            <a:r>
              <a:rPr lang="en-ID" dirty="0" err="1"/>
              <a:t>kok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asal</a:t>
            </a:r>
            <a:r>
              <a:rPr lang="en-ID" dirty="0"/>
              <a:t> </a:t>
            </a:r>
            <a:r>
              <a:rPr lang="en-ID" dirty="0" err="1"/>
              <a:t>konsultasikan</a:t>
            </a:r>
            <a:r>
              <a:rPr lang="en-ID" dirty="0"/>
              <a:t> </a:t>
            </a:r>
            <a:r>
              <a:rPr lang="en-ID" dirty="0" err="1"/>
              <a:t>dulu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dokter</a:t>
            </a:r>
            <a:endParaRPr lang="id-ID" sz="24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3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Keunggulan</a:t>
            </a:r>
            <a:r>
              <a:rPr lang="en-ID" sz="2400" b="1" dirty="0"/>
              <a:t> dan </a:t>
            </a:r>
            <a:r>
              <a:rPr lang="en-ID" sz="2400" b="1" dirty="0" err="1"/>
              <a:t>Kekurangan</a:t>
            </a:r>
            <a:r>
              <a:rPr lang="en-ID" sz="2400" b="1" dirty="0"/>
              <a:t> </a:t>
            </a:r>
            <a:r>
              <a:rPr lang="en-ID" sz="2400" b="1" dirty="0" err="1"/>
              <a:t>Kontrasepsi</a:t>
            </a:r>
            <a:r>
              <a:rPr lang="en-ID" sz="2400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, </a:t>
            </a:r>
            <a:r>
              <a:rPr lang="en-ID" dirty="0" err="1"/>
              <a:t>Intervensi</a:t>
            </a:r>
            <a:r>
              <a:rPr lang="en-ID" dirty="0"/>
              <a:t> hormonal yang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metode</a:t>
            </a:r>
            <a:r>
              <a:rPr lang="en-ID" dirty="0"/>
              <a:t> KB hormonal juga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 Karena </a:t>
            </a:r>
            <a:r>
              <a:rPr lang="en-ID" dirty="0" err="1"/>
              <a:t>hormonnya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dampaknya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pun </a:t>
            </a:r>
            <a:r>
              <a:rPr lang="en-ID" dirty="0" err="1"/>
              <a:t>ikutan</a:t>
            </a:r>
            <a:r>
              <a:rPr lang="en-ID" dirty="0"/>
              <a:t>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.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yang </a:t>
            </a:r>
            <a:r>
              <a:rPr lang="en-ID" dirty="0" err="1"/>
              <a:t>teratur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dan </a:t>
            </a:r>
            <a:r>
              <a:rPr lang="en-ID" dirty="0" err="1"/>
              <a:t>reproduktif</a:t>
            </a:r>
            <a:r>
              <a:rPr lang="en-ID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Menurunkan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dan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indung</a:t>
            </a:r>
            <a:r>
              <a:rPr lang="en-ID" dirty="0"/>
              <a:t> </a:t>
            </a:r>
            <a:r>
              <a:rPr lang="en-ID" dirty="0" err="1"/>
              <a:t>telur</a:t>
            </a:r>
            <a:br>
              <a:rPr lang="en-ID" dirty="0"/>
            </a:br>
            <a:r>
              <a:rPr lang="en-ID" dirty="0" err="1"/>
              <a:t>Manfaat</a:t>
            </a:r>
            <a:r>
              <a:rPr lang="en-ID" dirty="0"/>
              <a:t> lain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kalah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KB hormonal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dan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indung</a:t>
            </a:r>
            <a:r>
              <a:rPr lang="en-ID" dirty="0"/>
              <a:t> </a:t>
            </a:r>
            <a:r>
              <a:rPr lang="en-ID" dirty="0" err="1"/>
              <a:t>telur</a:t>
            </a:r>
            <a:r>
              <a:rPr lang="en-ID" dirty="0"/>
              <a:t>.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ovarium dan </a:t>
            </a:r>
            <a:r>
              <a:rPr lang="en-ID" dirty="0" err="1"/>
              <a:t>indung</a:t>
            </a:r>
            <a:r>
              <a:rPr lang="en-ID" dirty="0"/>
              <a:t> </a:t>
            </a:r>
            <a:r>
              <a:rPr lang="en-ID" dirty="0" err="1"/>
              <a:t>telur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pada </a:t>
            </a:r>
            <a:r>
              <a:rPr lang="en-ID" dirty="0" err="1"/>
              <a:t>wanita</a:t>
            </a:r>
            <a:r>
              <a:rPr lang="en-ID" dirty="0"/>
              <a:t> yang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panjang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67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Keunggulan</a:t>
            </a:r>
            <a:r>
              <a:rPr lang="en-ID" sz="2400" b="1" dirty="0"/>
              <a:t> dan </a:t>
            </a:r>
            <a:r>
              <a:rPr lang="en-ID" sz="2400" b="1" dirty="0" err="1"/>
              <a:t>Kekurangan</a:t>
            </a:r>
            <a:r>
              <a:rPr lang="en-ID" sz="2400" b="1" dirty="0"/>
              <a:t> </a:t>
            </a:r>
            <a:r>
              <a:rPr lang="en-ID" sz="2400" b="1" dirty="0" err="1"/>
              <a:t>Kontrasepsi</a:t>
            </a:r>
            <a:r>
              <a:rPr lang="en-ID" sz="2400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, </a:t>
            </a:r>
            <a:r>
              <a:rPr lang="en-ID" dirty="0" err="1"/>
              <a:t>Intervensi</a:t>
            </a:r>
            <a:r>
              <a:rPr lang="en-ID" dirty="0"/>
              <a:t> hormonal yang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metode</a:t>
            </a:r>
            <a:r>
              <a:rPr lang="en-ID" dirty="0"/>
              <a:t> KB hormonal juga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 Karena </a:t>
            </a:r>
            <a:r>
              <a:rPr lang="en-ID" dirty="0" err="1"/>
              <a:t>hormonnya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dampaknya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pun </a:t>
            </a:r>
            <a:r>
              <a:rPr lang="en-ID" dirty="0" err="1"/>
              <a:t>ikutan</a:t>
            </a:r>
            <a:r>
              <a:rPr lang="en-ID" dirty="0"/>
              <a:t>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.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yang </a:t>
            </a:r>
            <a:r>
              <a:rPr lang="en-ID" dirty="0" err="1"/>
              <a:t>teratur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dan </a:t>
            </a:r>
            <a:r>
              <a:rPr lang="en-ID" dirty="0" err="1"/>
              <a:t>reproduktif</a:t>
            </a:r>
            <a:r>
              <a:rPr lang="en-ID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Menurunkan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dan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indung</a:t>
            </a:r>
            <a:r>
              <a:rPr lang="en-ID" dirty="0"/>
              <a:t> </a:t>
            </a:r>
            <a:r>
              <a:rPr lang="en-ID" dirty="0" err="1"/>
              <a:t>telur</a:t>
            </a:r>
            <a:br>
              <a:rPr lang="en-ID" dirty="0"/>
            </a:br>
            <a:r>
              <a:rPr lang="en-ID" dirty="0" err="1"/>
              <a:t>Manfaat</a:t>
            </a:r>
            <a:r>
              <a:rPr lang="en-ID" dirty="0"/>
              <a:t> lain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kalah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KB hormonal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dan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indung</a:t>
            </a:r>
            <a:r>
              <a:rPr lang="en-ID" dirty="0"/>
              <a:t> </a:t>
            </a:r>
            <a:r>
              <a:rPr lang="en-ID" dirty="0" err="1"/>
              <a:t>telur</a:t>
            </a:r>
            <a:r>
              <a:rPr lang="en-ID" dirty="0"/>
              <a:t>.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ovarium dan </a:t>
            </a:r>
            <a:r>
              <a:rPr lang="en-ID" dirty="0" err="1"/>
              <a:t>indung</a:t>
            </a:r>
            <a:r>
              <a:rPr lang="en-ID" dirty="0"/>
              <a:t> </a:t>
            </a:r>
            <a:r>
              <a:rPr lang="en-ID" dirty="0" err="1"/>
              <a:t>telur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pada </a:t>
            </a:r>
            <a:r>
              <a:rPr lang="en-ID" dirty="0" err="1"/>
              <a:t>wanita</a:t>
            </a:r>
            <a:r>
              <a:rPr lang="en-ID" dirty="0"/>
              <a:t> yang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panjang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60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9"/>
          <p:cNvSpPr>
            <a:spLocks noChangeArrowheads="1"/>
          </p:cNvSpPr>
          <p:nvPr/>
        </p:nvSpPr>
        <p:spPr bwMode="auto">
          <a:xfrm>
            <a:off x="3259015" y="6362700"/>
            <a:ext cx="2696308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2211" name="Rectangle 8"/>
          <p:cNvSpPr>
            <a:spLocks noGrp="1" noChangeArrowheads="1"/>
          </p:cNvSpPr>
          <p:nvPr>
            <p:ph type="title"/>
          </p:nvPr>
        </p:nvSpPr>
        <p:spPr>
          <a:xfrm>
            <a:off x="928662" y="2786058"/>
            <a:ext cx="7325458" cy="476251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algn="ctr"/>
            <a:r>
              <a:rPr lang="de-DE" sz="3200" dirty="0"/>
              <a:t> AKDR dengan pelepas Hormon</a:t>
            </a:r>
          </a:p>
        </p:txBody>
      </p:sp>
      <p:sp>
        <p:nvSpPr>
          <p:cNvPr id="222212" name="Rectangle 11"/>
          <p:cNvSpPr>
            <a:spLocks noChangeArrowheads="1"/>
          </p:cNvSpPr>
          <p:nvPr/>
        </p:nvSpPr>
        <p:spPr bwMode="auto">
          <a:xfrm>
            <a:off x="1233854" y="1990725"/>
            <a:ext cx="6627935" cy="598488"/>
          </a:xfrm>
          <a:prstGeom prst="rect">
            <a:avLst/>
          </a:prstGeom>
          <a:solidFill>
            <a:srgbClr val="99CCFF">
              <a:alpha val="50195"/>
            </a:srgb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90487" tIns="46037" rIns="90487" bIns="46037" anchor="b">
            <a:spAutoFit/>
          </a:bodyPr>
          <a:lstStyle/>
          <a:p>
            <a:pPr algn="ctr"/>
            <a:r>
              <a:rPr lang="de-DE" sz="3200" b="1" dirty="0" err="1">
                <a:solidFill>
                  <a:srgbClr val="000DB2"/>
                </a:solidFill>
                <a:latin typeface="+mj-lt"/>
              </a:rPr>
              <a:t>Kontrasepsi</a:t>
            </a:r>
            <a:r>
              <a:rPr lang="de-DE" sz="3200" b="1" dirty="0">
                <a:solidFill>
                  <a:srgbClr val="000DB2"/>
                </a:solidFill>
                <a:latin typeface="+mj-lt"/>
              </a:rPr>
              <a:t> Hormonal</a:t>
            </a:r>
            <a:endParaRPr lang="de-DE" sz="3600" dirty="0">
              <a:solidFill>
                <a:srgbClr val="000DB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George\Documents\Pictures of FP Methods\iucd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43314"/>
            <a:ext cx="185738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3259015" y="6362700"/>
            <a:ext cx="2696308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2976" y="928670"/>
            <a:ext cx="7174523" cy="4334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AKDR dengan Pelepas Hormon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1043354" y="1422400"/>
            <a:ext cx="7848600" cy="965200"/>
          </a:xfrm>
        </p:spPr>
        <p:txBody>
          <a:bodyPr/>
          <a:lstStyle/>
          <a:p>
            <a:r>
              <a:rPr lang="de-DE" sz="2400" dirty="0">
                <a:latin typeface="+mj-lt"/>
              </a:rPr>
              <a:t>AKDR dengan Progestin (Mirena®):</a:t>
            </a:r>
          </a:p>
          <a:p>
            <a:pPr>
              <a:buFont typeface="Wingdings" pitchFamily="2" charset="2"/>
              <a:buChar char="l"/>
            </a:pPr>
            <a:endParaRPr lang="de-DE" dirty="0">
              <a:latin typeface="+mj-lt"/>
            </a:endParaRP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1357290" y="2143116"/>
            <a:ext cx="4906108" cy="4122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6037" rIns="90487" bIns="46037"/>
          <a:lstStyle/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id-ID" u="sng" dirty="0">
                <a:solidFill>
                  <a:srgbClr val="000000"/>
                </a:solidFill>
                <a:latin typeface="+mj-lt"/>
              </a:rPr>
              <a:t>Karakteristik</a:t>
            </a:r>
            <a:r>
              <a:rPr lang="de-DE" u="sng" dirty="0">
                <a:solidFill>
                  <a:srgbClr val="000000"/>
                </a:solidFill>
                <a:latin typeface="+mj-lt"/>
              </a:rPr>
              <a:t>: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339725" indent="-339725" defTabSz="904875">
              <a:lnSpc>
                <a:spcPct val="20000"/>
              </a:lnSpc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endParaRPr lang="de-DE" dirty="0">
              <a:solidFill>
                <a:srgbClr val="000000"/>
              </a:solidFill>
              <a:latin typeface="+mj-lt"/>
            </a:endParaRP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Bentuk T- batang polyethylene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Melepas levonorgestrel 20 µg/hari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Proteksi kontrasepsi: 5 tahun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Pearl index 0.1 - 0.2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Perubahan atrofik endometrium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Menurunkan jumlah darah dan lama haid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25% amenore (year 1-5)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60% amenore (year 6-10)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Mirena dikenalkan di Jerman tahun 1997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   &gt; 500,000 klien menggunakan Mirena 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Char char="l"/>
            </a:pPr>
            <a:endParaRPr lang="de-DE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23237" name="Picture 5" descr="hormok06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636" y="2254250"/>
            <a:ext cx="2029557" cy="3867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0" name="Rectangle 13"/>
          <p:cNvSpPr>
            <a:spLocks noGrp="1" noChangeArrowheads="1"/>
          </p:cNvSpPr>
          <p:nvPr>
            <p:ph type="title"/>
          </p:nvPr>
        </p:nvSpPr>
        <p:spPr>
          <a:xfrm>
            <a:off x="1142976" y="928670"/>
            <a:ext cx="7466134" cy="37149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Hormone-Releasing IUD</a:t>
            </a:r>
          </a:p>
        </p:txBody>
      </p:sp>
      <p:sp>
        <p:nvSpPr>
          <p:cNvPr id="225282" name="Rectangle 3"/>
          <p:cNvSpPr>
            <a:spLocks noGrp="1" noChangeArrowheads="1"/>
          </p:cNvSpPr>
          <p:nvPr>
            <p:ph idx="1"/>
          </p:nvPr>
        </p:nvSpPr>
        <p:spPr>
          <a:xfrm>
            <a:off x="1077058" y="1714500"/>
            <a:ext cx="7848600" cy="4381500"/>
          </a:xfrm>
        </p:spPr>
        <p:txBody>
          <a:bodyPr/>
          <a:lstStyle/>
          <a:p>
            <a:r>
              <a:rPr lang="de-DE" sz="2400" dirty="0">
                <a:latin typeface="+mj-lt"/>
              </a:rPr>
              <a:t>AKDR + Levonorgestrel (Mirena®):</a:t>
            </a:r>
          </a:p>
          <a:p>
            <a:pPr>
              <a:buFont typeface="Wingdings" pitchFamily="2" charset="2"/>
              <a:buNone/>
            </a:pPr>
            <a:r>
              <a:rPr lang="de-DE" dirty="0">
                <a:latin typeface="+mj-lt"/>
              </a:rPr>
              <a:t>	</a:t>
            </a:r>
            <a:r>
              <a:rPr lang="de-DE" sz="2000" b="0" dirty="0">
                <a:latin typeface="+mj-lt"/>
              </a:rPr>
              <a:t>Cara Kerja:</a:t>
            </a:r>
            <a:endParaRPr lang="de-DE" sz="2000" b="0" u="sng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sz="2000" b="0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dirty="0">
              <a:solidFill>
                <a:srgbClr val="D80427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dirty="0">
              <a:solidFill>
                <a:srgbClr val="D80427"/>
              </a:solidFill>
              <a:latin typeface="+mj-lt"/>
            </a:endParaRPr>
          </a:p>
        </p:txBody>
      </p:sp>
      <p:pic>
        <p:nvPicPr>
          <p:cNvPr id="22528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FE"/>
              </a:clrFrom>
              <a:clrTo>
                <a:srgbClr val="0000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5408" y="2425700"/>
            <a:ext cx="293809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4" name="Text Box 6"/>
          <p:cNvSpPr txBox="1">
            <a:spLocks noChangeArrowheads="1"/>
          </p:cNvSpPr>
          <p:nvPr/>
        </p:nvSpPr>
        <p:spPr bwMode="auto">
          <a:xfrm>
            <a:off x="5681297" y="3465514"/>
            <a:ext cx="32045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+mj-lt"/>
              </a:rPr>
              <a:t>Perubahan lingkungan tuba -</a:t>
            </a:r>
            <a:br>
              <a:rPr lang="de-DE">
                <a:latin typeface="+mj-lt"/>
              </a:rPr>
            </a:br>
            <a:r>
              <a:rPr lang="de-DE">
                <a:latin typeface="+mj-lt"/>
              </a:rPr>
              <a:t>(menghambat motilitas sperma)</a:t>
            </a:r>
          </a:p>
        </p:txBody>
      </p:sp>
      <p:sp>
        <p:nvSpPr>
          <p:cNvPr id="225285" name="Text Box 7"/>
          <p:cNvSpPr txBox="1">
            <a:spLocks noChangeArrowheads="1"/>
          </p:cNvSpPr>
          <p:nvPr/>
        </p:nvSpPr>
        <p:spPr bwMode="auto">
          <a:xfrm>
            <a:off x="5915758" y="5214939"/>
            <a:ext cx="27970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+mj-lt"/>
              </a:rPr>
              <a:t>Penebalan/pengentalan</a:t>
            </a:r>
            <a:br>
              <a:rPr lang="de-DE">
                <a:latin typeface="+mj-lt"/>
              </a:rPr>
            </a:br>
            <a:r>
              <a:rPr lang="de-DE">
                <a:latin typeface="+mj-lt"/>
              </a:rPr>
              <a:t>lendir serviks (menghambat</a:t>
            </a:r>
          </a:p>
          <a:p>
            <a:r>
              <a:rPr lang="de-DE">
                <a:latin typeface="+mj-lt"/>
              </a:rPr>
              <a:t>motilitas sperma)</a:t>
            </a:r>
          </a:p>
        </p:txBody>
      </p:sp>
      <p:sp>
        <p:nvSpPr>
          <p:cNvPr id="225286" name="Text Box 8"/>
          <p:cNvSpPr txBox="1">
            <a:spLocks noChangeArrowheads="1"/>
          </p:cNvSpPr>
          <p:nvPr/>
        </p:nvSpPr>
        <p:spPr bwMode="auto">
          <a:xfrm>
            <a:off x="810358" y="4660901"/>
            <a:ext cx="3025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+mj-lt"/>
              </a:rPr>
              <a:t>Perubahan decidua, stroma </a:t>
            </a:r>
            <a:br>
              <a:rPr lang="de-DE">
                <a:latin typeface="+mj-lt"/>
              </a:rPr>
            </a:br>
            <a:r>
              <a:rPr lang="de-DE">
                <a:latin typeface="+mj-lt"/>
              </a:rPr>
              <a:t>endometrium, proliferasi </a:t>
            </a:r>
          </a:p>
          <a:p>
            <a:r>
              <a:rPr lang="de-DE">
                <a:latin typeface="+mj-lt"/>
              </a:rPr>
              <a:t>berkurang (inhibisi implantasi)</a:t>
            </a:r>
          </a:p>
        </p:txBody>
      </p:sp>
      <p:sp>
        <p:nvSpPr>
          <p:cNvPr id="225287" name="Line 9"/>
          <p:cNvSpPr>
            <a:spLocks noChangeShapeType="1"/>
          </p:cNvSpPr>
          <p:nvPr/>
        </p:nvSpPr>
        <p:spPr bwMode="auto">
          <a:xfrm flipH="1" flipV="1">
            <a:off x="4819651" y="3476625"/>
            <a:ext cx="1003788" cy="484188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sp>
        <p:nvSpPr>
          <p:cNvPr id="225288" name="Line 10"/>
          <p:cNvSpPr>
            <a:spLocks noChangeShapeType="1"/>
          </p:cNvSpPr>
          <p:nvPr/>
        </p:nvSpPr>
        <p:spPr bwMode="auto">
          <a:xfrm flipH="1" flipV="1">
            <a:off x="4566139" y="4864101"/>
            <a:ext cx="1305658" cy="708025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sp>
        <p:nvSpPr>
          <p:cNvPr id="225289" name="Line 11"/>
          <p:cNvSpPr>
            <a:spLocks noChangeShapeType="1"/>
          </p:cNvSpPr>
          <p:nvPr/>
        </p:nvSpPr>
        <p:spPr bwMode="auto">
          <a:xfrm flipV="1">
            <a:off x="3695701" y="3830638"/>
            <a:ext cx="531935" cy="1504950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9"/>
          <p:cNvSpPr>
            <a:spLocks noGrp="1" noChangeArrowheads="1"/>
          </p:cNvSpPr>
          <p:nvPr>
            <p:ph type="title"/>
          </p:nvPr>
        </p:nvSpPr>
        <p:spPr>
          <a:xfrm>
            <a:off x="1071538" y="857232"/>
            <a:ext cx="7378212" cy="42388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AKDR dengan Pelepas Hormon</a:t>
            </a:r>
          </a:p>
        </p:txBody>
      </p:sp>
      <p:sp>
        <p:nvSpPr>
          <p:cNvPr id="227330" name="Rectangle 3"/>
          <p:cNvSpPr>
            <a:spLocks noGrp="1" noChangeArrowheads="1"/>
          </p:cNvSpPr>
          <p:nvPr>
            <p:ph idx="1"/>
          </p:nvPr>
        </p:nvSpPr>
        <p:spPr>
          <a:xfrm>
            <a:off x="1014046" y="1431925"/>
            <a:ext cx="7848600" cy="483870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+mj-lt"/>
              </a:rPr>
              <a:t>AKDR + Levonorgestrel </a:t>
            </a:r>
            <a:endParaRPr lang="de-DE" sz="2400" dirty="0">
              <a:solidFill>
                <a:srgbClr val="D80427"/>
              </a:solidFill>
              <a:latin typeface="+mj-lt"/>
            </a:endParaRPr>
          </a:p>
        </p:txBody>
      </p:sp>
      <p:sp>
        <p:nvSpPr>
          <p:cNvPr id="227331" name="Rectangle 6"/>
          <p:cNvSpPr>
            <a:spLocks noChangeArrowheads="1"/>
          </p:cNvSpPr>
          <p:nvPr/>
        </p:nvSpPr>
        <p:spPr bwMode="auto">
          <a:xfrm>
            <a:off x="849923" y="2011364"/>
            <a:ext cx="3746989" cy="4498975"/>
          </a:xfrm>
          <a:prstGeom prst="rect">
            <a:avLst/>
          </a:prstGeom>
          <a:solidFill>
            <a:srgbClr val="FFE885">
              <a:alpha val="50195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98000" tIns="252000" rIns="180000" bIns="180000"/>
          <a:lstStyle/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None/>
              <a:tabLst>
                <a:tab pos="5329238" algn="l"/>
              </a:tabLst>
            </a:pPr>
            <a:r>
              <a:rPr lang="de-DE" sz="1800" b="1" u="sng">
                <a:solidFill>
                  <a:srgbClr val="000000"/>
                </a:solidFill>
                <a:latin typeface="+mj-lt"/>
              </a:rPr>
              <a:t>Pro</a:t>
            </a:r>
            <a:endParaRPr lang="de-DE" sz="1800" b="1">
              <a:solidFill>
                <a:srgbClr val="000000"/>
              </a:solidFill>
              <a:latin typeface="+mj-lt"/>
            </a:endParaRP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Efektifitas kontrasepsi sangat tinggi (PI 0.1)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Pelepasan lokal menuju target organ </a:t>
            </a:r>
            <a:r>
              <a:rPr lang="de-DE" sz="1700">
                <a:solidFill>
                  <a:srgbClr val="000000"/>
                </a:solidFill>
                <a:latin typeface="+mj-lt"/>
                <a:sym typeface="Wingdings 3" pitchFamily="18" charset="2"/>
              </a:rPr>
              <a:t></a:t>
            </a:r>
            <a:r>
              <a:rPr lang="de-DE" sz="1700">
                <a:solidFill>
                  <a:srgbClr val="000000"/>
                </a:solidFill>
                <a:latin typeface="+mj-lt"/>
                <a:sym typeface="Symbol" pitchFamily="18" charset="2"/>
              </a:rPr>
              <a:t> efek s</a:t>
            </a:r>
            <a:r>
              <a:rPr lang="de-DE" sz="1700">
                <a:solidFill>
                  <a:srgbClr val="000000"/>
                </a:solidFill>
                <a:latin typeface="+mj-lt"/>
              </a:rPr>
              <a:t>istemik rendah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Tak tergantung kepatuhan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Jangka panjang: hingga 5 tahun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Haid menjadi lebih pendek, ringan dan kurang nyeri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Tidak mengurangi produksi ASI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Proteksi endometrial selama terapi suplementasi estrogen </a:t>
            </a:r>
          </a:p>
        </p:txBody>
      </p:sp>
      <p:sp>
        <p:nvSpPr>
          <p:cNvPr id="227332" name="Rectangle 7"/>
          <p:cNvSpPr>
            <a:spLocks noChangeArrowheads="1"/>
          </p:cNvSpPr>
          <p:nvPr/>
        </p:nvSpPr>
        <p:spPr bwMode="auto">
          <a:xfrm>
            <a:off x="4772759" y="2006601"/>
            <a:ext cx="3746988" cy="4314825"/>
          </a:xfrm>
          <a:prstGeom prst="rect">
            <a:avLst/>
          </a:prstGeom>
          <a:solidFill>
            <a:srgbClr val="FFE885">
              <a:alpha val="50195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98000" tIns="252000" rIns="180000" bIns="180000"/>
          <a:lstStyle/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None/>
              <a:tabLst>
                <a:tab pos="5329238" algn="l"/>
              </a:tabLst>
            </a:pPr>
            <a:r>
              <a:rPr lang="de-DE" sz="1800" b="1" u="sng">
                <a:solidFill>
                  <a:srgbClr val="000000"/>
                </a:solidFill>
                <a:latin typeface="+mj-lt"/>
              </a:rPr>
              <a:t>Kontra</a:t>
            </a:r>
            <a:endParaRPr lang="de-DE" sz="1800" u="sng">
              <a:solidFill>
                <a:srgbClr val="000000"/>
              </a:solidFill>
              <a:latin typeface="+mj-lt"/>
            </a:endParaRP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Terjadi haid sela diantara 2 haid selama 3-6 bulan pertama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Perlu insersi ulang setelah masa pakai selesai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Efek samping hormonal pada beberapa pengguna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Polarisasi 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7"/>
          <p:cNvSpPr>
            <a:spLocks noChangeArrowheads="1"/>
          </p:cNvSpPr>
          <p:nvPr/>
        </p:nvSpPr>
        <p:spPr bwMode="auto">
          <a:xfrm>
            <a:off x="3235569" y="6362700"/>
            <a:ext cx="2672862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8376" name="Rectangle 25"/>
          <p:cNvSpPr>
            <a:spLocks noGrp="1" noChangeArrowheads="1"/>
          </p:cNvSpPr>
          <p:nvPr>
            <p:ph type="title"/>
          </p:nvPr>
        </p:nvSpPr>
        <p:spPr>
          <a:xfrm>
            <a:off x="1000100" y="1000108"/>
            <a:ext cx="7436827" cy="36355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AKDR dengan Pelepas Hormon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1040423" y="1419225"/>
            <a:ext cx="7848600" cy="4114800"/>
          </a:xfrm>
        </p:spPr>
        <p:txBody>
          <a:bodyPr/>
          <a:lstStyle/>
          <a:p>
            <a:r>
              <a:rPr lang="de-DE" sz="2400" dirty="0">
                <a:latin typeface="+mj-lt"/>
              </a:rPr>
              <a:t>Corak perdarahan pengguna AKDR + LNG (Mirena®):</a:t>
            </a:r>
          </a:p>
          <a:p>
            <a:pPr>
              <a:buFont typeface="Wingdings" pitchFamily="2" charset="2"/>
              <a:buChar char="l"/>
            </a:pPr>
            <a:endParaRPr lang="de-DE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dirty="0">
              <a:solidFill>
                <a:srgbClr val="D80427"/>
              </a:solidFill>
              <a:latin typeface="+mj-lt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1258766" y="4641850"/>
            <a:ext cx="69429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271954" y="4816476"/>
            <a:ext cx="262304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-3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739412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-2</a:t>
            </a:r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2209801" y="4816476"/>
            <a:ext cx="262304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-1</a:t>
            </a:r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2680189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1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147647" y="4816476"/>
            <a:ext cx="262304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2</a:t>
            </a:r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3618035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3</a:t>
            </a:r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4086958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4</a:t>
            </a:r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4555881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5</a:t>
            </a:r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5024805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6</a:t>
            </a:r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5495193" y="4816476"/>
            <a:ext cx="262304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7</a:t>
            </a:r>
          </a:p>
        </p:txBody>
      </p:sp>
      <p:sp>
        <p:nvSpPr>
          <p:cNvPr id="228367" name="Rectangle 15"/>
          <p:cNvSpPr>
            <a:spLocks noChangeArrowheads="1"/>
          </p:cNvSpPr>
          <p:nvPr/>
        </p:nvSpPr>
        <p:spPr bwMode="auto">
          <a:xfrm>
            <a:off x="5962651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8</a:t>
            </a:r>
          </a:p>
        </p:txBody>
      </p:sp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6433039" y="4816476"/>
            <a:ext cx="262304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9</a:t>
            </a:r>
          </a:p>
        </p:txBody>
      </p:sp>
      <p:sp>
        <p:nvSpPr>
          <p:cNvPr id="228369" name="Rectangle 17"/>
          <p:cNvSpPr>
            <a:spLocks noChangeArrowheads="1"/>
          </p:cNvSpPr>
          <p:nvPr/>
        </p:nvSpPr>
        <p:spPr bwMode="auto">
          <a:xfrm>
            <a:off x="6903428" y="4816476"/>
            <a:ext cx="260838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10</a:t>
            </a:r>
          </a:p>
        </p:txBody>
      </p:sp>
      <p:sp>
        <p:nvSpPr>
          <p:cNvPr id="228370" name="Rectangle 18"/>
          <p:cNvSpPr>
            <a:spLocks noChangeArrowheads="1"/>
          </p:cNvSpPr>
          <p:nvPr/>
        </p:nvSpPr>
        <p:spPr bwMode="auto">
          <a:xfrm>
            <a:off x="7372351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11</a:t>
            </a:r>
          </a:p>
        </p:txBody>
      </p:sp>
      <p:sp>
        <p:nvSpPr>
          <p:cNvPr id="228371" name="Freeform 19"/>
          <p:cNvSpPr>
            <a:spLocks/>
          </p:cNvSpPr>
          <p:nvPr/>
        </p:nvSpPr>
        <p:spPr bwMode="auto">
          <a:xfrm>
            <a:off x="1323243" y="4470400"/>
            <a:ext cx="3817326" cy="204788"/>
          </a:xfrm>
          <a:custGeom>
            <a:avLst/>
            <a:gdLst>
              <a:gd name="T0" fmla="*/ 0 w 2605"/>
              <a:gd name="T1" fmla="*/ 100 h 129"/>
              <a:gd name="T2" fmla="*/ 151 w 2605"/>
              <a:gd name="T3" fmla="*/ 53 h 129"/>
              <a:gd name="T4" fmla="*/ 238 w 2605"/>
              <a:gd name="T5" fmla="*/ 14 h 129"/>
              <a:gd name="T6" fmla="*/ 362 w 2605"/>
              <a:gd name="T7" fmla="*/ 100 h 129"/>
              <a:gd name="T8" fmla="*/ 415 w 2605"/>
              <a:gd name="T9" fmla="*/ 92 h 129"/>
              <a:gd name="T10" fmla="*/ 542 w 2605"/>
              <a:gd name="T11" fmla="*/ 9 h 129"/>
              <a:gd name="T12" fmla="*/ 618 w 2605"/>
              <a:gd name="T13" fmla="*/ 61 h 129"/>
              <a:gd name="T14" fmla="*/ 679 w 2605"/>
              <a:gd name="T15" fmla="*/ 116 h 129"/>
              <a:gd name="T16" fmla="*/ 844 w 2605"/>
              <a:gd name="T17" fmla="*/ 9 h 129"/>
              <a:gd name="T18" fmla="*/ 936 w 2605"/>
              <a:gd name="T19" fmla="*/ 85 h 129"/>
              <a:gd name="T20" fmla="*/ 989 w 2605"/>
              <a:gd name="T21" fmla="*/ 100 h 129"/>
              <a:gd name="T22" fmla="*/ 1044 w 2605"/>
              <a:gd name="T23" fmla="*/ 46 h 129"/>
              <a:gd name="T24" fmla="*/ 1289 w 2605"/>
              <a:gd name="T25" fmla="*/ 92 h 129"/>
              <a:gd name="T26" fmla="*/ 1441 w 2605"/>
              <a:gd name="T27" fmla="*/ 41 h 129"/>
              <a:gd name="T28" fmla="*/ 1548 w 2605"/>
              <a:gd name="T29" fmla="*/ 83 h 129"/>
              <a:gd name="T30" fmla="*/ 1668 w 2605"/>
              <a:gd name="T31" fmla="*/ 124 h 129"/>
              <a:gd name="T32" fmla="*/ 1774 w 2605"/>
              <a:gd name="T33" fmla="*/ 59 h 129"/>
              <a:gd name="T34" fmla="*/ 1941 w 2605"/>
              <a:gd name="T35" fmla="*/ 100 h 129"/>
              <a:gd name="T36" fmla="*/ 1994 w 2605"/>
              <a:gd name="T37" fmla="*/ 116 h 129"/>
              <a:gd name="T38" fmla="*/ 2153 w 2605"/>
              <a:gd name="T39" fmla="*/ 73 h 129"/>
              <a:gd name="T40" fmla="*/ 2320 w 2605"/>
              <a:gd name="T41" fmla="*/ 100 h 129"/>
              <a:gd name="T42" fmla="*/ 2532 w 2605"/>
              <a:gd name="T43" fmla="*/ 100 h 129"/>
              <a:gd name="T44" fmla="*/ 2603 w 2605"/>
              <a:gd name="T45" fmla="*/ 100 h 1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05"/>
              <a:gd name="T70" fmla="*/ 0 h 129"/>
              <a:gd name="T71" fmla="*/ 2605 w 2605"/>
              <a:gd name="T72" fmla="*/ 129 h 1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05" h="129">
                <a:moveTo>
                  <a:pt x="0" y="100"/>
                </a:moveTo>
                <a:cubicBezTo>
                  <a:pt x="49" y="84"/>
                  <a:pt x="107" y="80"/>
                  <a:pt x="151" y="53"/>
                </a:cubicBezTo>
                <a:cubicBezTo>
                  <a:pt x="181" y="34"/>
                  <a:pt x="201" y="22"/>
                  <a:pt x="238" y="14"/>
                </a:cubicBezTo>
                <a:cubicBezTo>
                  <a:pt x="295" y="30"/>
                  <a:pt x="305" y="83"/>
                  <a:pt x="362" y="100"/>
                </a:cubicBezTo>
                <a:cubicBezTo>
                  <a:pt x="379" y="97"/>
                  <a:pt x="397" y="96"/>
                  <a:pt x="415" y="92"/>
                </a:cubicBezTo>
                <a:cubicBezTo>
                  <a:pt x="457" y="79"/>
                  <a:pt x="496" y="19"/>
                  <a:pt x="542" y="9"/>
                </a:cubicBezTo>
                <a:cubicBezTo>
                  <a:pt x="581" y="14"/>
                  <a:pt x="591" y="36"/>
                  <a:pt x="618" y="61"/>
                </a:cubicBezTo>
                <a:cubicBezTo>
                  <a:pt x="656" y="96"/>
                  <a:pt x="615" y="101"/>
                  <a:pt x="679" y="116"/>
                </a:cubicBezTo>
                <a:cubicBezTo>
                  <a:pt x="733" y="99"/>
                  <a:pt x="787" y="19"/>
                  <a:pt x="844" y="9"/>
                </a:cubicBezTo>
                <a:cubicBezTo>
                  <a:pt x="876" y="11"/>
                  <a:pt x="903" y="80"/>
                  <a:pt x="936" y="85"/>
                </a:cubicBezTo>
                <a:cubicBezTo>
                  <a:pt x="954" y="87"/>
                  <a:pt x="971" y="94"/>
                  <a:pt x="989" y="100"/>
                </a:cubicBezTo>
                <a:cubicBezTo>
                  <a:pt x="997" y="102"/>
                  <a:pt x="1044" y="46"/>
                  <a:pt x="1044" y="46"/>
                </a:cubicBezTo>
                <a:cubicBezTo>
                  <a:pt x="1145" y="0"/>
                  <a:pt x="1126" y="86"/>
                  <a:pt x="1289" y="92"/>
                </a:cubicBezTo>
                <a:cubicBezTo>
                  <a:pt x="1347" y="110"/>
                  <a:pt x="1366" y="52"/>
                  <a:pt x="1441" y="41"/>
                </a:cubicBezTo>
                <a:cubicBezTo>
                  <a:pt x="1476" y="30"/>
                  <a:pt x="1511" y="88"/>
                  <a:pt x="1548" y="83"/>
                </a:cubicBezTo>
                <a:cubicBezTo>
                  <a:pt x="1611" y="88"/>
                  <a:pt x="1614" y="92"/>
                  <a:pt x="1668" y="124"/>
                </a:cubicBezTo>
                <a:cubicBezTo>
                  <a:pt x="1695" y="106"/>
                  <a:pt x="1741" y="69"/>
                  <a:pt x="1774" y="59"/>
                </a:cubicBezTo>
                <a:cubicBezTo>
                  <a:pt x="1841" y="64"/>
                  <a:pt x="1874" y="91"/>
                  <a:pt x="1941" y="100"/>
                </a:cubicBezTo>
                <a:cubicBezTo>
                  <a:pt x="1958" y="105"/>
                  <a:pt x="1976" y="121"/>
                  <a:pt x="1994" y="116"/>
                </a:cubicBezTo>
                <a:cubicBezTo>
                  <a:pt x="2040" y="101"/>
                  <a:pt x="2106" y="86"/>
                  <a:pt x="2153" y="73"/>
                </a:cubicBezTo>
                <a:cubicBezTo>
                  <a:pt x="2235" y="78"/>
                  <a:pt x="2251" y="84"/>
                  <a:pt x="2320" y="100"/>
                </a:cubicBezTo>
                <a:cubicBezTo>
                  <a:pt x="2419" y="84"/>
                  <a:pt x="2382" y="86"/>
                  <a:pt x="2532" y="100"/>
                </a:cubicBezTo>
                <a:cubicBezTo>
                  <a:pt x="2605" y="105"/>
                  <a:pt x="2603" y="129"/>
                  <a:pt x="2603" y="100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2643174" y="5072074"/>
            <a:ext cx="5418992" cy="12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lnSpc>
                <a:spcPct val="90000"/>
              </a:lnSpc>
              <a:spcBef>
                <a:spcPct val="50000"/>
              </a:spcBef>
              <a:buClr>
                <a:srgbClr val="D80427"/>
              </a:buClr>
              <a:buFont typeface="Wingdings" pitchFamily="2" charset="2"/>
              <a:buChar char="l"/>
            </a:pPr>
            <a:r>
              <a:rPr lang="de-DE" sz="1700" dirty="0">
                <a:latin typeface="+mj-lt"/>
              </a:rPr>
              <a:t>Perdarahan bercak/banyak dalam  3-6 bulan pertama</a:t>
            </a:r>
          </a:p>
          <a:p>
            <a:pPr marL="287338" indent="-287338">
              <a:lnSpc>
                <a:spcPct val="90000"/>
              </a:lnSpc>
              <a:spcBef>
                <a:spcPct val="50000"/>
              </a:spcBef>
              <a:buClr>
                <a:srgbClr val="D80427"/>
              </a:buClr>
              <a:buFont typeface="Wingdings" pitchFamily="2" charset="2"/>
              <a:buChar char="l"/>
            </a:pPr>
            <a:r>
              <a:rPr lang="de-DE" sz="1700" dirty="0">
                <a:latin typeface="+mj-lt"/>
              </a:rPr>
              <a:t>Haid lebih pendek, ringan dan kurang nyeri </a:t>
            </a:r>
          </a:p>
          <a:p>
            <a:pPr marL="287338" indent="-287338">
              <a:lnSpc>
                <a:spcPct val="90000"/>
              </a:lnSpc>
              <a:spcBef>
                <a:spcPct val="50000"/>
              </a:spcBef>
              <a:buClr>
                <a:srgbClr val="D80427"/>
              </a:buClr>
              <a:buFont typeface="Wingdings" pitchFamily="2" charset="2"/>
              <a:buChar char="l"/>
            </a:pPr>
            <a:r>
              <a:rPr lang="de-DE" sz="1700" dirty="0">
                <a:latin typeface="+mj-lt"/>
              </a:rPr>
              <a:t>Sekitar 20% klien akan mengalami amenore setelah penggunaan diatas 1 tahun</a:t>
            </a:r>
          </a:p>
        </p:txBody>
      </p:sp>
      <p:pic>
        <p:nvPicPr>
          <p:cNvPr id="228373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1058"/>
              </a:clrFrom>
              <a:clrTo>
                <a:srgbClr val="00105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5062" y="2493963"/>
            <a:ext cx="1367204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74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1058"/>
              </a:clrFrom>
              <a:clrTo>
                <a:srgbClr val="00105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9827" y="2493963"/>
            <a:ext cx="1663211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75" name="Line 23"/>
          <p:cNvSpPr>
            <a:spLocks noChangeShapeType="1"/>
          </p:cNvSpPr>
          <p:nvPr/>
        </p:nvSpPr>
        <p:spPr bwMode="auto">
          <a:xfrm flipV="1">
            <a:off x="2579077" y="2517775"/>
            <a:ext cx="0" cy="3486150"/>
          </a:xfrm>
          <a:prstGeom prst="line">
            <a:avLst/>
          </a:prstGeom>
          <a:noFill/>
          <a:ln w="28575">
            <a:solidFill>
              <a:srgbClr val="3399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1013936" y="1490268"/>
            <a:ext cx="3558064" cy="64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569" rIns="0" bIns="0" anchor="t" anchorCtr="0">
            <a:spAutoFit/>
          </a:bodyPr>
          <a:lstStyle/>
          <a:p>
            <a:pPr marL="9525" marR="3810" indent="520065" algn="l">
              <a:lnSpc>
                <a:spcPct val="109166"/>
              </a:lnSpc>
              <a:spcBef>
                <a:spcPts val="0"/>
              </a:spcBef>
            </a:pPr>
            <a:r>
              <a:rPr lang="en-US" sz="1800" dirty="0"/>
              <a:t>PRINSIP KONSELING  MENGGUNAKAN ALAT BANTU</a:t>
            </a:r>
            <a:endParaRPr sz="1800" dirty="0"/>
          </a:p>
        </p:txBody>
      </p:sp>
      <p:sp>
        <p:nvSpPr>
          <p:cNvPr id="111" name="Google Shape;111;p7"/>
          <p:cNvSpPr txBox="1"/>
          <p:nvPr/>
        </p:nvSpPr>
        <p:spPr>
          <a:xfrm>
            <a:off x="665154" y="2332863"/>
            <a:ext cx="5306854" cy="282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713" rIns="0" bIns="0" anchor="t" anchorCtr="0">
            <a:spAutoFit/>
          </a:bodyPr>
          <a:lstStyle/>
          <a:p>
            <a:pPr marL="180975" indent="-171450"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membuat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keputusan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242888" indent="-171450">
              <a:lnSpc>
                <a:spcPct val="110500"/>
              </a:lnSpc>
              <a:spcBef>
                <a:spcPts val="694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Provider </a:t>
            </a:r>
            <a:r>
              <a:rPr lang="en-US" sz="1500" u="sng" dirty="0" err="1">
                <a:latin typeface="Arial"/>
                <a:ea typeface="Arial"/>
                <a:cs typeface="Arial"/>
                <a:sym typeface="Arial"/>
              </a:rPr>
              <a:t>membantu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menimbang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membuat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keputusan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paling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tepat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bagi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436245" indent="-171450">
              <a:lnSpc>
                <a:spcPct val="110500"/>
              </a:lnSpc>
              <a:spcBef>
                <a:spcPts val="664"/>
              </a:spcBef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Sejauh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memungkinkan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keinginan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dihargai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/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dihormati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3810" indent="-171450">
              <a:lnSpc>
                <a:spcPct val="105499"/>
              </a:lnSpc>
              <a:spcBef>
                <a:spcPts val="795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Provider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menanggapi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pernyataan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pertanyaan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ataupun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kebutuhan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219075" indent="-171450">
              <a:lnSpc>
                <a:spcPct val="89500"/>
              </a:lnSpc>
              <a:spcBef>
                <a:spcPts val="769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Provider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mendengar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apa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dikatakan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apa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ia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lakukan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selanjutnya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6391870" y="1183148"/>
            <a:ext cx="2678925" cy="4588460"/>
            <a:chOff x="8522493" y="434530"/>
            <a:chExt cx="3571900" cy="6117947"/>
          </a:xfrm>
        </p:grpSpPr>
        <p:pic>
          <p:nvPicPr>
            <p:cNvPr id="113" name="Google Shape;113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22495" y="434530"/>
              <a:ext cx="3500437" cy="3500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22493" y="3504478"/>
              <a:ext cx="3571900" cy="304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7"/>
          <p:cNvSpPr txBox="1">
            <a:spLocks noGrp="1"/>
          </p:cNvSpPr>
          <p:nvPr>
            <p:ph type="ftr" idx="11"/>
          </p:nvPr>
        </p:nvSpPr>
        <p:spPr>
          <a:xfrm>
            <a:off x="0" y="6551335"/>
            <a:ext cx="2169097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5"/>
          <p:cNvSpPr>
            <a:spLocks noGrp="1" noChangeArrowheads="1"/>
          </p:cNvSpPr>
          <p:nvPr>
            <p:ph type="title"/>
          </p:nvPr>
        </p:nvSpPr>
        <p:spPr>
          <a:xfrm>
            <a:off x="1214414" y="1071546"/>
            <a:ext cx="7000924" cy="3826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AKDR dengan Pelepas Hormon</a:t>
            </a:r>
          </a:p>
        </p:txBody>
      </p:sp>
      <p:sp>
        <p:nvSpPr>
          <p:cNvPr id="232450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671638"/>
            <a:ext cx="4500594" cy="4659312"/>
          </a:xfrm>
        </p:spPr>
        <p:txBody>
          <a:bodyPr>
            <a:normAutofit fontScale="92500" lnSpcReduction="20000"/>
          </a:bodyPr>
          <a:lstStyle/>
          <a:p>
            <a:pPr marL="508000" indent="-508000">
              <a:buNone/>
            </a:pPr>
            <a:r>
              <a:rPr lang="de-DE" sz="2400" dirty="0">
                <a:latin typeface="+mj-lt"/>
              </a:rPr>
              <a:t>AKDR + LNG:</a:t>
            </a:r>
          </a:p>
          <a:p>
            <a:pPr marL="508000" indent="-508000">
              <a:lnSpc>
                <a:spcPct val="40000"/>
              </a:lnSpc>
              <a:buFont typeface="Wingdings" pitchFamily="2" charset="2"/>
              <a:buChar char="l"/>
            </a:pPr>
            <a:endParaRPr lang="de-DE" sz="2800" dirty="0">
              <a:latin typeface="+mj-lt"/>
            </a:endParaRPr>
          </a:p>
          <a:p>
            <a:pPr marL="508000" indent="-508000">
              <a:buFont typeface="Wingdings" pitchFamily="2" charset="2"/>
              <a:buNone/>
            </a:pPr>
            <a:r>
              <a:rPr lang="de-DE" sz="1800" dirty="0">
                <a:latin typeface="+mj-lt"/>
              </a:rPr>
              <a:t>Penggunaan dalam periode perimenopause</a:t>
            </a:r>
            <a:endParaRPr lang="de-DE" sz="2000" u="sng" dirty="0">
              <a:latin typeface="+mj-lt"/>
            </a:endParaRPr>
          </a:p>
          <a:p>
            <a:pPr marL="873760" lvl="1" indent="-508000"/>
            <a:r>
              <a:rPr lang="de-DE" sz="1600" b="0" dirty="0">
                <a:latin typeface="+mj-lt"/>
              </a:rPr>
              <a:t>Kontrasepsi efektif untuk mereka yang tidak ingin anak lagi</a:t>
            </a:r>
          </a:p>
          <a:p>
            <a:pPr marL="873760" lvl="1" indent="-508000"/>
            <a:r>
              <a:rPr lang="de-DE" sz="1600" b="0" dirty="0">
                <a:latin typeface="+mj-lt"/>
              </a:rPr>
              <a:t>Kehamilan pada usia ini berhubungan dengan risiko komplikasi</a:t>
            </a:r>
          </a:p>
          <a:p>
            <a:pPr marL="508000" indent="-508000">
              <a:lnSpc>
                <a:spcPct val="70000"/>
              </a:lnSpc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</a:t>
            </a:r>
          </a:p>
          <a:p>
            <a:pPr marL="508000" indent="-508000">
              <a:buFont typeface="Wingdings" pitchFamily="2" charset="2"/>
              <a:buNone/>
            </a:pPr>
            <a:r>
              <a:rPr lang="de-DE" sz="1800" dirty="0">
                <a:latin typeface="+mj-lt"/>
              </a:rPr>
              <a:t>Pengunaan pada menopause</a:t>
            </a:r>
            <a:endParaRPr lang="de-DE" sz="2000" u="sng" dirty="0">
              <a:latin typeface="+mj-lt"/>
            </a:endParaRPr>
          </a:p>
          <a:p>
            <a:pPr marL="873760" lvl="1" indent="-508000"/>
            <a:r>
              <a:rPr lang="de-DE" sz="1600" b="0" dirty="0">
                <a:latin typeface="+mj-lt"/>
              </a:rPr>
              <a:t>Dengan meningkatnya risiko kanker payudara setelah terapi sulih hormon pada usia &gt; 50 tahun maka progestin menjadi menarik untuk diteliti. </a:t>
            </a:r>
          </a:p>
          <a:p>
            <a:pPr marL="873760" lvl="1" indent="-508000"/>
            <a:r>
              <a:rPr lang="de-DE" sz="1600" b="0" dirty="0">
                <a:latin typeface="+mj-lt"/>
              </a:rPr>
              <a:t>Aplikasi estrogen melalui perekat (patch), mencegah pembebanan muatan</a:t>
            </a:r>
            <a:r>
              <a:rPr lang="id-ID" sz="1600" b="0" dirty="0">
                <a:latin typeface="+mj-lt"/>
              </a:rPr>
              <a:t> </a:t>
            </a:r>
            <a:r>
              <a:rPr lang="de-DE" sz="1600" b="0" dirty="0">
                <a:latin typeface="+mj-lt"/>
              </a:rPr>
              <a:t>pada hati karena progestin dilepaskan melalui sistem intrauterin. Mengacu</a:t>
            </a:r>
            <a:r>
              <a:rPr lang="id-ID" sz="1600" b="0" dirty="0">
                <a:latin typeface="+mj-lt"/>
              </a:rPr>
              <a:t> </a:t>
            </a:r>
            <a:r>
              <a:rPr lang="de-DE" sz="1600" b="0" dirty="0">
                <a:latin typeface="+mj-lt"/>
              </a:rPr>
              <a:t>pada kenyataan bahwa efek kontrasepsi tidak menjadi hal utama maka </a:t>
            </a:r>
            <a:r>
              <a:rPr lang="id-ID" sz="1600" b="0" dirty="0">
                <a:latin typeface="+mj-lt"/>
              </a:rPr>
              <a:t>l</a:t>
            </a:r>
            <a:r>
              <a:rPr lang="de-DE" sz="1600" b="0" dirty="0">
                <a:latin typeface="+mj-lt"/>
              </a:rPr>
              <a:t>epas lambat LNG dosis rendah memberikan suplementasi yang memadai selama</a:t>
            </a:r>
            <a:r>
              <a:rPr lang="id-ID" sz="1600" b="0" dirty="0">
                <a:latin typeface="+mj-lt"/>
              </a:rPr>
              <a:t> </a:t>
            </a:r>
            <a:r>
              <a:rPr lang="de-DE" sz="1600" b="0" dirty="0">
                <a:latin typeface="+mj-lt"/>
              </a:rPr>
              <a:t>masa menopause</a:t>
            </a:r>
            <a:r>
              <a:rPr lang="de-DE" sz="1600" dirty="0">
                <a:latin typeface="+mj-lt"/>
              </a:rPr>
              <a:t>  </a:t>
            </a:r>
          </a:p>
        </p:txBody>
      </p:sp>
      <p:pic>
        <p:nvPicPr>
          <p:cNvPr id="28673" name="Picture 1" descr="C:\Users\George\Documents\Pictures of FP Methods\mirena-iud-inser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15008" y="2143116"/>
            <a:ext cx="2476500" cy="2895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643834" y="3714752"/>
            <a:ext cx="428628" cy="571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>
            <a:spLocks noGrp="1"/>
          </p:cNvSpPr>
          <p:nvPr>
            <p:ph type="title"/>
          </p:nvPr>
        </p:nvSpPr>
        <p:spPr>
          <a:xfrm>
            <a:off x="3937992" y="1285875"/>
            <a:ext cx="1268254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algn="l">
              <a:spcBef>
                <a:spcPts val="0"/>
              </a:spcBef>
            </a:pPr>
            <a:r>
              <a:rPr lang="en-US" sz="2400"/>
              <a:t>IMPLAN</a:t>
            </a:r>
            <a:endParaRPr sz="2400"/>
          </a:p>
        </p:txBody>
      </p:sp>
      <p:sp>
        <p:nvSpPr>
          <p:cNvPr id="355" name="Google Shape;355;p26"/>
          <p:cNvSpPr txBox="1"/>
          <p:nvPr/>
        </p:nvSpPr>
        <p:spPr>
          <a:xfrm>
            <a:off x="1552713" y="2531744"/>
            <a:ext cx="1725930" cy="2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80975" indent="-171450">
              <a:buSzPts val="2000"/>
              <a:buFont typeface="Arial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Implan 2 batang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4411" y="1880815"/>
            <a:ext cx="1070346" cy="93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1413" y="1880816"/>
            <a:ext cx="1228868" cy="93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4411" y="2953803"/>
            <a:ext cx="1070346" cy="107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1413" y="2933698"/>
            <a:ext cx="1228868" cy="109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06751" y="4142689"/>
            <a:ext cx="1999413" cy="149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50512" y="4142689"/>
            <a:ext cx="1872836" cy="149923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6"/>
          <p:cNvSpPr txBox="1"/>
          <p:nvPr/>
        </p:nvSpPr>
        <p:spPr>
          <a:xfrm>
            <a:off x="1537030" y="4774310"/>
            <a:ext cx="1726406" cy="2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80975" indent="-171450">
              <a:buSzPts val="2000"/>
              <a:buFont typeface="Arial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Implan 1 batang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6"/>
          <p:cNvSpPr txBox="1">
            <a:spLocks noGrp="1"/>
          </p:cNvSpPr>
          <p:nvPr>
            <p:ph type="ftr" idx="11"/>
          </p:nvPr>
        </p:nvSpPr>
        <p:spPr>
          <a:xfrm>
            <a:off x="0" y="6541613"/>
            <a:ext cx="1868881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01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5"/>
          <p:cNvSpPr>
            <a:spLocks noGrp="1" noChangeArrowheads="1"/>
          </p:cNvSpPr>
          <p:nvPr>
            <p:ph type="title"/>
          </p:nvPr>
        </p:nvSpPr>
        <p:spPr>
          <a:xfrm>
            <a:off x="1214414" y="928670"/>
            <a:ext cx="7394331" cy="37308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Kontrasepsi Hormonal - Implant</a:t>
            </a:r>
          </a:p>
        </p:txBody>
      </p:sp>
      <p:sp>
        <p:nvSpPr>
          <p:cNvPr id="214018" name="Rectangle 3"/>
          <p:cNvSpPr>
            <a:spLocks noGrp="1" noChangeArrowheads="1"/>
          </p:cNvSpPr>
          <p:nvPr>
            <p:ph idx="1"/>
          </p:nvPr>
        </p:nvSpPr>
        <p:spPr>
          <a:xfrm>
            <a:off x="376604" y="1530350"/>
            <a:ext cx="8532934" cy="444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>
                <a:latin typeface="+mj-lt"/>
              </a:rPr>
              <a:t>Implant: </a:t>
            </a:r>
          </a:p>
          <a:p>
            <a:pPr lvl="1"/>
            <a:r>
              <a:rPr lang="de-DE" dirty="0">
                <a:latin typeface="+mj-lt"/>
              </a:rPr>
              <a:t>1) Implant yang mengandung Etonogestrel (ENG) (Implanon®)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de-DE" dirty="0"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de-DE" sz="2000" dirty="0">
                <a:latin typeface="+mj-lt"/>
              </a:rPr>
              <a:t>	Muatan</a:t>
            </a:r>
            <a:r>
              <a:rPr lang="de-DE" sz="2000" b="0" u="sng" dirty="0">
                <a:latin typeface="+mj-lt"/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	-  Inhibisi transport oocyte, supresi lonjakan LH praovulasi  </a:t>
            </a: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	-  Menghambat ovulasi, lendir serviks mengental</a:t>
            </a: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	-  Pelepasan awal ENG adalah 60 µg per hari, yang kemudian menjadi </a:t>
            </a: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        30 - 40 µg/hari </a:t>
            </a:r>
          </a:p>
          <a:p>
            <a:pPr>
              <a:buFont typeface="Wingdings" pitchFamily="2" charset="2"/>
              <a:buNone/>
            </a:pPr>
            <a:endParaRPr lang="de-DE" sz="2000" b="0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dirty="0">
              <a:solidFill>
                <a:srgbClr val="D80427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de-DE" dirty="0">
                <a:solidFill>
                  <a:srgbClr val="D80427"/>
                </a:solidFill>
                <a:latin typeface="+mj-lt"/>
              </a:rPr>
              <a:t>	</a:t>
            </a:r>
          </a:p>
        </p:txBody>
      </p:sp>
      <p:pic>
        <p:nvPicPr>
          <p:cNvPr id="214020" name="Picture 6" descr="hormok06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214813"/>
            <a:ext cx="3031881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14021" name="Text Box 7"/>
          <p:cNvSpPr txBox="1">
            <a:spLocks noChangeArrowheads="1"/>
          </p:cNvSpPr>
          <p:nvPr/>
        </p:nvSpPr>
        <p:spPr bwMode="auto">
          <a:xfrm>
            <a:off x="285720" y="5857892"/>
            <a:ext cx="2453054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dirty="0">
                <a:latin typeface="+mj-lt"/>
              </a:rPr>
              <a:t>Struktur molekul  Etonogestrel (ENG)</a:t>
            </a:r>
          </a:p>
        </p:txBody>
      </p:sp>
      <p:pic>
        <p:nvPicPr>
          <p:cNvPr id="47105" name="Picture 1" descr="C:\Users\George\Documents\Pictures of FP Methods\J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14818"/>
            <a:ext cx="1643074" cy="133335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9425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4414" y="928670"/>
            <a:ext cx="7385538" cy="43182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Kontrasepsi Hormonal - Implant</a:t>
            </a:r>
          </a:p>
        </p:txBody>
      </p:sp>
      <p:sp>
        <p:nvSpPr>
          <p:cNvPr id="215042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857364"/>
            <a:ext cx="3575538" cy="19935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de-DE" sz="2000" dirty="0">
                <a:latin typeface="+mj-lt"/>
              </a:rPr>
              <a:t>Struktur Batang Implanon</a:t>
            </a:r>
            <a:r>
              <a:rPr lang="de-DE" sz="2000" baseline="30000" dirty="0">
                <a:latin typeface="+mj-lt"/>
              </a:rPr>
              <a:t>®</a:t>
            </a:r>
            <a:r>
              <a:rPr lang="de-DE" sz="2000" dirty="0">
                <a:latin typeface="+mj-lt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de-DE" sz="2000" dirty="0">
                <a:latin typeface="+mj-lt"/>
              </a:rPr>
              <a:t>	</a:t>
            </a:r>
            <a:r>
              <a:rPr lang="de-DE" sz="1800" dirty="0">
                <a:latin typeface="+mj-lt"/>
              </a:rPr>
              <a:t>Batang implant mengandung matriks ethylene vinyl acetate copolymer yang di dalamnya tersimpan 68 mg kristal etonogestrel (ENG)</a:t>
            </a:r>
          </a:p>
          <a:p>
            <a:pPr>
              <a:buFont typeface="Wingdings" pitchFamily="2" charset="2"/>
              <a:buNone/>
            </a:pPr>
            <a:endParaRPr lang="de-DE" sz="2000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sz="2000" dirty="0">
              <a:latin typeface="+mj-lt"/>
            </a:endParaRPr>
          </a:p>
          <a:p>
            <a:pPr>
              <a:buFont typeface="Wingdings" pitchFamily="2" charset="2"/>
              <a:buChar char="l"/>
            </a:pPr>
            <a:endParaRPr lang="de-DE" sz="2000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sz="2000" dirty="0">
              <a:solidFill>
                <a:srgbClr val="D80427"/>
              </a:solidFill>
              <a:latin typeface="+mj-lt"/>
            </a:endParaRPr>
          </a:p>
        </p:txBody>
      </p:sp>
      <p:pic>
        <p:nvPicPr>
          <p:cNvPr id="215043" name="Picture 4" descr="hormok06-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857364"/>
            <a:ext cx="4506058" cy="276012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15044" name="Picture 5" descr="hormok06-0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643446"/>
            <a:ext cx="4519246" cy="15005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721" name="Picture 1" descr="C:\Users\George\Documents\CME FP Module APCOG (Translated)\Pictures of FP Methods\J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678744"/>
            <a:ext cx="2958884" cy="146203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>
            <a:spLocks noGrp="1"/>
          </p:cNvSpPr>
          <p:nvPr>
            <p:ph type="body" idx="1"/>
          </p:nvPr>
        </p:nvSpPr>
        <p:spPr>
          <a:xfrm>
            <a:off x="180776" y="1842135"/>
            <a:ext cx="4020026" cy="269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63" rIns="0" bIns="0" anchor="t" anchorCtr="0">
            <a:spAutoFit/>
          </a:bodyPr>
          <a:lstStyle/>
          <a:p>
            <a:pPr marL="180499" marR="20479">
              <a:lnSpc>
                <a:spcPct val="1022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Jika diberikan dalam waktu 7 hari siklus  haid.Tidak diperlukan kontrasepsi tambahan</a:t>
            </a:r>
            <a:endParaRPr/>
          </a:p>
          <a:p>
            <a:pPr marL="180499" marR="125254">
              <a:lnSpc>
                <a:spcPct val="100400"/>
              </a:lnSpc>
              <a:spcBef>
                <a:spcPts val="698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Jika diberikan setelah hari ke 7 siklus haid,  klien tidak boleh melakukan hubungan  seksual selama 7 hari atau menggunakan  kontrasepsi tambahan selama 7 hari</a:t>
            </a:r>
            <a:endParaRPr/>
          </a:p>
          <a:p>
            <a:pPr marL="180499" marR="3810">
              <a:spcBef>
                <a:spcPts val="773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Bila klien tidak mendapat haid, Implan dapat  diberikan setiap saat, asal dapat dipastikan  klien tidak hamil. Klien tidak boleh  melakukan hubungan seksual untuk 7 hari  lamanya atau menggunakan metode  kontrasepsi yang lain selama 7 hari</a:t>
            </a:r>
            <a:endParaRPr/>
          </a:p>
        </p:txBody>
      </p:sp>
      <p:sp>
        <p:nvSpPr>
          <p:cNvPr id="374" name="Google Shape;374;p27"/>
          <p:cNvSpPr txBox="1">
            <a:spLocks noGrp="1"/>
          </p:cNvSpPr>
          <p:nvPr>
            <p:ph type="title"/>
          </p:nvPr>
        </p:nvSpPr>
        <p:spPr>
          <a:xfrm>
            <a:off x="595088" y="993266"/>
            <a:ext cx="3078480" cy="2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1500" dirty="0"/>
              <a:t>WAKTU PEMASANGAN IMPLAN</a:t>
            </a:r>
            <a:endParaRPr sz="1500" dirty="0"/>
          </a:p>
        </p:txBody>
      </p:sp>
      <p:sp>
        <p:nvSpPr>
          <p:cNvPr id="375" name="Google Shape;375;p27"/>
          <p:cNvSpPr txBox="1"/>
          <p:nvPr/>
        </p:nvSpPr>
        <p:spPr>
          <a:xfrm>
            <a:off x="4913839" y="979550"/>
            <a:ext cx="3635693" cy="52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481" rIns="0" bIns="0" anchor="t" anchorCtr="0">
            <a:spAutoFit/>
          </a:bodyPr>
          <a:lstStyle/>
          <a:p>
            <a:pPr marL="1032034" marR="3810" indent="-1022985">
              <a:lnSpc>
                <a:spcPct val="104499"/>
              </a:lnSpc>
            </a:pPr>
            <a:r>
              <a:rPr lang="en-US" sz="1500" b="1">
                <a:latin typeface="Arial"/>
                <a:ea typeface="Arial"/>
                <a:cs typeface="Arial"/>
                <a:sym typeface="Arial"/>
              </a:rPr>
              <a:t>KLASIFIKASI PENGGUNAAN IMPLAN  MENURUT WHO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794" y="2109464"/>
            <a:ext cx="180749" cy="16201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7"/>
          <p:cNvSpPr txBox="1"/>
          <p:nvPr/>
        </p:nvSpPr>
        <p:spPr>
          <a:xfrm>
            <a:off x="4766641" y="2001453"/>
            <a:ext cx="2711291" cy="274106"/>
          </a:xfrm>
          <a:prstGeom prst="rect">
            <a:avLst/>
          </a:prstGeom>
          <a:solidFill>
            <a:srgbClr val="F5B1FF"/>
          </a:solidFill>
          <a:ln w="12700" cap="flat" cmpd="sng">
            <a:solidFill>
              <a:srgbClr val="2E75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8575" rIns="0" bIns="0" anchor="t" anchorCtr="0">
            <a:spAutoFit/>
          </a:bodyPr>
          <a:lstStyle/>
          <a:p>
            <a:pPr marL="192881"/>
            <a:r>
              <a:rPr lang="en-US" sz="1200">
                <a:latin typeface="Arial"/>
                <a:ea typeface="Arial"/>
                <a:cs typeface="Arial"/>
                <a:sym typeface="Arial"/>
              </a:rPr>
              <a:t>Tekanan Darah 140 – 159 / 90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7"/>
          <p:cNvSpPr txBox="1"/>
          <p:nvPr/>
        </p:nvSpPr>
        <p:spPr>
          <a:xfrm>
            <a:off x="7790450" y="2001452"/>
            <a:ext cx="1016794" cy="444289"/>
          </a:xfrm>
          <a:prstGeom prst="rect">
            <a:avLst/>
          </a:prstGeom>
          <a:solidFill>
            <a:srgbClr val="F5B1FF"/>
          </a:solidFill>
          <a:ln w="12700" cap="flat" cmpd="sng">
            <a:solidFill>
              <a:srgbClr val="2E75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763" rIns="0" bIns="0" anchor="t" anchorCtr="0">
            <a:spAutoFit/>
          </a:bodyPr>
          <a:lstStyle/>
          <a:p>
            <a:pPr marL="461010" marR="124778" indent="-330041">
              <a:lnSpc>
                <a:spcPct val="118750"/>
              </a:lnSpc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klasifikasi  1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794" y="2684119"/>
            <a:ext cx="180749" cy="16201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7"/>
          <p:cNvSpPr txBox="1"/>
          <p:nvPr/>
        </p:nvSpPr>
        <p:spPr>
          <a:xfrm>
            <a:off x="4766641" y="2576105"/>
            <a:ext cx="2711291" cy="273141"/>
          </a:xfrm>
          <a:prstGeom prst="rect">
            <a:avLst/>
          </a:prstGeom>
          <a:solidFill>
            <a:srgbClr val="D9D9D9"/>
          </a:solidFill>
          <a:ln w="12700" cap="flat" cmpd="sng">
            <a:solidFill>
              <a:srgbClr val="2E75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7619" rIns="0" bIns="0" anchor="t" anchorCtr="0">
            <a:spAutoFit/>
          </a:bodyPr>
          <a:lstStyle/>
          <a:p>
            <a:pPr algn="ctr"/>
            <a:r>
              <a:rPr lang="en-US" sz="1200">
                <a:latin typeface="Arial"/>
                <a:ea typeface="Arial"/>
                <a:cs typeface="Arial"/>
                <a:sym typeface="Arial"/>
              </a:rPr>
              <a:t>Tekanan darah </a:t>
            </a:r>
            <a:r>
              <a:rPr lang="en-US" sz="1200" u="sng"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160 /100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7"/>
          <p:cNvSpPr txBox="1"/>
          <p:nvPr/>
        </p:nvSpPr>
        <p:spPr>
          <a:xfrm>
            <a:off x="7790450" y="2576106"/>
            <a:ext cx="1016794" cy="443322"/>
          </a:xfrm>
          <a:prstGeom prst="rect">
            <a:avLst/>
          </a:prstGeom>
          <a:solidFill>
            <a:srgbClr val="D9D9D9"/>
          </a:solidFill>
          <a:ln w="12700" cap="flat" cmpd="sng">
            <a:solidFill>
              <a:srgbClr val="2E75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461010" marR="124778" indent="-330041">
              <a:lnSpc>
                <a:spcPct val="118750"/>
              </a:lnSpc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klasifikasi  2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794" y="3258771"/>
            <a:ext cx="180749" cy="16201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7"/>
          <p:cNvSpPr txBox="1"/>
          <p:nvPr/>
        </p:nvSpPr>
        <p:spPr>
          <a:xfrm>
            <a:off x="4766641" y="3150758"/>
            <a:ext cx="2711291" cy="272175"/>
          </a:xfrm>
          <a:prstGeom prst="rect">
            <a:avLst/>
          </a:prstGeom>
          <a:solidFill>
            <a:srgbClr val="F5B1FF"/>
          </a:solidFill>
          <a:ln w="12700" cap="flat" cmpd="sng">
            <a:solidFill>
              <a:srgbClr val="2E75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6663" rIns="0" bIns="0" anchor="t" anchorCtr="0">
            <a:spAutoFit/>
          </a:bodyPr>
          <a:lstStyle/>
          <a:p>
            <a:pPr marL="248603"/>
            <a:r>
              <a:rPr lang="en-US" sz="1200">
                <a:latin typeface="Arial"/>
                <a:ea typeface="Arial"/>
                <a:cs typeface="Arial"/>
                <a:sym typeface="Arial"/>
              </a:rPr>
              <a:t>Penyakit Hepar ( Tumor hati )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7"/>
          <p:cNvSpPr txBox="1"/>
          <p:nvPr/>
        </p:nvSpPr>
        <p:spPr>
          <a:xfrm>
            <a:off x="7790450" y="3150758"/>
            <a:ext cx="1016794" cy="444637"/>
          </a:xfrm>
          <a:prstGeom prst="rect">
            <a:avLst/>
          </a:prstGeom>
          <a:solidFill>
            <a:srgbClr val="F5B1FF"/>
          </a:solidFill>
          <a:ln w="12700" cap="flat" cmpd="sng">
            <a:solidFill>
              <a:srgbClr val="2E75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425" rIns="0" bIns="0" anchor="t" anchorCtr="0">
            <a:spAutoFit/>
          </a:bodyPr>
          <a:lstStyle/>
          <a:p>
            <a:pPr marL="461010" marR="124778" indent="-330041">
              <a:lnSpc>
                <a:spcPct val="120000"/>
              </a:lnSpc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klasifikasi  3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794" y="3833423"/>
            <a:ext cx="180749" cy="16201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7"/>
          <p:cNvSpPr txBox="1"/>
          <p:nvPr/>
        </p:nvSpPr>
        <p:spPr>
          <a:xfrm>
            <a:off x="4766641" y="3725412"/>
            <a:ext cx="2711291" cy="273632"/>
          </a:xfrm>
          <a:prstGeom prst="rect">
            <a:avLst/>
          </a:prstGeom>
          <a:solidFill>
            <a:srgbClr val="D9D9D9"/>
          </a:solidFill>
          <a:ln w="12700" cap="flat" cmpd="sng">
            <a:solidFill>
              <a:srgbClr val="2E75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8106" rIns="0" bIns="0" anchor="t" anchorCtr="0">
            <a:spAutoFit/>
          </a:bodyPr>
          <a:lstStyle/>
          <a:p>
            <a:pPr marL="708660"/>
            <a:r>
              <a:rPr lang="en-US" sz="1200">
                <a:latin typeface="Arial"/>
                <a:ea typeface="Arial"/>
                <a:cs typeface="Arial"/>
                <a:sym typeface="Arial"/>
              </a:rPr>
              <a:t>Kanker Payudara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7"/>
          <p:cNvSpPr txBox="1">
            <a:spLocks noGrp="1"/>
          </p:cNvSpPr>
          <p:nvPr>
            <p:ph type="ftr" idx="11"/>
          </p:nvPr>
        </p:nvSpPr>
        <p:spPr>
          <a:xfrm>
            <a:off x="123476" y="6597352"/>
            <a:ext cx="1352179" cy="18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sz="1200" dirty="0">
                <a:solidFill>
                  <a:schemeClr val="tx1"/>
                </a:solidFill>
              </a:rPr>
              <a:t>Midwifery Update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388" name="Google Shape;388;p27"/>
          <p:cNvSpPr txBox="1">
            <a:spLocks noGrp="1"/>
          </p:cNvSpPr>
          <p:nvPr>
            <p:ph type="sldNum" idx="12"/>
          </p:nvPr>
        </p:nvSpPr>
        <p:spPr>
          <a:xfrm>
            <a:off x="8300562" y="5678940"/>
            <a:ext cx="183356" cy="14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/>
          </a:p>
        </p:txBody>
      </p:sp>
      <p:sp>
        <p:nvSpPr>
          <p:cNvPr id="389" name="Google Shape;389;p27"/>
          <p:cNvSpPr txBox="1"/>
          <p:nvPr/>
        </p:nvSpPr>
        <p:spPr>
          <a:xfrm>
            <a:off x="7790450" y="3725412"/>
            <a:ext cx="1016794" cy="443796"/>
          </a:xfrm>
          <a:prstGeom prst="rect">
            <a:avLst/>
          </a:prstGeom>
          <a:solidFill>
            <a:srgbClr val="D9D9D9"/>
          </a:solidFill>
          <a:ln w="12700" cap="flat" cmpd="sng">
            <a:solidFill>
              <a:srgbClr val="2E75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275" rIns="0" bIns="0" anchor="t" anchorCtr="0">
            <a:spAutoFit/>
          </a:bodyPr>
          <a:lstStyle/>
          <a:p>
            <a:pPr marL="461010" marR="124778" indent="-330041">
              <a:lnSpc>
                <a:spcPct val="118750"/>
              </a:lnSpc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klasifikasi  4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4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5"/>
          <p:cNvSpPr>
            <a:spLocks noGrp="1" noChangeArrowheads="1"/>
          </p:cNvSpPr>
          <p:nvPr>
            <p:ph type="title"/>
          </p:nvPr>
        </p:nvSpPr>
        <p:spPr>
          <a:xfrm>
            <a:off x="1142976" y="1000108"/>
            <a:ext cx="7428034" cy="3937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Kontrasepsi Hormonal - Implant</a:t>
            </a:r>
          </a:p>
        </p:txBody>
      </p:sp>
      <p:sp>
        <p:nvSpPr>
          <p:cNvPr id="216066" name="Rectangle 3"/>
          <p:cNvSpPr>
            <a:spLocks noGrp="1" noChangeArrowheads="1"/>
          </p:cNvSpPr>
          <p:nvPr>
            <p:ph idx="1"/>
          </p:nvPr>
        </p:nvSpPr>
        <p:spPr>
          <a:xfrm>
            <a:off x="1063869" y="1765300"/>
            <a:ext cx="3856892" cy="4330700"/>
          </a:xfrm>
        </p:spPr>
        <p:txBody>
          <a:bodyPr/>
          <a:lstStyle/>
          <a:p>
            <a:pPr marL="381000" indent="-381000">
              <a:buFont typeface="Wingdings" pitchFamily="2" charset="2"/>
              <a:buChar char="l"/>
              <a:tabLst>
                <a:tab pos="666750" algn="l"/>
              </a:tabLst>
            </a:pPr>
            <a:r>
              <a:rPr lang="de-DE" sz="2000" dirty="0">
                <a:latin typeface="+mj-lt"/>
              </a:rPr>
              <a:t>Prosedur Insersi Implant:</a:t>
            </a:r>
          </a:p>
          <a:p>
            <a:pPr marL="381000" indent="-381000" algn="ctr">
              <a:lnSpc>
                <a:spcPct val="0"/>
              </a:lnSpc>
              <a:buFont typeface="Wingdings" pitchFamily="2" charset="2"/>
              <a:buChar char="l"/>
              <a:tabLst>
                <a:tab pos="666750" algn="l"/>
              </a:tabLst>
            </a:pPr>
            <a:endParaRPr lang="de-DE" sz="2000" dirty="0">
              <a:latin typeface="+mj-lt"/>
            </a:endParaRPr>
          </a:p>
          <a:p>
            <a:pPr marL="742950" lvl="1" indent="-285750">
              <a:buFont typeface="Wingdings" pitchFamily="2" charset="2"/>
              <a:buChar char="§"/>
              <a:tabLst>
                <a:tab pos="666750" algn="l"/>
              </a:tabLst>
            </a:pPr>
            <a:r>
              <a:rPr lang="de-DE" sz="1800" dirty="0">
                <a:latin typeface="+mj-lt"/>
              </a:rPr>
              <a:t>Insersi implant dilakukan pada hari 1 - 5 siklus</a:t>
            </a:r>
          </a:p>
          <a:p>
            <a:pPr marL="742950" lvl="1" indent="-285750">
              <a:buFont typeface="Wingdings" pitchFamily="2" charset="2"/>
              <a:buChar char="§"/>
              <a:tabLst>
                <a:tab pos="666750" algn="l"/>
              </a:tabLst>
            </a:pPr>
            <a:r>
              <a:rPr lang="de-DE" sz="1800" dirty="0">
                <a:latin typeface="+mj-lt"/>
              </a:rPr>
              <a:t>Untuk postpartum insersi implant dilakukan pada hari 21 - 28</a:t>
            </a:r>
          </a:p>
          <a:p>
            <a:pPr marL="742950" lvl="1" indent="-285750">
              <a:buFont typeface="Wingdings" pitchFamily="2" charset="2"/>
              <a:buChar char="§"/>
              <a:tabLst>
                <a:tab pos="666750" algn="l"/>
              </a:tabLst>
            </a:pPr>
            <a:r>
              <a:rPr lang="de-DE" sz="1800" dirty="0">
                <a:latin typeface="+mj-lt"/>
              </a:rPr>
              <a:t>Lokasi insersi dilakukan pada kulit di area antara biceps dan triceps aspektus medialis 6 - 8 cm diatas lipat siku. Perlu anestesi lokal. </a:t>
            </a:r>
          </a:p>
          <a:p>
            <a:pPr marL="742950" lvl="1" indent="-285750">
              <a:buFont typeface="Wingdings" pitchFamily="2" charset="2"/>
              <a:buChar char="§"/>
              <a:tabLst>
                <a:tab pos="666750" algn="l"/>
              </a:tabLst>
            </a:pPr>
            <a:r>
              <a:rPr lang="de-DE" sz="1800" dirty="0">
                <a:latin typeface="+mj-lt"/>
              </a:rPr>
              <a:t>Lokasi: subdermal.</a:t>
            </a:r>
            <a:endParaRPr lang="de-DE" sz="2000" dirty="0">
              <a:solidFill>
                <a:srgbClr val="D80427"/>
              </a:solidFill>
              <a:latin typeface="+mj-lt"/>
            </a:endParaRPr>
          </a:p>
        </p:txBody>
      </p:sp>
      <p:pic>
        <p:nvPicPr>
          <p:cNvPr id="216068" name="Picture 6" descr="hormok06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735" y="1879601"/>
            <a:ext cx="3861288" cy="3076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543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8"/>
          <p:cNvSpPr>
            <a:spLocks noGrp="1" noChangeArrowheads="1"/>
          </p:cNvSpPr>
          <p:nvPr>
            <p:ph type="title"/>
          </p:nvPr>
        </p:nvSpPr>
        <p:spPr>
          <a:xfrm>
            <a:off x="1000100" y="1071546"/>
            <a:ext cx="7546731" cy="3572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Kontrasepsi Hormonal - Implant</a:t>
            </a:r>
          </a:p>
        </p:txBody>
      </p:sp>
      <p:sp>
        <p:nvSpPr>
          <p:cNvPr id="217090" name="Rectangle 3"/>
          <p:cNvSpPr>
            <a:spLocks noGrp="1" noChangeArrowheads="1"/>
          </p:cNvSpPr>
          <p:nvPr>
            <p:ph idx="1"/>
          </p:nvPr>
        </p:nvSpPr>
        <p:spPr>
          <a:xfrm>
            <a:off x="737089" y="1668463"/>
            <a:ext cx="7848600" cy="49530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+mj-lt"/>
              </a:rPr>
              <a:t>Farmakokinetik ENG implant:</a:t>
            </a:r>
          </a:p>
          <a:p>
            <a:pPr>
              <a:buFont typeface="Wingdings" pitchFamily="2" charset="2"/>
              <a:buNone/>
            </a:pPr>
            <a:endParaRPr lang="de-DE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dirty="0">
              <a:latin typeface="+mj-lt"/>
            </a:endParaRPr>
          </a:p>
        </p:txBody>
      </p:sp>
      <p:sp>
        <p:nvSpPr>
          <p:cNvPr id="217091" name="Rectangle 4"/>
          <p:cNvSpPr>
            <a:spLocks noChangeArrowheads="1"/>
          </p:cNvSpPr>
          <p:nvPr/>
        </p:nvSpPr>
        <p:spPr bwMode="auto">
          <a:xfrm>
            <a:off x="1071538" y="2500306"/>
            <a:ext cx="3862387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6037" rIns="90487" bIns="46037"/>
          <a:lstStyle/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Inhibisi lonjakan LH praovulasi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Kadar estradiol endogen turun pada 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   tahap awal tetapi kembali ke level 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   fisiologis setelah beberapa bulan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Tidak ada gejala defisiensi estrogen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Endometrium menipis hingga 4 mm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Tidak terjadi atrofi endometrium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Amenore pada 20% kasus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Gangguan perdarahan meningkat </a:t>
            </a:r>
          </a:p>
        </p:txBody>
      </p:sp>
      <p:pic>
        <p:nvPicPr>
          <p:cNvPr id="217092" name="Picture 6" descr="hormok06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239" y="2535239"/>
            <a:ext cx="3826120" cy="29479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Document 6">
            <a:hlinkClick r:id="rId4" action="ppaction://hlinkpres?slideindex=1&amp;slidetitle=Implan-2" highlightClick="1"/>
          </p:cNvPr>
          <p:cNvSpPr/>
          <p:nvPr/>
        </p:nvSpPr>
        <p:spPr>
          <a:xfrm>
            <a:off x="1331640" y="6021288"/>
            <a:ext cx="288032" cy="288032"/>
          </a:xfrm>
          <a:prstGeom prst="actionButton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Action Button: Forward or Next 7">
            <a:hlinkClick r:id="rId5" action="ppaction://hlinkpres?slideindex=1&amp;slidetitle=Insersi Implan 2 Plus" highlightClick="1"/>
          </p:cNvPr>
          <p:cNvSpPr/>
          <p:nvPr/>
        </p:nvSpPr>
        <p:spPr>
          <a:xfrm>
            <a:off x="1331640" y="6309320"/>
            <a:ext cx="288032" cy="288032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Action Button: Information 8">
            <a:hlinkClick r:id="rId6" action="ppaction://hlinkpres?slideindex=1&amp;slidetitle=Pencabutan Implan 2" highlightClick="1"/>
          </p:cNvPr>
          <p:cNvSpPr/>
          <p:nvPr/>
        </p:nvSpPr>
        <p:spPr>
          <a:xfrm>
            <a:off x="1619672" y="6021288"/>
            <a:ext cx="288032" cy="288032"/>
          </a:xfrm>
          <a:prstGeom prst="actionButtonInform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Action Button: Document 9">
            <a:hlinkClick r:id="rId7" action="ppaction://hlinkfile" highlightClick="1"/>
          </p:cNvPr>
          <p:cNvSpPr/>
          <p:nvPr/>
        </p:nvSpPr>
        <p:spPr>
          <a:xfrm>
            <a:off x="2195736" y="6021288"/>
            <a:ext cx="288032" cy="288032"/>
          </a:xfrm>
          <a:prstGeom prst="actionButton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Action Button: Forward or Next 10">
            <a:hlinkClick r:id="rId8" action="ppaction://hlinkfile" highlightClick="1"/>
          </p:cNvPr>
          <p:cNvSpPr/>
          <p:nvPr/>
        </p:nvSpPr>
        <p:spPr>
          <a:xfrm>
            <a:off x="2483768" y="6309320"/>
            <a:ext cx="288032" cy="28803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Action Button: Information 11">
            <a:hlinkClick r:id="rId9" action="ppaction://hlinkfile" highlightClick="1"/>
          </p:cNvPr>
          <p:cNvSpPr/>
          <p:nvPr/>
        </p:nvSpPr>
        <p:spPr>
          <a:xfrm>
            <a:off x="2483768" y="6021288"/>
            <a:ext cx="288032" cy="288032"/>
          </a:xfrm>
          <a:prstGeom prst="actionButtonInform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9882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8"/>
          <p:cNvSpPr txBox="1">
            <a:spLocks noGrp="1"/>
          </p:cNvSpPr>
          <p:nvPr>
            <p:ph type="title"/>
          </p:nvPr>
        </p:nvSpPr>
        <p:spPr>
          <a:xfrm>
            <a:off x="676716" y="311519"/>
            <a:ext cx="7888605" cy="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algn="l">
              <a:spcBef>
                <a:spcPts val="0"/>
              </a:spcBef>
            </a:pPr>
            <a:r>
              <a:rPr lang="en-US" sz="1950" dirty="0"/>
              <a:t>PENANGANAN EFEK SAMPING/MASALAH YANG DITEMUKAN</a:t>
            </a:r>
            <a:endParaRPr sz="1950" dirty="0"/>
          </a:p>
        </p:txBody>
      </p:sp>
      <p:sp>
        <p:nvSpPr>
          <p:cNvPr id="395" name="Google Shape;395;p28"/>
          <p:cNvSpPr txBox="1">
            <a:spLocks noGrp="1"/>
          </p:cNvSpPr>
          <p:nvPr>
            <p:ph type="ftr" idx="11"/>
          </p:nvPr>
        </p:nvSpPr>
        <p:spPr>
          <a:xfrm>
            <a:off x="0" y="6546481"/>
            <a:ext cx="2013181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  <p:graphicFrame>
        <p:nvGraphicFramePr>
          <p:cNvPr id="397" name="Google Shape;397;p28"/>
          <p:cNvGraphicFramePr/>
          <p:nvPr/>
        </p:nvGraphicFramePr>
        <p:xfrm>
          <a:off x="280955" y="908720"/>
          <a:ext cx="8680125" cy="41491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8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713">
                <a:tc>
                  <a:txBody>
                    <a:bodyPr/>
                    <a:lstStyle/>
                    <a:p>
                      <a:pPr marL="5340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Masalah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Penanganan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8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Amenore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1658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Jelaskan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bahwa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hal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tersebut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normal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terjadi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pada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sebagian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besar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pengguna</a:t>
                      </a:r>
                      <a:endParaRPr sz="15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988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Ekspulsi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4734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Bila tidak ada tanda infeksi, dan kapsul yang lain masih baik,  pasang 1 kapsul ditempat insersi berbeda. Bila ada tanda2 infeksi,  cabut kapsul, pasang kapsul baru ditempat berbeda.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8">
                <a:tc>
                  <a:txBody>
                    <a:bodyPr/>
                    <a:lstStyle/>
                    <a:p>
                      <a:pPr marL="90805" marR="22034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Infeksi pada daerah  insersi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62964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Tanpa nanah, bersihkan dengan sabun antiseptik dan berikan  antibiotika yang sesuai selama 7 hari. Implan jangan dilepas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88">
                <a:tc>
                  <a:txBody>
                    <a:bodyPr/>
                    <a:lstStyle/>
                    <a:p>
                      <a:pPr marL="90805" marR="11537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Berat badan  bertambah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8770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Jelaskan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bahwa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	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hal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tersebut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normal.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Kaji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ulang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diet. Jika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klien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dapat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menerima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hal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tersebut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ganti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dengan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metode</a:t>
                      </a:r>
                      <a:r>
                        <a:rPr lang="en-US" sz="15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lain</a:t>
                      </a:r>
                      <a:endParaRPr sz="15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9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 txBox="1"/>
          <p:nvPr/>
        </p:nvSpPr>
        <p:spPr>
          <a:xfrm>
            <a:off x="687704" y="1378839"/>
            <a:ext cx="7589520" cy="406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52400"/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KEUNTUNGAN KONTRASEPSI IMPLAN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endParaRPr sz="1950">
              <a:latin typeface="Arial"/>
              <a:ea typeface="Arial"/>
              <a:cs typeface="Arial"/>
              <a:sym typeface="Arial"/>
            </a:endParaRPr>
          </a:p>
          <a:p>
            <a:pPr marL="180975" marR="164782" indent="-171450">
              <a:lnSpc>
                <a:spcPct val="110714"/>
              </a:lnSpc>
              <a:spcBef>
                <a:spcPts val="4"/>
              </a:spcBef>
              <a:buSzPts val="28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Sangat efektif (0.05–1 kehamilan per 100 wanita dalam  tahun pertama pemakaian)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435"/>
              </a:spcBef>
              <a:buSzPts val="28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Segera bekerja efektif (&lt; 24 jam)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488"/>
              </a:spcBef>
              <a:buSzPts val="28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Metode jangka panjang (perlindungan sehingga 3 tahun)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80975" marR="1152049" indent="-171450">
              <a:lnSpc>
                <a:spcPct val="110714"/>
              </a:lnSpc>
              <a:spcBef>
                <a:spcPts val="708"/>
              </a:spcBef>
              <a:buSzPts val="28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Pemeriksaan panggul tidak diperlukan sebelum  pemakaian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439"/>
              </a:spcBef>
              <a:buSzPts val="28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Tidak mengganggu proses sanggama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484"/>
              </a:spcBef>
              <a:buSzPts val="28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Tidak berpengaruh pada produksi ASI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469"/>
              </a:spcBef>
              <a:buSzPts val="28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Dapat dipasang segera pada klien post partum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9"/>
          <p:cNvSpPr txBox="1">
            <a:spLocks noGrp="1"/>
          </p:cNvSpPr>
          <p:nvPr>
            <p:ph type="ftr" idx="11"/>
          </p:nvPr>
        </p:nvSpPr>
        <p:spPr>
          <a:xfrm>
            <a:off x="107505" y="6597352"/>
            <a:ext cx="1512168" cy="21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sz="1400" dirty="0">
                <a:solidFill>
                  <a:schemeClr val="tx1"/>
                </a:solidFill>
              </a:rPr>
              <a:t>Midwifery Update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404" name="Google Shape;404;p29"/>
          <p:cNvSpPr txBox="1">
            <a:spLocks noGrp="1"/>
          </p:cNvSpPr>
          <p:nvPr>
            <p:ph type="sldNum" idx="12"/>
          </p:nvPr>
        </p:nvSpPr>
        <p:spPr>
          <a:xfrm>
            <a:off x="8300562" y="5678940"/>
            <a:ext cx="183356" cy="14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fld id="{00000000-1234-1234-1234-123412341234}" type="slidenum">
              <a:rPr lang="en-US"/>
              <a:p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503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857364"/>
            <a:ext cx="2071702" cy="23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title"/>
          </p:nvPr>
        </p:nvSpPr>
        <p:spPr>
          <a:xfrm>
            <a:off x="2096185" y="1046607"/>
            <a:ext cx="4788218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/>
              <a:t>EFEKTIFITAS METODE KONTRASEPSI</a:t>
            </a:r>
            <a:endParaRPr sz="1800"/>
          </a:p>
          <a:p>
            <a:pPr>
              <a:spcBef>
                <a:spcPts val="11"/>
              </a:spcBef>
            </a:pPr>
            <a:r>
              <a:rPr lang="en-US" sz="1050"/>
              <a:t>Nilai 0 – 1: Sangat Efektif	2 – 9: Efektif	&gt; 9: Kurang Efektif</a:t>
            </a:r>
            <a:endParaRPr sz="1050"/>
          </a:p>
        </p:txBody>
      </p:sp>
      <p:graphicFrame>
        <p:nvGraphicFramePr>
          <p:cNvPr id="197" name="Google Shape;197;p15"/>
          <p:cNvGraphicFramePr/>
          <p:nvPr/>
        </p:nvGraphicFramePr>
        <p:xfrm>
          <a:off x="1536948" y="1695385"/>
          <a:ext cx="5829300" cy="44814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5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587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Efektifitas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96240" marR="388620" lvl="0" indent="244475" algn="l" rtl="0">
                        <a:lnSpc>
                          <a:spcPct val="10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Metode 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1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90805" marR="30226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Kehamilan per 100 perempuan dalam  12 bulan pertama pemakaian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4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805" marR="207645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 secara  biasa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3344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207645" lvl="0" indent="0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 secara  tepat dan  konsisten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428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Sangat Efektif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90805" marR="1189990" lvl="0" indent="0" algn="l" rtl="0">
                        <a:lnSpc>
                          <a:spcPct val="11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Implan  Vasektomi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5244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0,15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0,01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Suntikan Kombinasi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Suntikan Progestin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61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Tubektomi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5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AKDR T Cu 380 A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01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1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Sangat efektif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Metode Laktasi Amenore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338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0,9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550">
                <a:tc>
                  <a:txBody>
                    <a:bodyPr/>
                    <a:lstStyle/>
                    <a:p>
                      <a:pPr marL="91440" marR="196850" lvl="0" indent="0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bila dipakai  secara tepat dan  konsisten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1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Pil Kontrasepsi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Kombinasi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612140" lvl="0" indent="0" algn="l" rtl="0">
                        <a:lnSpc>
                          <a:spcPct val="1055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Pil Progestin (non-  laktasi)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56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56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01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1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Efektif bila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Kondom Pria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338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5598">
                <a:tc>
                  <a:txBody>
                    <a:bodyPr/>
                    <a:lstStyle/>
                    <a:p>
                      <a:pPr marL="91440" marR="403225" lvl="0" indent="0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dipakai secara  tepat dan  konsisten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1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Sanggama Terputus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198755" lvl="0" indent="0" algn="l" rtl="0">
                        <a:lnSpc>
                          <a:spcPct val="12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Diafragma + Spermasida  KB Alamiah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Kondom Perempuan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Spermasida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9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Tidak menggunakan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61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Kontrasepsi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99" name="Google Shape;199;p15"/>
          <p:cNvSpPr txBox="1">
            <a:spLocks noGrp="1"/>
          </p:cNvSpPr>
          <p:nvPr>
            <p:ph type="ftr" idx="11"/>
          </p:nvPr>
        </p:nvSpPr>
        <p:spPr>
          <a:xfrm>
            <a:off x="23526" y="6577158"/>
            <a:ext cx="2001317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846533" y="1320164"/>
            <a:ext cx="7450455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algn="l">
              <a:spcBef>
                <a:spcPts val="0"/>
              </a:spcBef>
            </a:pPr>
            <a:r>
              <a:rPr lang="en-US" sz="2400" dirty="0"/>
              <a:t>PENGGUNAAN KONTRASEPSI YANG RASIONAL</a:t>
            </a:r>
            <a:endParaRPr sz="2400" dirty="0"/>
          </a:p>
        </p:txBody>
      </p:sp>
      <p:grpSp>
        <p:nvGrpSpPr>
          <p:cNvPr id="209" name="Google Shape;209;p16"/>
          <p:cNvGrpSpPr/>
          <p:nvPr/>
        </p:nvGrpSpPr>
        <p:grpSpPr>
          <a:xfrm>
            <a:off x="1415801" y="2080746"/>
            <a:ext cx="5418773" cy="3064669"/>
            <a:chOff x="1887735" y="1631327"/>
            <a:chExt cx="7225030" cy="4086225"/>
          </a:xfrm>
        </p:grpSpPr>
        <p:sp>
          <p:nvSpPr>
            <p:cNvPr id="210" name="Google Shape;210;p16"/>
            <p:cNvSpPr/>
            <p:nvPr/>
          </p:nvSpPr>
          <p:spPr>
            <a:xfrm>
              <a:off x="7078713" y="1631327"/>
              <a:ext cx="50800" cy="4086225"/>
            </a:xfrm>
            <a:custGeom>
              <a:avLst/>
              <a:gdLst/>
              <a:ahLst/>
              <a:cxnLst/>
              <a:rect l="l" t="t" r="r" b="b"/>
              <a:pathLst>
                <a:path w="50800" h="4086225" extrusionOk="0">
                  <a:moveTo>
                    <a:pt x="19049" y="4035164"/>
                  </a:moveTo>
                  <a:lnTo>
                    <a:pt x="0" y="4035164"/>
                  </a:lnTo>
                  <a:lnTo>
                    <a:pt x="25400" y="4085964"/>
                  </a:lnTo>
                  <a:lnTo>
                    <a:pt x="44442" y="4047879"/>
                  </a:lnTo>
                  <a:lnTo>
                    <a:pt x="19050" y="4047879"/>
                  </a:lnTo>
                  <a:lnTo>
                    <a:pt x="19049" y="4035164"/>
                  </a:lnTo>
                  <a:close/>
                </a:path>
                <a:path w="50800" h="4086225" extrusionOk="0">
                  <a:moveTo>
                    <a:pt x="31748" y="0"/>
                  </a:moveTo>
                  <a:lnTo>
                    <a:pt x="19048" y="0"/>
                  </a:lnTo>
                  <a:lnTo>
                    <a:pt x="19050" y="4047879"/>
                  </a:lnTo>
                  <a:lnTo>
                    <a:pt x="31750" y="4047879"/>
                  </a:lnTo>
                  <a:lnTo>
                    <a:pt x="31748" y="0"/>
                  </a:lnTo>
                  <a:close/>
                </a:path>
                <a:path w="50800" h="4086225" extrusionOk="0">
                  <a:moveTo>
                    <a:pt x="50800" y="4035164"/>
                  </a:moveTo>
                  <a:lnTo>
                    <a:pt x="31749" y="4035164"/>
                  </a:lnTo>
                  <a:lnTo>
                    <a:pt x="31750" y="4047879"/>
                  </a:lnTo>
                  <a:lnTo>
                    <a:pt x="44442" y="4047879"/>
                  </a:lnTo>
                  <a:lnTo>
                    <a:pt x="50800" y="4035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1887735" y="3846826"/>
              <a:ext cx="7225030" cy="0"/>
            </a:xfrm>
            <a:custGeom>
              <a:avLst/>
              <a:gdLst/>
              <a:ahLst/>
              <a:cxnLst/>
              <a:rect l="l" t="t" r="r" b="b"/>
              <a:pathLst>
                <a:path w="7225030" h="120000" extrusionOk="0">
                  <a:moveTo>
                    <a:pt x="0" y="0"/>
                  </a:moveTo>
                  <a:lnTo>
                    <a:pt x="7224884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pic>
          <p:nvPicPr>
            <p:cNvPr id="212" name="Google Shape;212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28312" y="2567028"/>
              <a:ext cx="297130" cy="971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16922" y="2535177"/>
              <a:ext cx="297130" cy="9715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16"/>
          <p:cNvSpPr txBox="1"/>
          <p:nvPr/>
        </p:nvSpPr>
        <p:spPr>
          <a:xfrm>
            <a:off x="1628329" y="2041398"/>
            <a:ext cx="1164431" cy="55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3810" indent="437198">
              <a:lnSpc>
                <a:spcPct val="143600"/>
              </a:lnSpc>
            </a:pPr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FASE  MENUNDA KEHAMILAN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703049" y="2068831"/>
            <a:ext cx="886778" cy="55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675" rIns="0" bIns="0" anchor="t" anchorCtr="0">
            <a:spAutoFit/>
          </a:bodyPr>
          <a:lstStyle/>
          <a:p>
            <a:pPr algn="ctr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FASE</a:t>
            </a:r>
            <a:endParaRPr sz="825">
              <a:latin typeface="Arial"/>
              <a:ea typeface="Arial"/>
              <a:cs typeface="Arial"/>
              <a:sym typeface="Arial"/>
            </a:endParaRPr>
          </a:p>
          <a:p>
            <a:pPr marL="9525" marR="3810" algn="ctr">
              <a:lnSpc>
                <a:spcPct val="118181"/>
              </a:lnSpc>
              <a:spcBef>
                <a:spcPts val="495"/>
              </a:spcBef>
            </a:pPr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MENJARANGKAN  KEHAMILAN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5609769" y="2114550"/>
            <a:ext cx="1241584" cy="4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94" rIns="0" bIns="0" anchor="t" anchorCtr="0">
            <a:spAutoFit/>
          </a:bodyPr>
          <a:lstStyle/>
          <a:p>
            <a:pPr marL="953" algn="ctr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FASE</a:t>
            </a:r>
            <a:endParaRPr sz="825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431"/>
              </a:spcBef>
            </a:pPr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TIDAK INGIN HAMIL LAGI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3920943" y="3326130"/>
            <a:ext cx="405765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3 – 5 TH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3852035" y="3482631"/>
            <a:ext cx="600075" cy="57150"/>
          </a:xfrm>
          <a:custGeom>
            <a:avLst/>
            <a:gdLst/>
            <a:ahLst/>
            <a:cxnLst/>
            <a:rect l="l" t="t" r="r" b="b"/>
            <a:pathLst>
              <a:path w="800100" h="76200" extrusionOk="0">
                <a:moveTo>
                  <a:pt x="723900" y="44451"/>
                </a:moveTo>
                <a:lnTo>
                  <a:pt x="723900" y="76201"/>
                </a:lnTo>
                <a:lnTo>
                  <a:pt x="787400" y="44451"/>
                </a:lnTo>
                <a:lnTo>
                  <a:pt x="723900" y="44451"/>
                </a:lnTo>
                <a:close/>
              </a:path>
              <a:path w="800100" h="76200" extrusionOk="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00100" h="76200" extrusionOk="0">
                <a:moveTo>
                  <a:pt x="723900" y="31751"/>
                </a:moveTo>
                <a:lnTo>
                  <a:pt x="723900" y="44451"/>
                </a:lnTo>
                <a:lnTo>
                  <a:pt x="736601" y="44451"/>
                </a:lnTo>
                <a:lnTo>
                  <a:pt x="736601" y="31751"/>
                </a:lnTo>
                <a:lnTo>
                  <a:pt x="723900" y="31751"/>
                </a:lnTo>
                <a:close/>
              </a:path>
              <a:path w="800100" h="76200" extrusionOk="0">
                <a:moveTo>
                  <a:pt x="723900" y="1"/>
                </a:moveTo>
                <a:lnTo>
                  <a:pt x="723900" y="31751"/>
                </a:lnTo>
                <a:lnTo>
                  <a:pt x="736601" y="31751"/>
                </a:lnTo>
                <a:lnTo>
                  <a:pt x="736601" y="44451"/>
                </a:lnTo>
                <a:lnTo>
                  <a:pt x="787402" y="44450"/>
                </a:lnTo>
                <a:lnTo>
                  <a:pt x="800100" y="38101"/>
                </a:lnTo>
                <a:lnTo>
                  <a:pt x="723900" y="1"/>
                </a:lnTo>
                <a:close/>
              </a:path>
              <a:path w="800100" h="76200" extrusionOk="0">
                <a:moveTo>
                  <a:pt x="76200" y="31750"/>
                </a:moveTo>
                <a:lnTo>
                  <a:pt x="76200" y="44450"/>
                </a:lnTo>
                <a:lnTo>
                  <a:pt x="723900" y="44451"/>
                </a:lnTo>
                <a:lnTo>
                  <a:pt x="723900" y="31751"/>
                </a:lnTo>
                <a:lnTo>
                  <a:pt x="76200" y="31750"/>
                </a:lnTo>
                <a:close/>
              </a:path>
              <a:path w="800100" h="76200" extrusionOk="0">
                <a:moveTo>
                  <a:pt x="63500" y="31750"/>
                </a:move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63500" y="31750"/>
                </a:lnTo>
                <a:close/>
              </a:path>
              <a:path w="800100" h="76200" extrusionOk="0">
                <a:moveTo>
                  <a:pt x="76200" y="31750"/>
                </a:moveTo>
                <a:lnTo>
                  <a:pt x="63500" y="31750"/>
                </a:lnTo>
                <a:lnTo>
                  <a:pt x="76200" y="31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/>
          </a:p>
        </p:txBody>
      </p:sp>
      <p:sp>
        <p:nvSpPr>
          <p:cNvPr id="219" name="Google Shape;219;p16"/>
          <p:cNvSpPr txBox="1"/>
          <p:nvPr/>
        </p:nvSpPr>
        <p:spPr>
          <a:xfrm>
            <a:off x="1598822" y="3796665"/>
            <a:ext cx="716756" cy="104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950" rIns="0" bIns="0" anchor="t" anchorCtr="0">
            <a:spAutoFit/>
          </a:bodyPr>
          <a:lstStyle/>
          <a:p>
            <a:pPr marL="100965" indent="-91916"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488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IUD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74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sederhana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Implan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suntikan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3789704" y="3789808"/>
            <a:ext cx="716756" cy="12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331" rIns="0" bIns="0" anchor="t" anchorCtr="0">
            <a:spAutoFit/>
          </a:bodyPr>
          <a:lstStyle/>
          <a:p>
            <a:pPr marL="100965" indent="-91916"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IUD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3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suntikan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minipil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74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implant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sederhana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5678147" y="3817239"/>
            <a:ext cx="716756" cy="12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331" rIns="0" bIns="0" anchor="t" anchorCtr="0">
            <a:spAutoFit/>
          </a:bodyPr>
          <a:lstStyle/>
          <a:p>
            <a:pPr marL="100965" indent="-91916"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Steril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IUD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5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Implan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suntikan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74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sederhana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2783898" y="5140833"/>
            <a:ext cx="2934176" cy="41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55245"/>
            <a:r>
              <a:rPr lang="en-US" sz="900" b="1">
                <a:solidFill>
                  <a:srgbClr val="CF0E30"/>
                </a:solidFill>
                <a:latin typeface="Arial"/>
                <a:ea typeface="Arial"/>
                <a:cs typeface="Arial"/>
                <a:sym typeface="Arial"/>
              </a:rPr>
              <a:t>20	35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4"/>
              </a:spcBef>
            </a:pPr>
            <a:endParaRPr sz="938">
              <a:latin typeface="Arial"/>
              <a:ea typeface="Arial"/>
              <a:cs typeface="Arial"/>
              <a:sym typeface="Arial"/>
            </a:endParaRPr>
          </a:p>
          <a:p>
            <a:pPr marL="9525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URUTAN PEMILIHAN KONTRASEPSI YANG RASIONAL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6"/>
          <p:cNvSpPr/>
          <p:nvPr/>
        </p:nvSpPr>
        <p:spPr>
          <a:xfrm>
            <a:off x="2878764" y="2080746"/>
            <a:ext cx="38100" cy="3064669"/>
          </a:xfrm>
          <a:custGeom>
            <a:avLst/>
            <a:gdLst/>
            <a:ahLst/>
            <a:cxnLst/>
            <a:rect l="l" t="t" r="r" b="b"/>
            <a:pathLst>
              <a:path w="50800" h="4086225" extrusionOk="0">
                <a:moveTo>
                  <a:pt x="19049" y="4035174"/>
                </a:moveTo>
                <a:lnTo>
                  <a:pt x="0" y="4035174"/>
                </a:lnTo>
                <a:lnTo>
                  <a:pt x="25400" y="4085974"/>
                </a:lnTo>
                <a:lnTo>
                  <a:pt x="44449" y="4047874"/>
                </a:lnTo>
                <a:lnTo>
                  <a:pt x="19050" y="4047874"/>
                </a:lnTo>
                <a:lnTo>
                  <a:pt x="19049" y="4035174"/>
                </a:lnTo>
                <a:close/>
              </a:path>
              <a:path w="50800" h="4086225" extrusionOk="0">
                <a:moveTo>
                  <a:pt x="31748" y="0"/>
                </a:moveTo>
                <a:lnTo>
                  <a:pt x="19048" y="0"/>
                </a:lnTo>
                <a:lnTo>
                  <a:pt x="19050" y="4047874"/>
                </a:lnTo>
                <a:lnTo>
                  <a:pt x="31750" y="4047874"/>
                </a:lnTo>
                <a:lnTo>
                  <a:pt x="31748" y="0"/>
                </a:lnTo>
                <a:close/>
              </a:path>
              <a:path w="50800" h="4086225" extrusionOk="0">
                <a:moveTo>
                  <a:pt x="50800" y="4035174"/>
                </a:moveTo>
                <a:lnTo>
                  <a:pt x="31749" y="4035174"/>
                </a:lnTo>
                <a:lnTo>
                  <a:pt x="31750" y="4047874"/>
                </a:lnTo>
                <a:lnTo>
                  <a:pt x="44449" y="4047874"/>
                </a:lnTo>
                <a:lnTo>
                  <a:pt x="50800" y="40351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/>
          </a:p>
        </p:txBody>
      </p:sp>
      <p:sp>
        <p:nvSpPr>
          <p:cNvPr id="224" name="Google Shape;224;p16"/>
          <p:cNvSpPr txBox="1">
            <a:spLocks noGrp="1"/>
          </p:cNvSpPr>
          <p:nvPr>
            <p:ph type="ftr" idx="11"/>
          </p:nvPr>
        </p:nvSpPr>
        <p:spPr>
          <a:xfrm>
            <a:off x="0" y="6577158"/>
            <a:ext cx="1868881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2267744" y="672934"/>
            <a:ext cx="5256584" cy="56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9525" marR="3810" indent="247650" algn="l">
              <a:lnSpc>
                <a:spcPct val="100800"/>
              </a:lnSpc>
              <a:spcBef>
                <a:spcPts val="0"/>
              </a:spcBef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KLASIFIKASI KELAYAKAN MEDIS  PENGGUNAAN KONTRASEPSI (WHO)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1" name="Google Shape;231;p17"/>
          <p:cNvGraphicFramePr/>
          <p:nvPr/>
        </p:nvGraphicFramePr>
        <p:xfrm>
          <a:off x="209519" y="1584634"/>
          <a:ext cx="8572500" cy="392765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18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KLASIFIKASI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2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DISKRIPSI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2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PENGGUNAAN KONTRASEPSI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2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5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196215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tidak ada pembatasan apapun dalam penggunaan  metode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810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 boleh digunakan.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4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7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5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232409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dimana penggunaan kontrasepsi lebih besar  manfaatnya dibandingkan dg risiko secara teori dan risiko  yg telah terbukti terjadi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76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524510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 boleh digunakan tetapi memerlukan  PERHATIAN yg seksama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76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7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4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86360" lvl="0" indent="0" algn="l" rtl="0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dimana risiko secara teori	dan telah terbukti lebih  besar dibandingkan manfaat penggunaan metode 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408940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 tidak direkomendasikan kecuali tidak  ada metode lain yg tersedia atau diterima.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666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9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8094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168910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dengan risiko kesehatan yang tidak dapat diterima  pada penggunaan metode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666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</a:t>
                      </a: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boleh</a:t>
                      </a: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6280" y="5573267"/>
            <a:ext cx="91440" cy="1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56464"/>
            <a:ext cx="9144000" cy="84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Kontrasepsi</a:t>
            </a:r>
            <a:r>
              <a:rPr lang="en-ID" sz="2800" dirty="0"/>
              <a:t> Hormonal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1220114" y="1841051"/>
            <a:ext cx="731232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800" dirty="0"/>
              <a:t>Ada </a:t>
            </a:r>
            <a:r>
              <a:rPr lang="en-ID" sz="2800" dirty="0" err="1"/>
              <a:t>dua</a:t>
            </a:r>
            <a:r>
              <a:rPr lang="en-ID" sz="2800" dirty="0"/>
              <a:t> </a:t>
            </a:r>
            <a:r>
              <a:rPr lang="en-ID" sz="2800" dirty="0" err="1"/>
              <a:t>macam</a:t>
            </a:r>
            <a:r>
              <a:rPr lang="en-ID" sz="2800" dirty="0"/>
              <a:t> </a:t>
            </a:r>
            <a:r>
              <a:rPr lang="en-ID" sz="2800" dirty="0" err="1"/>
              <a:t>kontrasepsi</a:t>
            </a:r>
            <a:r>
              <a:rPr lang="en-ID" sz="2800" dirty="0"/>
              <a:t> hormonal, </a:t>
            </a:r>
            <a:r>
              <a:rPr lang="en-ID" sz="2800" dirty="0" err="1"/>
              <a:t>yaitu</a:t>
            </a:r>
            <a:r>
              <a:rPr lang="en-ID" sz="2800" dirty="0"/>
              <a:t> </a:t>
            </a:r>
            <a:r>
              <a:rPr lang="en-ID" sz="2800" dirty="0" err="1"/>
              <a:t>jangka</a:t>
            </a:r>
            <a:r>
              <a:rPr lang="en-ID" sz="2800" dirty="0"/>
              <a:t> </a:t>
            </a:r>
            <a:r>
              <a:rPr lang="en-ID" sz="2800" dirty="0" err="1"/>
              <a:t>pendek</a:t>
            </a:r>
            <a:r>
              <a:rPr lang="en-ID" sz="2800" dirty="0"/>
              <a:t> dan </a:t>
            </a:r>
            <a:r>
              <a:rPr lang="en-ID" sz="2800" dirty="0" err="1"/>
              <a:t>jangka</a:t>
            </a:r>
            <a:r>
              <a:rPr lang="en-ID" sz="2800" dirty="0"/>
              <a:t> </a:t>
            </a:r>
            <a:r>
              <a:rPr lang="en-ID" sz="2800" dirty="0" err="1"/>
              <a:t>panjang</a:t>
            </a:r>
            <a:r>
              <a:rPr lang="en-ID" sz="2800" dirty="0"/>
              <a:t>. </a:t>
            </a:r>
            <a:r>
              <a:rPr lang="en-ID" sz="2800" dirty="0" err="1"/>
              <a:t>Pilihan</a:t>
            </a:r>
            <a:r>
              <a:rPr lang="en-ID" sz="2800" dirty="0"/>
              <a:t> </a:t>
            </a:r>
            <a:r>
              <a:rPr lang="en-ID" sz="2800" dirty="0" err="1"/>
              <a:t>kontrasepsi</a:t>
            </a:r>
            <a:r>
              <a:rPr lang="en-ID" sz="2800" dirty="0"/>
              <a:t> </a:t>
            </a:r>
            <a:r>
              <a:rPr lang="en-ID" sz="2800" dirty="0" err="1"/>
              <a:t>jangka</a:t>
            </a:r>
            <a:r>
              <a:rPr lang="en-ID" sz="2800" dirty="0"/>
              <a:t> </a:t>
            </a:r>
            <a:r>
              <a:rPr lang="en-ID" sz="2800" dirty="0" err="1"/>
              <a:t>pendek</a:t>
            </a:r>
            <a:r>
              <a:rPr lang="en-ID" sz="2800" dirty="0"/>
              <a:t> </a:t>
            </a:r>
            <a:r>
              <a:rPr lang="en-ID" sz="2800" dirty="0" err="1"/>
              <a:t>yaitu</a:t>
            </a:r>
            <a:r>
              <a:rPr lang="en-ID" sz="2800" dirty="0"/>
              <a:t> </a:t>
            </a:r>
            <a:r>
              <a:rPr lang="en-ID" sz="2800" dirty="0" err="1"/>
              <a:t>pil</a:t>
            </a:r>
            <a:r>
              <a:rPr lang="en-ID" sz="2800" dirty="0"/>
              <a:t> </a:t>
            </a:r>
            <a:r>
              <a:rPr lang="en-ID" sz="2800" dirty="0" err="1"/>
              <a:t>kombinasi</a:t>
            </a:r>
            <a:r>
              <a:rPr lang="en-ID" sz="2800" dirty="0"/>
              <a:t>, </a:t>
            </a:r>
            <a:r>
              <a:rPr lang="en-ID" sz="2800" dirty="0" err="1"/>
              <a:t>pil</a:t>
            </a:r>
            <a:r>
              <a:rPr lang="en-ID" sz="2800" dirty="0"/>
              <a:t> mini, dan </a:t>
            </a:r>
            <a:r>
              <a:rPr lang="en-ID" sz="2800" dirty="0" err="1"/>
              <a:t>suntik</a:t>
            </a:r>
            <a:r>
              <a:rPr lang="en-ID" sz="2800" dirty="0"/>
              <a:t>. Adapun </a:t>
            </a:r>
            <a:r>
              <a:rPr lang="en-ID" sz="2800" dirty="0" err="1"/>
              <a:t>kontrasepsi</a:t>
            </a:r>
            <a:r>
              <a:rPr lang="en-ID" sz="2800" dirty="0"/>
              <a:t> hormonal </a:t>
            </a:r>
            <a:r>
              <a:rPr lang="en-ID" sz="2800" dirty="0" err="1"/>
              <a:t>jangka</a:t>
            </a:r>
            <a:r>
              <a:rPr lang="en-ID" sz="2800" dirty="0"/>
              <a:t> </a:t>
            </a:r>
            <a:r>
              <a:rPr lang="en-ID" sz="2800" dirty="0" err="1"/>
              <a:t>panjang</a:t>
            </a:r>
            <a:r>
              <a:rPr lang="en-ID" sz="2800" dirty="0"/>
              <a:t> </a:t>
            </a:r>
            <a:r>
              <a:rPr lang="en-ID" sz="2800" dirty="0" err="1"/>
              <a:t>meliputi</a:t>
            </a:r>
            <a:r>
              <a:rPr lang="en-ID" sz="2800" dirty="0"/>
              <a:t> </a:t>
            </a:r>
            <a:r>
              <a:rPr lang="en-ID" sz="2800" dirty="0" err="1"/>
              <a:t>implan</a:t>
            </a:r>
            <a:r>
              <a:rPr lang="en-ID" sz="2800" dirty="0"/>
              <a:t>, dan IUD hormonal.</a:t>
            </a:r>
          </a:p>
        </p:txBody>
      </p:sp>
    </p:spTree>
    <p:extLst>
      <p:ext uri="{BB962C8B-B14F-4D97-AF65-F5344CB8AC3E}">
        <p14:creationId xmlns:p14="http://schemas.microsoft.com/office/powerpoint/2010/main" val="88164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Kontrasepsi</a:t>
            </a:r>
            <a:r>
              <a:rPr lang="en-ID" sz="2800" dirty="0"/>
              <a:t> Hormonal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Pil</a:t>
            </a:r>
            <a:r>
              <a:rPr lang="en-ID" sz="2000" dirty="0"/>
              <a:t> KB </a:t>
            </a:r>
            <a:r>
              <a:rPr lang="en-ID" sz="2000" dirty="0" err="1"/>
              <a:t>kombinasi</a:t>
            </a:r>
            <a:r>
              <a:rPr lang="en-ID" sz="2000" dirty="0"/>
              <a:t>, </a:t>
            </a:r>
            <a:r>
              <a:rPr lang="en-ID" sz="2000" dirty="0" err="1"/>
              <a:t>Pil</a:t>
            </a:r>
            <a:r>
              <a:rPr lang="en-ID" sz="2000" dirty="0"/>
              <a:t> KB </a:t>
            </a:r>
            <a:r>
              <a:rPr lang="en-ID" sz="2000" dirty="0" err="1"/>
              <a:t>kombinasi</a:t>
            </a:r>
            <a:r>
              <a:rPr lang="en-ID" sz="2000" dirty="0"/>
              <a:t> </a:t>
            </a:r>
            <a:r>
              <a:rPr lang="en-ID" sz="2000" dirty="0" err="1"/>
              <a:t>terdiri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kombinasi</a:t>
            </a:r>
            <a:r>
              <a:rPr lang="en-ID" sz="2000" dirty="0"/>
              <a:t> progestin (</a:t>
            </a:r>
            <a:r>
              <a:rPr lang="en-ID" sz="2000" dirty="0" err="1"/>
              <a:t>progesteron</a:t>
            </a:r>
            <a:r>
              <a:rPr lang="en-ID" sz="2000" dirty="0"/>
              <a:t> </a:t>
            </a:r>
            <a:r>
              <a:rPr lang="en-ID" sz="2000" dirty="0" err="1"/>
              <a:t>sintetis</a:t>
            </a:r>
            <a:r>
              <a:rPr lang="en-ID" sz="2000" dirty="0"/>
              <a:t>) dan </a:t>
            </a:r>
            <a:r>
              <a:rPr lang="en-ID" sz="2000" dirty="0" err="1"/>
              <a:t>estradiol</a:t>
            </a:r>
            <a:r>
              <a:rPr lang="en-ID" sz="2000" dirty="0"/>
              <a:t> (</a:t>
            </a:r>
            <a:r>
              <a:rPr lang="en-ID" sz="2000" dirty="0" err="1"/>
              <a:t>estrogen</a:t>
            </a:r>
            <a:r>
              <a:rPr lang="en-ID" sz="2000" dirty="0"/>
              <a:t> </a:t>
            </a:r>
            <a:r>
              <a:rPr lang="en-ID" sz="2000" dirty="0" err="1"/>
              <a:t>sintetik</a:t>
            </a:r>
            <a:r>
              <a:rPr lang="en-ID" sz="2000" dirty="0"/>
              <a:t>). </a:t>
            </a:r>
            <a:r>
              <a:rPr lang="en-ID" sz="2000" dirty="0" err="1"/>
              <a:t>Pil</a:t>
            </a:r>
            <a:r>
              <a:rPr lang="en-ID" sz="2000" dirty="0"/>
              <a:t> </a:t>
            </a:r>
            <a:r>
              <a:rPr lang="en-ID" sz="2000" dirty="0" err="1"/>
              <a:t>kombinasi</a:t>
            </a:r>
            <a:r>
              <a:rPr lang="en-ID" sz="2000" dirty="0"/>
              <a:t> </a:t>
            </a:r>
            <a:r>
              <a:rPr lang="en-ID" sz="2000" dirty="0" err="1"/>
              <a:t>cocok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kalian yang </a:t>
            </a:r>
            <a:r>
              <a:rPr lang="en-ID" sz="2000" dirty="0" err="1"/>
              <a:t>ingin</a:t>
            </a:r>
            <a:r>
              <a:rPr lang="en-ID" sz="2000" dirty="0"/>
              <a:t> </a:t>
            </a:r>
            <a:r>
              <a:rPr lang="en-ID" sz="2000" dirty="0" err="1"/>
              <a:t>menunda</a:t>
            </a:r>
            <a:r>
              <a:rPr lang="en-ID" sz="2000" dirty="0"/>
              <a:t> </a:t>
            </a:r>
            <a:r>
              <a:rPr lang="en-ID" sz="2000" dirty="0" err="1"/>
              <a:t>kehamilan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jangka</a:t>
            </a:r>
            <a:r>
              <a:rPr lang="en-ID" sz="2000" dirty="0"/>
              <a:t> </a:t>
            </a:r>
            <a:r>
              <a:rPr lang="en-ID" sz="2000" dirty="0" err="1"/>
              <a:t>pendek</a:t>
            </a:r>
            <a:r>
              <a:rPr lang="en-ID" sz="2000" dirty="0"/>
              <a:t>. </a:t>
            </a:r>
            <a:r>
              <a:rPr lang="en-ID" sz="2000" dirty="0" err="1"/>
              <a:t>Begitu</a:t>
            </a:r>
            <a:r>
              <a:rPr lang="en-ID" sz="2000" dirty="0"/>
              <a:t> </a:t>
            </a:r>
            <a:r>
              <a:rPr lang="en-ID" sz="2000" dirty="0" err="1"/>
              <a:t>berhenti</a:t>
            </a:r>
            <a:r>
              <a:rPr lang="en-ID" sz="2000" dirty="0"/>
              <a:t> </a:t>
            </a:r>
            <a:r>
              <a:rPr lang="en-ID" sz="2000" dirty="0" err="1"/>
              <a:t>minum</a:t>
            </a:r>
            <a:r>
              <a:rPr lang="en-ID" sz="2000" dirty="0"/>
              <a:t> </a:t>
            </a:r>
            <a:r>
              <a:rPr lang="en-ID" sz="2000" dirty="0" err="1"/>
              <a:t>pil</a:t>
            </a:r>
            <a:r>
              <a:rPr lang="en-ID" sz="2000" dirty="0"/>
              <a:t>, </a:t>
            </a:r>
            <a:r>
              <a:rPr lang="en-ID" sz="2000" dirty="0" err="1"/>
              <a:t>kesuburanmu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segera</a:t>
            </a:r>
            <a:r>
              <a:rPr lang="en-ID" sz="2000" dirty="0"/>
              <a:t> </a:t>
            </a:r>
            <a:r>
              <a:rPr lang="en-ID" sz="2000" dirty="0" err="1"/>
              <a:t>kembali</a:t>
            </a:r>
            <a:r>
              <a:rPr lang="en-ID" sz="20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Pil</a:t>
            </a:r>
            <a:r>
              <a:rPr lang="en-ID" sz="2000" dirty="0"/>
              <a:t> mini, </a:t>
            </a:r>
            <a:r>
              <a:rPr lang="en-ID" sz="2000" dirty="0" err="1"/>
              <a:t>Pil</a:t>
            </a:r>
            <a:r>
              <a:rPr lang="en-ID" sz="2000" dirty="0"/>
              <a:t> mini,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mengandung</a:t>
            </a:r>
            <a:r>
              <a:rPr lang="en-ID" sz="2000" dirty="0"/>
              <a:t> progestin. </a:t>
            </a:r>
            <a:r>
              <a:rPr lang="en-ID" sz="2000" dirty="0" err="1"/>
              <a:t>Pil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cocok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menyusui</a:t>
            </a:r>
            <a:r>
              <a:rPr lang="en-ID" sz="2000" dirty="0"/>
              <a:t>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mengganggu</a:t>
            </a:r>
            <a:r>
              <a:rPr lang="en-ID" sz="2000" dirty="0"/>
              <a:t> </a:t>
            </a:r>
            <a:r>
              <a:rPr lang="en-ID" sz="2000" dirty="0" err="1"/>
              <a:t>produksi</a:t>
            </a:r>
            <a:r>
              <a:rPr lang="en-ID" sz="2000" dirty="0"/>
              <a:t> dan </a:t>
            </a:r>
            <a:r>
              <a:rPr lang="en-ID" sz="2000" dirty="0" err="1"/>
              <a:t>kualitas</a:t>
            </a:r>
            <a:r>
              <a:rPr lang="en-ID" sz="2000" dirty="0"/>
              <a:t> ASI. Juga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mereka</a:t>
            </a:r>
            <a:r>
              <a:rPr lang="en-ID" sz="2000" dirty="0"/>
              <a:t> yang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mendapat</a:t>
            </a:r>
            <a:r>
              <a:rPr lang="en-ID" sz="2000" dirty="0"/>
              <a:t> </a:t>
            </a:r>
            <a:r>
              <a:rPr lang="en-ID" sz="2000" dirty="0" err="1"/>
              <a:t>estrogen</a:t>
            </a:r>
            <a:r>
              <a:rPr lang="en-ID" sz="2000" dirty="0"/>
              <a:t>, </a:t>
            </a:r>
            <a:r>
              <a:rPr lang="en-ID" sz="2000" dirty="0" err="1"/>
              <a:t>misalnya</a:t>
            </a:r>
            <a:r>
              <a:rPr lang="en-ID" sz="2000" dirty="0"/>
              <a:t> yang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riwayat</a:t>
            </a:r>
            <a:r>
              <a:rPr lang="en-ID" sz="2000" dirty="0"/>
              <a:t> </a:t>
            </a:r>
            <a:r>
              <a:rPr lang="en-ID" sz="2000" dirty="0" err="1"/>
              <a:t>penggumpalan</a:t>
            </a:r>
            <a:r>
              <a:rPr lang="en-ID" sz="2000" dirty="0"/>
              <a:t> </a:t>
            </a:r>
            <a:r>
              <a:rPr lang="en-ID" sz="2000" dirty="0" err="1"/>
              <a:t>darah</a:t>
            </a:r>
            <a:r>
              <a:rPr lang="en-ID" sz="2000" dirty="0"/>
              <a:t>, </a:t>
            </a:r>
            <a:r>
              <a:rPr lang="en-ID" sz="2000" dirty="0" err="1"/>
              <a:t>kanker</a:t>
            </a:r>
            <a:r>
              <a:rPr lang="en-ID" sz="2000" dirty="0"/>
              <a:t> </a:t>
            </a:r>
            <a:r>
              <a:rPr lang="en-ID" sz="2000" dirty="0" err="1"/>
              <a:t>payudara</a:t>
            </a:r>
            <a:r>
              <a:rPr lang="en-ID" sz="2000" dirty="0"/>
              <a:t>, dan </a:t>
            </a:r>
            <a:r>
              <a:rPr lang="en-ID" sz="2000" dirty="0" err="1"/>
              <a:t>kanker</a:t>
            </a:r>
            <a:r>
              <a:rPr lang="en-ID" sz="2000" dirty="0"/>
              <a:t> </a:t>
            </a:r>
            <a:r>
              <a:rPr lang="en-ID" sz="2000" dirty="0" err="1"/>
              <a:t>rahim</a:t>
            </a:r>
            <a:r>
              <a:rPr lang="en-ID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d-ID" sz="20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7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Kontrasepsi</a:t>
            </a:r>
            <a:r>
              <a:rPr lang="en-ID" sz="2800" dirty="0"/>
              <a:t> Hormonal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 err="1"/>
              <a:t>Suntik</a:t>
            </a:r>
            <a:r>
              <a:rPr lang="en-ID" sz="2000" dirty="0"/>
              <a:t>, Ada 3 </a:t>
            </a:r>
            <a:r>
              <a:rPr lang="en-ID" sz="2000" dirty="0" err="1"/>
              <a:t>macam</a:t>
            </a:r>
            <a:r>
              <a:rPr lang="en-ID" sz="2000" dirty="0"/>
              <a:t> </a:t>
            </a: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suntik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1 </a:t>
            </a:r>
            <a:r>
              <a:rPr lang="en-ID" sz="2000" dirty="0" err="1"/>
              <a:t>bulan</a:t>
            </a:r>
            <a:r>
              <a:rPr lang="en-ID" sz="2000" dirty="0"/>
              <a:t>, 2 </a:t>
            </a:r>
            <a:r>
              <a:rPr lang="en-ID" sz="2000" dirty="0" err="1"/>
              <a:t>bulan</a:t>
            </a:r>
            <a:r>
              <a:rPr lang="en-ID" sz="2000" dirty="0"/>
              <a:t>, dan 3 </a:t>
            </a:r>
            <a:r>
              <a:rPr lang="en-ID" sz="2000" dirty="0" err="1"/>
              <a:t>bulan</a:t>
            </a:r>
            <a:r>
              <a:rPr lang="en-ID" sz="2000" dirty="0"/>
              <a:t>. </a:t>
            </a: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suntik</a:t>
            </a:r>
            <a:r>
              <a:rPr lang="en-ID" sz="2000" dirty="0"/>
              <a:t> 1 </a:t>
            </a:r>
            <a:r>
              <a:rPr lang="en-ID" sz="2000" dirty="0" err="1"/>
              <a:t>bulan</a:t>
            </a:r>
            <a:r>
              <a:rPr lang="en-ID" sz="2000" dirty="0"/>
              <a:t> dan 2 </a:t>
            </a:r>
            <a:r>
              <a:rPr lang="en-ID" sz="2000" dirty="0" err="1"/>
              <a:t>bulan</a:t>
            </a:r>
            <a:r>
              <a:rPr lang="en-ID" sz="2000" dirty="0"/>
              <a:t> </a:t>
            </a:r>
            <a:r>
              <a:rPr lang="en-ID" sz="2000" dirty="0" err="1"/>
              <a:t>mengandung</a:t>
            </a:r>
            <a:r>
              <a:rPr lang="en-ID" sz="2000" dirty="0"/>
              <a:t> </a:t>
            </a:r>
            <a:r>
              <a:rPr lang="en-ID" sz="2000" dirty="0" err="1"/>
              <a:t>kombinasi</a:t>
            </a:r>
            <a:r>
              <a:rPr lang="en-ID" sz="2000" dirty="0"/>
              <a:t> </a:t>
            </a:r>
            <a:r>
              <a:rPr lang="en-ID" sz="2000" dirty="0" err="1"/>
              <a:t>estradiol</a:t>
            </a:r>
            <a:r>
              <a:rPr lang="en-ID" sz="2000" dirty="0"/>
              <a:t> dan progestin. Adapun </a:t>
            </a:r>
            <a:r>
              <a:rPr lang="en-ID" sz="2000" dirty="0" err="1"/>
              <a:t>suntikan</a:t>
            </a:r>
            <a:r>
              <a:rPr lang="en-ID" sz="2000" dirty="0"/>
              <a:t> 3 </a:t>
            </a:r>
            <a:r>
              <a:rPr lang="en-ID" sz="2000" dirty="0" err="1"/>
              <a:t>bulan</a:t>
            </a:r>
            <a:r>
              <a:rPr lang="en-ID" sz="2000" dirty="0"/>
              <a:t>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mengandung</a:t>
            </a:r>
            <a:r>
              <a:rPr lang="en-ID" sz="2000" dirty="0"/>
              <a:t> progestin,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oleh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menyusui</a:t>
            </a:r>
            <a:r>
              <a:rPr lang="en-ID" sz="2000" dirty="0"/>
              <a:t>. </a:t>
            </a:r>
            <a:r>
              <a:rPr lang="en-ID" sz="2000" dirty="0" err="1"/>
              <a:t>Kamu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memilih</a:t>
            </a:r>
            <a:r>
              <a:rPr lang="en-ID" sz="2000" dirty="0"/>
              <a:t> </a:t>
            </a: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suntik</a:t>
            </a:r>
            <a:r>
              <a:rPr lang="en-ID" sz="2000" dirty="0"/>
              <a:t>, </a:t>
            </a:r>
            <a:r>
              <a:rPr lang="en-ID" sz="2000" dirty="0" err="1"/>
              <a:t>bila</a:t>
            </a:r>
            <a:r>
              <a:rPr lang="en-ID" sz="2000" dirty="0"/>
              <a:t> </a:t>
            </a:r>
            <a:r>
              <a:rPr lang="en-ID" sz="2000" dirty="0" err="1"/>
              <a:t>takut</a:t>
            </a:r>
            <a:r>
              <a:rPr lang="en-ID" sz="2000" dirty="0"/>
              <a:t> </a:t>
            </a:r>
            <a:r>
              <a:rPr lang="en-ID" sz="2000" dirty="0" err="1"/>
              <a:t>lupa</a:t>
            </a:r>
            <a:r>
              <a:rPr lang="en-ID" sz="2000" dirty="0"/>
              <a:t> </a:t>
            </a:r>
            <a:r>
              <a:rPr lang="en-ID" sz="2000" dirty="0" err="1"/>
              <a:t>minum</a:t>
            </a:r>
            <a:r>
              <a:rPr lang="en-ID" sz="2000" dirty="0"/>
              <a:t> </a:t>
            </a:r>
            <a:r>
              <a:rPr lang="en-ID" sz="2000" dirty="0" err="1"/>
              <a:t>pil</a:t>
            </a:r>
            <a:r>
              <a:rPr lang="en-ID" sz="2000" dirty="0"/>
              <a:t> KB.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 err="1"/>
              <a:t>Implan</a:t>
            </a:r>
            <a:r>
              <a:rPr lang="en-ID" sz="2000" dirty="0"/>
              <a:t>, </a:t>
            </a: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implan</a:t>
            </a:r>
            <a:r>
              <a:rPr lang="en-ID" sz="2000" dirty="0"/>
              <a:t> (</a:t>
            </a:r>
            <a:r>
              <a:rPr lang="en-ID" sz="2000" dirty="0" err="1"/>
              <a:t>susuk</a:t>
            </a:r>
            <a:r>
              <a:rPr lang="en-ID" sz="2000" dirty="0"/>
              <a:t>) </a:t>
            </a:r>
            <a:r>
              <a:rPr lang="en-ID" sz="2000" dirty="0" err="1"/>
              <a:t>misalnya</a:t>
            </a:r>
            <a:r>
              <a:rPr lang="en-ID" sz="2000" dirty="0"/>
              <a:t> </a:t>
            </a:r>
            <a:r>
              <a:rPr lang="en-ID" sz="2000" dirty="0" err="1"/>
              <a:t>Andalan</a:t>
            </a:r>
            <a:r>
              <a:rPr lang="en-ID" sz="2000" dirty="0"/>
              <a:t> </a:t>
            </a:r>
            <a:r>
              <a:rPr lang="en-ID" sz="2000" dirty="0" err="1"/>
              <a:t>Implan</a:t>
            </a:r>
            <a:r>
              <a:rPr lang="en-ID" sz="2000" dirty="0"/>
              <a:t>, </a:t>
            </a:r>
            <a:r>
              <a:rPr lang="en-ID" sz="2000" dirty="0" err="1"/>
              <a:t>mengandung</a:t>
            </a:r>
            <a:r>
              <a:rPr lang="en-ID" sz="2000" dirty="0"/>
              <a:t> </a:t>
            </a:r>
            <a:r>
              <a:rPr lang="en-ID" sz="2000" dirty="0" err="1"/>
              <a:t>hormon</a:t>
            </a:r>
            <a:r>
              <a:rPr lang="en-ID" sz="2000" dirty="0"/>
              <a:t> progestin </a:t>
            </a:r>
            <a:r>
              <a:rPr lang="en-ID" sz="2000" dirty="0" err="1"/>
              <a:t>saja</a:t>
            </a:r>
            <a:r>
              <a:rPr lang="en-ID" sz="2000" dirty="0"/>
              <a:t>. </a:t>
            </a:r>
            <a:r>
              <a:rPr lang="en-ID" sz="2000" dirty="0" err="1"/>
              <a:t>Metode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cocok</a:t>
            </a:r>
            <a:r>
              <a:rPr lang="en-ID" sz="2000" dirty="0"/>
              <a:t> </a:t>
            </a:r>
            <a:r>
              <a:rPr lang="en-ID" sz="2000" dirty="0" err="1"/>
              <a:t>buatmu</a:t>
            </a:r>
            <a:r>
              <a:rPr lang="en-ID" sz="2000" dirty="0"/>
              <a:t> yang </a:t>
            </a:r>
            <a:r>
              <a:rPr lang="en-ID" sz="2000" dirty="0" err="1"/>
              <a:t>ingin</a:t>
            </a:r>
            <a:r>
              <a:rPr lang="en-ID" sz="2000" dirty="0"/>
              <a:t> </a:t>
            </a:r>
            <a:r>
              <a:rPr lang="en-ID" sz="2000" dirty="0" err="1"/>
              <a:t>segera</a:t>
            </a:r>
            <a:r>
              <a:rPr lang="en-ID" sz="2000" dirty="0"/>
              <a:t> </a:t>
            </a:r>
            <a:r>
              <a:rPr lang="en-ID" sz="2000" dirty="0" err="1"/>
              <a:t>menggunakan</a:t>
            </a:r>
            <a:r>
              <a:rPr lang="en-ID" sz="2000" dirty="0"/>
              <a:t> </a:t>
            </a:r>
            <a:r>
              <a:rPr lang="en-ID" sz="2000" dirty="0" err="1"/>
              <a:t>kontrasepsi</a:t>
            </a:r>
            <a:r>
              <a:rPr lang="en-ID" sz="2000" dirty="0"/>
              <a:t> hormonal </a:t>
            </a:r>
            <a:r>
              <a:rPr lang="en-ID" sz="2000" dirty="0" err="1"/>
              <a:t>setelah</a:t>
            </a:r>
            <a:r>
              <a:rPr lang="en-ID" sz="2000" dirty="0"/>
              <a:t> </a:t>
            </a:r>
            <a:r>
              <a:rPr lang="en-ID" sz="2000" dirty="0" err="1"/>
              <a:t>melahirkan</a:t>
            </a:r>
            <a:r>
              <a:rPr lang="en-ID" sz="2000" dirty="0"/>
              <a:t> dan </a:t>
            </a:r>
            <a:r>
              <a:rPr lang="en-ID" sz="2000" dirty="0" err="1"/>
              <a:t>masih</a:t>
            </a:r>
            <a:r>
              <a:rPr lang="en-ID" sz="2000" dirty="0"/>
              <a:t> </a:t>
            </a:r>
            <a:r>
              <a:rPr lang="en-ID" sz="2000" dirty="0" err="1"/>
              <a:t>menyusui</a:t>
            </a:r>
            <a:r>
              <a:rPr lang="en-ID" sz="2000" dirty="0"/>
              <a:t>, </a:t>
            </a:r>
            <a:r>
              <a:rPr lang="en-ID" sz="2000" dirty="0" err="1"/>
              <a:t>tapi</a:t>
            </a:r>
            <a:r>
              <a:rPr lang="en-ID" sz="2000" dirty="0"/>
              <a:t> malas </a:t>
            </a:r>
            <a:r>
              <a:rPr lang="en-ID" sz="2000" dirty="0" err="1"/>
              <a:t>minum</a:t>
            </a:r>
            <a:r>
              <a:rPr lang="en-ID" sz="2000" dirty="0"/>
              <a:t> </a:t>
            </a:r>
            <a:r>
              <a:rPr lang="en-ID" sz="2000" dirty="0" err="1"/>
              <a:t>pil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hari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dokter</a:t>
            </a:r>
            <a:r>
              <a:rPr lang="en-ID" sz="2000" dirty="0"/>
              <a:t>/</a:t>
            </a:r>
            <a:r>
              <a:rPr lang="en-ID" sz="2000" dirty="0" err="1"/>
              <a:t>bidan</a:t>
            </a:r>
            <a:r>
              <a:rPr lang="en-ID" sz="2000" dirty="0"/>
              <a:t> </a:t>
            </a:r>
            <a:r>
              <a:rPr lang="en-ID" sz="2000" dirty="0" err="1"/>
              <a:t>tiap</a:t>
            </a:r>
            <a:r>
              <a:rPr lang="en-ID" sz="2000" dirty="0"/>
              <a:t> 1-3 </a:t>
            </a:r>
            <a:r>
              <a:rPr lang="en-ID" sz="2000" dirty="0" err="1"/>
              <a:t>bulan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suntik</a:t>
            </a:r>
            <a:r>
              <a:rPr lang="en-ID" sz="2000" dirty="0"/>
              <a:t>. </a:t>
            </a:r>
            <a:r>
              <a:rPr lang="en-ID" sz="2000" dirty="0" err="1"/>
              <a:t>Sekali</a:t>
            </a:r>
            <a:r>
              <a:rPr lang="en-ID" sz="2000" dirty="0"/>
              <a:t> pasang, </a:t>
            </a:r>
            <a:r>
              <a:rPr lang="en-ID" sz="2000" dirty="0" err="1"/>
              <a:t>implan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mencegah</a:t>
            </a:r>
            <a:r>
              <a:rPr lang="en-ID" sz="2000" dirty="0"/>
              <a:t> </a:t>
            </a:r>
            <a:r>
              <a:rPr lang="en-ID" sz="2000" dirty="0" err="1"/>
              <a:t>kehamilan</a:t>
            </a:r>
            <a:r>
              <a:rPr lang="en-ID" sz="2000" dirty="0"/>
              <a:t> </a:t>
            </a:r>
            <a:r>
              <a:rPr lang="en-ID" sz="2000" dirty="0" err="1"/>
              <a:t>hingga</a:t>
            </a:r>
            <a:r>
              <a:rPr lang="en-ID" sz="2000" dirty="0"/>
              <a:t> 4 </a:t>
            </a:r>
            <a:r>
              <a:rPr lang="en-ID" sz="2000" dirty="0" err="1"/>
              <a:t>tahun</a:t>
            </a:r>
            <a:r>
              <a:rPr lang="en-ID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/>
              <a:t>IUD hormonal, IUD hormonal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mengandung</a:t>
            </a:r>
            <a:r>
              <a:rPr lang="en-ID" sz="2000" dirty="0"/>
              <a:t> progestin. Aman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menyusui</a:t>
            </a:r>
            <a:r>
              <a:rPr lang="en-ID" sz="2000" dirty="0"/>
              <a:t>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mengganggu</a:t>
            </a:r>
            <a:r>
              <a:rPr lang="en-ID" sz="2000" dirty="0"/>
              <a:t> ASI, dan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dipakai</a:t>
            </a:r>
            <a:r>
              <a:rPr lang="en-ID" sz="2000" dirty="0"/>
              <a:t> </a:t>
            </a:r>
            <a:r>
              <a:rPr lang="en-ID" sz="2000" dirty="0" err="1"/>
              <a:t>hingga</a:t>
            </a:r>
            <a:r>
              <a:rPr lang="en-ID" sz="2000" dirty="0"/>
              <a:t> 5 </a:t>
            </a:r>
            <a:r>
              <a:rPr lang="en-ID" sz="2000" dirty="0" err="1"/>
              <a:t>tahun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89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/>
              <a:t>Keunggulan</a:t>
            </a:r>
            <a:r>
              <a:rPr lang="en-ID" b="1" dirty="0"/>
              <a:t> dan </a:t>
            </a:r>
            <a:r>
              <a:rPr lang="en-ID" b="1" dirty="0" err="1"/>
              <a:t>Kekurangan</a:t>
            </a:r>
            <a:r>
              <a:rPr lang="en-ID" b="1" dirty="0"/>
              <a:t> </a:t>
            </a:r>
            <a:r>
              <a:rPr lang="en-ID" b="1" dirty="0" err="1"/>
              <a:t>Kontrasepsi</a:t>
            </a:r>
            <a:r>
              <a:rPr lang="en-ID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791580" y="1700808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Kontrasepsi</a:t>
            </a:r>
            <a:r>
              <a:rPr lang="en-ID" dirty="0"/>
              <a:t> hormonal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,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. Juga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. Antara lain </a:t>
            </a:r>
            <a:r>
              <a:rPr lang="en-ID" dirty="0" err="1"/>
              <a:t>meredakan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, dan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.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kombinasi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kandungan</a:t>
            </a:r>
            <a:r>
              <a:rPr lang="en-ID" dirty="0"/>
              <a:t> </a:t>
            </a:r>
            <a:r>
              <a:rPr lang="en-ID" dirty="0" err="1"/>
              <a:t>kandungan</a:t>
            </a:r>
            <a:r>
              <a:rPr lang="en-ID" dirty="0"/>
              <a:t> progestin </a:t>
            </a:r>
            <a:r>
              <a:rPr lang="en-ID" i="1" dirty="0"/>
              <a:t>cyproterone acetate, </a:t>
            </a:r>
            <a:r>
              <a:rPr lang="en-ID" dirty="0"/>
              <a:t>juga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antiandrogen, yang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halus</a:t>
            </a:r>
            <a:r>
              <a:rPr lang="en-ID" dirty="0"/>
              <a:t>, glowing, dan </a:t>
            </a:r>
            <a:r>
              <a:rPr lang="en-ID" dirty="0" err="1"/>
              <a:t>bebas</a:t>
            </a:r>
            <a:r>
              <a:rPr lang="en-ID" dirty="0"/>
              <a:t> </a:t>
            </a:r>
            <a:r>
              <a:rPr lang="en-ID" dirty="0" err="1"/>
              <a:t>jerawat</a:t>
            </a:r>
            <a:r>
              <a:rPr lang="en-ID" dirty="0"/>
              <a:t>.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hormonal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hormonal, </a:t>
            </a:r>
            <a:r>
              <a:rPr lang="en-ID" dirty="0" err="1"/>
              <a:t>kamu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disiplin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kesuburan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hormonal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habis</a:t>
            </a:r>
            <a:r>
              <a:rPr lang="en-ID" dirty="0"/>
              <a:t>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hormonal.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yang </a:t>
            </a:r>
            <a:r>
              <a:rPr lang="en-ID" dirty="0" err="1"/>
              <a:t>sempurna</a:t>
            </a:r>
            <a:r>
              <a:rPr lang="en-ID" dirty="0"/>
              <a:t>, yang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orang. </a:t>
            </a:r>
            <a:r>
              <a:rPr lang="en-ID" dirty="0" err="1"/>
              <a:t>Tiap</a:t>
            </a:r>
            <a:r>
              <a:rPr lang="en-ID" dirty="0"/>
              <a:t> orang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,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kebutuhan</a:t>
            </a:r>
            <a:r>
              <a:rPr lang="en-ID" dirty="0"/>
              <a:t>, dan </a:t>
            </a:r>
            <a:r>
              <a:rPr lang="en-ID" dirty="0" err="1"/>
              <a:t>preferensi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. </a:t>
            </a:r>
            <a:r>
              <a:rPr lang="en-ID" dirty="0" err="1"/>
              <a:t>Kenalilah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paling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untukmu</a:t>
            </a:r>
            <a:r>
              <a:rPr lang="en-ID" dirty="0"/>
              <a:t>. </a:t>
            </a:r>
            <a:endParaRPr lang="id-ID" sz="24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471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1015</TotalTime>
  <Words>2197</Words>
  <Application>Microsoft Macintosh PowerPoint</Application>
  <PresentationFormat>On-screen Show (4:3)</PresentationFormat>
  <Paragraphs>313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Presentation UNISA_01</vt:lpstr>
      <vt:lpstr>1_Office Theme</vt:lpstr>
      <vt:lpstr>2_Office Theme</vt:lpstr>
      <vt:lpstr>PowerPoint Presentation</vt:lpstr>
      <vt:lpstr>PRINSIP KONSELING  MENGGUNAKAN ALAT BANTU</vt:lpstr>
      <vt:lpstr>EFEKTIFITAS METODE KONTRASEPSI Nilai 0 – 1: Sangat Efektif 2 – 9: Efektif &gt; 9: Kurang Efektif</vt:lpstr>
      <vt:lpstr>PENGGUNAAN KONTRASEPSI YANG RASIONAL</vt:lpstr>
      <vt:lpstr>KLASIFIKASI KELAYAKAN MEDIS  PENGGUNAAN KONTRASEPSI (WHO)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AKDR dengan pelepas Hormon</vt:lpstr>
      <vt:lpstr>AKDR dengan Pelepas Hormon</vt:lpstr>
      <vt:lpstr>Hormone-Releasing IUD</vt:lpstr>
      <vt:lpstr>AKDR dengan Pelepas Hormon</vt:lpstr>
      <vt:lpstr>AKDR dengan Pelepas Hormon</vt:lpstr>
      <vt:lpstr>AKDR dengan Pelepas Hormon</vt:lpstr>
      <vt:lpstr>IMPLAN</vt:lpstr>
      <vt:lpstr>Kontrasepsi Hormonal - Implant</vt:lpstr>
      <vt:lpstr>Kontrasepsi Hormonal - Implant</vt:lpstr>
      <vt:lpstr>WAKTU PEMASANGAN IMPLAN</vt:lpstr>
      <vt:lpstr>Kontrasepsi Hormonal - Implant</vt:lpstr>
      <vt:lpstr>Kontrasepsi Hormonal - Implant</vt:lpstr>
      <vt:lpstr>PENANGANAN EFEK SAMPING/MASALAH YANG DITEMUKAN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35</cp:revision>
  <dcterms:created xsi:type="dcterms:W3CDTF">2018-06-25T02:53:09Z</dcterms:created>
  <dcterms:modified xsi:type="dcterms:W3CDTF">2022-04-22T01:52:10Z</dcterms:modified>
</cp:coreProperties>
</file>