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26"/>
  </p:notesMasterIdLst>
  <p:sldIdLst>
    <p:sldId id="256" r:id="rId4"/>
    <p:sldId id="314" r:id="rId5"/>
    <p:sldId id="270" r:id="rId6"/>
    <p:sldId id="271" r:id="rId7"/>
    <p:sldId id="272" r:id="rId8"/>
    <p:sldId id="317" r:id="rId9"/>
    <p:sldId id="322" r:id="rId10"/>
    <p:sldId id="323" r:id="rId11"/>
    <p:sldId id="324" r:id="rId12"/>
    <p:sldId id="319" r:id="rId13"/>
    <p:sldId id="325" r:id="rId14"/>
    <p:sldId id="318" r:id="rId15"/>
    <p:sldId id="326" r:id="rId16"/>
    <p:sldId id="320" r:id="rId17"/>
    <p:sldId id="327" r:id="rId18"/>
    <p:sldId id="273" r:id="rId19"/>
    <p:sldId id="274" r:id="rId20"/>
    <p:sldId id="276" r:id="rId21"/>
    <p:sldId id="278" r:id="rId22"/>
    <p:sldId id="279" r:id="rId23"/>
    <p:sldId id="316" r:id="rId24"/>
    <p:sldId id="258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9"/>
    <p:restoredTop sz="94554"/>
  </p:normalViewPr>
  <p:slideViewPr>
    <p:cSldViewPr>
      <p:cViewPr varScale="1">
        <p:scale>
          <a:sx n="94" d="100"/>
          <a:sy n="94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22/04/22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dktindonesia.org</a:t>
            </a:r>
            <a:r>
              <a:rPr lang="en-US" dirty="0"/>
              <a:t>/</a:t>
            </a:r>
            <a:r>
              <a:rPr lang="en-US" dirty="0" err="1"/>
              <a:t>kontrasepsi</a:t>
            </a:r>
            <a:r>
              <a:rPr lang="en-US" dirty="0"/>
              <a:t>/</a:t>
            </a:r>
            <a:r>
              <a:rPr lang="en-US" dirty="0" err="1"/>
              <a:t>iud-andalan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51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dktindonesia.org</a:t>
            </a:r>
            <a:r>
              <a:rPr lang="en-US" dirty="0"/>
              <a:t>/</a:t>
            </a:r>
            <a:r>
              <a:rPr lang="en-US" dirty="0" err="1"/>
              <a:t>kontrasepsi</a:t>
            </a:r>
            <a:r>
              <a:rPr lang="en-US" dirty="0"/>
              <a:t>/</a:t>
            </a:r>
            <a:r>
              <a:rPr lang="en-US" dirty="0" err="1"/>
              <a:t>iud-andalan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672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dktindonesia.org</a:t>
            </a:r>
            <a:r>
              <a:rPr lang="en-US" dirty="0"/>
              <a:t>/</a:t>
            </a:r>
            <a:r>
              <a:rPr lang="en-US" dirty="0" err="1"/>
              <a:t>kontrasepsi</a:t>
            </a:r>
            <a:r>
              <a:rPr lang="en-US" dirty="0"/>
              <a:t>/</a:t>
            </a:r>
            <a:r>
              <a:rPr lang="en-US" dirty="0" err="1"/>
              <a:t>iud-andalan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15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dktindonesia.org</a:t>
            </a:r>
            <a:r>
              <a:rPr lang="en-US" dirty="0"/>
              <a:t>/</a:t>
            </a:r>
            <a:r>
              <a:rPr lang="en-US" dirty="0" err="1"/>
              <a:t>kontrasepsi</a:t>
            </a:r>
            <a:r>
              <a:rPr lang="en-US" dirty="0"/>
              <a:t>/</a:t>
            </a:r>
            <a:r>
              <a:rPr lang="en-US" dirty="0" err="1"/>
              <a:t>iud-andalan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300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dktindonesia.org</a:t>
            </a:r>
            <a:r>
              <a:rPr lang="en-US" dirty="0"/>
              <a:t>/</a:t>
            </a:r>
            <a:r>
              <a:rPr lang="en-US" dirty="0" err="1"/>
              <a:t>kontrasepsi</a:t>
            </a:r>
            <a:r>
              <a:rPr lang="en-US" dirty="0"/>
              <a:t>/</a:t>
            </a:r>
            <a:r>
              <a:rPr lang="en-US" dirty="0" err="1"/>
              <a:t>iud-andalan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377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dktindonesia.org</a:t>
            </a:r>
            <a:r>
              <a:rPr lang="en-US" dirty="0"/>
              <a:t>/</a:t>
            </a:r>
            <a:r>
              <a:rPr lang="en-US" dirty="0" err="1"/>
              <a:t>kontrasepsi</a:t>
            </a:r>
            <a:r>
              <a:rPr lang="en-US" dirty="0"/>
              <a:t>/</a:t>
            </a:r>
            <a:r>
              <a:rPr lang="en-US" dirty="0" err="1"/>
              <a:t>iud-andalan</a:t>
            </a:r>
            <a:r>
              <a:rPr lang="en-US" dirty="0"/>
              <a:t>/</a:t>
            </a:r>
          </a:p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3197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29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072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897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repository.poltekkes-denpasar.ac.id</a:t>
            </a:r>
            <a:r>
              <a:rPr lang="en-US" dirty="0"/>
              <a:t>/7340/3/BAB%20II.pdf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04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9BB6-D74E-4657-85CF-81FFC0ABAC39}" type="datetimeFigureOut">
              <a:rPr lang="id-ID" smtClean="0"/>
              <a:pPr/>
              <a:t>22/04/22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EFE0-1A77-4097-9CD1-B9A439A01C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90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-1" y="794"/>
            <a:ext cx="9148809" cy="6856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10" name="Picture 9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5" y="4696692"/>
            <a:ext cx="9150925" cy="216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62735"/>
            <a:ext cx="7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6041"/>
                </a:solidFill>
              </a:rPr>
              <a:t>ALAT KONTRASEPSI AKDR DAN AKBK</a:t>
            </a:r>
            <a:endParaRPr lang="id-ID" b="1" dirty="0">
              <a:solidFill>
                <a:srgbClr val="3260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5672096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Dhesi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 Astuti</a:t>
            </a:r>
            <a:endParaRPr lang="id-ID" sz="2000" dirty="0"/>
          </a:p>
        </p:txBody>
      </p:sp>
      <p:pic>
        <p:nvPicPr>
          <p:cNvPr id="12" name="Picture 11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3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764704"/>
            <a:ext cx="8640960" cy="559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600" b="1" dirty="0" err="1"/>
              <a:t>Kelebihan</a:t>
            </a:r>
            <a:endParaRPr lang="en-ID" sz="1600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IUD </a:t>
            </a:r>
            <a:r>
              <a:rPr lang="en-ID" sz="1600" dirty="0" err="1"/>
              <a:t>cocok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orang yang </a:t>
            </a:r>
            <a:r>
              <a:rPr lang="en-ID" sz="1600" dirty="0" err="1"/>
              <a:t>kurang</a:t>
            </a:r>
            <a:r>
              <a:rPr lang="en-ID" sz="1600" dirty="0"/>
              <a:t> </a:t>
            </a:r>
            <a:r>
              <a:rPr lang="en-ID" sz="1600" dirty="0" err="1"/>
              <a:t>disiplin</a:t>
            </a:r>
            <a:r>
              <a:rPr lang="en-ID" sz="1600" dirty="0"/>
              <a:t> dan </a:t>
            </a:r>
            <a:r>
              <a:rPr lang="en-ID" sz="1600" dirty="0" err="1"/>
              <a:t>sering</a:t>
            </a:r>
            <a:r>
              <a:rPr lang="en-ID" sz="1600" dirty="0"/>
              <a:t> </a:t>
            </a:r>
            <a:r>
              <a:rPr lang="en-ID" sz="1600" dirty="0" err="1"/>
              <a:t>lupa</a:t>
            </a:r>
            <a:r>
              <a:rPr lang="en-ID" sz="1600" dirty="0"/>
              <a:t> </a:t>
            </a:r>
            <a:r>
              <a:rPr lang="en-ID" sz="1600" dirty="0" err="1"/>
              <a:t>memakai</a:t>
            </a:r>
            <a:r>
              <a:rPr lang="en-ID" sz="1600" dirty="0"/>
              <a:t> </a:t>
            </a:r>
            <a:r>
              <a:rPr lang="en-ID" sz="1600" dirty="0" err="1"/>
              <a:t>kontrasepsi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mencegah</a:t>
            </a:r>
            <a:r>
              <a:rPr lang="en-ID" sz="1600" dirty="0"/>
              <a:t> </a:t>
            </a:r>
            <a:r>
              <a:rPr lang="en-ID" sz="1600" dirty="0" err="1"/>
              <a:t>kehamilan</a:t>
            </a:r>
            <a:r>
              <a:rPr lang="en-ID" sz="1600" dirty="0"/>
              <a:t>,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perlindungannya</a:t>
            </a:r>
            <a:r>
              <a:rPr lang="en-ID" sz="1600" dirty="0"/>
              <a:t> lama </a:t>
            </a:r>
            <a:r>
              <a:rPr lang="en-ID" sz="1600" dirty="0" err="1"/>
              <a:t>bahkan</a:t>
            </a:r>
            <a:r>
              <a:rPr lang="en-ID" sz="1600" dirty="0"/>
              <a:t> </a:t>
            </a:r>
            <a:r>
              <a:rPr lang="en-ID" sz="1600" dirty="0" err="1"/>
              <a:t>hingga</a:t>
            </a:r>
            <a:r>
              <a:rPr lang="en-ID" sz="1600" dirty="0"/>
              <a:t> 10 </a:t>
            </a:r>
            <a:r>
              <a:rPr lang="en-ID" sz="1600" dirty="0" err="1"/>
              <a:t>tahun</a:t>
            </a:r>
            <a:r>
              <a:rPr lang="en-ID" sz="1600" dirty="0"/>
              <a:t>. </a:t>
            </a:r>
            <a:r>
              <a:rPr lang="en-ID" sz="1600" dirty="0" err="1"/>
              <a:t>Tergantung</a:t>
            </a:r>
            <a:r>
              <a:rPr lang="en-ID" sz="1600" dirty="0"/>
              <a:t> IUD mana yang </a:t>
            </a:r>
            <a:r>
              <a:rPr lang="en-ID" sz="1600" dirty="0" err="1"/>
              <a:t>ingin</a:t>
            </a:r>
            <a:r>
              <a:rPr lang="en-ID" sz="1600" dirty="0"/>
              <a:t> </a:t>
            </a:r>
            <a:r>
              <a:rPr lang="en-ID" sz="1600" dirty="0" err="1"/>
              <a:t>dipakai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IUD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kontrasepsi</a:t>
            </a:r>
            <a:r>
              <a:rPr lang="en-ID" sz="1600" dirty="0"/>
              <a:t> yang </a:t>
            </a:r>
            <a:r>
              <a:rPr lang="en-ID" sz="1600" dirty="0" err="1"/>
              <a:t>mudah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dan salah </a:t>
            </a:r>
            <a:r>
              <a:rPr lang="en-ID" sz="1600" dirty="0" err="1"/>
              <a:t>satu</a:t>
            </a:r>
            <a:r>
              <a:rPr lang="en-ID" sz="1600" dirty="0"/>
              <a:t> yang paling </a:t>
            </a:r>
            <a:r>
              <a:rPr lang="en-ID" sz="1600" dirty="0" err="1"/>
              <a:t>efektif</a:t>
            </a:r>
            <a:r>
              <a:rPr lang="en-ID" sz="1600" dirty="0"/>
              <a:t> di dunia.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99% </a:t>
            </a:r>
            <a:r>
              <a:rPr lang="en-ID" sz="1600" dirty="0" err="1"/>
              <a:t>efektif</a:t>
            </a:r>
            <a:r>
              <a:rPr lang="en-ID" sz="1600" dirty="0"/>
              <a:t> </a:t>
            </a:r>
            <a:r>
              <a:rPr lang="en-ID" sz="1600" dirty="0" err="1"/>
              <a:t>mencegah</a:t>
            </a:r>
            <a:r>
              <a:rPr lang="en-ID" sz="1600" dirty="0"/>
              <a:t> </a:t>
            </a:r>
            <a:r>
              <a:rPr lang="en-ID" sz="1600" dirty="0" err="1"/>
              <a:t>kehamilan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Praktis</a:t>
            </a:r>
            <a:r>
              <a:rPr lang="en-ID" sz="1600" dirty="0"/>
              <a:t> dan </a:t>
            </a:r>
            <a:r>
              <a:rPr lang="en-ID" sz="1600" dirty="0" err="1"/>
              <a:t>perlindungannya</a:t>
            </a:r>
            <a:r>
              <a:rPr lang="en-ID" sz="1600" dirty="0"/>
              <a:t> </a:t>
            </a:r>
            <a:r>
              <a:rPr lang="en-ID" sz="1600" dirty="0" err="1"/>
              <a:t>jangka</a:t>
            </a:r>
            <a:r>
              <a:rPr lang="en-ID" sz="1600" dirty="0"/>
              <a:t> </a:t>
            </a:r>
            <a:r>
              <a:rPr lang="en-ID" sz="1600" dirty="0" err="1"/>
              <a:t>panjang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efek</a:t>
            </a:r>
            <a:r>
              <a:rPr lang="en-ID" sz="1600" dirty="0"/>
              <a:t> </a:t>
            </a:r>
            <a:r>
              <a:rPr lang="en-ID" sz="1600" dirty="0" err="1"/>
              <a:t>samping</a:t>
            </a:r>
            <a:r>
              <a:rPr lang="en-ID" sz="1600" dirty="0"/>
              <a:t> hormonal.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mempengaruhi</a:t>
            </a:r>
            <a:r>
              <a:rPr lang="en-ID" sz="1600" dirty="0"/>
              <a:t> </a:t>
            </a:r>
            <a:r>
              <a:rPr lang="en-ID" sz="1600" dirty="0" err="1"/>
              <a:t>kualitas</a:t>
            </a:r>
            <a:r>
              <a:rPr lang="en-ID" sz="1600" dirty="0"/>
              <a:t> dan volume ASI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dipasang</a:t>
            </a:r>
            <a:r>
              <a:rPr lang="en-ID" sz="1600" dirty="0"/>
              <a:t> </a:t>
            </a:r>
            <a:r>
              <a:rPr lang="en-ID" sz="1600" dirty="0" err="1"/>
              <a:t>segera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melahirkan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sesudah</a:t>
            </a:r>
            <a:r>
              <a:rPr lang="en-ID" sz="1600" dirty="0"/>
              <a:t> abortus (</a:t>
            </a:r>
            <a:r>
              <a:rPr lang="en-ID" sz="1600" dirty="0" err="1"/>
              <a:t>apabila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r>
              <a:rPr lang="en-ID" sz="1600" dirty="0"/>
              <a:t> </a:t>
            </a:r>
            <a:r>
              <a:rPr lang="en-ID" sz="1600" dirty="0" err="1"/>
              <a:t>infeksi</a:t>
            </a:r>
            <a:r>
              <a:rPr lang="en-ID" sz="1600" dirty="0"/>
              <a:t>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sampai</a:t>
            </a:r>
            <a:r>
              <a:rPr lang="en-ID" sz="1600" dirty="0"/>
              <a:t> menopause (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tahun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haid</a:t>
            </a:r>
            <a:r>
              <a:rPr lang="en-ID" sz="1600" dirty="0"/>
              <a:t> </a:t>
            </a:r>
            <a:r>
              <a:rPr lang="en-ID" sz="1600" dirty="0" err="1"/>
              <a:t>terakhir</a:t>
            </a:r>
            <a:r>
              <a:rPr lang="en-ID" sz="1600" dirty="0"/>
              <a:t>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interaksi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obat-obat</a:t>
            </a:r>
            <a:endParaRPr lang="en-ID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Mencegah</a:t>
            </a:r>
            <a:r>
              <a:rPr lang="en-ID" sz="1600" dirty="0"/>
              <a:t> </a:t>
            </a:r>
            <a:r>
              <a:rPr lang="en-ID" sz="1600" dirty="0" err="1"/>
              <a:t>Kehamilan</a:t>
            </a:r>
            <a:r>
              <a:rPr lang="en-ID" sz="1600" dirty="0"/>
              <a:t> </a:t>
            </a:r>
            <a:r>
              <a:rPr lang="en-ID" sz="1600" dirty="0" err="1"/>
              <a:t>ektopik</a:t>
            </a:r>
            <a:endParaRPr lang="en-ID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mempengaruhi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seksual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 </a:t>
            </a: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kenyamanan</a:t>
            </a:r>
            <a:r>
              <a:rPr lang="en-ID" sz="1600" dirty="0"/>
              <a:t> </a:t>
            </a:r>
            <a:r>
              <a:rPr lang="en-ID" sz="1600" dirty="0" err="1"/>
              <a:t>seksual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perlu</a:t>
            </a:r>
            <a:r>
              <a:rPr lang="en-ID" sz="1600" dirty="0"/>
              <a:t> </a:t>
            </a:r>
            <a:r>
              <a:rPr lang="en-ID" sz="1600" dirty="0" err="1"/>
              <a:t>takut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hamil</a:t>
            </a:r>
            <a:endParaRPr lang="en-ID" sz="1600" dirty="0"/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619672" cy="184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8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764704"/>
            <a:ext cx="8640960" cy="559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600" b="1" dirty="0" err="1"/>
              <a:t>Kelebihan</a:t>
            </a:r>
            <a:endParaRPr lang="en-ID" sz="1600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IUD </a:t>
            </a:r>
            <a:r>
              <a:rPr lang="en-ID" sz="1600" dirty="0" err="1"/>
              <a:t>cocok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orang yang </a:t>
            </a:r>
            <a:r>
              <a:rPr lang="en-ID" sz="1600" dirty="0" err="1"/>
              <a:t>kurang</a:t>
            </a:r>
            <a:r>
              <a:rPr lang="en-ID" sz="1600" dirty="0"/>
              <a:t> </a:t>
            </a:r>
            <a:r>
              <a:rPr lang="en-ID" sz="1600" dirty="0" err="1"/>
              <a:t>disiplin</a:t>
            </a:r>
            <a:r>
              <a:rPr lang="en-ID" sz="1600" dirty="0"/>
              <a:t> dan </a:t>
            </a:r>
            <a:r>
              <a:rPr lang="en-ID" sz="1600" dirty="0" err="1"/>
              <a:t>sering</a:t>
            </a:r>
            <a:r>
              <a:rPr lang="en-ID" sz="1600" dirty="0"/>
              <a:t> </a:t>
            </a:r>
            <a:r>
              <a:rPr lang="en-ID" sz="1600" dirty="0" err="1"/>
              <a:t>lupa</a:t>
            </a:r>
            <a:r>
              <a:rPr lang="en-ID" sz="1600" dirty="0"/>
              <a:t> </a:t>
            </a:r>
            <a:r>
              <a:rPr lang="en-ID" sz="1600" dirty="0" err="1"/>
              <a:t>memakai</a:t>
            </a:r>
            <a:r>
              <a:rPr lang="en-ID" sz="1600" dirty="0"/>
              <a:t> </a:t>
            </a:r>
            <a:r>
              <a:rPr lang="en-ID" sz="1600" dirty="0" err="1"/>
              <a:t>kontrasepsi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mencegah</a:t>
            </a:r>
            <a:r>
              <a:rPr lang="en-ID" sz="1600" dirty="0"/>
              <a:t> </a:t>
            </a:r>
            <a:r>
              <a:rPr lang="en-ID" sz="1600" dirty="0" err="1"/>
              <a:t>kehamilan</a:t>
            </a:r>
            <a:r>
              <a:rPr lang="en-ID" sz="1600" dirty="0"/>
              <a:t>,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perlindungannya</a:t>
            </a:r>
            <a:r>
              <a:rPr lang="en-ID" sz="1600" dirty="0"/>
              <a:t> lama </a:t>
            </a:r>
            <a:r>
              <a:rPr lang="en-ID" sz="1600" dirty="0" err="1"/>
              <a:t>bahkan</a:t>
            </a:r>
            <a:r>
              <a:rPr lang="en-ID" sz="1600" dirty="0"/>
              <a:t> </a:t>
            </a:r>
            <a:r>
              <a:rPr lang="en-ID" sz="1600" dirty="0" err="1"/>
              <a:t>hingga</a:t>
            </a:r>
            <a:r>
              <a:rPr lang="en-ID" sz="1600" dirty="0"/>
              <a:t> 10 </a:t>
            </a:r>
            <a:r>
              <a:rPr lang="en-ID" sz="1600" dirty="0" err="1"/>
              <a:t>tahun</a:t>
            </a:r>
            <a:r>
              <a:rPr lang="en-ID" sz="1600" dirty="0"/>
              <a:t>. </a:t>
            </a:r>
            <a:r>
              <a:rPr lang="en-ID" sz="1600" dirty="0" err="1"/>
              <a:t>Tergantung</a:t>
            </a:r>
            <a:r>
              <a:rPr lang="en-ID" sz="1600" dirty="0"/>
              <a:t> IUD mana yang </a:t>
            </a:r>
            <a:r>
              <a:rPr lang="en-ID" sz="1600" dirty="0" err="1"/>
              <a:t>ingin</a:t>
            </a:r>
            <a:r>
              <a:rPr lang="en-ID" sz="1600" dirty="0"/>
              <a:t> </a:t>
            </a:r>
            <a:r>
              <a:rPr lang="en-ID" sz="1600" dirty="0" err="1"/>
              <a:t>dipakai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IUD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kontrasepsi</a:t>
            </a:r>
            <a:r>
              <a:rPr lang="en-ID" sz="1600" dirty="0"/>
              <a:t> yang </a:t>
            </a:r>
            <a:r>
              <a:rPr lang="en-ID" sz="1600" dirty="0" err="1"/>
              <a:t>mudah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dan salah </a:t>
            </a:r>
            <a:r>
              <a:rPr lang="en-ID" sz="1600" dirty="0" err="1"/>
              <a:t>satu</a:t>
            </a:r>
            <a:r>
              <a:rPr lang="en-ID" sz="1600" dirty="0"/>
              <a:t> yang paling </a:t>
            </a:r>
            <a:r>
              <a:rPr lang="en-ID" sz="1600" dirty="0" err="1"/>
              <a:t>efektif</a:t>
            </a:r>
            <a:r>
              <a:rPr lang="en-ID" sz="1600" dirty="0"/>
              <a:t> di dunia.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99% </a:t>
            </a:r>
            <a:r>
              <a:rPr lang="en-ID" sz="1600" dirty="0" err="1"/>
              <a:t>efektif</a:t>
            </a:r>
            <a:r>
              <a:rPr lang="en-ID" sz="1600" dirty="0"/>
              <a:t> </a:t>
            </a:r>
            <a:r>
              <a:rPr lang="en-ID" sz="1600" dirty="0" err="1"/>
              <a:t>mencegah</a:t>
            </a:r>
            <a:r>
              <a:rPr lang="en-ID" sz="1600" dirty="0"/>
              <a:t> </a:t>
            </a:r>
            <a:r>
              <a:rPr lang="en-ID" sz="1600" dirty="0" err="1"/>
              <a:t>kehamilan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Praktis</a:t>
            </a:r>
            <a:r>
              <a:rPr lang="en-ID" sz="1600" dirty="0"/>
              <a:t> dan </a:t>
            </a:r>
            <a:r>
              <a:rPr lang="en-ID" sz="1600" dirty="0" err="1"/>
              <a:t>perlindungannya</a:t>
            </a:r>
            <a:r>
              <a:rPr lang="en-ID" sz="1600" dirty="0"/>
              <a:t> </a:t>
            </a:r>
            <a:r>
              <a:rPr lang="en-ID" sz="1600" dirty="0" err="1"/>
              <a:t>jangka</a:t>
            </a:r>
            <a:r>
              <a:rPr lang="en-ID" sz="1600" dirty="0"/>
              <a:t> </a:t>
            </a:r>
            <a:r>
              <a:rPr lang="en-ID" sz="1600" dirty="0" err="1"/>
              <a:t>panjang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efek</a:t>
            </a:r>
            <a:r>
              <a:rPr lang="en-ID" sz="1600" dirty="0"/>
              <a:t> </a:t>
            </a:r>
            <a:r>
              <a:rPr lang="en-ID" sz="1600" dirty="0" err="1"/>
              <a:t>samping</a:t>
            </a:r>
            <a:r>
              <a:rPr lang="en-ID" sz="1600" dirty="0"/>
              <a:t> hormonal.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mempengaruhi</a:t>
            </a:r>
            <a:r>
              <a:rPr lang="en-ID" sz="1600" dirty="0"/>
              <a:t> </a:t>
            </a:r>
            <a:r>
              <a:rPr lang="en-ID" sz="1600" dirty="0" err="1"/>
              <a:t>kualitas</a:t>
            </a:r>
            <a:r>
              <a:rPr lang="en-ID" sz="1600" dirty="0"/>
              <a:t> dan volume ASI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dipasang</a:t>
            </a:r>
            <a:r>
              <a:rPr lang="en-ID" sz="1600" dirty="0"/>
              <a:t> </a:t>
            </a:r>
            <a:r>
              <a:rPr lang="en-ID" sz="1600" dirty="0" err="1"/>
              <a:t>segera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melahirkan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sesudah</a:t>
            </a:r>
            <a:r>
              <a:rPr lang="en-ID" sz="1600" dirty="0"/>
              <a:t> abortus (</a:t>
            </a:r>
            <a:r>
              <a:rPr lang="en-ID" sz="1600" dirty="0" err="1"/>
              <a:t>apabila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r>
              <a:rPr lang="en-ID" sz="1600" dirty="0"/>
              <a:t> </a:t>
            </a:r>
            <a:r>
              <a:rPr lang="en-ID" sz="1600" dirty="0" err="1"/>
              <a:t>infeksi</a:t>
            </a:r>
            <a:r>
              <a:rPr lang="en-ID" sz="1600" dirty="0"/>
              <a:t>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sampai</a:t>
            </a:r>
            <a:r>
              <a:rPr lang="en-ID" sz="1600" dirty="0"/>
              <a:t> menopause (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tahun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haid</a:t>
            </a:r>
            <a:r>
              <a:rPr lang="en-ID" sz="1600" dirty="0"/>
              <a:t> </a:t>
            </a:r>
            <a:r>
              <a:rPr lang="en-ID" sz="1600" dirty="0" err="1"/>
              <a:t>terakhir</a:t>
            </a:r>
            <a:r>
              <a:rPr lang="en-ID" sz="1600" dirty="0"/>
              <a:t>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interaksi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obat-obat</a:t>
            </a:r>
            <a:endParaRPr lang="en-ID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Mencegah</a:t>
            </a:r>
            <a:r>
              <a:rPr lang="en-ID" sz="1600" dirty="0"/>
              <a:t> </a:t>
            </a:r>
            <a:r>
              <a:rPr lang="en-ID" sz="1600" dirty="0" err="1"/>
              <a:t>Kehamilan</a:t>
            </a:r>
            <a:r>
              <a:rPr lang="en-ID" sz="1600" dirty="0"/>
              <a:t> </a:t>
            </a:r>
            <a:r>
              <a:rPr lang="en-ID" sz="1600" dirty="0" err="1"/>
              <a:t>ektopik</a:t>
            </a:r>
            <a:endParaRPr lang="en-ID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mempengaruhi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seksual</a:t>
            </a:r>
            <a:r>
              <a:rPr lang="en-ID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600" dirty="0"/>
              <a:t> </a:t>
            </a: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kenyamanan</a:t>
            </a:r>
            <a:r>
              <a:rPr lang="en-ID" sz="1600" dirty="0"/>
              <a:t> </a:t>
            </a:r>
            <a:r>
              <a:rPr lang="en-ID" sz="1600" dirty="0" err="1"/>
              <a:t>seksual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perlu</a:t>
            </a:r>
            <a:r>
              <a:rPr lang="en-ID" sz="1600" dirty="0"/>
              <a:t> </a:t>
            </a:r>
            <a:r>
              <a:rPr lang="en-ID" sz="1600" dirty="0" err="1"/>
              <a:t>takut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hamil</a:t>
            </a:r>
            <a:endParaRPr lang="en-ID" sz="1600" dirty="0"/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619672" cy="184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75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1124744"/>
            <a:ext cx="8640960" cy="558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 err="1"/>
              <a:t>Efek</a:t>
            </a:r>
            <a:r>
              <a:rPr lang="en-ID" sz="2400" b="1" dirty="0"/>
              <a:t> </a:t>
            </a:r>
            <a:r>
              <a:rPr lang="en-ID" sz="2400" b="1" dirty="0" err="1"/>
              <a:t>samping</a:t>
            </a:r>
            <a:endParaRPr lang="en-ID" sz="2400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Pendarahan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pada 3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pemakaian</a:t>
            </a:r>
            <a:endParaRPr lang="en-ID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Bercak</a:t>
            </a:r>
            <a:r>
              <a:rPr lang="en-ID" dirty="0"/>
              <a:t>/spotting pada </a:t>
            </a:r>
            <a:r>
              <a:rPr lang="en-ID" dirty="0" err="1"/>
              <a:t>menstruasi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IUD </a:t>
            </a:r>
            <a:r>
              <a:rPr lang="en-ID" dirty="0" err="1"/>
              <a:t>dipasang</a:t>
            </a:r>
            <a:r>
              <a:rPr lang="en-ID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Kram</a:t>
            </a:r>
            <a:r>
              <a:rPr lang="en-ID" dirty="0"/>
              <a:t> dan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punggung</a:t>
            </a:r>
            <a:r>
              <a:rPr lang="en-ID" dirty="0"/>
              <a:t> (</a:t>
            </a:r>
            <a:r>
              <a:rPr lang="en-ID" dirty="0" err="1"/>
              <a:t>sementara</a:t>
            </a:r>
            <a:r>
              <a:rPr lang="en-ID" dirty="0"/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lama dan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lama </a:t>
            </a:r>
            <a:r>
              <a:rPr lang="en-ID" dirty="0" err="1"/>
              <a:t>dari</a:t>
            </a:r>
            <a:r>
              <a:rPr lang="en-ID" dirty="0"/>
              <a:t> normal (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8 </a:t>
            </a:r>
            <a:r>
              <a:rPr lang="en-ID" dirty="0" err="1"/>
              <a:t>hari</a:t>
            </a:r>
            <a:r>
              <a:rPr lang="en-ID" dirty="0"/>
              <a:t>). Pada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AKDR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dilepaskan</a:t>
            </a:r>
            <a:r>
              <a:rPr lang="en-ID" dirty="0"/>
              <a:t> </a:t>
            </a:r>
            <a:r>
              <a:rPr lang="en-ID" dirty="0" err="1"/>
              <a:t>kecuali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pendarahan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8 –10 </a:t>
            </a:r>
            <a:r>
              <a:rPr lang="en-ID" dirty="0" err="1"/>
              <a:t>minggu</a:t>
            </a:r>
            <a:r>
              <a:rPr lang="en-ID" dirty="0"/>
              <a:t> (</a:t>
            </a:r>
            <a:r>
              <a:rPr lang="en-ID" dirty="0" err="1"/>
              <a:t>Handayani</a:t>
            </a:r>
            <a:r>
              <a:rPr lang="en-ID" dirty="0"/>
              <a:t>, 2010)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Keputihan</a:t>
            </a:r>
            <a:r>
              <a:rPr lang="en-ID" dirty="0"/>
              <a:t> pada </a:t>
            </a:r>
            <a:r>
              <a:rPr lang="en-ID" dirty="0" err="1"/>
              <a:t>pemakaian</a:t>
            </a:r>
            <a:r>
              <a:rPr lang="en-ID" dirty="0"/>
              <a:t> AKDR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dijumpai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keputihan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(</a:t>
            </a:r>
            <a:r>
              <a:rPr lang="en-ID" dirty="0" err="1"/>
              <a:t>Handayani</a:t>
            </a:r>
            <a:r>
              <a:rPr lang="en-ID" dirty="0"/>
              <a:t>, 2010).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(</a:t>
            </a:r>
            <a:r>
              <a:rPr lang="en-ID" dirty="0" err="1"/>
              <a:t>disminorea</a:t>
            </a:r>
            <a:r>
              <a:rPr lang="en-ID" dirty="0"/>
              <a:t>),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(</a:t>
            </a:r>
            <a:r>
              <a:rPr lang="en-ID" dirty="0" err="1"/>
              <a:t>disminorea</a:t>
            </a:r>
            <a:r>
              <a:rPr lang="en-ID" dirty="0"/>
              <a:t>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rasa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enak</a:t>
            </a:r>
            <a:r>
              <a:rPr lang="en-ID" dirty="0"/>
              <a:t> di </a:t>
            </a:r>
            <a:r>
              <a:rPr lang="en-ID" dirty="0" err="1"/>
              <a:t>perut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dan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dan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disertai</a:t>
            </a:r>
            <a:r>
              <a:rPr lang="en-ID" dirty="0"/>
              <a:t> rasa </a:t>
            </a:r>
            <a:r>
              <a:rPr lang="en-ID" dirty="0" err="1"/>
              <a:t>mual</a:t>
            </a:r>
            <a:r>
              <a:rPr lang="en-ID" dirty="0"/>
              <a:t> (</a:t>
            </a:r>
            <a:r>
              <a:rPr lang="en-ID" dirty="0" err="1"/>
              <a:t>Prawirohardjo</a:t>
            </a:r>
            <a:r>
              <a:rPr lang="en-ID" dirty="0"/>
              <a:t>, 2011).</a:t>
            </a:r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619672" cy="184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0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1124744"/>
            <a:ext cx="8640960" cy="392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 err="1"/>
              <a:t>Indikasi</a:t>
            </a:r>
            <a:endParaRPr lang="en-ID" sz="2400" b="1" dirty="0"/>
          </a:p>
          <a:p>
            <a:pPr algn="just">
              <a:lnSpc>
                <a:spcPct val="150000"/>
              </a:lnSpc>
            </a:pPr>
            <a:r>
              <a:rPr lang="en-ID" dirty="0" err="1"/>
              <a:t>Indikasi</a:t>
            </a:r>
            <a:r>
              <a:rPr lang="en-ID" dirty="0"/>
              <a:t> </a:t>
            </a:r>
            <a:r>
              <a:rPr lang="en-ID" dirty="0" err="1"/>
              <a:t>pemasangan</a:t>
            </a:r>
            <a:r>
              <a:rPr lang="en-ID" dirty="0"/>
              <a:t> AKDR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Rusmini</a:t>
            </a:r>
            <a:r>
              <a:rPr lang="en-ID" dirty="0"/>
              <a:t> </a:t>
            </a:r>
            <a:r>
              <a:rPr lang="en-ID" dirty="0" err="1"/>
              <a:t>dkk</a:t>
            </a:r>
            <a:r>
              <a:rPr lang="en-ID" dirty="0"/>
              <a:t> (2017) </a:t>
            </a:r>
            <a:r>
              <a:rPr lang="en-ID" dirty="0" err="1"/>
              <a:t>yaitu</a:t>
            </a:r>
            <a:r>
              <a:rPr lang="en-ID" dirty="0"/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Wanita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pervaginam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sectio</a:t>
            </a:r>
            <a:r>
              <a:rPr lang="en-ID" dirty="0"/>
              <a:t> </a:t>
            </a:r>
            <a:r>
              <a:rPr lang="en-ID" dirty="0" err="1"/>
              <a:t>secarea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reproduksi</a:t>
            </a:r>
            <a:r>
              <a:rPr lang="en-ID" dirty="0"/>
              <a:t> dan </a:t>
            </a:r>
            <a:r>
              <a:rPr lang="en-ID" dirty="0" err="1"/>
              <a:t>paritas</a:t>
            </a:r>
            <a:r>
              <a:rPr lang="en-ID" dirty="0"/>
              <a:t> </a:t>
            </a:r>
            <a:r>
              <a:rPr lang="en-ID" dirty="0" err="1"/>
              <a:t>berapapun</a:t>
            </a:r>
            <a:r>
              <a:rPr lang="en-ID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keguguran</a:t>
            </a:r>
            <a:r>
              <a:rPr lang="en-ID" dirty="0"/>
              <a:t> (non </a:t>
            </a:r>
            <a:r>
              <a:rPr lang="en-ID" dirty="0" err="1"/>
              <a:t>infeksi</a:t>
            </a:r>
            <a:r>
              <a:rPr lang="en-ID" dirty="0"/>
              <a:t>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Masa </a:t>
            </a:r>
            <a:r>
              <a:rPr lang="en-ID" dirty="0" err="1"/>
              <a:t>menyusui</a:t>
            </a:r>
            <a:r>
              <a:rPr lang="en-ID" dirty="0"/>
              <a:t> (</a:t>
            </a:r>
            <a:r>
              <a:rPr lang="en-ID" dirty="0" err="1"/>
              <a:t>laktasi</a:t>
            </a:r>
            <a:r>
              <a:rPr lang="en-ID" dirty="0"/>
              <a:t>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Riwayat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ektopik</a:t>
            </a:r>
            <a:r>
              <a:rPr lang="en-ID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keputihan</a:t>
            </a:r>
            <a:r>
              <a:rPr lang="en-ID" dirty="0"/>
              <a:t> </a:t>
            </a:r>
            <a:r>
              <a:rPr lang="en-ID" dirty="0" err="1"/>
              <a:t>purulen</a:t>
            </a:r>
            <a:r>
              <a:rPr lang="en-ID" dirty="0"/>
              <a:t> yang </a:t>
            </a:r>
            <a:r>
              <a:rPr lang="en-ID" dirty="0" err="1"/>
              <a:t>mengarah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IMS (</a:t>
            </a:r>
            <a:r>
              <a:rPr lang="en-ID" dirty="0" err="1"/>
              <a:t>gonore</a:t>
            </a:r>
            <a:r>
              <a:rPr lang="en-ID" dirty="0"/>
              <a:t>, </a:t>
            </a:r>
            <a:r>
              <a:rPr lang="en-ID" dirty="0" err="1"/>
              <a:t>klaimidia</a:t>
            </a:r>
            <a:r>
              <a:rPr lang="en-ID" dirty="0"/>
              <a:t> dan </a:t>
            </a:r>
            <a:r>
              <a:rPr lang="en-ID" dirty="0" err="1"/>
              <a:t>servisitis</a:t>
            </a:r>
            <a:r>
              <a:rPr lang="en-ID" dirty="0"/>
              <a:t> </a:t>
            </a:r>
            <a:r>
              <a:rPr lang="en-ID" dirty="0" err="1"/>
              <a:t>purulen</a:t>
            </a:r>
            <a:r>
              <a:rPr lang="en-ID" dirty="0"/>
              <a:t>)</a:t>
            </a:r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619672" cy="184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9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806978" y="1113302"/>
            <a:ext cx="7992888" cy="518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D" sz="2400" b="1" dirty="0" err="1"/>
              <a:t>Kontraindikasi</a:t>
            </a:r>
            <a:endParaRPr lang="en-ID" sz="2400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Kontraindikasi</a:t>
            </a:r>
            <a:r>
              <a:rPr lang="en-ID" dirty="0"/>
              <a:t> </a:t>
            </a:r>
            <a:r>
              <a:rPr lang="en-ID" dirty="0" err="1"/>
              <a:t>pemasangan</a:t>
            </a:r>
            <a:r>
              <a:rPr lang="en-ID" dirty="0"/>
              <a:t> AKDR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plasenta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Rusmini</a:t>
            </a:r>
            <a:r>
              <a:rPr lang="en-ID" dirty="0"/>
              <a:t> </a:t>
            </a:r>
            <a:r>
              <a:rPr lang="en-ID" dirty="0" err="1"/>
              <a:t>dkk</a:t>
            </a:r>
            <a:r>
              <a:rPr lang="en-ID" dirty="0"/>
              <a:t> (2017) </a:t>
            </a:r>
            <a:r>
              <a:rPr lang="en-ID" dirty="0" err="1"/>
              <a:t>yaitu</a:t>
            </a:r>
            <a:r>
              <a:rPr lang="en-ID" dirty="0"/>
              <a:t>: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anemia</a:t>
            </a:r>
            <a:r>
              <a:rPr lang="en-ID" dirty="0"/>
              <a:t>,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traktus</a:t>
            </a:r>
            <a:r>
              <a:rPr lang="en-ID" dirty="0"/>
              <a:t> </a:t>
            </a:r>
            <a:r>
              <a:rPr lang="en-ID" dirty="0" err="1"/>
              <a:t>genetalis</a:t>
            </a:r>
            <a:r>
              <a:rPr lang="en-ID" dirty="0"/>
              <a:t>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kavum</a:t>
            </a:r>
            <a:r>
              <a:rPr lang="en-ID" dirty="0"/>
              <a:t> uterus yang </a:t>
            </a:r>
            <a:r>
              <a:rPr lang="en-ID" dirty="0" err="1"/>
              <a:t>tidak</a:t>
            </a:r>
            <a:r>
              <a:rPr lang="en-ID" dirty="0"/>
              <a:t> normal.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Menderita</a:t>
            </a:r>
            <a:r>
              <a:rPr lang="en-ID" dirty="0"/>
              <a:t> TBC </a:t>
            </a:r>
            <a:r>
              <a:rPr lang="en-ID" dirty="0" err="1"/>
              <a:t>pevic</a:t>
            </a:r>
            <a:r>
              <a:rPr lang="en-ID" dirty="0"/>
              <a:t>,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serviks</a:t>
            </a:r>
            <a:r>
              <a:rPr lang="en-ID" dirty="0"/>
              <a:t> dan </a:t>
            </a:r>
            <a:r>
              <a:rPr lang="en-ID" dirty="0" err="1"/>
              <a:t>menderita</a:t>
            </a:r>
            <a:r>
              <a:rPr lang="en-ID" dirty="0"/>
              <a:t> HIV/AIDS.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Ketuban</a:t>
            </a:r>
            <a:r>
              <a:rPr lang="en-ID" dirty="0"/>
              <a:t> </a:t>
            </a:r>
            <a:r>
              <a:rPr lang="en-ID" dirty="0" err="1"/>
              <a:t>pecah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waktunya</a:t>
            </a:r>
            <a:r>
              <a:rPr lang="en-ID" dirty="0"/>
              <a:t>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Infeksi</a:t>
            </a:r>
            <a:r>
              <a:rPr lang="en-ID" dirty="0"/>
              <a:t> intrapartum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Perdarahan</a:t>
            </a:r>
            <a:r>
              <a:rPr lang="en-ID" dirty="0"/>
              <a:t> post partum</a:t>
            </a:r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619672" cy="184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79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806978" y="1113302"/>
            <a:ext cx="7992888" cy="407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D" sz="2400" b="1" dirty="0"/>
              <a:t>Waktu </a:t>
            </a:r>
            <a:r>
              <a:rPr lang="en-ID" sz="2400" b="1" dirty="0" err="1"/>
              <a:t>pemasangan</a:t>
            </a:r>
            <a:endParaRPr lang="en-ID" sz="2400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/>
              <a:t>Alat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dipasang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/</a:t>
            </a:r>
            <a:r>
              <a:rPr lang="en-ID" dirty="0" err="1"/>
              <a:t>menstruasi</a:t>
            </a:r>
            <a:r>
              <a:rPr lang="en-ID" dirty="0"/>
              <a:t>,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dipastikan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ke-7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.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, </a:t>
            </a:r>
            <a:r>
              <a:rPr lang="en-ID" dirty="0" err="1"/>
              <a:t>selama</a:t>
            </a:r>
            <a:r>
              <a:rPr lang="en-ID" dirty="0"/>
              <a:t> 48 jam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4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Setelah </a:t>
            </a:r>
            <a:r>
              <a:rPr lang="en-ID" dirty="0" err="1"/>
              <a:t>menderita</a:t>
            </a:r>
            <a:r>
              <a:rPr lang="en-ID" dirty="0"/>
              <a:t> abortus (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7 </a:t>
            </a:r>
            <a:r>
              <a:rPr lang="en-ID" dirty="0" err="1"/>
              <a:t>hari</a:t>
            </a:r>
            <a:r>
              <a:rPr lang="en-ID" dirty="0"/>
              <a:t>)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, dan </a:t>
            </a:r>
            <a:r>
              <a:rPr lang="en-ID" dirty="0" err="1"/>
              <a:t>selama</a:t>
            </a:r>
            <a:r>
              <a:rPr lang="en-ID" dirty="0"/>
              <a:t> 1 </a:t>
            </a:r>
            <a:r>
              <a:rPr lang="en-ID" dirty="0" err="1"/>
              <a:t>sampai</a:t>
            </a:r>
            <a:r>
              <a:rPr lang="en-ID" dirty="0"/>
              <a:t> 5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senggama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terlindungi</a:t>
            </a:r>
            <a:r>
              <a:rPr lang="en-ID" dirty="0"/>
              <a:t> (</a:t>
            </a:r>
            <a:r>
              <a:rPr lang="en-ID" dirty="0" err="1"/>
              <a:t>Affandi</a:t>
            </a:r>
            <a:r>
              <a:rPr lang="en-ID" dirty="0"/>
              <a:t>, 2011).</a:t>
            </a:r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619672" cy="184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51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9"/>
          <p:cNvSpPr>
            <a:spLocks noChangeArrowheads="1"/>
          </p:cNvSpPr>
          <p:nvPr/>
        </p:nvSpPr>
        <p:spPr bwMode="auto">
          <a:xfrm>
            <a:off x="3259015" y="6362700"/>
            <a:ext cx="2696308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2211" name="Rectangle 8"/>
          <p:cNvSpPr>
            <a:spLocks noGrp="1" noChangeArrowheads="1"/>
          </p:cNvSpPr>
          <p:nvPr>
            <p:ph type="title"/>
          </p:nvPr>
        </p:nvSpPr>
        <p:spPr>
          <a:xfrm>
            <a:off x="928662" y="2786058"/>
            <a:ext cx="7325458" cy="476251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3200" dirty="0"/>
              <a:t> AKDR dengan pelepas Hormon</a:t>
            </a:r>
          </a:p>
        </p:txBody>
      </p:sp>
      <p:sp>
        <p:nvSpPr>
          <p:cNvPr id="222212" name="Rectangle 11"/>
          <p:cNvSpPr>
            <a:spLocks noChangeArrowheads="1"/>
          </p:cNvSpPr>
          <p:nvPr/>
        </p:nvSpPr>
        <p:spPr bwMode="auto">
          <a:xfrm>
            <a:off x="1233854" y="1990725"/>
            <a:ext cx="6627935" cy="598488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90487" tIns="46037" rIns="90487" bIns="46037" anchor="b">
            <a:spAutoFit/>
          </a:bodyPr>
          <a:lstStyle/>
          <a:p>
            <a:pPr algn="ctr"/>
            <a:r>
              <a:rPr lang="de-DE" sz="3200" b="1" dirty="0" err="1">
                <a:solidFill>
                  <a:srgbClr val="000DB2"/>
                </a:solidFill>
                <a:latin typeface="+mj-lt"/>
              </a:rPr>
              <a:t>Kontrasepsi</a:t>
            </a:r>
            <a:r>
              <a:rPr lang="de-DE" sz="3200" b="1" dirty="0">
                <a:solidFill>
                  <a:srgbClr val="000DB2"/>
                </a:solidFill>
                <a:latin typeface="+mj-lt"/>
              </a:rPr>
              <a:t> Hormonal</a:t>
            </a:r>
            <a:endParaRPr lang="de-DE" sz="3600" dirty="0">
              <a:solidFill>
                <a:srgbClr val="000DB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George\Documents\Pictures of FP Methods\iucd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259015" y="6362700"/>
            <a:ext cx="2696308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2976" y="928670"/>
            <a:ext cx="7174523" cy="4334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043354" y="1422400"/>
            <a:ext cx="7848600" cy="96520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AKDR dengan Progestin (Mirena®):</a:t>
            </a:r>
          </a:p>
          <a:p>
            <a:pPr>
              <a:buFont typeface="Wingdings" pitchFamily="2" charset="2"/>
              <a:buChar char="l"/>
            </a:pPr>
            <a:endParaRPr lang="de-DE" dirty="0">
              <a:latin typeface="+mj-lt"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357290" y="2143116"/>
            <a:ext cx="4906108" cy="4122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id-ID" u="sng" dirty="0">
                <a:solidFill>
                  <a:srgbClr val="000000"/>
                </a:solidFill>
                <a:latin typeface="+mj-lt"/>
              </a:rPr>
              <a:t>Karakteristik</a:t>
            </a:r>
            <a:r>
              <a:rPr lang="de-DE" u="sng" dirty="0">
                <a:solidFill>
                  <a:srgbClr val="000000"/>
                </a:solidFill>
                <a:latin typeface="+mj-lt"/>
              </a:rPr>
              <a:t>: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39725" indent="-339725" defTabSz="904875">
              <a:lnSpc>
                <a:spcPct val="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endParaRPr lang="de-DE" dirty="0">
              <a:solidFill>
                <a:srgbClr val="000000"/>
              </a:solidFill>
              <a:latin typeface="+mj-lt"/>
            </a:endParaRP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Bentuk T- batang polyethylene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Melepas levonorgestrel 20 µg/hari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Proteksi kontrasepsi: 5 tahun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Pearl index 0.1 - 0.2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Perubahan atrofik endometrium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Menurunkan jumlah darah dan lama haid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25% amenore (year 1-5)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60% amenore (year 6-10)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Mirena dikenalkan di Jerman tahun 1997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&gt; 500,000 klien menggunakan Mirena </a:t>
            </a:r>
          </a:p>
          <a:p>
            <a:pPr marL="339725" indent="-339725" defTabSz="904875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Char char="l"/>
            </a:pPr>
            <a:endParaRPr lang="de-D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23237" name="Picture 5" descr="hormok06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636" y="2254250"/>
            <a:ext cx="2029557" cy="3867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0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2976" y="928670"/>
            <a:ext cx="7466134" cy="37149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Hormone-Releasing IUD</a:t>
            </a:r>
          </a:p>
        </p:txBody>
      </p:sp>
      <p:sp>
        <p:nvSpPr>
          <p:cNvPr id="225282" name="Rectangle 3"/>
          <p:cNvSpPr>
            <a:spLocks noGrp="1" noChangeArrowheads="1"/>
          </p:cNvSpPr>
          <p:nvPr>
            <p:ph idx="1"/>
          </p:nvPr>
        </p:nvSpPr>
        <p:spPr>
          <a:xfrm>
            <a:off x="1077058" y="1714500"/>
            <a:ext cx="7848600" cy="438150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AKDR + Levonorgestrel (Mirena®):</a:t>
            </a:r>
          </a:p>
          <a:p>
            <a:pPr>
              <a:buFont typeface="Wingdings" pitchFamily="2" charset="2"/>
              <a:buNone/>
            </a:pPr>
            <a:r>
              <a:rPr lang="de-DE" dirty="0">
                <a:latin typeface="+mj-lt"/>
              </a:rPr>
              <a:t>	</a:t>
            </a:r>
            <a:r>
              <a:rPr lang="de-DE" sz="2000" b="0" dirty="0">
                <a:latin typeface="+mj-lt"/>
              </a:rPr>
              <a:t>Cara Kerja:</a:t>
            </a:r>
            <a:endParaRPr lang="de-DE" sz="2000" b="0" u="sng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sz="2000" b="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</p:txBody>
      </p:sp>
      <p:pic>
        <p:nvPicPr>
          <p:cNvPr id="22528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5408" y="2425700"/>
            <a:ext cx="293809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4" name="Text Box 6"/>
          <p:cNvSpPr txBox="1">
            <a:spLocks noChangeArrowheads="1"/>
          </p:cNvSpPr>
          <p:nvPr/>
        </p:nvSpPr>
        <p:spPr bwMode="auto">
          <a:xfrm>
            <a:off x="5681297" y="3465514"/>
            <a:ext cx="3204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+mj-lt"/>
              </a:rPr>
              <a:t>Perubahan lingkungan tuba -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(menghambat motilitas sperma)</a:t>
            </a:r>
          </a:p>
        </p:txBody>
      </p:sp>
      <p:sp>
        <p:nvSpPr>
          <p:cNvPr id="225285" name="Text Box 7"/>
          <p:cNvSpPr txBox="1">
            <a:spLocks noChangeArrowheads="1"/>
          </p:cNvSpPr>
          <p:nvPr/>
        </p:nvSpPr>
        <p:spPr bwMode="auto">
          <a:xfrm>
            <a:off x="5915758" y="5214939"/>
            <a:ext cx="2797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+mj-lt"/>
              </a:rPr>
              <a:t>Penebalan/pengentalan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lendir serviks (menghambat</a:t>
            </a:r>
          </a:p>
          <a:p>
            <a:r>
              <a:rPr lang="de-DE">
                <a:latin typeface="+mj-lt"/>
              </a:rPr>
              <a:t>motilitas sperma)</a:t>
            </a:r>
          </a:p>
        </p:txBody>
      </p:sp>
      <p:sp>
        <p:nvSpPr>
          <p:cNvPr id="225286" name="Text Box 8"/>
          <p:cNvSpPr txBox="1">
            <a:spLocks noChangeArrowheads="1"/>
          </p:cNvSpPr>
          <p:nvPr/>
        </p:nvSpPr>
        <p:spPr bwMode="auto">
          <a:xfrm>
            <a:off x="810358" y="4660901"/>
            <a:ext cx="3025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+mj-lt"/>
              </a:rPr>
              <a:t>Perubahan decidua, stroma 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endometrium, proliferasi </a:t>
            </a:r>
          </a:p>
          <a:p>
            <a:r>
              <a:rPr lang="de-DE">
                <a:latin typeface="+mj-lt"/>
              </a:rPr>
              <a:t>berkurang (inhibisi implantasi)</a:t>
            </a:r>
          </a:p>
        </p:txBody>
      </p:sp>
      <p:sp>
        <p:nvSpPr>
          <p:cNvPr id="225287" name="Line 9"/>
          <p:cNvSpPr>
            <a:spLocks noChangeShapeType="1"/>
          </p:cNvSpPr>
          <p:nvPr/>
        </p:nvSpPr>
        <p:spPr bwMode="auto">
          <a:xfrm flipH="1" flipV="1">
            <a:off x="4819651" y="3476625"/>
            <a:ext cx="1003788" cy="484188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25288" name="Line 10"/>
          <p:cNvSpPr>
            <a:spLocks noChangeShapeType="1"/>
          </p:cNvSpPr>
          <p:nvPr/>
        </p:nvSpPr>
        <p:spPr bwMode="auto">
          <a:xfrm flipH="1" flipV="1">
            <a:off x="4566139" y="4864101"/>
            <a:ext cx="1305658" cy="708025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25289" name="Line 11"/>
          <p:cNvSpPr>
            <a:spLocks noChangeShapeType="1"/>
          </p:cNvSpPr>
          <p:nvPr/>
        </p:nvSpPr>
        <p:spPr bwMode="auto">
          <a:xfrm flipV="1">
            <a:off x="3695701" y="3830638"/>
            <a:ext cx="531935" cy="150495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38" y="857232"/>
            <a:ext cx="7378212" cy="4238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27330" name="Rectangle 3"/>
          <p:cNvSpPr>
            <a:spLocks noGrp="1" noChangeArrowheads="1"/>
          </p:cNvSpPr>
          <p:nvPr>
            <p:ph idx="1"/>
          </p:nvPr>
        </p:nvSpPr>
        <p:spPr>
          <a:xfrm>
            <a:off x="1014046" y="1431925"/>
            <a:ext cx="7848600" cy="483870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j-lt"/>
              </a:rPr>
              <a:t>AKDR + Levonorgestrel </a:t>
            </a:r>
            <a:endParaRPr lang="de-DE" sz="2400" dirty="0">
              <a:solidFill>
                <a:srgbClr val="D80427"/>
              </a:solidFill>
              <a:latin typeface="+mj-lt"/>
            </a:endParaRPr>
          </a:p>
        </p:txBody>
      </p:sp>
      <p:sp>
        <p:nvSpPr>
          <p:cNvPr id="227331" name="Rectangle 6"/>
          <p:cNvSpPr>
            <a:spLocks noChangeArrowheads="1"/>
          </p:cNvSpPr>
          <p:nvPr/>
        </p:nvSpPr>
        <p:spPr bwMode="auto">
          <a:xfrm>
            <a:off x="849923" y="2011364"/>
            <a:ext cx="3746989" cy="4498975"/>
          </a:xfrm>
          <a:prstGeom prst="rect">
            <a:avLst/>
          </a:prstGeom>
          <a:solidFill>
            <a:srgbClr val="FFE885">
              <a:alpha val="50195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98000" tIns="252000" rIns="180000" bIns="180000"/>
          <a:lstStyle/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None/>
              <a:tabLst>
                <a:tab pos="5329238" algn="l"/>
              </a:tabLst>
            </a:pPr>
            <a:r>
              <a:rPr lang="de-DE" sz="1800" b="1" u="sng">
                <a:solidFill>
                  <a:srgbClr val="000000"/>
                </a:solidFill>
                <a:latin typeface="+mj-lt"/>
              </a:rPr>
              <a:t>Pro</a:t>
            </a:r>
            <a:endParaRPr lang="de-DE" sz="1800" b="1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Efektifitas kontrasepsi sangat tinggi (PI 0.1)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Pelepasan lokal menuju target organ </a:t>
            </a:r>
            <a:r>
              <a:rPr lang="de-DE" sz="1700">
                <a:solidFill>
                  <a:srgbClr val="000000"/>
                </a:solidFill>
                <a:latin typeface="+mj-lt"/>
                <a:sym typeface="Wingdings 3" pitchFamily="18" charset="2"/>
              </a:rPr>
              <a:t></a:t>
            </a:r>
            <a:r>
              <a:rPr lang="de-DE" sz="1700">
                <a:solidFill>
                  <a:srgbClr val="000000"/>
                </a:solidFill>
                <a:latin typeface="+mj-lt"/>
                <a:sym typeface="Symbol" pitchFamily="18" charset="2"/>
              </a:rPr>
              <a:t> efek s</a:t>
            </a:r>
            <a:r>
              <a:rPr lang="de-DE" sz="1700">
                <a:solidFill>
                  <a:srgbClr val="000000"/>
                </a:solidFill>
                <a:latin typeface="+mj-lt"/>
              </a:rPr>
              <a:t>istemik rendah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Tak tergantung kepatuhan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Jangka panjang: hingga 5 tahun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Haid menjadi lebih pendek, ringan dan kurang nyeri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Tidak mengurangi produksi ASI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Proteksi endometrial selama terapi suplementasi estrogen </a:t>
            </a:r>
          </a:p>
        </p:txBody>
      </p:sp>
      <p:sp>
        <p:nvSpPr>
          <p:cNvPr id="227332" name="Rectangle 7"/>
          <p:cNvSpPr>
            <a:spLocks noChangeArrowheads="1"/>
          </p:cNvSpPr>
          <p:nvPr/>
        </p:nvSpPr>
        <p:spPr bwMode="auto">
          <a:xfrm>
            <a:off x="4772759" y="2006601"/>
            <a:ext cx="3746988" cy="4314825"/>
          </a:xfrm>
          <a:prstGeom prst="rect">
            <a:avLst/>
          </a:prstGeom>
          <a:solidFill>
            <a:srgbClr val="FFE885">
              <a:alpha val="50195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98000" tIns="252000" rIns="180000" bIns="180000"/>
          <a:lstStyle/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None/>
              <a:tabLst>
                <a:tab pos="5329238" algn="l"/>
              </a:tabLst>
            </a:pPr>
            <a:r>
              <a:rPr lang="de-DE" sz="1800" b="1" u="sng">
                <a:solidFill>
                  <a:srgbClr val="000000"/>
                </a:solidFill>
                <a:latin typeface="+mj-lt"/>
              </a:rPr>
              <a:t>Kontra</a:t>
            </a:r>
            <a:endParaRPr lang="de-DE" sz="1800" u="sng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Terjadi haid sela diantara 2 haid selama 3-6 bulan pertama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Perlu insersi ulang setelah masa pakai selesai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Efek samping hormonal pada beberapa pengguna</a:t>
            </a:r>
          </a:p>
          <a:p>
            <a:pPr marL="285750" indent="-285750">
              <a:spcBef>
                <a:spcPct val="40000"/>
              </a:spcBef>
              <a:buClr>
                <a:srgbClr val="D80427"/>
              </a:buClr>
              <a:buSzPct val="80000"/>
              <a:buFont typeface="Wingdings" pitchFamily="2" charset="2"/>
              <a:buChar char="l"/>
              <a:tabLst>
                <a:tab pos="5329238" algn="l"/>
              </a:tabLst>
            </a:pPr>
            <a:r>
              <a:rPr lang="de-DE" sz="1700">
                <a:solidFill>
                  <a:srgbClr val="000000"/>
                </a:solidFill>
                <a:latin typeface="+mj-lt"/>
              </a:rPr>
              <a:t>Polarisasi 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013936" y="1490268"/>
            <a:ext cx="3558064" cy="6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569" rIns="0" bIns="0" anchor="t" anchorCtr="0">
            <a:spAutoFit/>
          </a:bodyPr>
          <a:lstStyle/>
          <a:p>
            <a:pPr marL="9525" marR="3810" indent="520065" algn="l">
              <a:lnSpc>
                <a:spcPct val="109166"/>
              </a:lnSpc>
              <a:spcBef>
                <a:spcPts val="0"/>
              </a:spcBef>
            </a:pPr>
            <a:r>
              <a:rPr lang="en-US" sz="1800" dirty="0"/>
              <a:t>PRINSIP KONSELING  MENGGUNAKAN ALAT BANTU</a:t>
            </a:r>
            <a:endParaRPr sz="1800" dirty="0"/>
          </a:p>
        </p:txBody>
      </p:sp>
      <p:sp>
        <p:nvSpPr>
          <p:cNvPr id="111" name="Google Shape;111;p7"/>
          <p:cNvSpPr txBox="1"/>
          <p:nvPr/>
        </p:nvSpPr>
        <p:spPr>
          <a:xfrm>
            <a:off x="665154" y="2332863"/>
            <a:ext cx="5306854" cy="282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713" rIns="0" bIns="0" anchor="t" anchorCtr="0">
            <a:spAutoFit/>
          </a:bodyPr>
          <a:lstStyle/>
          <a:p>
            <a:pPr marL="180975" indent="-171450"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242888" indent="-171450">
              <a:lnSpc>
                <a:spcPct val="110500"/>
              </a:lnSpc>
              <a:spcBef>
                <a:spcPts val="694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u="sng" dirty="0" err="1">
                <a:latin typeface="Arial"/>
                <a:ea typeface="Arial"/>
                <a:cs typeface="Arial"/>
                <a:sym typeface="Arial"/>
              </a:rPr>
              <a:t>membantu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menimbang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paling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tepat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436245" indent="-171450">
              <a:lnSpc>
                <a:spcPct val="110500"/>
              </a:lnSpc>
              <a:spcBef>
                <a:spcPts val="664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Sejauh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memungkinkan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keinginan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dihargai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/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dihormati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3810" indent="-171450">
              <a:lnSpc>
                <a:spcPct val="105499"/>
              </a:lnSpc>
              <a:spcBef>
                <a:spcPts val="795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menanggapi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pernyataan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pertanyaan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ataupun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219075" indent="-171450">
              <a:lnSpc>
                <a:spcPct val="89500"/>
              </a:lnSpc>
              <a:spcBef>
                <a:spcPts val="769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mendengar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dikatakan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ia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lakukan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selanjutnya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391870" y="1183148"/>
            <a:ext cx="2678925" cy="4588460"/>
            <a:chOff x="8522493" y="434530"/>
            <a:chExt cx="3571900" cy="6117947"/>
          </a:xfrm>
        </p:grpSpPr>
        <p:pic>
          <p:nvPicPr>
            <p:cNvPr id="113" name="Google Shape;11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22495" y="434530"/>
              <a:ext cx="3500437" cy="3500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22493" y="3504478"/>
              <a:ext cx="3571900" cy="304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0" y="6551335"/>
            <a:ext cx="2169097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7"/>
          <p:cNvSpPr>
            <a:spLocks noChangeArrowheads="1"/>
          </p:cNvSpPr>
          <p:nvPr/>
        </p:nvSpPr>
        <p:spPr bwMode="auto">
          <a:xfrm>
            <a:off x="3235569" y="6362700"/>
            <a:ext cx="2672862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8376" name="Rectangle 25"/>
          <p:cNvSpPr>
            <a:spLocks noGrp="1" noChangeArrowheads="1"/>
          </p:cNvSpPr>
          <p:nvPr>
            <p:ph type="title"/>
          </p:nvPr>
        </p:nvSpPr>
        <p:spPr>
          <a:xfrm>
            <a:off x="1000100" y="1000108"/>
            <a:ext cx="7436827" cy="3635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040423" y="1419225"/>
            <a:ext cx="7848600" cy="411480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Corak perdarahan pengguna AKDR + LNG (Mirena®):</a:t>
            </a:r>
          </a:p>
          <a:p>
            <a:pPr>
              <a:buFont typeface="Wingdings" pitchFamily="2" charset="2"/>
              <a:buChar char="l"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de-DE" dirty="0">
              <a:solidFill>
                <a:srgbClr val="D80427"/>
              </a:solidFill>
              <a:latin typeface="+mj-lt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258766" y="4641850"/>
            <a:ext cx="6942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271954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-3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739412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-2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2209801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-1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680189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1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147647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2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3618035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3</a:t>
            </a: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086958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4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4555881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5</a:t>
            </a: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5024805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6</a:t>
            </a: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5495193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7</a:t>
            </a: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5962651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8</a:t>
            </a: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6433039" y="4816476"/>
            <a:ext cx="262304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9</a:t>
            </a:r>
          </a:p>
        </p:txBody>
      </p:sp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6903428" y="4816476"/>
            <a:ext cx="260838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10</a:t>
            </a:r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7372351" y="4816476"/>
            <a:ext cx="26230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+mj-lt"/>
              </a:rPr>
              <a:t>11</a:t>
            </a:r>
          </a:p>
        </p:txBody>
      </p:sp>
      <p:sp>
        <p:nvSpPr>
          <p:cNvPr id="228371" name="Freeform 19"/>
          <p:cNvSpPr>
            <a:spLocks/>
          </p:cNvSpPr>
          <p:nvPr/>
        </p:nvSpPr>
        <p:spPr bwMode="auto">
          <a:xfrm>
            <a:off x="1323243" y="4470400"/>
            <a:ext cx="3817326" cy="204788"/>
          </a:xfrm>
          <a:custGeom>
            <a:avLst/>
            <a:gdLst>
              <a:gd name="T0" fmla="*/ 0 w 2605"/>
              <a:gd name="T1" fmla="*/ 100 h 129"/>
              <a:gd name="T2" fmla="*/ 151 w 2605"/>
              <a:gd name="T3" fmla="*/ 53 h 129"/>
              <a:gd name="T4" fmla="*/ 238 w 2605"/>
              <a:gd name="T5" fmla="*/ 14 h 129"/>
              <a:gd name="T6" fmla="*/ 362 w 2605"/>
              <a:gd name="T7" fmla="*/ 100 h 129"/>
              <a:gd name="T8" fmla="*/ 415 w 2605"/>
              <a:gd name="T9" fmla="*/ 92 h 129"/>
              <a:gd name="T10" fmla="*/ 542 w 2605"/>
              <a:gd name="T11" fmla="*/ 9 h 129"/>
              <a:gd name="T12" fmla="*/ 618 w 2605"/>
              <a:gd name="T13" fmla="*/ 61 h 129"/>
              <a:gd name="T14" fmla="*/ 679 w 2605"/>
              <a:gd name="T15" fmla="*/ 116 h 129"/>
              <a:gd name="T16" fmla="*/ 844 w 2605"/>
              <a:gd name="T17" fmla="*/ 9 h 129"/>
              <a:gd name="T18" fmla="*/ 936 w 2605"/>
              <a:gd name="T19" fmla="*/ 85 h 129"/>
              <a:gd name="T20" fmla="*/ 989 w 2605"/>
              <a:gd name="T21" fmla="*/ 100 h 129"/>
              <a:gd name="T22" fmla="*/ 1044 w 2605"/>
              <a:gd name="T23" fmla="*/ 46 h 129"/>
              <a:gd name="T24" fmla="*/ 1289 w 2605"/>
              <a:gd name="T25" fmla="*/ 92 h 129"/>
              <a:gd name="T26" fmla="*/ 1441 w 2605"/>
              <a:gd name="T27" fmla="*/ 41 h 129"/>
              <a:gd name="T28" fmla="*/ 1548 w 2605"/>
              <a:gd name="T29" fmla="*/ 83 h 129"/>
              <a:gd name="T30" fmla="*/ 1668 w 2605"/>
              <a:gd name="T31" fmla="*/ 124 h 129"/>
              <a:gd name="T32" fmla="*/ 1774 w 2605"/>
              <a:gd name="T33" fmla="*/ 59 h 129"/>
              <a:gd name="T34" fmla="*/ 1941 w 2605"/>
              <a:gd name="T35" fmla="*/ 100 h 129"/>
              <a:gd name="T36" fmla="*/ 1994 w 2605"/>
              <a:gd name="T37" fmla="*/ 116 h 129"/>
              <a:gd name="T38" fmla="*/ 2153 w 2605"/>
              <a:gd name="T39" fmla="*/ 73 h 129"/>
              <a:gd name="T40" fmla="*/ 2320 w 2605"/>
              <a:gd name="T41" fmla="*/ 100 h 129"/>
              <a:gd name="T42" fmla="*/ 2532 w 2605"/>
              <a:gd name="T43" fmla="*/ 100 h 129"/>
              <a:gd name="T44" fmla="*/ 2603 w 2605"/>
              <a:gd name="T45" fmla="*/ 10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05"/>
              <a:gd name="T70" fmla="*/ 0 h 129"/>
              <a:gd name="T71" fmla="*/ 2605 w 2605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05" h="129">
                <a:moveTo>
                  <a:pt x="0" y="100"/>
                </a:moveTo>
                <a:cubicBezTo>
                  <a:pt x="49" y="84"/>
                  <a:pt x="107" y="80"/>
                  <a:pt x="151" y="53"/>
                </a:cubicBezTo>
                <a:cubicBezTo>
                  <a:pt x="181" y="34"/>
                  <a:pt x="201" y="22"/>
                  <a:pt x="238" y="14"/>
                </a:cubicBezTo>
                <a:cubicBezTo>
                  <a:pt x="295" y="30"/>
                  <a:pt x="305" y="83"/>
                  <a:pt x="362" y="100"/>
                </a:cubicBezTo>
                <a:cubicBezTo>
                  <a:pt x="379" y="97"/>
                  <a:pt x="397" y="96"/>
                  <a:pt x="415" y="92"/>
                </a:cubicBezTo>
                <a:cubicBezTo>
                  <a:pt x="457" y="79"/>
                  <a:pt x="496" y="19"/>
                  <a:pt x="542" y="9"/>
                </a:cubicBezTo>
                <a:cubicBezTo>
                  <a:pt x="581" y="14"/>
                  <a:pt x="591" y="36"/>
                  <a:pt x="618" y="61"/>
                </a:cubicBezTo>
                <a:cubicBezTo>
                  <a:pt x="656" y="96"/>
                  <a:pt x="615" y="101"/>
                  <a:pt x="679" y="116"/>
                </a:cubicBezTo>
                <a:cubicBezTo>
                  <a:pt x="733" y="99"/>
                  <a:pt x="787" y="19"/>
                  <a:pt x="844" y="9"/>
                </a:cubicBezTo>
                <a:cubicBezTo>
                  <a:pt x="876" y="11"/>
                  <a:pt x="903" y="80"/>
                  <a:pt x="936" y="85"/>
                </a:cubicBezTo>
                <a:cubicBezTo>
                  <a:pt x="954" y="87"/>
                  <a:pt x="971" y="94"/>
                  <a:pt x="989" y="100"/>
                </a:cubicBezTo>
                <a:cubicBezTo>
                  <a:pt x="997" y="102"/>
                  <a:pt x="1044" y="46"/>
                  <a:pt x="1044" y="46"/>
                </a:cubicBezTo>
                <a:cubicBezTo>
                  <a:pt x="1145" y="0"/>
                  <a:pt x="1126" y="86"/>
                  <a:pt x="1289" y="92"/>
                </a:cubicBezTo>
                <a:cubicBezTo>
                  <a:pt x="1347" y="110"/>
                  <a:pt x="1366" y="52"/>
                  <a:pt x="1441" y="41"/>
                </a:cubicBezTo>
                <a:cubicBezTo>
                  <a:pt x="1476" y="30"/>
                  <a:pt x="1511" y="88"/>
                  <a:pt x="1548" y="83"/>
                </a:cubicBezTo>
                <a:cubicBezTo>
                  <a:pt x="1611" y="88"/>
                  <a:pt x="1614" y="92"/>
                  <a:pt x="1668" y="124"/>
                </a:cubicBezTo>
                <a:cubicBezTo>
                  <a:pt x="1695" y="106"/>
                  <a:pt x="1741" y="69"/>
                  <a:pt x="1774" y="59"/>
                </a:cubicBezTo>
                <a:cubicBezTo>
                  <a:pt x="1841" y="64"/>
                  <a:pt x="1874" y="91"/>
                  <a:pt x="1941" y="100"/>
                </a:cubicBezTo>
                <a:cubicBezTo>
                  <a:pt x="1958" y="105"/>
                  <a:pt x="1976" y="121"/>
                  <a:pt x="1994" y="116"/>
                </a:cubicBezTo>
                <a:cubicBezTo>
                  <a:pt x="2040" y="101"/>
                  <a:pt x="2106" y="86"/>
                  <a:pt x="2153" y="73"/>
                </a:cubicBezTo>
                <a:cubicBezTo>
                  <a:pt x="2235" y="78"/>
                  <a:pt x="2251" y="84"/>
                  <a:pt x="2320" y="100"/>
                </a:cubicBezTo>
                <a:cubicBezTo>
                  <a:pt x="2419" y="84"/>
                  <a:pt x="2382" y="86"/>
                  <a:pt x="2532" y="100"/>
                </a:cubicBezTo>
                <a:cubicBezTo>
                  <a:pt x="2605" y="105"/>
                  <a:pt x="2603" y="129"/>
                  <a:pt x="2603" y="100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2643174" y="5072074"/>
            <a:ext cx="5418992" cy="12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lnSpc>
                <a:spcPct val="90000"/>
              </a:lnSpc>
              <a:spcBef>
                <a:spcPct val="50000"/>
              </a:spcBef>
              <a:buClr>
                <a:srgbClr val="D80427"/>
              </a:buClr>
              <a:buFont typeface="Wingdings" pitchFamily="2" charset="2"/>
              <a:buChar char="l"/>
            </a:pPr>
            <a:r>
              <a:rPr lang="de-DE" sz="1700" dirty="0">
                <a:latin typeface="+mj-lt"/>
              </a:rPr>
              <a:t>Perdarahan bercak/banyak dalam  3-6 bulan pertama</a:t>
            </a:r>
          </a:p>
          <a:p>
            <a:pPr marL="287338" indent="-287338">
              <a:lnSpc>
                <a:spcPct val="90000"/>
              </a:lnSpc>
              <a:spcBef>
                <a:spcPct val="50000"/>
              </a:spcBef>
              <a:buClr>
                <a:srgbClr val="D80427"/>
              </a:buClr>
              <a:buFont typeface="Wingdings" pitchFamily="2" charset="2"/>
              <a:buChar char="l"/>
            </a:pPr>
            <a:r>
              <a:rPr lang="de-DE" sz="1700" dirty="0">
                <a:latin typeface="+mj-lt"/>
              </a:rPr>
              <a:t>Haid lebih pendek, ringan dan kurang nyeri </a:t>
            </a:r>
          </a:p>
          <a:p>
            <a:pPr marL="287338" indent="-287338">
              <a:lnSpc>
                <a:spcPct val="90000"/>
              </a:lnSpc>
              <a:spcBef>
                <a:spcPct val="50000"/>
              </a:spcBef>
              <a:buClr>
                <a:srgbClr val="D80427"/>
              </a:buClr>
              <a:buFont typeface="Wingdings" pitchFamily="2" charset="2"/>
              <a:buChar char="l"/>
            </a:pPr>
            <a:r>
              <a:rPr lang="de-DE" sz="1700" dirty="0">
                <a:latin typeface="+mj-lt"/>
              </a:rPr>
              <a:t>Sekitar 20% klien akan mengalami amenore setelah penggunaan diatas 1 tahun</a:t>
            </a:r>
          </a:p>
        </p:txBody>
      </p:sp>
      <p:pic>
        <p:nvPicPr>
          <p:cNvPr id="228373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1058"/>
              </a:clrFrom>
              <a:clrTo>
                <a:srgbClr val="0010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062" y="2493963"/>
            <a:ext cx="1367204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74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1058"/>
              </a:clrFrom>
              <a:clrTo>
                <a:srgbClr val="0010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9827" y="2493963"/>
            <a:ext cx="1663211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75" name="Line 23"/>
          <p:cNvSpPr>
            <a:spLocks noChangeShapeType="1"/>
          </p:cNvSpPr>
          <p:nvPr/>
        </p:nvSpPr>
        <p:spPr bwMode="auto">
          <a:xfrm flipV="1">
            <a:off x="2579077" y="2517775"/>
            <a:ext cx="0" cy="3486150"/>
          </a:xfrm>
          <a:prstGeom prst="line">
            <a:avLst/>
          </a:prstGeom>
          <a:noFill/>
          <a:ln w="28575">
            <a:solidFill>
              <a:srgbClr val="3399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5"/>
          <p:cNvSpPr>
            <a:spLocks noGrp="1" noChangeArrowheads="1"/>
          </p:cNvSpPr>
          <p:nvPr>
            <p:ph type="title"/>
          </p:nvPr>
        </p:nvSpPr>
        <p:spPr>
          <a:xfrm>
            <a:off x="1214414" y="1071546"/>
            <a:ext cx="7000924" cy="3826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AKDR dengan Pelepas Hormon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671638"/>
            <a:ext cx="4500594" cy="4659312"/>
          </a:xfrm>
        </p:spPr>
        <p:txBody>
          <a:bodyPr>
            <a:normAutofit fontScale="92500" lnSpcReduction="20000"/>
          </a:bodyPr>
          <a:lstStyle/>
          <a:p>
            <a:pPr marL="508000" indent="-508000">
              <a:buNone/>
            </a:pPr>
            <a:r>
              <a:rPr lang="de-DE" sz="2400" dirty="0">
                <a:latin typeface="+mj-lt"/>
              </a:rPr>
              <a:t>AKDR + LNG:</a:t>
            </a:r>
          </a:p>
          <a:p>
            <a:pPr marL="508000" indent="-508000">
              <a:lnSpc>
                <a:spcPct val="40000"/>
              </a:lnSpc>
              <a:buFont typeface="Wingdings" pitchFamily="2" charset="2"/>
              <a:buChar char="l"/>
            </a:pPr>
            <a:endParaRPr lang="de-DE" sz="2800" dirty="0">
              <a:latin typeface="+mj-lt"/>
            </a:endParaRPr>
          </a:p>
          <a:p>
            <a:pPr marL="508000" indent="-508000">
              <a:buFont typeface="Wingdings" pitchFamily="2" charset="2"/>
              <a:buNone/>
            </a:pPr>
            <a:r>
              <a:rPr lang="de-DE" sz="1800" dirty="0">
                <a:latin typeface="+mj-lt"/>
              </a:rPr>
              <a:t>Penggunaan dalam periode perimenopause</a:t>
            </a:r>
            <a:endParaRPr lang="de-DE" sz="2000" u="sng" dirty="0">
              <a:latin typeface="+mj-lt"/>
            </a:endParaRPr>
          </a:p>
          <a:p>
            <a:pPr marL="873760" lvl="1" indent="-508000"/>
            <a:r>
              <a:rPr lang="de-DE" sz="1600" b="0" dirty="0">
                <a:latin typeface="+mj-lt"/>
              </a:rPr>
              <a:t>Kontrasepsi efektif untuk mereka yang tidak ingin anak lagi</a:t>
            </a:r>
          </a:p>
          <a:p>
            <a:pPr marL="873760" lvl="1" indent="-508000"/>
            <a:r>
              <a:rPr lang="de-DE" sz="1600" b="0" dirty="0">
                <a:latin typeface="+mj-lt"/>
              </a:rPr>
              <a:t>Kehamilan pada usia ini berhubungan dengan risiko komplikasi</a:t>
            </a:r>
          </a:p>
          <a:p>
            <a:pPr marL="508000" indent="-508000">
              <a:lnSpc>
                <a:spcPct val="70000"/>
              </a:lnSpc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</a:t>
            </a:r>
          </a:p>
          <a:p>
            <a:pPr marL="508000" indent="-508000">
              <a:buFont typeface="Wingdings" pitchFamily="2" charset="2"/>
              <a:buNone/>
            </a:pPr>
            <a:r>
              <a:rPr lang="de-DE" sz="1800" dirty="0">
                <a:latin typeface="+mj-lt"/>
              </a:rPr>
              <a:t>Pengunaan pada menopause</a:t>
            </a:r>
            <a:endParaRPr lang="de-DE" sz="2000" u="sng" dirty="0">
              <a:latin typeface="+mj-lt"/>
            </a:endParaRPr>
          </a:p>
          <a:p>
            <a:pPr marL="873760" lvl="1" indent="-508000"/>
            <a:r>
              <a:rPr lang="de-DE" sz="1600" b="0" dirty="0">
                <a:latin typeface="+mj-lt"/>
              </a:rPr>
              <a:t>Dengan meningkatnya risiko kanker payudara setelah terapi sulih hormon pada usia &gt; 50 tahun maka progestin menjadi menarik untuk diteliti. </a:t>
            </a:r>
          </a:p>
          <a:p>
            <a:pPr marL="873760" lvl="1" indent="-508000"/>
            <a:r>
              <a:rPr lang="de-DE" sz="1600" b="0" dirty="0">
                <a:latin typeface="+mj-lt"/>
              </a:rPr>
              <a:t>Aplikasi estrogen melalui perekat (patch), mencegah pembebanan muatan</a:t>
            </a:r>
            <a:r>
              <a:rPr lang="id-ID" sz="1600" b="0" dirty="0">
                <a:latin typeface="+mj-lt"/>
              </a:rPr>
              <a:t> </a:t>
            </a:r>
            <a:r>
              <a:rPr lang="de-DE" sz="1600" b="0" dirty="0">
                <a:latin typeface="+mj-lt"/>
              </a:rPr>
              <a:t>pada hati karena progestin dilepaskan melalui sistem intrauterin. Mengacu</a:t>
            </a:r>
            <a:r>
              <a:rPr lang="id-ID" sz="1600" b="0" dirty="0">
                <a:latin typeface="+mj-lt"/>
              </a:rPr>
              <a:t> </a:t>
            </a:r>
            <a:r>
              <a:rPr lang="de-DE" sz="1600" b="0" dirty="0">
                <a:latin typeface="+mj-lt"/>
              </a:rPr>
              <a:t>pada kenyataan bahwa efek kontrasepsi tidak menjadi hal utama maka </a:t>
            </a:r>
            <a:r>
              <a:rPr lang="id-ID" sz="1600" b="0" dirty="0">
                <a:latin typeface="+mj-lt"/>
              </a:rPr>
              <a:t>l</a:t>
            </a:r>
            <a:r>
              <a:rPr lang="de-DE" sz="1600" b="0" dirty="0">
                <a:latin typeface="+mj-lt"/>
              </a:rPr>
              <a:t>epas lambat LNG dosis rendah memberikan suplementasi yang memadai selama</a:t>
            </a:r>
            <a:r>
              <a:rPr lang="id-ID" sz="1600" b="0" dirty="0">
                <a:latin typeface="+mj-lt"/>
              </a:rPr>
              <a:t> </a:t>
            </a:r>
            <a:r>
              <a:rPr lang="de-DE" sz="1600" b="0" dirty="0">
                <a:latin typeface="+mj-lt"/>
              </a:rPr>
              <a:t>masa menopause</a:t>
            </a:r>
            <a:r>
              <a:rPr lang="de-DE" sz="1600" dirty="0">
                <a:latin typeface="+mj-lt"/>
              </a:rPr>
              <a:t>  </a:t>
            </a:r>
          </a:p>
        </p:txBody>
      </p:sp>
      <p:pic>
        <p:nvPicPr>
          <p:cNvPr id="28673" name="Picture 1" descr="C:\Users\George\Documents\Pictures of FP Methods\mirena-iud-inser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5008" y="2143116"/>
            <a:ext cx="2476500" cy="2895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43834" y="3714752"/>
            <a:ext cx="428628" cy="571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2096185" y="1046607"/>
            <a:ext cx="4788218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/>
              <a:t>EFEKTIFITAS METODE KONTRASEPSI</a:t>
            </a:r>
            <a:endParaRPr sz="1800"/>
          </a:p>
          <a:p>
            <a:pPr>
              <a:spcBef>
                <a:spcPts val="11"/>
              </a:spcBef>
            </a:pPr>
            <a:r>
              <a:rPr lang="en-US" sz="1050"/>
              <a:t>Nilai 0 – 1: Sangat Efektif	2 – 9: Efektif	&gt; 9: Kurang Efektif</a:t>
            </a:r>
            <a:endParaRPr sz="1050"/>
          </a:p>
        </p:txBody>
      </p:sp>
      <p:graphicFrame>
        <p:nvGraphicFramePr>
          <p:cNvPr id="197" name="Google Shape;197;p15"/>
          <p:cNvGraphicFramePr/>
          <p:nvPr/>
        </p:nvGraphicFramePr>
        <p:xfrm>
          <a:off x="1536948" y="1695385"/>
          <a:ext cx="5829300" cy="44814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8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Efektifitas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6240" marR="388620" lvl="0" indent="244475" algn="l" rtl="0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Metode 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90805" marR="30226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Kehamilan per 100 perempuan dalam  12 bulan pertama pemakaian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4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marR="207645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secara  biasa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334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207645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secara 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28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Sangat Efektif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1189990" lvl="0" indent="0" algn="l" rtl="0">
                        <a:lnSpc>
                          <a:spcPct val="11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Implan  Vasektomi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524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0,15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Suntikan Kombinasi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Suntikan Progestin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Tubektomi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AKDR T Cu 380 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1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1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Sangat efektif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Metode Laktasi Amenore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38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0,9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550">
                <a:tc>
                  <a:txBody>
                    <a:bodyPr/>
                    <a:lstStyle/>
                    <a:p>
                      <a:pPr marL="91440" marR="196850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bila dipakai  secara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1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Pil Kontrasepsi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Kombinasi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612140" lvl="0" indent="0" algn="l" rtl="0">
                        <a:lnSpc>
                          <a:spcPct val="1055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Pil Progestin (non-  laktasi)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56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56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01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1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Efektif bila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Kondom Pria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38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598">
                <a:tc>
                  <a:txBody>
                    <a:bodyPr/>
                    <a:lstStyle/>
                    <a:p>
                      <a:pPr marL="91440" marR="403225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dipakai secara 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1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Sanggama Terputus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198755" lvl="0" indent="0" algn="l" rtl="0">
                        <a:lnSpc>
                          <a:spcPct val="12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Diafragma + Spermasida  KB Alamiah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Kondom Perempuan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Spermasida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9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Tidak menggunakan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Kontrasepsi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9" name="Google Shape;199;p15"/>
          <p:cNvSpPr txBox="1">
            <a:spLocks noGrp="1"/>
          </p:cNvSpPr>
          <p:nvPr>
            <p:ph type="ftr" idx="11"/>
          </p:nvPr>
        </p:nvSpPr>
        <p:spPr>
          <a:xfrm>
            <a:off x="23526" y="6577158"/>
            <a:ext cx="2001317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846533" y="1320164"/>
            <a:ext cx="7450455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l">
              <a:spcBef>
                <a:spcPts val="0"/>
              </a:spcBef>
            </a:pPr>
            <a:r>
              <a:rPr lang="en-US" sz="2400" dirty="0"/>
              <a:t>PENGGUNAAN KONTRASEPSI YANG RASIONAL</a:t>
            </a:r>
            <a:endParaRPr sz="2400" dirty="0"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1415801" y="2080746"/>
            <a:ext cx="5418773" cy="3064669"/>
            <a:chOff x="1887735" y="1631327"/>
            <a:chExt cx="7225030" cy="4086225"/>
          </a:xfrm>
        </p:grpSpPr>
        <p:sp>
          <p:nvSpPr>
            <p:cNvPr id="210" name="Google Shape;210;p16"/>
            <p:cNvSpPr/>
            <p:nvPr/>
          </p:nvSpPr>
          <p:spPr>
            <a:xfrm>
              <a:off x="7078713" y="1631327"/>
              <a:ext cx="50800" cy="4086225"/>
            </a:xfrm>
            <a:custGeom>
              <a:avLst/>
              <a:gdLst/>
              <a:ahLst/>
              <a:cxnLst/>
              <a:rect l="l" t="t" r="r" b="b"/>
              <a:pathLst>
                <a:path w="50800" h="4086225" extrusionOk="0">
                  <a:moveTo>
                    <a:pt x="19049" y="4035164"/>
                  </a:moveTo>
                  <a:lnTo>
                    <a:pt x="0" y="4035164"/>
                  </a:lnTo>
                  <a:lnTo>
                    <a:pt x="25400" y="4085964"/>
                  </a:lnTo>
                  <a:lnTo>
                    <a:pt x="44442" y="4047879"/>
                  </a:lnTo>
                  <a:lnTo>
                    <a:pt x="19050" y="4047879"/>
                  </a:lnTo>
                  <a:lnTo>
                    <a:pt x="19049" y="4035164"/>
                  </a:lnTo>
                  <a:close/>
                </a:path>
                <a:path w="50800" h="4086225" extrusionOk="0">
                  <a:moveTo>
                    <a:pt x="31748" y="0"/>
                  </a:moveTo>
                  <a:lnTo>
                    <a:pt x="19048" y="0"/>
                  </a:lnTo>
                  <a:lnTo>
                    <a:pt x="19050" y="4047879"/>
                  </a:lnTo>
                  <a:lnTo>
                    <a:pt x="31750" y="4047879"/>
                  </a:lnTo>
                  <a:lnTo>
                    <a:pt x="31748" y="0"/>
                  </a:lnTo>
                  <a:close/>
                </a:path>
                <a:path w="50800" h="4086225" extrusionOk="0">
                  <a:moveTo>
                    <a:pt x="50800" y="4035164"/>
                  </a:moveTo>
                  <a:lnTo>
                    <a:pt x="31749" y="4035164"/>
                  </a:lnTo>
                  <a:lnTo>
                    <a:pt x="31750" y="4047879"/>
                  </a:lnTo>
                  <a:lnTo>
                    <a:pt x="44442" y="4047879"/>
                  </a:lnTo>
                  <a:lnTo>
                    <a:pt x="50800" y="4035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887735" y="3846826"/>
              <a:ext cx="7225030" cy="0"/>
            </a:xfrm>
            <a:custGeom>
              <a:avLst/>
              <a:gdLst/>
              <a:ahLst/>
              <a:cxnLst/>
              <a:rect l="l" t="t" r="r" b="b"/>
              <a:pathLst>
                <a:path w="7225030" h="120000" extrusionOk="0">
                  <a:moveTo>
                    <a:pt x="0" y="0"/>
                  </a:moveTo>
                  <a:lnTo>
                    <a:pt x="7224884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pic>
          <p:nvPicPr>
            <p:cNvPr id="212" name="Google Shape;21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28312" y="2567028"/>
              <a:ext cx="297130" cy="97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6922" y="2535177"/>
              <a:ext cx="297130" cy="9715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6"/>
          <p:cNvSpPr txBox="1"/>
          <p:nvPr/>
        </p:nvSpPr>
        <p:spPr>
          <a:xfrm>
            <a:off x="1628329" y="2041398"/>
            <a:ext cx="1164431" cy="55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 indent="437198">
              <a:lnSpc>
                <a:spcPct val="143600"/>
              </a:lnSpc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  MENUNDA KEHAMILAN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703049" y="2068831"/>
            <a:ext cx="886778" cy="55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algn="ctr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</a:t>
            </a:r>
            <a:endParaRPr sz="825">
              <a:latin typeface="Arial"/>
              <a:ea typeface="Arial"/>
              <a:cs typeface="Arial"/>
              <a:sym typeface="Arial"/>
            </a:endParaRPr>
          </a:p>
          <a:p>
            <a:pPr marL="9525" marR="3810" algn="ctr">
              <a:lnSpc>
                <a:spcPct val="118181"/>
              </a:lnSpc>
              <a:spcBef>
                <a:spcPts val="495"/>
              </a:spcBef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MENJARANGKAN  KEHAMILAN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5609769" y="2114550"/>
            <a:ext cx="1241584" cy="4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94" rIns="0" bIns="0" anchor="t" anchorCtr="0">
            <a:spAutoFit/>
          </a:bodyPr>
          <a:lstStyle/>
          <a:p>
            <a:pPr marL="953" algn="ctr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</a:t>
            </a:r>
            <a:endParaRPr sz="825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431"/>
              </a:spcBef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TIDAK INGIN HAMIL LAGI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3920943" y="3326130"/>
            <a:ext cx="405765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3 – 5 TH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3852035" y="3482631"/>
            <a:ext cx="600075" cy="57150"/>
          </a:xfrm>
          <a:custGeom>
            <a:avLst/>
            <a:gdLst/>
            <a:ahLst/>
            <a:cxnLst/>
            <a:rect l="l" t="t" r="r" b="b"/>
            <a:pathLst>
              <a:path w="800100" h="76200" extrusionOk="0">
                <a:moveTo>
                  <a:pt x="723900" y="44451"/>
                </a:moveTo>
                <a:lnTo>
                  <a:pt x="723900" y="76201"/>
                </a:lnTo>
                <a:lnTo>
                  <a:pt x="787400" y="44451"/>
                </a:lnTo>
                <a:lnTo>
                  <a:pt x="723900" y="44451"/>
                </a:lnTo>
                <a:close/>
              </a:path>
              <a:path w="800100" h="76200" extrusionOk="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00100" h="76200" extrusionOk="0">
                <a:moveTo>
                  <a:pt x="723900" y="31751"/>
                </a:moveTo>
                <a:lnTo>
                  <a:pt x="723900" y="44451"/>
                </a:lnTo>
                <a:lnTo>
                  <a:pt x="736601" y="44451"/>
                </a:lnTo>
                <a:lnTo>
                  <a:pt x="736601" y="31751"/>
                </a:lnTo>
                <a:lnTo>
                  <a:pt x="723900" y="31751"/>
                </a:lnTo>
                <a:close/>
              </a:path>
              <a:path w="800100" h="76200" extrusionOk="0">
                <a:moveTo>
                  <a:pt x="723900" y="1"/>
                </a:moveTo>
                <a:lnTo>
                  <a:pt x="723900" y="31751"/>
                </a:lnTo>
                <a:lnTo>
                  <a:pt x="736601" y="31751"/>
                </a:lnTo>
                <a:lnTo>
                  <a:pt x="736601" y="44451"/>
                </a:lnTo>
                <a:lnTo>
                  <a:pt x="787402" y="44450"/>
                </a:lnTo>
                <a:lnTo>
                  <a:pt x="800100" y="38101"/>
                </a:lnTo>
                <a:lnTo>
                  <a:pt x="723900" y="1"/>
                </a:lnTo>
                <a:close/>
              </a:path>
              <a:path w="800100" h="76200" extrusionOk="0">
                <a:moveTo>
                  <a:pt x="76200" y="31750"/>
                </a:moveTo>
                <a:lnTo>
                  <a:pt x="76200" y="44450"/>
                </a:lnTo>
                <a:lnTo>
                  <a:pt x="723900" y="44451"/>
                </a:lnTo>
                <a:lnTo>
                  <a:pt x="723900" y="31751"/>
                </a:lnTo>
                <a:lnTo>
                  <a:pt x="76200" y="31750"/>
                </a:lnTo>
                <a:close/>
              </a:path>
              <a:path w="800100" h="76200" extrusionOk="0">
                <a:moveTo>
                  <a:pt x="63500" y="31750"/>
                </a:move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63500" y="31750"/>
                </a:lnTo>
                <a:close/>
              </a:path>
              <a:path w="800100" h="76200" extrusionOk="0">
                <a:moveTo>
                  <a:pt x="76200" y="31750"/>
                </a:moveTo>
                <a:lnTo>
                  <a:pt x="63500" y="31750"/>
                </a:lnTo>
                <a:lnTo>
                  <a:pt x="76200" y="31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sp>
        <p:nvSpPr>
          <p:cNvPr id="219" name="Google Shape;219;p16"/>
          <p:cNvSpPr txBox="1"/>
          <p:nvPr/>
        </p:nvSpPr>
        <p:spPr>
          <a:xfrm>
            <a:off x="1598822" y="3796665"/>
            <a:ext cx="716756" cy="104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950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488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3789704" y="3789808"/>
            <a:ext cx="716756" cy="12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331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3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minipil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implant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5678147" y="3817239"/>
            <a:ext cx="716756" cy="12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331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Steril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5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2783898" y="5140833"/>
            <a:ext cx="2934176" cy="41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55245"/>
            <a:r>
              <a:rPr lang="en-US" sz="900" b="1">
                <a:solidFill>
                  <a:srgbClr val="CF0E30"/>
                </a:solidFill>
                <a:latin typeface="Arial"/>
                <a:ea typeface="Arial"/>
                <a:cs typeface="Arial"/>
                <a:sym typeface="Arial"/>
              </a:rPr>
              <a:t>20	35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"/>
              </a:spcBef>
            </a:pPr>
            <a:endParaRPr sz="938">
              <a:latin typeface="Arial"/>
              <a:ea typeface="Arial"/>
              <a:cs typeface="Arial"/>
              <a:sym typeface="Arial"/>
            </a:endParaRPr>
          </a:p>
          <a:p>
            <a:pPr marL="9525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URUTAN PEMILIHAN KONTRASEPSI YANG RASIONAL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2878764" y="2080746"/>
            <a:ext cx="38100" cy="3064669"/>
          </a:xfrm>
          <a:custGeom>
            <a:avLst/>
            <a:gdLst/>
            <a:ahLst/>
            <a:cxnLst/>
            <a:rect l="l" t="t" r="r" b="b"/>
            <a:pathLst>
              <a:path w="50800" h="4086225" extrusionOk="0">
                <a:moveTo>
                  <a:pt x="19049" y="4035174"/>
                </a:moveTo>
                <a:lnTo>
                  <a:pt x="0" y="4035174"/>
                </a:lnTo>
                <a:lnTo>
                  <a:pt x="25400" y="4085974"/>
                </a:lnTo>
                <a:lnTo>
                  <a:pt x="44449" y="4047874"/>
                </a:lnTo>
                <a:lnTo>
                  <a:pt x="19050" y="4047874"/>
                </a:lnTo>
                <a:lnTo>
                  <a:pt x="19049" y="4035174"/>
                </a:lnTo>
                <a:close/>
              </a:path>
              <a:path w="50800" h="4086225" extrusionOk="0">
                <a:moveTo>
                  <a:pt x="31748" y="0"/>
                </a:moveTo>
                <a:lnTo>
                  <a:pt x="19048" y="0"/>
                </a:lnTo>
                <a:lnTo>
                  <a:pt x="19050" y="4047874"/>
                </a:lnTo>
                <a:lnTo>
                  <a:pt x="31750" y="4047874"/>
                </a:lnTo>
                <a:lnTo>
                  <a:pt x="31748" y="0"/>
                </a:lnTo>
                <a:close/>
              </a:path>
              <a:path w="50800" h="4086225" extrusionOk="0">
                <a:moveTo>
                  <a:pt x="50800" y="4035174"/>
                </a:moveTo>
                <a:lnTo>
                  <a:pt x="31749" y="4035174"/>
                </a:lnTo>
                <a:lnTo>
                  <a:pt x="31750" y="4047874"/>
                </a:lnTo>
                <a:lnTo>
                  <a:pt x="44449" y="4047874"/>
                </a:lnTo>
                <a:lnTo>
                  <a:pt x="50800" y="40351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sp>
        <p:nvSpPr>
          <p:cNvPr id="224" name="Google Shape;224;p16"/>
          <p:cNvSpPr txBox="1">
            <a:spLocks noGrp="1"/>
          </p:cNvSpPr>
          <p:nvPr>
            <p:ph type="ftr" idx="11"/>
          </p:nvPr>
        </p:nvSpPr>
        <p:spPr>
          <a:xfrm>
            <a:off x="0" y="6577158"/>
            <a:ext cx="1868881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2267744" y="672934"/>
            <a:ext cx="5256584" cy="56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9525" marR="3810" indent="247650" algn="l">
              <a:lnSpc>
                <a:spcPct val="100800"/>
              </a:lnSpc>
              <a:spcBef>
                <a:spcPts val="0"/>
              </a:spcBef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KLASIFIKASI KELAYAKAN MEDIS  PENGGUNAAN KONTRASEPSI (WHO)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17"/>
          <p:cNvGraphicFramePr/>
          <p:nvPr/>
        </p:nvGraphicFramePr>
        <p:xfrm>
          <a:off x="209519" y="1584634"/>
          <a:ext cx="8572500" cy="392765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KLASIFIKASI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DISKRIPSI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PENGGUNAAN KONTRASEPSI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5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96215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tidak ada pembatasan apapun dalam penggunaan  metode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810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boleh digunakan.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4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5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232409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dimana penggunaan kontrasepsi lebih besar  manfaatnya dibandingkan dg risiko secara teori dan risiko  yg telah terbukti terjadi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76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52451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boleh digunakan tetapi memerlukan  PERHATIAN yg seksama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76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7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4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86360" lvl="0" indent="0" algn="l" rtl="0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dimana risiko secara teori	dan telah terbukti lebih  besar dibandingkan manfaat penggunaan metode 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40894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tidak direkomendasikan kecuali tidak  ada metode lain yg tersedia atau diterima.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6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809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6891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dengan risiko kesehatan yang tidak dapat diterima  pada penggunaan metode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6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boleh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280" y="5573267"/>
            <a:ext cx="91440" cy="1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56464"/>
            <a:ext cx="9144000" cy="84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179512" y="440423"/>
            <a:ext cx="8424936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 err="1">
                <a:latin typeface="Avenir" panose="02000503020000020003" pitchFamily="2" charset="0"/>
              </a:rPr>
              <a:t>Pengertian</a:t>
            </a:r>
            <a:r>
              <a:rPr lang="en-ID" sz="2400" b="1" dirty="0">
                <a:latin typeface="Avenir" panose="02000503020000020003" pitchFamily="2" charset="0"/>
              </a:rPr>
              <a:t> IUD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latin typeface="Avenir" panose="02000503020000020003" pitchFamily="2" charset="0"/>
              </a:rPr>
              <a:t>Alat </a:t>
            </a:r>
            <a:r>
              <a:rPr lang="en-ID" dirty="0" err="1">
                <a:latin typeface="Avenir" panose="02000503020000020003" pitchFamily="2" charset="0"/>
              </a:rPr>
              <a:t>kontrasepsi</a:t>
            </a:r>
            <a:r>
              <a:rPr lang="en-ID" dirty="0">
                <a:latin typeface="Avenir" panose="02000503020000020003" pitchFamily="2" charset="0"/>
              </a:rPr>
              <a:t> yang </a:t>
            </a:r>
            <a:r>
              <a:rPr lang="en-ID" dirty="0" err="1">
                <a:latin typeface="Avenir" panose="02000503020000020003" pitchFamily="2" charset="0"/>
              </a:rPr>
              <a:t>dipasang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dalam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rahim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dengan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menjepit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kedua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saluran</a:t>
            </a:r>
            <a:r>
              <a:rPr lang="en-ID" dirty="0">
                <a:latin typeface="Avenir" panose="02000503020000020003" pitchFamily="2" charset="0"/>
              </a:rPr>
              <a:t> yang </a:t>
            </a:r>
            <a:r>
              <a:rPr lang="en-ID" dirty="0" err="1">
                <a:latin typeface="Avenir" panose="02000503020000020003" pitchFamily="2" charset="0"/>
              </a:rPr>
              <a:t>menghasilkan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indung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telur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sehingga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tidak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terjadi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pembuahan</a:t>
            </a:r>
            <a:r>
              <a:rPr lang="en-ID" dirty="0">
                <a:latin typeface="Avenir" panose="02000503020000020003" pitchFamily="2" charset="0"/>
              </a:rPr>
              <a:t>, </a:t>
            </a:r>
            <a:r>
              <a:rPr lang="en-ID" dirty="0" err="1">
                <a:latin typeface="Avenir" panose="02000503020000020003" pitchFamily="2" charset="0"/>
              </a:rPr>
              <a:t>terdiri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dari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bahan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plastik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polietilena</a:t>
            </a:r>
            <a:r>
              <a:rPr lang="en-ID" dirty="0">
                <a:latin typeface="Avenir" panose="02000503020000020003" pitchFamily="2" charset="0"/>
              </a:rPr>
              <a:t>, </a:t>
            </a:r>
            <a:r>
              <a:rPr lang="en-ID" dirty="0" err="1">
                <a:latin typeface="Avenir" panose="02000503020000020003" pitchFamily="2" charset="0"/>
              </a:rPr>
              <a:t>ada</a:t>
            </a:r>
            <a:r>
              <a:rPr lang="en-ID" dirty="0">
                <a:latin typeface="Avenir" panose="02000503020000020003" pitchFamily="2" charset="0"/>
              </a:rPr>
              <a:t> yang </a:t>
            </a:r>
            <a:r>
              <a:rPr lang="en-ID" dirty="0" err="1">
                <a:latin typeface="Avenir" panose="02000503020000020003" pitchFamily="2" charset="0"/>
              </a:rPr>
              <a:t>dililit</a:t>
            </a:r>
            <a:r>
              <a:rPr lang="en-ID" dirty="0">
                <a:latin typeface="Avenir" panose="02000503020000020003" pitchFamily="2" charset="0"/>
              </a:rPr>
              <a:t> oleh </a:t>
            </a:r>
            <a:r>
              <a:rPr lang="en-ID" dirty="0" err="1">
                <a:latin typeface="Avenir" panose="02000503020000020003" pitchFamily="2" charset="0"/>
              </a:rPr>
              <a:t>tembaga</a:t>
            </a:r>
            <a:r>
              <a:rPr lang="en-ID" dirty="0">
                <a:latin typeface="Avenir" panose="02000503020000020003" pitchFamily="2" charset="0"/>
              </a:rPr>
              <a:t> dan </a:t>
            </a:r>
            <a:r>
              <a:rPr lang="en-ID" dirty="0" err="1">
                <a:latin typeface="Avenir" panose="02000503020000020003" pitchFamily="2" charset="0"/>
              </a:rPr>
              <a:t>ada</a:t>
            </a:r>
            <a:r>
              <a:rPr lang="en-ID" dirty="0">
                <a:latin typeface="Avenir" panose="02000503020000020003" pitchFamily="2" charset="0"/>
              </a:rPr>
              <a:t> yang </a:t>
            </a:r>
            <a:r>
              <a:rPr lang="en-ID" dirty="0" err="1">
                <a:latin typeface="Avenir" panose="02000503020000020003" pitchFamily="2" charset="0"/>
              </a:rPr>
              <a:t>tidak</a:t>
            </a:r>
            <a:r>
              <a:rPr lang="en-ID" dirty="0">
                <a:latin typeface="Avenir" panose="02000503020000020003" pitchFamily="2" charset="0"/>
              </a:rPr>
              <a:t> (Kementerian Kesehatan RI, 2020)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latin typeface="Avenir" panose="02000503020000020003" pitchFamily="2" charset="0"/>
              </a:rPr>
              <a:t>IUD </a:t>
            </a:r>
            <a:r>
              <a:rPr lang="en-ID" dirty="0" err="1">
                <a:latin typeface="Avenir" panose="02000503020000020003" pitchFamily="2" charset="0"/>
              </a:rPr>
              <a:t>adalah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kontrasepsi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berbentuk</a:t>
            </a:r>
            <a:r>
              <a:rPr lang="en-ID" dirty="0">
                <a:latin typeface="Avenir" panose="02000503020000020003" pitchFamily="2" charset="0"/>
              </a:rPr>
              <a:t> T yang </a:t>
            </a:r>
            <a:r>
              <a:rPr lang="en-ID" dirty="0" err="1">
                <a:latin typeface="Avenir" panose="02000503020000020003" pitchFamily="2" charset="0"/>
              </a:rPr>
              <a:t>ditaruh</a:t>
            </a:r>
            <a:r>
              <a:rPr lang="en-ID" dirty="0">
                <a:latin typeface="Avenir" panose="02000503020000020003" pitchFamily="2" charset="0"/>
              </a:rPr>
              <a:t> di </a:t>
            </a:r>
            <a:r>
              <a:rPr lang="en-ID" dirty="0" err="1">
                <a:latin typeface="Avenir" panose="02000503020000020003" pitchFamily="2" charset="0"/>
              </a:rPr>
              <a:t>dalam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rahim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untuk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mengacaukan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cara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kerja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sperma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sehingga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dapat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mencegah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pembuahan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sel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telur</a:t>
            </a:r>
            <a:r>
              <a:rPr lang="en-ID" dirty="0">
                <a:latin typeface="Avenir" panose="02000503020000020003" pitchFamily="2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latin typeface="Avenir" panose="02000503020000020003" pitchFamily="2" charset="0"/>
              </a:rPr>
              <a:t>IUD </a:t>
            </a:r>
            <a:r>
              <a:rPr lang="en-ID" dirty="0" err="1">
                <a:latin typeface="Avenir" panose="02000503020000020003" pitchFamily="2" charset="0"/>
              </a:rPr>
              <a:t>atau</a:t>
            </a:r>
            <a:r>
              <a:rPr lang="en-ID" dirty="0">
                <a:latin typeface="Avenir" panose="02000503020000020003" pitchFamily="2" charset="0"/>
              </a:rPr>
              <a:t> yang </a:t>
            </a:r>
            <a:r>
              <a:rPr lang="en-ID" dirty="0" err="1">
                <a:latin typeface="Avenir" panose="02000503020000020003" pitchFamily="2" charset="0"/>
              </a:rPr>
              <a:t>sering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disebut</a:t>
            </a:r>
            <a:r>
              <a:rPr lang="en-ID" dirty="0">
                <a:latin typeface="Avenir" panose="02000503020000020003" pitchFamily="2" charset="0"/>
              </a:rPr>
              <a:t> spiral, </a:t>
            </a:r>
            <a:r>
              <a:rPr lang="en-ID" dirty="0" err="1">
                <a:latin typeface="Avenir" panose="02000503020000020003" pitchFamily="2" charset="0"/>
              </a:rPr>
              <a:t>dapat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memberikan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perlindungan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dari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kehamilan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selama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bertahun-tahun</a:t>
            </a:r>
            <a:r>
              <a:rPr lang="en-ID" dirty="0">
                <a:latin typeface="Avenir" panose="02000503020000020003" pitchFamily="2" charset="0"/>
              </a:rPr>
              <a:t>, </a:t>
            </a:r>
            <a:r>
              <a:rPr lang="en-ID" dirty="0" err="1">
                <a:latin typeface="Avenir" panose="02000503020000020003" pitchFamily="2" charset="0"/>
              </a:rPr>
              <a:t>antara</a:t>
            </a:r>
            <a:r>
              <a:rPr lang="en-ID" dirty="0">
                <a:latin typeface="Avenir" panose="02000503020000020003" pitchFamily="2" charset="0"/>
              </a:rPr>
              <a:t> 4, 5, </a:t>
            </a:r>
            <a:r>
              <a:rPr lang="en-ID" dirty="0" err="1">
                <a:latin typeface="Avenir" panose="02000503020000020003" pitchFamily="2" charset="0"/>
              </a:rPr>
              <a:t>hingga</a:t>
            </a:r>
            <a:r>
              <a:rPr lang="en-ID" dirty="0">
                <a:latin typeface="Avenir" panose="02000503020000020003" pitchFamily="2" charset="0"/>
              </a:rPr>
              <a:t> 10 </a:t>
            </a:r>
            <a:r>
              <a:rPr lang="en-ID" dirty="0" err="1">
                <a:latin typeface="Avenir" panose="02000503020000020003" pitchFamily="2" charset="0"/>
              </a:rPr>
              <a:t>tahun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tergantung</a:t>
            </a:r>
            <a:r>
              <a:rPr lang="en-ID" dirty="0">
                <a:latin typeface="Avenir" panose="02000503020000020003" pitchFamily="2" charset="0"/>
              </a:rPr>
              <a:t> pada </a:t>
            </a:r>
            <a:r>
              <a:rPr lang="en-ID" dirty="0" err="1">
                <a:latin typeface="Avenir" panose="02000503020000020003" pitchFamily="2" charset="0"/>
              </a:rPr>
              <a:t>tipe</a:t>
            </a:r>
            <a:r>
              <a:rPr lang="en-ID" dirty="0">
                <a:latin typeface="Avenir" panose="02000503020000020003" pitchFamily="2" charset="0"/>
              </a:rPr>
              <a:t> IUD yang </a:t>
            </a:r>
            <a:r>
              <a:rPr lang="en-ID" dirty="0" err="1">
                <a:latin typeface="Avenir" panose="02000503020000020003" pitchFamily="2" charset="0"/>
              </a:rPr>
              <a:t>dipakai</a:t>
            </a:r>
            <a:r>
              <a:rPr lang="en-ID" dirty="0">
                <a:latin typeface="Avenir" panose="02000503020000020003" pitchFamily="2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latin typeface="Avenir" panose="02000503020000020003" pitchFamily="2" charset="0"/>
              </a:rPr>
              <a:t>Ada </a:t>
            </a:r>
            <a:r>
              <a:rPr lang="en-ID" dirty="0" err="1">
                <a:latin typeface="Avenir" panose="02000503020000020003" pitchFamily="2" charset="0"/>
              </a:rPr>
              <a:t>beberapa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jenis</a:t>
            </a:r>
            <a:r>
              <a:rPr lang="en-ID" dirty="0">
                <a:latin typeface="Avenir" panose="02000503020000020003" pitchFamily="2" charset="0"/>
              </a:rPr>
              <a:t> IUD </a:t>
            </a:r>
            <a:r>
              <a:rPr lang="en-ID" dirty="0" err="1">
                <a:latin typeface="Avenir" panose="02000503020000020003" pitchFamily="2" charset="0"/>
              </a:rPr>
              <a:t>yaitu</a:t>
            </a:r>
            <a:r>
              <a:rPr lang="en-ID" dirty="0">
                <a:latin typeface="Avenir" panose="02000503020000020003" pitchFamily="2" charset="0"/>
              </a:rPr>
              <a:t> </a:t>
            </a:r>
            <a:r>
              <a:rPr lang="en-ID" dirty="0" err="1">
                <a:latin typeface="Avenir" panose="02000503020000020003" pitchFamily="2" charset="0"/>
              </a:rPr>
              <a:t>Tcu</a:t>
            </a:r>
            <a:r>
              <a:rPr lang="en-ID" dirty="0">
                <a:latin typeface="Avenir" panose="02000503020000020003" pitchFamily="2" charset="0"/>
              </a:rPr>
              <a:t> 380 A, Silverline Cu 380 Ag, </a:t>
            </a:r>
            <a:r>
              <a:rPr lang="en-ID" dirty="0" err="1">
                <a:latin typeface="Avenir" panose="02000503020000020003" pitchFamily="2" charset="0"/>
              </a:rPr>
              <a:t>TCu</a:t>
            </a:r>
            <a:r>
              <a:rPr lang="en-ID" dirty="0">
                <a:latin typeface="Avenir" panose="02000503020000020003" pitchFamily="2" charset="0"/>
              </a:rPr>
              <a:t> 380 A Postpartum, Sleek Cu 375, </a:t>
            </a:r>
            <a:r>
              <a:rPr lang="en-ID" dirty="0" err="1">
                <a:latin typeface="Avenir" panose="02000503020000020003" pitchFamily="2" charset="0"/>
              </a:rPr>
              <a:t>Tcu</a:t>
            </a:r>
            <a:r>
              <a:rPr lang="en-ID" dirty="0">
                <a:latin typeface="Avenir" panose="02000503020000020003" pitchFamily="2" charset="0"/>
              </a:rPr>
              <a:t> 380 A Safe Load dan Silverline Cu 200 Ag.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dirty="0">
              <a:latin typeface="Avenir" panose="02000503020000020003" pitchFamily="2" charset="0"/>
            </a:endParaRPr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55576" cy="86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07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1196752"/>
            <a:ext cx="8568952" cy="475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 err="1">
                <a:latin typeface="Avenir" panose="02000503020000020003" pitchFamily="2" charset="0"/>
              </a:rPr>
              <a:t>Pengertian</a:t>
            </a:r>
            <a:r>
              <a:rPr lang="en-ID" sz="2400" b="1" dirty="0">
                <a:latin typeface="Avenir" panose="02000503020000020003" pitchFamily="2" charset="0"/>
              </a:rPr>
              <a:t> IUD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(AKDR)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bentuknya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(open device) </a:t>
            </a:r>
            <a:r>
              <a:rPr lang="en-ID" dirty="0" err="1"/>
              <a:t>misalnya</a:t>
            </a:r>
            <a:r>
              <a:rPr lang="en-ID" dirty="0"/>
              <a:t> Lippes Loop, CU-T, Cu-7, Margulies, Spring Coil, Multiload, Nova-T.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tertutup</a:t>
            </a:r>
            <a:r>
              <a:rPr lang="en-ID" dirty="0"/>
              <a:t> (closed device) </a:t>
            </a:r>
            <a:r>
              <a:rPr lang="en-ID" dirty="0" err="1"/>
              <a:t>misalnya</a:t>
            </a:r>
            <a:r>
              <a:rPr lang="en-ID" dirty="0"/>
              <a:t> Ota ring, </a:t>
            </a:r>
            <a:r>
              <a:rPr lang="en-ID" dirty="0" err="1"/>
              <a:t>Antigon</a:t>
            </a:r>
            <a:r>
              <a:rPr lang="en-ID" dirty="0"/>
              <a:t>, </a:t>
            </a:r>
            <a:r>
              <a:rPr lang="en-ID" dirty="0" err="1"/>
              <a:t>Grafen</a:t>
            </a:r>
            <a:r>
              <a:rPr lang="en-ID" dirty="0"/>
              <a:t> Berg Ring.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metal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medicated intrauterine device (IUD), </a:t>
            </a:r>
            <a:r>
              <a:rPr lang="en-ID" dirty="0" err="1"/>
              <a:t>misalnya</a:t>
            </a:r>
            <a:r>
              <a:rPr lang="en-ID" dirty="0"/>
              <a:t> Cu-T-200, 220, 300, 380A; Cu-7, Nova-T, ML-Cu 250, 375,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Copper-T, Copper-7, Multi Load, dan Lippes Load.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AKDR hormonal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Progestasert</a:t>
            </a:r>
            <a:r>
              <a:rPr lang="en-ID" dirty="0"/>
              <a:t>-T dan LNG-20 (</a:t>
            </a:r>
            <a:r>
              <a:rPr lang="en-ID" dirty="0" err="1"/>
              <a:t>Setyaningrum</a:t>
            </a:r>
            <a:r>
              <a:rPr lang="en-ID" dirty="0"/>
              <a:t>, 2016).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Jenis</a:t>
            </a:r>
            <a:r>
              <a:rPr lang="en-ID" dirty="0"/>
              <a:t> AKDR Cu T-380A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AKDR yang </a:t>
            </a:r>
            <a:r>
              <a:rPr lang="en-ID" dirty="0" err="1"/>
              <a:t>beredar</a:t>
            </a:r>
            <a:r>
              <a:rPr lang="en-ID" dirty="0"/>
              <a:t> di Indonesia. AKDR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yang </a:t>
            </a:r>
            <a:r>
              <a:rPr lang="en-ID" dirty="0" err="1"/>
              <a:t>kecil</a:t>
            </a:r>
            <a:r>
              <a:rPr lang="en-ID" dirty="0"/>
              <a:t>,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plastik</a:t>
            </a:r>
            <a:r>
              <a:rPr lang="en-ID" dirty="0"/>
              <a:t> yang </a:t>
            </a:r>
            <a:r>
              <a:rPr lang="en-ID" dirty="0" err="1"/>
              <a:t>fleksibel</a:t>
            </a:r>
            <a:r>
              <a:rPr lang="en-ID" dirty="0"/>
              <a:t>, </a:t>
            </a:r>
            <a:r>
              <a:rPr lang="en-ID" dirty="0" err="1"/>
              <a:t>berbentuk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T </a:t>
            </a:r>
            <a:r>
              <a:rPr lang="en-ID" dirty="0" err="1"/>
              <a:t>diselubungi</a:t>
            </a:r>
            <a:r>
              <a:rPr lang="en-ID" dirty="0"/>
              <a:t> oleh </a:t>
            </a:r>
            <a:r>
              <a:rPr lang="en-ID" dirty="0" err="1"/>
              <a:t>kawat</a:t>
            </a:r>
            <a:r>
              <a:rPr lang="en-ID" dirty="0"/>
              <a:t> </a:t>
            </a:r>
            <a:r>
              <a:rPr lang="en-ID" dirty="0" err="1"/>
              <a:t>halus</a:t>
            </a:r>
            <a:r>
              <a:rPr lang="en-ID" dirty="0"/>
              <a:t> yang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tembaga</a:t>
            </a:r>
            <a:r>
              <a:rPr lang="en-ID" dirty="0"/>
              <a:t> (Cu) (</a:t>
            </a:r>
            <a:r>
              <a:rPr lang="en-ID" dirty="0" err="1"/>
              <a:t>Setyaningrum</a:t>
            </a:r>
            <a:r>
              <a:rPr lang="en-ID" dirty="0"/>
              <a:t>, 2016).</a:t>
            </a:r>
            <a:endParaRPr lang="en-US" dirty="0"/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55576" cy="86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8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1196752"/>
            <a:ext cx="8568952" cy="558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>
                <a:latin typeface="Avenir" panose="02000503020000020003" pitchFamily="2" charset="0"/>
              </a:rPr>
              <a:t>Cara </a:t>
            </a:r>
            <a:r>
              <a:rPr lang="en-ID" sz="2400" b="1" dirty="0" err="1">
                <a:latin typeface="Avenir" panose="02000503020000020003" pitchFamily="2" charset="0"/>
              </a:rPr>
              <a:t>Kerja</a:t>
            </a:r>
            <a:r>
              <a:rPr lang="en-ID" sz="2400" b="1" dirty="0">
                <a:latin typeface="Avenir" panose="02000503020000020003" pitchFamily="2" charset="0"/>
              </a:rPr>
              <a:t> IUD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Cara </a:t>
            </a:r>
            <a:r>
              <a:rPr lang="en-ID" dirty="0" err="1"/>
              <a:t>kerja</a:t>
            </a:r>
            <a:r>
              <a:rPr lang="en-ID" dirty="0"/>
              <a:t> AKDR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dan ovum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agar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fertilisasi</a:t>
            </a:r>
            <a:r>
              <a:rPr lang="en-ID" dirty="0"/>
              <a:t>,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implantasi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ovum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kavum</a:t>
            </a:r>
            <a:r>
              <a:rPr lang="en-ID" dirty="0"/>
              <a:t> uteri, dan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implantasi</a:t>
            </a:r>
            <a:r>
              <a:rPr lang="en-ID" dirty="0"/>
              <a:t> </a:t>
            </a:r>
            <a:r>
              <a:rPr lang="en-ID" dirty="0" err="1"/>
              <a:t>embrio</a:t>
            </a:r>
            <a:r>
              <a:rPr lang="en-ID" dirty="0"/>
              <a:t> pada endometrium (</a:t>
            </a:r>
            <a:r>
              <a:rPr lang="en-ID" dirty="0" err="1"/>
              <a:t>Rusmini</a:t>
            </a:r>
            <a:r>
              <a:rPr lang="en-ID" dirty="0"/>
              <a:t> </a:t>
            </a:r>
            <a:r>
              <a:rPr lang="en-ID" dirty="0" err="1"/>
              <a:t>dkk</a:t>
            </a:r>
            <a:r>
              <a:rPr lang="en-ID" dirty="0"/>
              <a:t>, 2017).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AKDR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fertilisasi</a:t>
            </a:r>
            <a:r>
              <a:rPr lang="en-ID" dirty="0"/>
              <a:t>, </a:t>
            </a:r>
            <a:r>
              <a:rPr lang="en-ID" dirty="0" err="1"/>
              <a:t>tembaga</a:t>
            </a:r>
            <a:r>
              <a:rPr lang="en-ID" dirty="0"/>
              <a:t> pada AKDR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inflamasi</a:t>
            </a:r>
            <a:r>
              <a:rPr lang="en-ID" dirty="0"/>
              <a:t> </a:t>
            </a:r>
            <a:r>
              <a:rPr lang="en-ID" dirty="0" err="1"/>
              <a:t>steril</a:t>
            </a:r>
            <a:r>
              <a:rPr lang="en-ID" dirty="0"/>
              <a:t>, </a:t>
            </a:r>
            <a:r>
              <a:rPr lang="en-ID" dirty="0" err="1"/>
              <a:t>toksik</a:t>
            </a:r>
            <a:r>
              <a:rPr lang="en-ID" dirty="0"/>
              <a:t> buat </a:t>
            </a:r>
            <a:r>
              <a:rPr lang="en-ID" dirty="0" err="1"/>
              <a:t>sperma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fertilisasi</a:t>
            </a:r>
            <a:r>
              <a:rPr lang="en-ID" dirty="0"/>
              <a:t> (Kementerian Kesehatan RI, 2020).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Setyaningrum</a:t>
            </a:r>
            <a:r>
              <a:rPr lang="en-ID" dirty="0"/>
              <a:t> (2016)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AKDR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menghambat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tuba </a:t>
            </a:r>
            <a:r>
              <a:rPr lang="en-ID" dirty="0" err="1"/>
              <a:t>falopi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ion </a:t>
            </a:r>
            <a:r>
              <a:rPr lang="en-ID" dirty="0" err="1"/>
              <a:t>tembaga</a:t>
            </a:r>
            <a:r>
              <a:rPr lang="en-ID" dirty="0"/>
              <a:t> yang </a:t>
            </a:r>
            <a:r>
              <a:rPr lang="en-ID" dirty="0" err="1"/>
              <a:t>dikeluarkan</a:t>
            </a:r>
            <a:r>
              <a:rPr lang="en-ID" dirty="0"/>
              <a:t> AKDR </a:t>
            </a:r>
            <a:r>
              <a:rPr lang="en-ID" dirty="0" err="1"/>
              <a:t>dengan</a:t>
            </a:r>
            <a:r>
              <a:rPr lang="en-ID" dirty="0"/>
              <a:t> cupper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gerak</a:t>
            </a:r>
            <a:r>
              <a:rPr lang="en-ID" dirty="0"/>
              <a:t> spermatozoa. AKDR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implantasi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uterus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pemadatan</a:t>
            </a:r>
            <a:r>
              <a:rPr lang="en-ID" dirty="0"/>
              <a:t> endometrium oleh </a:t>
            </a:r>
            <a:r>
              <a:rPr lang="en-ID" dirty="0" err="1"/>
              <a:t>leukosit</a:t>
            </a:r>
            <a:r>
              <a:rPr lang="en-ID" dirty="0"/>
              <a:t>, </a:t>
            </a:r>
            <a:r>
              <a:rPr lang="en-ID" dirty="0" err="1"/>
              <a:t>makrofag</a:t>
            </a:r>
            <a:r>
              <a:rPr lang="en-ID" dirty="0"/>
              <a:t>, dan </a:t>
            </a:r>
            <a:r>
              <a:rPr lang="en-ID" dirty="0" err="1"/>
              <a:t>limfosit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blastoksis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dirusak</a:t>
            </a:r>
            <a:r>
              <a:rPr lang="en-ID" dirty="0"/>
              <a:t> oleh </a:t>
            </a:r>
            <a:r>
              <a:rPr lang="en-ID" dirty="0" err="1"/>
              <a:t>makrofag</a:t>
            </a:r>
            <a:r>
              <a:rPr lang="en-ID" dirty="0"/>
              <a:t> dan </a:t>
            </a:r>
            <a:r>
              <a:rPr lang="en-ID" dirty="0" err="1"/>
              <a:t>blastoksis</a:t>
            </a:r>
            <a:endParaRPr lang="en-US" dirty="0"/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55576" cy="86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1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A2F6B-F92D-114E-AE23-A421B7D1B16C}"/>
              </a:ext>
            </a:extLst>
          </p:cNvPr>
          <p:cNvSpPr/>
          <p:nvPr/>
        </p:nvSpPr>
        <p:spPr>
          <a:xfrm>
            <a:off x="251520" y="1196752"/>
            <a:ext cx="8568952" cy="558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b="1" dirty="0">
                <a:latin typeface="Avenir" panose="02000503020000020003" pitchFamily="2" charset="0"/>
              </a:rPr>
              <a:t>Cara </a:t>
            </a:r>
            <a:r>
              <a:rPr lang="en-ID" sz="2400" b="1" dirty="0" err="1">
                <a:latin typeface="Avenir" panose="02000503020000020003" pitchFamily="2" charset="0"/>
              </a:rPr>
              <a:t>Kerja</a:t>
            </a:r>
            <a:r>
              <a:rPr lang="en-ID" sz="2400" b="1" dirty="0">
                <a:latin typeface="Avenir" panose="02000503020000020003" pitchFamily="2" charset="0"/>
              </a:rPr>
              <a:t> IUD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Cara </a:t>
            </a:r>
            <a:r>
              <a:rPr lang="en-ID" dirty="0" err="1"/>
              <a:t>kerja</a:t>
            </a:r>
            <a:r>
              <a:rPr lang="en-ID" dirty="0"/>
              <a:t> AKDR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dan ovum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agar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fertilisasi</a:t>
            </a:r>
            <a:r>
              <a:rPr lang="en-ID" dirty="0"/>
              <a:t>,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implantasi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ovum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kavum</a:t>
            </a:r>
            <a:r>
              <a:rPr lang="en-ID" dirty="0"/>
              <a:t> uteri, dan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implantasi</a:t>
            </a:r>
            <a:r>
              <a:rPr lang="en-ID" dirty="0"/>
              <a:t> </a:t>
            </a:r>
            <a:r>
              <a:rPr lang="en-ID" dirty="0" err="1"/>
              <a:t>embrio</a:t>
            </a:r>
            <a:r>
              <a:rPr lang="en-ID" dirty="0"/>
              <a:t> pada endometrium (</a:t>
            </a:r>
            <a:r>
              <a:rPr lang="en-ID" dirty="0" err="1"/>
              <a:t>Rusmini</a:t>
            </a:r>
            <a:r>
              <a:rPr lang="en-ID" dirty="0"/>
              <a:t> </a:t>
            </a:r>
            <a:r>
              <a:rPr lang="en-ID" dirty="0" err="1"/>
              <a:t>dkk</a:t>
            </a:r>
            <a:r>
              <a:rPr lang="en-ID" dirty="0"/>
              <a:t>, 2017).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AKDR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fertilisasi</a:t>
            </a:r>
            <a:r>
              <a:rPr lang="en-ID" dirty="0"/>
              <a:t>, </a:t>
            </a:r>
            <a:r>
              <a:rPr lang="en-ID" dirty="0" err="1"/>
              <a:t>tembaga</a:t>
            </a:r>
            <a:r>
              <a:rPr lang="en-ID" dirty="0"/>
              <a:t> pada AKDR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inflamasi</a:t>
            </a:r>
            <a:r>
              <a:rPr lang="en-ID" dirty="0"/>
              <a:t> </a:t>
            </a:r>
            <a:r>
              <a:rPr lang="en-ID" dirty="0" err="1"/>
              <a:t>steril</a:t>
            </a:r>
            <a:r>
              <a:rPr lang="en-ID" dirty="0"/>
              <a:t>, </a:t>
            </a:r>
            <a:r>
              <a:rPr lang="en-ID" dirty="0" err="1"/>
              <a:t>toksik</a:t>
            </a:r>
            <a:r>
              <a:rPr lang="en-ID" dirty="0"/>
              <a:t> buat </a:t>
            </a:r>
            <a:r>
              <a:rPr lang="en-ID" dirty="0" err="1"/>
              <a:t>sperma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fertilisasi</a:t>
            </a:r>
            <a:r>
              <a:rPr lang="en-ID" dirty="0"/>
              <a:t> (Kementerian Kesehatan RI, 2020).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Setyaningrum</a:t>
            </a:r>
            <a:r>
              <a:rPr lang="en-ID" dirty="0"/>
              <a:t> (2016)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AKDR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menghambat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tuba </a:t>
            </a:r>
            <a:r>
              <a:rPr lang="en-ID" dirty="0" err="1"/>
              <a:t>falopi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ion </a:t>
            </a:r>
            <a:r>
              <a:rPr lang="en-ID" dirty="0" err="1"/>
              <a:t>tembaga</a:t>
            </a:r>
            <a:r>
              <a:rPr lang="en-ID" dirty="0"/>
              <a:t> yang </a:t>
            </a:r>
            <a:r>
              <a:rPr lang="en-ID" dirty="0" err="1"/>
              <a:t>dikeluarkan</a:t>
            </a:r>
            <a:r>
              <a:rPr lang="en-ID" dirty="0"/>
              <a:t> AKDR </a:t>
            </a:r>
            <a:r>
              <a:rPr lang="en-ID" dirty="0" err="1"/>
              <a:t>dengan</a:t>
            </a:r>
            <a:r>
              <a:rPr lang="en-ID" dirty="0"/>
              <a:t> cupper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gerak</a:t>
            </a:r>
            <a:r>
              <a:rPr lang="en-ID" dirty="0"/>
              <a:t> spermatozoa. AKDR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implantasi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uterus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pemadatan</a:t>
            </a:r>
            <a:r>
              <a:rPr lang="en-ID" dirty="0"/>
              <a:t> endometrium oleh </a:t>
            </a:r>
            <a:r>
              <a:rPr lang="en-ID" dirty="0" err="1"/>
              <a:t>leukosit</a:t>
            </a:r>
            <a:r>
              <a:rPr lang="en-ID" dirty="0"/>
              <a:t>, </a:t>
            </a:r>
            <a:r>
              <a:rPr lang="en-ID" dirty="0" err="1"/>
              <a:t>makrofag</a:t>
            </a:r>
            <a:r>
              <a:rPr lang="en-ID" dirty="0"/>
              <a:t>, dan </a:t>
            </a:r>
            <a:r>
              <a:rPr lang="en-ID" dirty="0" err="1"/>
              <a:t>limfosit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blastoksis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dirusak</a:t>
            </a:r>
            <a:r>
              <a:rPr lang="en-ID" dirty="0"/>
              <a:t> oleh </a:t>
            </a:r>
            <a:r>
              <a:rPr lang="en-ID" dirty="0" err="1"/>
              <a:t>makrofag</a:t>
            </a:r>
            <a:r>
              <a:rPr lang="en-ID" dirty="0"/>
              <a:t> dan </a:t>
            </a:r>
            <a:r>
              <a:rPr lang="en-ID" dirty="0" err="1"/>
              <a:t>blastoksis</a:t>
            </a:r>
            <a:endParaRPr lang="en-US" dirty="0"/>
          </a:p>
        </p:txBody>
      </p:sp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F9D91E90-A601-FD43-90FF-80813EA5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55576" cy="86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390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1202</TotalTime>
  <Words>2063</Words>
  <Application>Microsoft Macintosh PowerPoint</Application>
  <PresentationFormat>On-screen Show (4:3)</PresentationFormat>
  <Paragraphs>282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</vt:lpstr>
      <vt:lpstr>Calibri</vt:lpstr>
      <vt:lpstr>Times New Roman</vt:lpstr>
      <vt:lpstr>Wingdings</vt:lpstr>
      <vt:lpstr>Presentation UNISA_01</vt:lpstr>
      <vt:lpstr>1_Office Theme</vt:lpstr>
      <vt:lpstr>2_Office Theme</vt:lpstr>
      <vt:lpstr>PowerPoint Presentation</vt:lpstr>
      <vt:lpstr>PRINSIP KONSELING  MENGGUNAKAN ALAT BANTU</vt:lpstr>
      <vt:lpstr>EFEKTIFITAS METODE KONTRASEPSI Nilai 0 – 1: Sangat Efektif 2 – 9: Efektif &gt; 9: Kurang Efektif</vt:lpstr>
      <vt:lpstr>PENGGUNAAN KONTRASEPSI YANG RASIONAL</vt:lpstr>
      <vt:lpstr>KLASIFIKASI KELAYAKAN MEDIS  PENGGUNAAN KONTRASEPSI (WHO)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AKDR dengan pelepas Hormon</vt:lpstr>
      <vt:lpstr>AKDR dengan Pelepas Hormon</vt:lpstr>
      <vt:lpstr>Hormone-Releasing IUD</vt:lpstr>
      <vt:lpstr>AKDR dengan Pelepas Hormon</vt:lpstr>
      <vt:lpstr>AKDR dengan Pelepas Hormon</vt:lpstr>
      <vt:lpstr>AKDR dengan Pelepas Hormon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37</cp:revision>
  <dcterms:created xsi:type="dcterms:W3CDTF">2018-06-25T02:53:09Z</dcterms:created>
  <dcterms:modified xsi:type="dcterms:W3CDTF">2022-04-22T04:59:04Z</dcterms:modified>
</cp:coreProperties>
</file>