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notesMasterIdLst>
    <p:notesMasterId r:id="rId41"/>
  </p:notesMasterIdLst>
  <p:sldIdLst>
    <p:sldId id="256" r:id="rId4"/>
    <p:sldId id="314" r:id="rId5"/>
    <p:sldId id="270" r:id="rId6"/>
    <p:sldId id="271" r:id="rId7"/>
    <p:sldId id="272" r:id="rId8"/>
    <p:sldId id="273" r:id="rId9"/>
    <p:sldId id="275" r:id="rId10"/>
    <p:sldId id="269" r:id="rId11"/>
    <p:sldId id="294" r:id="rId12"/>
    <p:sldId id="296" r:id="rId13"/>
    <p:sldId id="303" r:id="rId14"/>
    <p:sldId id="304" r:id="rId15"/>
    <p:sldId id="305" r:id="rId16"/>
    <p:sldId id="306" r:id="rId17"/>
    <p:sldId id="307" r:id="rId18"/>
    <p:sldId id="312" r:id="rId19"/>
    <p:sldId id="309" r:id="rId20"/>
    <p:sldId id="313" r:id="rId21"/>
    <p:sldId id="259" r:id="rId22"/>
    <p:sldId id="301" r:id="rId23"/>
    <p:sldId id="302" r:id="rId24"/>
    <p:sldId id="260" r:id="rId25"/>
    <p:sldId id="261" r:id="rId26"/>
    <p:sldId id="310" r:id="rId27"/>
    <p:sldId id="311" r:id="rId28"/>
    <p:sldId id="291" r:id="rId29"/>
    <p:sldId id="292" r:id="rId30"/>
    <p:sldId id="293" r:id="rId31"/>
    <p:sldId id="262" r:id="rId32"/>
    <p:sldId id="263" r:id="rId33"/>
    <p:sldId id="264" r:id="rId34"/>
    <p:sldId id="265" r:id="rId35"/>
    <p:sldId id="266" r:id="rId36"/>
    <p:sldId id="289" r:id="rId37"/>
    <p:sldId id="267" r:id="rId38"/>
    <p:sldId id="290" r:id="rId39"/>
    <p:sldId id="258" r:id="rId4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554"/>
  </p:normalViewPr>
  <p:slideViewPr>
    <p:cSldViewPr>
      <p:cViewPr varScale="1">
        <p:scale>
          <a:sx n="94" d="100"/>
          <a:sy n="94" d="100"/>
        </p:scale>
        <p:origin x="18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4473D-F1A2-429C-85BB-574AC39DBABF}" type="datetimeFigureOut">
              <a:rPr lang="id-ID" smtClean="0"/>
              <a:pPr/>
              <a:t>16/04/22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927C4-1947-46B6-8A94-1FF8CDD634C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dktindonesia.org</a:t>
            </a:r>
            <a:r>
              <a:rPr lang="en-US" sz="1200" dirty="0"/>
              <a:t>/articles/lima-</a:t>
            </a:r>
            <a:r>
              <a:rPr lang="en-US" sz="1200" dirty="0" err="1"/>
              <a:t>pilihan</a:t>
            </a:r>
            <a:r>
              <a:rPr lang="en-US" sz="1200" dirty="0"/>
              <a:t>-</a:t>
            </a:r>
            <a:r>
              <a:rPr lang="en-US" sz="1200" dirty="0" err="1"/>
              <a:t>kontrasepsi</a:t>
            </a:r>
            <a:r>
              <a:rPr lang="en-US" sz="1200" dirty="0"/>
              <a:t>-hormonal-</a:t>
            </a:r>
            <a:r>
              <a:rPr lang="en-US" sz="1200" dirty="0" err="1"/>
              <a:t>jangka</a:t>
            </a:r>
            <a:r>
              <a:rPr lang="en-US" sz="1200" dirty="0"/>
              <a:t>-</a:t>
            </a:r>
            <a:r>
              <a:rPr lang="en-US" sz="1200" dirty="0" err="1"/>
              <a:t>pendek</a:t>
            </a:r>
            <a:r>
              <a:rPr lang="en-US" sz="1200" dirty="0"/>
              <a:t>-dan-</a:t>
            </a:r>
            <a:r>
              <a:rPr lang="en-US" sz="1200" dirty="0" err="1"/>
              <a:t>panjang</a:t>
            </a:r>
            <a:r>
              <a:rPr lang="en-US" sz="1200" dirty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4872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dktindonesia.org</a:t>
            </a:r>
            <a:r>
              <a:rPr lang="en-US" sz="1200" dirty="0"/>
              <a:t>/articles/lima-</a:t>
            </a:r>
            <a:r>
              <a:rPr lang="en-US" sz="1200" dirty="0" err="1"/>
              <a:t>pilihan</a:t>
            </a:r>
            <a:r>
              <a:rPr lang="en-US" sz="1200" dirty="0"/>
              <a:t>-</a:t>
            </a:r>
            <a:r>
              <a:rPr lang="en-US" sz="1200" dirty="0" err="1"/>
              <a:t>kontrasepsi</a:t>
            </a:r>
            <a:r>
              <a:rPr lang="en-US" sz="1200" dirty="0"/>
              <a:t>-hormonal-</a:t>
            </a:r>
            <a:r>
              <a:rPr lang="en-US" sz="1200" dirty="0" err="1"/>
              <a:t>jangka</a:t>
            </a:r>
            <a:r>
              <a:rPr lang="en-US" sz="1200" dirty="0"/>
              <a:t>-</a:t>
            </a:r>
            <a:r>
              <a:rPr lang="en-US" sz="1200" dirty="0" err="1"/>
              <a:t>pendek</a:t>
            </a:r>
            <a:r>
              <a:rPr lang="en-US" sz="1200" dirty="0"/>
              <a:t>-dan-</a:t>
            </a:r>
            <a:r>
              <a:rPr lang="en-US" sz="1200" dirty="0" err="1"/>
              <a:t>panjang</a:t>
            </a:r>
            <a:r>
              <a:rPr lang="en-US" sz="1200" dirty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1599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dktindonesia.org</a:t>
            </a:r>
            <a:r>
              <a:rPr lang="en-US" sz="1200" dirty="0"/>
              <a:t>/articles/lima-</a:t>
            </a:r>
            <a:r>
              <a:rPr lang="en-US" sz="1200" dirty="0" err="1"/>
              <a:t>pilihan</a:t>
            </a:r>
            <a:r>
              <a:rPr lang="en-US" sz="1200" dirty="0"/>
              <a:t>-</a:t>
            </a:r>
            <a:r>
              <a:rPr lang="en-US" sz="1200" dirty="0" err="1"/>
              <a:t>kontrasepsi</a:t>
            </a:r>
            <a:r>
              <a:rPr lang="en-US" sz="1200" dirty="0"/>
              <a:t>-hormonal-</a:t>
            </a:r>
            <a:r>
              <a:rPr lang="en-US" sz="1200" dirty="0" err="1"/>
              <a:t>jangka</a:t>
            </a:r>
            <a:r>
              <a:rPr lang="en-US" sz="1200" dirty="0"/>
              <a:t>-</a:t>
            </a:r>
            <a:r>
              <a:rPr lang="en-US" sz="1200" dirty="0" err="1"/>
              <a:t>pendek</a:t>
            </a:r>
            <a:r>
              <a:rPr lang="en-US" sz="1200" dirty="0"/>
              <a:t>-dan-</a:t>
            </a:r>
            <a:r>
              <a:rPr lang="en-US" sz="1200" dirty="0" err="1"/>
              <a:t>panjang</a:t>
            </a:r>
            <a:r>
              <a:rPr lang="en-US" sz="1200" dirty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1154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dktindonesia.org</a:t>
            </a:r>
            <a:r>
              <a:rPr lang="en-US" sz="1200" dirty="0"/>
              <a:t>/articles/lima-</a:t>
            </a:r>
            <a:r>
              <a:rPr lang="en-US" sz="1200" dirty="0" err="1"/>
              <a:t>pilihan</a:t>
            </a:r>
            <a:r>
              <a:rPr lang="en-US" sz="1200" dirty="0"/>
              <a:t>-</a:t>
            </a:r>
            <a:r>
              <a:rPr lang="en-US" sz="1200" dirty="0" err="1"/>
              <a:t>kontrasepsi</a:t>
            </a:r>
            <a:r>
              <a:rPr lang="en-US" sz="1200" dirty="0"/>
              <a:t>-hormonal-</a:t>
            </a:r>
            <a:r>
              <a:rPr lang="en-US" sz="1200" dirty="0" err="1"/>
              <a:t>jangka</a:t>
            </a:r>
            <a:r>
              <a:rPr lang="en-US" sz="1200" dirty="0"/>
              <a:t>-</a:t>
            </a:r>
            <a:r>
              <a:rPr lang="en-US" sz="1200" dirty="0" err="1"/>
              <a:t>pendek</a:t>
            </a:r>
            <a:r>
              <a:rPr lang="en-US" sz="1200" dirty="0"/>
              <a:t>-dan-</a:t>
            </a:r>
            <a:r>
              <a:rPr lang="en-US" sz="1200" dirty="0" err="1"/>
              <a:t>panjang</a:t>
            </a:r>
            <a:r>
              <a:rPr lang="en-US" sz="1200" dirty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2250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dktindonesia.org</a:t>
            </a:r>
            <a:r>
              <a:rPr lang="en-US" sz="1200" dirty="0"/>
              <a:t>/articles/lima-</a:t>
            </a:r>
            <a:r>
              <a:rPr lang="en-US" sz="1200" dirty="0" err="1"/>
              <a:t>pilihan</a:t>
            </a:r>
            <a:r>
              <a:rPr lang="en-US" sz="1200" dirty="0"/>
              <a:t>-</a:t>
            </a:r>
            <a:r>
              <a:rPr lang="en-US" sz="1200" dirty="0" err="1"/>
              <a:t>kontrasepsi</a:t>
            </a:r>
            <a:r>
              <a:rPr lang="en-US" sz="1200" dirty="0"/>
              <a:t>-hormonal-</a:t>
            </a:r>
            <a:r>
              <a:rPr lang="en-US" sz="1200" dirty="0" err="1"/>
              <a:t>jangka</a:t>
            </a:r>
            <a:r>
              <a:rPr lang="en-US" sz="1200" dirty="0"/>
              <a:t>-</a:t>
            </a:r>
            <a:r>
              <a:rPr lang="en-US" sz="1200" dirty="0" err="1"/>
              <a:t>pendek</a:t>
            </a:r>
            <a:r>
              <a:rPr lang="en-US" sz="1200" dirty="0"/>
              <a:t>-dan-</a:t>
            </a:r>
            <a:r>
              <a:rPr lang="en-US" sz="1200" dirty="0" err="1"/>
              <a:t>panjang</a:t>
            </a:r>
            <a:r>
              <a:rPr lang="en-US" sz="1200" dirty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4334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dktindonesia.org</a:t>
            </a:r>
            <a:r>
              <a:rPr lang="en-US" sz="1200" dirty="0"/>
              <a:t>/articles/lima-</a:t>
            </a:r>
            <a:r>
              <a:rPr lang="en-US" sz="1200" dirty="0" err="1"/>
              <a:t>pilihan</a:t>
            </a:r>
            <a:r>
              <a:rPr lang="en-US" sz="1200" dirty="0"/>
              <a:t>-</a:t>
            </a:r>
            <a:r>
              <a:rPr lang="en-US" sz="1200" dirty="0" err="1"/>
              <a:t>kontrasepsi</a:t>
            </a:r>
            <a:r>
              <a:rPr lang="en-US" sz="1200" dirty="0"/>
              <a:t>-hormonal-</a:t>
            </a:r>
            <a:r>
              <a:rPr lang="en-US" sz="1200" dirty="0" err="1"/>
              <a:t>jangka</a:t>
            </a:r>
            <a:r>
              <a:rPr lang="en-US" sz="1200" dirty="0"/>
              <a:t>-</a:t>
            </a:r>
            <a:r>
              <a:rPr lang="en-US" sz="1200" dirty="0" err="1"/>
              <a:t>pendek</a:t>
            </a:r>
            <a:r>
              <a:rPr lang="en-US" sz="1200" dirty="0"/>
              <a:t>-dan-</a:t>
            </a:r>
            <a:r>
              <a:rPr lang="en-US" sz="1200" dirty="0" err="1"/>
              <a:t>panjang</a:t>
            </a:r>
            <a:r>
              <a:rPr lang="en-US" sz="1200" dirty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1275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Matahari</a:t>
            </a:r>
            <a:r>
              <a:rPr lang="en-US" sz="1200" dirty="0"/>
              <a:t>, </a:t>
            </a:r>
            <a:r>
              <a:rPr lang="en-US" sz="1200" dirty="0" err="1"/>
              <a:t>dkk</a:t>
            </a:r>
            <a:r>
              <a:rPr lang="en-US" sz="1200" dirty="0"/>
              <a:t>. 2018. </a:t>
            </a:r>
            <a:r>
              <a:rPr lang="en-US" sz="1200" dirty="0" err="1"/>
              <a:t>Buku</a:t>
            </a:r>
            <a:r>
              <a:rPr lang="en-US" sz="1200" dirty="0"/>
              <a:t> ajar KB dan </a:t>
            </a:r>
            <a:r>
              <a:rPr lang="en-US" sz="1200" dirty="0" err="1"/>
              <a:t>Kontrasepsi</a:t>
            </a:r>
            <a:r>
              <a:rPr lang="en-US" sz="1200" dirty="0"/>
              <a:t>. Yogyakarta: Pustaka </a:t>
            </a:r>
            <a:r>
              <a:rPr lang="en-US" sz="1200" dirty="0" err="1"/>
              <a:t>Ilmu</a:t>
            </a:r>
            <a:r>
              <a:rPr lang="en-US" sz="1200" dirty="0"/>
              <a:t>.</a:t>
            </a:r>
            <a:endParaRPr lang="id-ID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9100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Matahari</a:t>
            </a:r>
            <a:r>
              <a:rPr lang="en-US" sz="1200" dirty="0"/>
              <a:t>, </a:t>
            </a:r>
            <a:r>
              <a:rPr lang="en-US" sz="1200" dirty="0" err="1"/>
              <a:t>dkk</a:t>
            </a:r>
            <a:r>
              <a:rPr lang="en-US" sz="1200" dirty="0"/>
              <a:t>. 2018. </a:t>
            </a:r>
            <a:r>
              <a:rPr lang="en-US" sz="1200" dirty="0" err="1"/>
              <a:t>Buku</a:t>
            </a:r>
            <a:r>
              <a:rPr lang="en-US" sz="1200" dirty="0"/>
              <a:t> ajar KB dan </a:t>
            </a:r>
            <a:r>
              <a:rPr lang="en-US" sz="1200" dirty="0" err="1"/>
              <a:t>Kontrasepsi</a:t>
            </a:r>
            <a:r>
              <a:rPr lang="en-US" sz="1200" dirty="0"/>
              <a:t>. Yogyakarta: Pustaka </a:t>
            </a:r>
            <a:r>
              <a:rPr lang="en-US" sz="1200" dirty="0" err="1"/>
              <a:t>Ilmu</a:t>
            </a:r>
            <a:r>
              <a:rPr lang="en-US" sz="1200" dirty="0"/>
              <a:t>.</a:t>
            </a:r>
            <a:endParaRPr lang="id-ID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4382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Matahari</a:t>
            </a:r>
            <a:r>
              <a:rPr lang="en-US" sz="1200" dirty="0"/>
              <a:t>, </a:t>
            </a:r>
            <a:r>
              <a:rPr lang="en-US" sz="1200" dirty="0" err="1"/>
              <a:t>dkk</a:t>
            </a:r>
            <a:r>
              <a:rPr lang="en-US" sz="1200" dirty="0"/>
              <a:t>. 2018. </a:t>
            </a:r>
            <a:r>
              <a:rPr lang="en-US" sz="1200" dirty="0" err="1"/>
              <a:t>Buku</a:t>
            </a:r>
            <a:r>
              <a:rPr lang="en-US" sz="1200" dirty="0"/>
              <a:t> ajar KB dan </a:t>
            </a:r>
            <a:r>
              <a:rPr lang="en-US" sz="1200" dirty="0" err="1"/>
              <a:t>Kontrasepsi</a:t>
            </a:r>
            <a:r>
              <a:rPr lang="en-US" sz="1200" dirty="0"/>
              <a:t>. Yogyakarta: Pustaka </a:t>
            </a:r>
            <a:r>
              <a:rPr lang="en-US" sz="1200" dirty="0" err="1"/>
              <a:t>Ilmu</a:t>
            </a:r>
            <a:r>
              <a:rPr lang="en-US" sz="1200" dirty="0"/>
              <a:t>.</a:t>
            </a:r>
            <a:endParaRPr lang="id-ID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8612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Matahari</a:t>
            </a:r>
            <a:r>
              <a:rPr lang="en-US" sz="1200" dirty="0"/>
              <a:t>, </a:t>
            </a:r>
            <a:r>
              <a:rPr lang="en-US" sz="1200" dirty="0" err="1"/>
              <a:t>dkk</a:t>
            </a:r>
            <a:r>
              <a:rPr lang="en-US" sz="1200" dirty="0"/>
              <a:t>. 2018. </a:t>
            </a:r>
            <a:r>
              <a:rPr lang="en-US" sz="1200" dirty="0" err="1"/>
              <a:t>Buku</a:t>
            </a:r>
            <a:r>
              <a:rPr lang="en-US" sz="1200" dirty="0"/>
              <a:t> ajar KB dan </a:t>
            </a:r>
            <a:r>
              <a:rPr lang="en-US" sz="1200" dirty="0" err="1"/>
              <a:t>Kontrasepsi</a:t>
            </a:r>
            <a:r>
              <a:rPr lang="en-US" sz="1200" dirty="0"/>
              <a:t>. Yogyakarta: Pustaka </a:t>
            </a:r>
            <a:r>
              <a:rPr lang="en-US" sz="1200" dirty="0" err="1"/>
              <a:t>Ilmu</a:t>
            </a:r>
            <a:r>
              <a:rPr lang="en-US" sz="1200" dirty="0"/>
              <a:t>.</a:t>
            </a:r>
            <a:endParaRPr lang="id-ID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781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Matahari</a:t>
            </a:r>
            <a:r>
              <a:rPr lang="en-US" sz="1200" dirty="0"/>
              <a:t>, </a:t>
            </a:r>
            <a:r>
              <a:rPr lang="en-US" sz="1200" dirty="0" err="1"/>
              <a:t>dkk</a:t>
            </a:r>
            <a:r>
              <a:rPr lang="en-US" sz="1200" dirty="0"/>
              <a:t>. 2018. </a:t>
            </a:r>
            <a:r>
              <a:rPr lang="en-US" sz="1200" dirty="0" err="1"/>
              <a:t>Buku</a:t>
            </a:r>
            <a:r>
              <a:rPr lang="en-US" sz="1200" dirty="0"/>
              <a:t> ajar KB dan </a:t>
            </a:r>
            <a:r>
              <a:rPr lang="en-US" sz="1200" dirty="0" err="1"/>
              <a:t>Kontrasepsi</a:t>
            </a:r>
            <a:r>
              <a:rPr lang="en-US" sz="1200" dirty="0"/>
              <a:t>. Yogyakarta: Pustaka </a:t>
            </a:r>
            <a:r>
              <a:rPr lang="en-US" sz="1200" dirty="0" err="1"/>
              <a:t>Ilmu</a:t>
            </a:r>
            <a:r>
              <a:rPr lang="en-US" sz="1200" dirty="0"/>
              <a:t>.</a:t>
            </a:r>
            <a:endParaRPr lang="id-ID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8243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Matahari</a:t>
            </a:r>
            <a:r>
              <a:rPr lang="en-US" sz="1200" dirty="0"/>
              <a:t>, </a:t>
            </a:r>
            <a:r>
              <a:rPr lang="en-US" sz="1200" dirty="0" err="1"/>
              <a:t>dkk</a:t>
            </a:r>
            <a:r>
              <a:rPr lang="en-US" sz="1200" dirty="0"/>
              <a:t>. 2018. </a:t>
            </a:r>
            <a:r>
              <a:rPr lang="en-US" sz="1200" dirty="0" err="1"/>
              <a:t>Buku</a:t>
            </a:r>
            <a:r>
              <a:rPr lang="en-US" sz="1200" dirty="0"/>
              <a:t> ajar KB dan </a:t>
            </a:r>
            <a:r>
              <a:rPr lang="en-US" sz="1200" dirty="0" err="1"/>
              <a:t>Kontrasepsi</a:t>
            </a:r>
            <a:r>
              <a:rPr lang="en-US" sz="1200" dirty="0"/>
              <a:t>. Yogyakarta: Pustaka </a:t>
            </a:r>
            <a:r>
              <a:rPr lang="en-US" sz="1200" dirty="0" err="1"/>
              <a:t>Ilmu</a:t>
            </a:r>
            <a:r>
              <a:rPr lang="en-US" sz="1200" dirty="0"/>
              <a:t>.</a:t>
            </a:r>
            <a:endParaRPr lang="id-ID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6386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Matahari</a:t>
            </a:r>
            <a:r>
              <a:rPr lang="en-US" sz="1200" dirty="0"/>
              <a:t>, </a:t>
            </a:r>
            <a:r>
              <a:rPr lang="en-US" sz="1200" dirty="0" err="1"/>
              <a:t>dkk</a:t>
            </a:r>
            <a:r>
              <a:rPr lang="en-US" sz="1200" dirty="0"/>
              <a:t>. 2018. </a:t>
            </a:r>
            <a:r>
              <a:rPr lang="en-US" sz="1200" dirty="0" err="1"/>
              <a:t>Buku</a:t>
            </a:r>
            <a:r>
              <a:rPr lang="en-US" sz="1200" dirty="0"/>
              <a:t> ajar KB dan </a:t>
            </a:r>
            <a:r>
              <a:rPr lang="en-US" sz="1200" dirty="0" err="1"/>
              <a:t>Kontrasepsi</a:t>
            </a:r>
            <a:r>
              <a:rPr lang="en-US" sz="1200" dirty="0"/>
              <a:t>. Yogyakarta: Pustaka </a:t>
            </a:r>
            <a:r>
              <a:rPr lang="en-US" sz="1200" dirty="0" err="1"/>
              <a:t>Ilmu</a:t>
            </a:r>
            <a:r>
              <a:rPr lang="en-US" sz="1200" dirty="0"/>
              <a:t>.</a:t>
            </a:r>
            <a:endParaRPr lang="id-ID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3057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Matahari</a:t>
            </a:r>
            <a:r>
              <a:rPr lang="en-US" sz="1200" dirty="0"/>
              <a:t>, </a:t>
            </a:r>
            <a:r>
              <a:rPr lang="en-US" sz="1200" dirty="0" err="1"/>
              <a:t>dkk</a:t>
            </a:r>
            <a:r>
              <a:rPr lang="en-US" sz="1200" dirty="0"/>
              <a:t>. 2018. </a:t>
            </a:r>
            <a:r>
              <a:rPr lang="en-US" sz="1200" dirty="0" err="1"/>
              <a:t>Buku</a:t>
            </a:r>
            <a:r>
              <a:rPr lang="en-US" sz="1200" dirty="0"/>
              <a:t> ajar KB dan </a:t>
            </a:r>
            <a:r>
              <a:rPr lang="en-US" sz="1200" dirty="0" err="1"/>
              <a:t>Kontrasepsi</a:t>
            </a:r>
            <a:r>
              <a:rPr lang="en-US" sz="1200" dirty="0"/>
              <a:t>. Yogyakarta: Pustaka </a:t>
            </a:r>
            <a:r>
              <a:rPr lang="en-US" sz="1200" dirty="0" err="1"/>
              <a:t>Ilmu</a:t>
            </a:r>
            <a:r>
              <a:rPr lang="en-US" sz="1200" dirty="0"/>
              <a:t>.</a:t>
            </a:r>
            <a:endParaRPr lang="id-ID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7407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24890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Matahari</a:t>
            </a:r>
            <a:r>
              <a:rPr lang="en-US" sz="1200" dirty="0"/>
              <a:t>, </a:t>
            </a:r>
            <a:r>
              <a:rPr lang="en-US" sz="1200" dirty="0" err="1"/>
              <a:t>dkk</a:t>
            </a:r>
            <a:r>
              <a:rPr lang="en-US" sz="1200" dirty="0"/>
              <a:t>. 2018. </a:t>
            </a:r>
            <a:r>
              <a:rPr lang="en-US" sz="1200" dirty="0" err="1"/>
              <a:t>Buku</a:t>
            </a:r>
            <a:r>
              <a:rPr lang="en-US" sz="1200" dirty="0"/>
              <a:t> ajar KB dan </a:t>
            </a:r>
            <a:r>
              <a:rPr lang="en-US" sz="1200" dirty="0" err="1"/>
              <a:t>Kontrasepsi</a:t>
            </a:r>
            <a:r>
              <a:rPr lang="en-US" sz="1200" dirty="0"/>
              <a:t>. Yogyakarta: Pustaka </a:t>
            </a:r>
            <a:r>
              <a:rPr lang="en-US" sz="1200" dirty="0" err="1"/>
              <a:t>Ilmu</a:t>
            </a:r>
            <a:r>
              <a:rPr lang="en-US" sz="1200" dirty="0"/>
              <a:t>.</a:t>
            </a:r>
            <a:endParaRPr lang="id-ID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646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Matahari</a:t>
            </a:r>
            <a:r>
              <a:rPr lang="en-US" sz="1200" dirty="0"/>
              <a:t>, </a:t>
            </a:r>
            <a:r>
              <a:rPr lang="en-US" sz="1200" dirty="0" err="1"/>
              <a:t>dkk</a:t>
            </a:r>
            <a:r>
              <a:rPr lang="en-US" sz="1200" dirty="0"/>
              <a:t>. 2018. </a:t>
            </a:r>
            <a:r>
              <a:rPr lang="en-US" sz="1200" dirty="0" err="1"/>
              <a:t>Buku</a:t>
            </a:r>
            <a:r>
              <a:rPr lang="en-US" sz="1200" dirty="0"/>
              <a:t> ajar KB dan </a:t>
            </a:r>
            <a:r>
              <a:rPr lang="en-US" sz="1200" dirty="0" err="1"/>
              <a:t>Kontrasepsi</a:t>
            </a:r>
            <a:r>
              <a:rPr lang="en-US" sz="1200" dirty="0"/>
              <a:t>. Yogyakarta: Pustaka </a:t>
            </a:r>
            <a:r>
              <a:rPr lang="en-US" sz="1200" dirty="0" err="1"/>
              <a:t>Ilmu</a:t>
            </a:r>
            <a:r>
              <a:rPr lang="en-US" sz="1200" dirty="0"/>
              <a:t>.</a:t>
            </a:r>
            <a:endParaRPr lang="id-ID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2050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Matahari</a:t>
            </a:r>
            <a:r>
              <a:rPr lang="en-US" sz="1200" dirty="0"/>
              <a:t>, </a:t>
            </a:r>
            <a:r>
              <a:rPr lang="en-US" sz="1200" dirty="0" err="1"/>
              <a:t>dkk</a:t>
            </a:r>
            <a:r>
              <a:rPr lang="en-US" sz="1200" dirty="0"/>
              <a:t>. 2018. </a:t>
            </a:r>
            <a:r>
              <a:rPr lang="en-US" sz="1200" dirty="0" err="1"/>
              <a:t>Buku</a:t>
            </a:r>
            <a:r>
              <a:rPr lang="en-US" sz="1200" dirty="0"/>
              <a:t> ajar KB dan </a:t>
            </a:r>
            <a:r>
              <a:rPr lang="en-US" sz="1200" dirty="0" err="1"/>
              <a:t>Kontrasepsi</a:t>
            </a:r>
            <a:r>
              <a:rPr lang="en-US" sz="1200" dirty="0"/>
              <a:t>. Yogyakarta: Pustaka </a:t>
            </a:r>
            <a:r>
              <a:rPr lang="en-US" sz="1200" dirty="0" err="1"/>
              <a:t>Ilmu</a:t>
            </a:r>
            <a:r>
              <a:rPr lang="en-US" sz="1200" dirty="0"/>
              <a:t>.</a:t>
            </a:r>
            <a:endParaRPr lang="id-ID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7121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Matahari</a:t>
            </a:r>
            <a:r>
              <a:rPr lang="en-US" sz="1200" dirty="0"/>
              <a:t>, </a:t>
            </a:r>
            <a:r>
              <a:rPr lang="en-US" sz="1200" dirty="0" err="1"/>
              <a:t>dkk</a:t>
            </a:r>
            <a:r>
              <a:rPr lang="en-US" sz="1200" dirty="0"/>
              <a:t>. 2018. </a:t>
            </a:r>
            <a:r>
              <a:rPr lang="en-US" sz="1200" dirty="0" err="1"/>
              <a:t>Buku</a:t>
            </a:r>
            <a:r>
              <a:rPr lang="en-US" sz="1200" dirty="0"/>
              <a:t> ajar KB dan </a:t>
            </a:r>
            <a:r>
              <a:rPr lang="en-US" sz="1200" dirty="0" err="1"/>
              <a:t>Kontrasepsi</a:t>
            </a:r>
            <a:r>
              <a:rPr lang="en-US" sz="1200" dirty="0"/>
              <a:t>. Yogyakarta: Pustaka </a:t>
            </a:r>
            <a:r>
              <a:rPr lang="en-US" sz="1200" dirty="0" err="1"/>
              <a:t>Ilmu</a:t>
            </a:r>
            <a:r>
              <a:rPr lang="en-US" sz="1200" dirty="0"/>
              <a:t>.</a:t>
            </a:r>
            <a:endParaRPr lang="id-ID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1148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Matahari</a:t>
            </a:r>
            <a:r>
              <a:rPr lang="en-US" sz="1200" dirty="0"/>
              <a:t>, </a:t>
            </a:r>
            <a:r>
              <a:rPr lang="en-US" sz="1200" dirty="0" err="1"/>
              <a:t>dkk</a:t>
            </a:r>
            <a:r>
              <a:rPr lang="en-US" sz="1200" dirty="0"/>
              <a:t>. 2018. </a:t>
            </a:r>
            <a:r>
              <a:rPr lang="en-US" sz="1200" dirty="0" err="1"/>
              <a:t>Buku</a:t>
            </a:r>
            <a:r>
              <a:rPr lang="en-US" sz="1200" dirty="0"/>
              <a:t> ajar KB dan </a:t>
            </a:r>
            <a:r>
              <a:rPr lang="en-US" sz="1200" dirty="0" err="1"/>
              <a:t>Kontrasepsi</a:t>
            </a:r>
            <a:r>
              <a:rPr lang="en-US" sz="1200" dirty="0"/>
              <a:t>. Yogyakarta: Pustaka </a:t>
            </a:r>
            <a:r>
              <a:rPr lang="en-US" sz="1200" dirty="0" err="1"/>
              <a:t>Ilmu</a:t>
            </a:r>
            <a:r>
              <a:rPr lang="en-US" sz="1200" dirty="0"/>
              <a:t>.</a:t>
            </a:r>
            <a:endParaRPr lang="id-ID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139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Matahari</a:t>
            </a:r>
            <a:r>
              <a:rPr lang="en-US" sz="1200" dirty="0"/>
              <a:t>, </a:t>
            </a:r>
            <a:r>
              <a:rPr lang="en-US" sz="1200" dirty="0" err="1"/>
              <a:t>dkk</a:t>
            </a:r>
            <a:r>
              <a:rPr lang="en-US" sz="1200" dirty="0"/>
              <a:t>. 2018. </a:t>
            </a:r>
            <a:r>
              <a:rPr lang="en-US" sz="1200" dirty="0" err="1"/>
              <a:t>Buku</a:t>
            </a:r>
            <a:r>
              <a:rPr lang="en-US" sz="1200" dirty="0"/>
              <a:t> ajar KB dan </a:t>
            </a:r>
            <a:r>
              <a:rPr lang="en-US" sz="1200" dirty="0" err="1"/>
              <a:t>Kontrasepsi</a:t>
            </a:r>
            <a:r>
              <a:rPr lang="en-US" sz="1200" dirty="0"/>
              <a:t>. Yogyakarta: Pustaka </a:t>
            </a:r>
            <a:r>
              <a:rPr lang="en-US" sz="1200" dirty="0" err="1"/>
              <a:t>Ilmu</a:t>
            </a:r>
            <a:r>
              <a:rPr lang="en-US" sz="1200" dirty="0"/>
              <a:t>.</a:t>
            </a:r>
            <a:endParaRPr lang="id-ID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34357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Matahari</a:t>
            </a:r>
            <a:r>
              <a:rPr lang="en-US" sz="1200" dirty="0"/>
              <a:t>, </a:t>
            </a:r>
            <a:r>
              <a:rPr lang="en-US" sz="1200" dirty="0" err="1"/>
              <a:t>dkk</a:t>
            </a:r>
            <a:r>
              <a:rPr lang="en-US" sz="1200" dirty="0"/>
              <a:t>. 2018. </a:t>
            </a:r>
            <a:r>
              <a:rPr lang="en-US" sz="1200" dirty="0" err="1"/>
              <a:t>Buku</a:t>
            </a:r>
            <a:r>
              <a:rPr lang="en-US" sz="1200" dirty="0"/>
              <a:t> ajar KB dan </a:t>
            </a:r>
            <a:r>
              <a:rPr lang="en-US" sz="1200" dirty="0" err="1"/>
              <a:t>Kontrasepsi</a:t>
            </a:r>
            <a:r>
              <a:rPr lang="en-US" sz="1200" dirty="0"/>
              <a:t>. Yogyakarta: Pustaka </a:t>
            </a:r>
            <a:r>
              <a:rPr lang="en-US" sz="1200" dirty="0" err="1"/>
              <a:t>Ilmu</a:t>
            </a:r>
            <a:r>
              <a:rPr lang="en-US" sz="1200" dirty="0"/>
              <a:t>.</a:t>
            </a:r>
            <a:endParaRPr lang="id-ID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9032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Matahari</a:t>
            </a:r>
            <a:r>
              <a:rPr lang="en-US" sz="1200" dirty="0"/>
              <a:t>, </a:t>
            </a:r>
            <a:r>
              <a:rPr lang="en-US" sz="1200" dirty="0" err="1"/>
              <a:t>dkk</a:t>
            </a:r>
            <a:r>
              <a:rPr lang="en-US" sz="1200" dirty="0"/>
              <a:t>. 2018. </a:t>
            </a:r>
            <a:r>
              <a:rPr lang="en-US" sz="1200" dirty="0" err="1"/>
              <a:t>Buku</a:t>
            </a:r>
            <a:r>
              <a:rPr lang="en-US" sz="1200" dirty="0"/>
              <a:t> ajar KB dan </a:t>
            </a:r>
            <a:r>
              <a:rPr lang="en-US" sz="1200" dirty="0" err="1"/>
              <a:t>Kontrasepsi</a:t>
            </a:r>
            <a:r>
              <a:rPr lang="en-US" sz="1200" dirty="0"/>
              <a:t>. Yogyakarta: Pustaka </a:t>
            </a:r>
            <a:r>
              <a:rPr lang="en-US" sz="1200" dirty="0" err="1"/>
              <a:t>Ilmu</a:t>
            </a:r>
            <a:r>
              <a:rPr lang="en-US" sz="1200" dirty="0"/>
              <a:t>.</a:t>
            </a:r>
            <a:endParaRPr lang="id-ID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72401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Matahari</a:t>
            </a:r>
            <a:r>
              <a:rPr lang="en-US" sz="1200" dirty="0"/>
              <a:t>, </a:t>
            </a:r>
            <a:r>
              <a:rPr lang="en-US" sz="1200" dirty="0" err="1"/>
              <a:t>dkk</a:t>
            </a:r>
            <a:r>
              <a:rPr lang="en-US" sz="1200" dirty="0"/>
              <a:t>. 2018. </a:t>
            </a:r>
            <a:r>
              <a:rPr lang="en-US" sz="1200" dirty="0" err="1"/>
              <a:t>Buku</a:t>
            </a:r>
            <a:r>
              <a:rPr lang="en-US" sz="1200" dirty="0"/>
              <a:t> ajar KB dan </a:t>
            </a:r>
            <a:r>
              <a:rPr lang="en-US" sz="1200" dirty="0" err="1"/>
              <a:t>Kontrasepsi</a:t>
            </a:r>
            <a:r>
              <a:rPr lang="en-US" sz="1200" dirty="0"/>
              <a:t>. Yogyakarta: Pustaka </a:t>
            </a:r>
            <a:r>
              <a:rPr lang="en-US" sz="1200" dirty="0" err="1"/>
              <a:t>Ilmu</a:t>
            </a:r>
            <a:r>
              <a:rPr lang="en-US" sz="1200" dirty="0"/>
              <a:t>.</a:t>
            </a:r>
            <a:endParaRPr lang="id-ID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05555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Matahari</a:t>
            </a:r>
            <a:r>
              <a:rPr lang="en-US" sz="1200" dirty="0"/>
              <a:t>, </a:t>
            </a:r>
            <a:r>
              <a:rPr lang="en-US" sz="1200" dirty="0" err="1"/>
              <a:t>dkk</a:t>
            </a:r>
            <a:r>
              <a:rPr lang="en-US" sz="1200" dirty="0"/>
              <a:t>. 2018. </a:t>
            </a:r>
            <a:r>
              <a:rPr lang="en-US" sz="1200" dirty="0" err="1"/>
              <a:t>Buku</a:t>
            </a:r>
            <a:r>
              <a:rPr lang="en-US" sz="1200" dirty="0"/>
              <a:t> ajar KB dan </a:t>
            </a:r>
            <a:r>
              <a:rPr lang="en-US" sz="1200" dirty="0" err="1"/>
              <a:t>Kontrasepsi</a:t>
            </a:r>
            <a:r>
              <a:rPr lang="en-US" sz="1200" dirty="0"/>
              <a:t>. Yogyakarta: Pustaka </a:t>
            </a:r>
            <a:r>
              <a:rPr lang="en-US" sz="1200" dirty="0" err="1"/>
              <a:t>Ilmu</a:t>
            </a:r>
            <a:r>
              <a:rPr lang="en-US" sz="1200" dirty="0"/>
              <a:t>.</a:t>
            </a:r>
            <a:endParaRPr lang="id-ID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04154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Matahari</a:t>
            </a:r>
            <a:r>
              <a:rPr lang="en-US" sz="1200" dirty="0"/>
              <a:t>, </a:t>
            </a:r>
            <a:r>
              <a:rPr lang="en-US" sz="1200" dirty="0" err="1"/>
              <a:t>dkk</a:t>
            </a:r>
            <a:r>
              <a:rPr lang="en-US" sz="1200" dirty="0"/>
              <a:t>. 2018. </a:t>
            </a:r>
            <a:r>
              <a:rPr lang="en-US" sz="1200" dirty="0" err="1"/>
              <a:t>Buku</a:t>
            </a:r>
            <a:r>
              <a:rPr lang="en-US" sz="1200" dirty="0"/>
              <a:t> ajar KB dan </a:t>
            </a:r>
            <a:r>
              <a:rPr lang="en-US" sz="1200" dirty="0" err="1"/>
              <a:t>Kontrasepsi</a:t>
            </a:r>
            <a:r>
              <a:rPr lang="en-US" sz="1200" dirty="0"/>
              <a:t>. Yogyakarta: Pustaka </a:t>
            </a:r>
            <a:r>
              <a:rPr lang="en-US" sz="1200" dirty="0" err="1"/>
              <a:t>Ilmu</a:t>
            </a:r>
            <a:r>
              <a:rPr lang="en-US" sz="1200" dirty="0"/>
              <a:t>.</a:t>
            </a:r>
            <a:endParaRPr lang="id-ID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76332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dktindonesia.org</a:t>
            </a:r>
            <a:r>
              <a:rPr lang="en-US" sz="1200" dirty="0"/>
              <a:t>/articles/lima-</a:t>
            </a:r>
            <a:r>
              <a:rPr lang="en-US" sz="1200" dirty="0" err="1"/>
              <a:t>pilihan</a:t>
            </a:r>
            <a:r>
              <a:rPr lang="en-US" sz="1200" dirty="0"/>
              <a:t>-</a:t>
            </a:r>
            <a:r>
              <a:rPr lang="en-US" sz="1200" dirty="0" err="1"/>
              <a:t>kontrasepsi</a:t>
            </a:r>
            <a:r>
              <a:rPr lang="en-US" sz="1200" dirty="0"/>
              <a:t>-hormonal-</a:t>
            </a:r>
            <a:r>
              <a:rPr lang="en-US" sz="1200" dirty="0" err="1"/>
              <a:t>jangka</a:t>
            </a:r>
            <a:r>
              <a:rPr lang="en-US" sz="1200" dirty="0"/>
              <a:t>-</a:t>
            </a:r>
            <a:r>
              <a:rPr lang="en-US" sz="1200" dirty="0" err="1"/>
              <a:t>pendek</a:t>
            </a:r>
            <a:r>
              <a:rPr lang="en-US" sz="1200" dirty="0"/>
              <a:t>-dan-</a:t>
            </a:r>
            <a:r>
              <a:rPr lang="en-US" sz="1200" dirty="0" err="1"/>
              <a:t>panjang</a:t>
            </a:r>
            <a:r>
              <a:rPr lang="en-US" sz="1200" dirty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9247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</a:t>
            </a:r>
            <a:r>
              <a:rPr lang="en-US" sz="1200" dirty="0" err="1"/>
              <a:t>dktindonesia.org</a:t>
            </a:r>
            <a:r>
              <a:rPr lang="en-US" sz="1200" dirty="0"/>
              <a:t>/articles/lima-</a:t>
            </a:r>
            <a:r>
              <a:rPr lang="en-US" sz="1200" dirty="0" err="1"/>
              <a:t>pilihan</a:t>
            </a:r>
            <a:r>
              <a:rPr lang="en-US" sz="1200" dirty="0"/>
              <a:t>-</a:t>
            </a:r>
            <a:r>
              <a:rPr lang="en-US" sz="1200" dirty="0" err="1"/>
              <a:t>kontrasepsi</a:t>
            </a:r>
            <a:r>
              <a:rPr lang="en-US" sz="1200" dirty="0"/>
              <a:t>-hormonal-</a:t>
            </a:r>
            <a:r>
              <a:rPr lang="en-US" sz="1200" dirty="0" err="1"/>
              <a:t>jangka</a:t>
            </a:r>
            <a:r>
              <a:rPr lang="en-US" sz="1200" dirty="0"/>
              <a:t>-</a:t>
            </a:r>
            <a:r>
              <a:rPr lang="en-US" sz="1200" dirty="0" err="1"/>
              <a:t>pendek</a:t>
            </a:r>
            <a:r>
              <a:rPr lang="en-US" sz="1200" dirty="0"/>
              <a:t>-dan-</a:t>
            </a:r>
            <a:r>
              <a:rPr lang="en-US" sz="1200" dirty="0" err="1"/>
              <a:t>panjang</a:t>
            </a:r>
            <a:r>
              <a:rPr lang="en-US" sz="1200" dirty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03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9BB6-D74E-4657-85CF-81FFC0ABAC39}" type="datetimeFigureOut">
              <a:rPr lang="id-ID" smtClean="0"/>
              <a:pPr/>
              <a:t>16/04/22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EFE0-1A77-4097-9CD1-B9A439A01CA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690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9BB6-D74E-4657-85CF-81FFC0ABAC39}" type="datetimeFigureOut">
              <a:rPr lang="id-ID" smtClean="0"/>
              <a:pPr/>
              <a:t>16/04/22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EFE0-1A77-4097-9CD1-B9A439A01CA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43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" y="920"/>
            <a:ext cx="9141547" cy="6856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-1" y="794"/>
            <a:ext cx="9148809" cy="68564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RTWORK\UNISA\BRAND BOOK\CDR\FOTO\Doc\IMG_9876 - resize.JPG"/>
          <p:cNvPicPr>
            <a:picLocks noChangeAspect="1" noChangeArrowheads="1"/>
          </p:cNvPicPr>
          <p:nvPr/>
        </p:nvPicPr>
        <p:blipFill>
          <a:blip r:embed="rId3"/>
          <a:srcRect t="5078"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  <p:pic>
        <p:nvPicPr>
          <p:cNvPr id="10" name="Picture 9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25" y="4696692"/>
            <a:ext cx="9150925" cy="2161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762735"/>
            <a:ext cx="731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26041"/>
                </a:solidFill>
              </a:rPr>
              <a:t>ALAT KONTRASEPSI SUNTIK DAN PIL</a:t>
            </a:r>
            <a:endParaRPr lang="id-ID" b="1" dirty="0">
              <a:solidFill>
                <a:srgbClr val="32604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5672096"/>
            <a:ext cx="250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Dhesi</a:t>
            </a:r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Ari Astuti</a:t>
            </a:r>
            <a:endParaRPr lang="id-ID" sz="2000" dirty="0"/>
          </a:p>
        </p:txBody>
      </p:sp>
      <p:pic>
        <p:nvPicPr>
          <p:cNvPr id="12" name="Picture 11" descr="Cov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3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 err="1"/>
              <a:t>Kontrasepsi</a:t>
            </a:r>
            <a:r>
              <a:rPr lang="en-ID" sz="2800" dirty="0"/>
              <a:t> Hormonal</a:t>
            </a:r>
            <a:endParaRPr lang="id-ID" sz="2800" b="1" dirty="0">
              <a:solidFill>
                <a:srgbClr val="3260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899592" y="1841051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000" dirty="0" err="1"/>
              <a:t>Suntik</a:t>
            </a:r>
            <a:r>
              <a:rPr lang="en-ID" sz="2000" dirty="0"/>
              <a:t>, Ada 3 </a:t>
            </a:r>
            <a:r>
              <a:rPr lang="en-ID" sz="2000" dirty="0" err="1"/>
              <a:t>macam</a:t>
            </a:r>
            <a:r>
              <a:rPr lang="en-ID" sz="2000" dirty="0"/>
              <a:t> </a:t>
            </a:r>
            <a:r>
              <a:rPr lang="en-ID" sz="2000" dirty="0" err="1"/>
              <a:t>kontrasepsi</a:t>
            </a:r>
            <a:r>
              <a:rPr lang="en-ID" sz="2000" dirty="0"/>
              <a:t> </a:t>
            </a:r>
            <a:r>
              <a:rPr lang="en-ID" sz="2000" dirty="0" err="1"/>
              <a:t>suntik</a:t>
            </a:r>
            <a:r>
              <a:rPr lang="en-ID" sz="2000" dirty="0"/>
              <a:t>, </a:t>
            </a:r>
            <a:r>
              <a:rPr lang="en-ID" sz="2000" dirty="0" err="1"/>
              <a:t>yaitu</a:t>
            </a:r>
            <a:r>
              <a:rPr lang="en-ID" sz="2000" dirty="0"/>
              <a:t> 1 </a:t>
            </a:r>
            <a:r>
              <a:rPr lang="en-ID" sz="2000" dirty="0" err="1"/>
              <a:t>bulan</a:t>
            </a:r>
            <a:r>
              <a:rPr lang="en-ID" sz="2000" dirty="0"/>
              <a:t>, 2 </a:t>
            </a:r>
            <a:r>
              <a:rPr lang="en-ID" sz="2000" dirty="0" err="1"/>
              <a:t>bulan</a:t>
            </a:r>
            <a:r>
              <a:rPr lang="en-ID" sz="2000" dirty="0"/>
              <a:t>, dan 3 </a:t>
            </a:r>
            <a:r>
              <a:rPr lang="en-ID" sz="2000" dirty="0" err="1"/>
              <a:t>bulan</a:t>
            </a:r>
            <a:r>
              <a:rPr lang="en-ID" sz="2000" dirty="0"/>
              <a:t>. </a:t>
            </a:r>
            <a:r>
              <a:rPr lang="en-ID" sz="2000" dirty="0" err="1"/>
              <a:t>Kontrasepsi</a:t>
            </a:r>
            <a:r>
              <a:rPr lang="en-ID" sz="2000" dirty="0"/>
              <a:t> </a:t>
            </a:r>
            <a:r>
              <a:rPr lang="en-ID" sz="2000" dirty="0" err="1"/>
              <a:t>suntik</a:t>
            </a:r>
            <a:r>
              <a:rPr lang="en-ID" sz="2000" dirty="0"/>
              <a:t> 1 </a:t>
            </a:r>
            <a:r>
              <a:rPr lang="en-ID" sz="2000" dirty="0" err="1"/>
              <a:t>bulan</a:t>
            </a:r>
            <a:r>
              <a:rPr lang="en-ID" sz="2000" dirty="0"/>
              <a:t> dan 2 </a:t>
            </a:r>
            <a:r>
              <a:rPr lang="en-ID" sz="2000" dirty="0" err="1"/>
              <a:t>bulan</a:t>
            </a:r>
            <a:r>
              <a:rPr lang="en-ID" sz="2000" dirty="0"/>
              <a:t> </a:t>
            </a:r>
            <a:r>
              <a:rPr lang="en-ID" sz="2000" dirty="0" err="1"/>
              <a:t>mengandung</a:t>
            </a:r>
            <a:r>
              <a:rPr lang="en-ID" sz="2000" dirty="0"/>
              <a:t> </a:t>
            </a:r>
            <a:r>
              <a:rPr lang="en-ID" sz="2000" dirty="0" err="1"/>
              <a:t>kombinasi</a:t>
            </a:r>
            <a:r>
              <a:rPr lang="en-ID" sz="2000" dirty="0"/>
              <a:t> </a:t>
            </a:r>
            <a:r>
              <a:rPr lang="en-ID" sz="2000" dirty="0" err="1"/>
              <a:t>estradiol</a:t>
            </a:r>
            <a:r>
              <a:rPr lang="en-ID" sz="2000" dirty="0"/>
              <a:t> dan progestin. Adapun </a:t>
            </a:r>
            <a:r>
              <a:rPr lang="en-ID" sz="2000" dirty="0" err="1"/>
              <a:t>suntikan</a:t>
            </a:r>
            <a:r>
              <a:rPr lang="en-ID" sz="2000" dirty="0"/>
              <a:t> 3 </a:t>
            </a:r>
            <a:r>
              <a:rPr lang="en-ID" sz="2000" dirty="0" err="1"/>
              <a:t>bulan</a:t>
            </a:r>
            <a:r>
              <a:rPr lang="en-ID" sz="2000" dirty="0"/>
              <a:t> </a:t>
            </a:r>
            <a:r>
              <a:rPr lang="en-ID" sz="2000" dirty="0" err="1"/>
              <a:t>hanya</a:t>
            </a:r>
            <a:r>
              <a:rPr lang="en-ID" sz="2000" dirty="0"/>
              <a:t> </a:t>
            </a:r>
            <a:r>
              <a:rPr lang="en-ID" sz="2000" dirty="0" err="1"/>
              <a:t>mengandung</a:t>
            </a:r>
            <a:r>
              <a:rPr lang="en-ID" sz="2000" dirty="0"/>
              <a:t> progestin, </a:t>
            </a:r>
            <a:r>
              <a:rPr lang="en-ID" sz="2000" dirty="0" err="1"/>
              <a:t>sehingga</a:t>
            </a:r>
            <a:r>
              <a:rPr lang="en-ID" sz="2000" dirty="0"/>
              <a:t> </a:t>
            </a:r>
            <a:r>
              <a:rPr lang="en-ID" sz="2000" dirty="0" err="1"/>
              <a:t>bisa</a:t>
            </a:r>
            <a:r>
              <a:rPr lang="en-ID" sz="2000" dirty="0"/>
              <a:t> </a:t>
            </a:r>
            <a:r>
              <a:rPr lang="en-ID" sz="2000" dirty="0" err="1"/>
              <a:t>digunakan</a:t>
            </a:r>
            <a:r>
              <a:rPr lang="en-ID" sz="2000" dirty="0"/>
              <a:t> oleh </a:t>
            </a:r>
            <a:r>
              <a:rPr lang="en-ID" sz="2000" dirty="0" err="1"/>
              <a:t>ibu</a:t>
            </a:r>
            <a:r>
              <a:rPr lang="en-ID" sz="2000" dirty="0"/>
              <a:t> </a:t>
            </a:r>
            <a:r>
              <a:rPr lang="en-ID" sz="2000" dirty="0" err="1"/>
              <a:t>menyusui</a:t>
            </a:r>
            <a:r>
              <a:rPr lang="en-ID" sz="2000" dirty="0"/>
              <a:t>. </a:t>
            </a:r>
            <a:r>
              <a:rPr lang="en-ID" sz="2000" dirty="0" err="1"/>
              <a:t>Kamu</a:t>
            </a:r>
            <a:r>
              <a:rPr lang="en-ID" sz="2000" dirty="0"/>
              <a:t> </a:t>
            </a:r>
            <a:r>
              <a:rPr lang="en-ID" sz="2000" dirty="0" err="1"/>
              <a:t>bisa</a:t>
            </a:r>
            <a:r>
              <a:rPr lang="en-ID" sz="2000" dirty="0"/>
              <a:t> </a:t>
            </a:r>
            <a:r>
              <a:rPr lang="en-ID" sz="2000" dirty="0" err="1"/>
              <a:t>memilih</a:t>
            </a:r>
            <a:r>
              <a:rPr lang="en-ID" sz="2000" dirty="0"/>
              <a:t> </a:t>
            </a:r>
            <a:r>
              <a:rPr lang="en-ID" sz="2000" dirty="0" err="1"/>
              <a:t>kontrasepsi</a:t>
            </a:r>
            <a:r>
              <a:rPr lang="en-ID" sz="2000" dirty="0"/>
              <a:t> </a:t>
            </a:r>
            <a:r>
              <a:rPr lang="en-ID" sz="2000" dirty="0" err="1"/>
              <a:t>suntik</a:t>
            </a:r>
            <a:r>
              <a:rPr lang="en-ID" sz="2000" dirty="0"/>
              <a:t>, </a:t>
            </a:r>
            <a:r>
              <a:rPr lang="en-ID" sz="2000" dirty="0" err="1"/>
              <a:t>bila</a:t>
            </a:r>
            <a:r>
              <a:rPr lang="en-ID" sz="2000" dirty="0"/>
              <a:t> </a:t>
            </a:r>
            <a:r>
              <a:rPr lang="en-ID" sz="2000" dirty="0" err="1"/>
              <a:t>takut</a:t>
            </a:r>
            <a:r>
              <a:rPr lang="en-ID" sz="2000" dirty="0"/>
              <a:t> </a:t>
            </a:r>
            <a:r>
              <a:rPr lang="en-ID" sz="2000" dirty="0" err="1"/>
              <a:t>lupa</a:t>
            </a:r>
            <a:r>
              <a:rPr lang="en-ID" sz="2000" dirty="0"/>
              <a:t> </a:t>
            </a:r>
            <a:r>
              <a:rPr lang="en-ID" sz="2000" dirty="0" err="1"/>
              <a:t>minum</a:t>
            </a:r>
            <a:r>
              <a:rPr lang="en-ID" sz="2000" dirty="0"/>
              <a:t> </a:t>
            </a:r>
            <a:r>
              <a:rPr lang="en-ID" sz="2000" dirty="0" err="1"/>
              <a:t>pil</a:t>
            </a:r>
            <a:r>
              <a:rPr lang="en-ID" sz="2000" dirty="0"/>
              <a:t> KB.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000" dirty="0" err="1"/>
              <a:t>Implan</a:t>
            </a:r>
            <a:r>
              <a:rPr lang="en-ID" sz="2000" dirty="0"/>
              <a:t>, </a:t>
            </a:r>
            <a:r>
              <a:rPr lang="en-ID" sz="2000" dirty="0" err="1"/>
              <a:t>Kontrasepsi</a:t>
            </a:r>
            <a:r>
              <a:rPr lang="en-ID" sz="2000" dirty="0"/>
              <a:t> </a:t>
            </a:r>
            <a:r>
              <a:rPr lang="en-ID" sz="2000" dirty="0" err="1"/>
              <a:t>implan</a:t>
            </a:r>
            <a:r>
              <a:rPr lang="en-ID" sz="2000" dirty="0"/>
              <a:t> (</a:t>
            </a:r>
            <a:r>
              <a:rPr lang="en-ID" sz="2000" dirty="0" err="1"/>
              <a:t>susuk</a:t>
            </a:r>
            <a:r>
              <a:rPr lang="en-ID" sz="2000" dirty="0"/>
              <a:t>) </a:t>
            </a:r>
            <a:r>
              <a:rPr lang="en-ID" sz="2000" dirty="0" err="1"/>
              <a:t>misalnya</a:t>
            </a:r>
            <a:r>
              <a:rPr lang="en-ID" sz="2000" dirty="0"/>
              <a:t> </a:t>
            </a:r>
            <a:r>
              <a:rPr lang="en-ID" sz="2000" dirty="0" err="1"/>
              <a:t>Andalan</a:t>
            </a:r>
            <a:r>
              <a:rPr lang="en-ID" sz="2000" dirty="0"/>
              <a:t> </a:t>
            </a:r>
            <a:r>
              <a:rPr lang="en-ID" sz="2000" dirty="0" err="1"/>
              <a:t>Implan</a:t>
            </a:r>
            <a:r>
              <a:rPr lang="en-ID" sz="2000" dirty="0"/>
              <a:t>, </a:t>
            </a:r>
            <a:r>
              <a:rPr lang="en-ID" sz="2000" dirty="0" err="1"/>
              <a:t>mengandung</a:t>
            </a:r>
            <a:r>
              <a:rPr lang="en-ID" sz="2000" dirty="0"/>
              <a:t> </a:t>
            </a:r>
            <a:r>
              <a:rPr lang="en-ID" sz="2000" dirty="0" err="1"/>
              <a:t>hormon</a:t>
            </a:r>
            <a:r>
              <a:rPr lang="en-ID" sz="2000" dirty="0"/>
              <a:t> progestin </a:t>
            </a:r>
            <a:r>
              <a:rPr lang="en-ID" sz="2000" dirty="0" err="1"/>
              <a:t>saja</a:t>
            </a:r>
            <a:r>
              <a:rPr lang="en-ID" sz="2000" dirty="0"/>
              <a:t>. </a:t>
            </a:r>
            <a:r>
              <a:rPr lang="en-ID" sz="2000" dirty="0" err="1"/>
              <a:t>Metode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cocok</a:t>
            </a:r>
            <a:r>
              <a:rPr lang="en-ID" sz="2000" dirty="0"/>
              <a:t> </a:t>
            </a:r>
            <a:r>
              <a:rPr lang="en-ID" sz="2000" dirty="0" err="1"/>
              <a:t>buatmu</a:t>
            </a:r>
            <a:r>
              <a:rPr lang="en-ID" sz="2000" dirty="0"/>
              <a:t> yang </a:t>
            </a:r>
            <a:r>
              <a:rPr lang="en-ID" sz="2000" dirty="0" err="1"/>
              <a:t>ingin</a:t>
            </a:r>
            <a:r>
              <a:rPr lang="en-ID" sz="2000" dirty="0"/>
              <a:t> </a:t>
            </a:r>
            <a:r>
              <a:rPr lang="en-ID" sz="2000" dirty="0" err="1"/>
              <a:t>segera</a:t>
            </a:r>
            <a:r>
              <a:rPr lang="en-ID" sz="2000" dirty="0"/>
              <a:t> </a:t>
            </a:r>
            <a:r>
              <a:rPr lang="en-ID" sz="2000" dirty="0" err="1"/>
              <a:t>menggunakan</a:t>
            </a:r>
            <a:r>
              <a:rPr lang="en-ID" sz="2000" dirty="0"/>
              <a:t> </a:t>
            </a:r>
            <a:r>
              <a:rPr lang="en-ID" sz="2000" dirty="0" err="1"/>
              <a:t>kontrasepsi</a:t>
            </a:r>
            <a:r>
              <a:rPr lang="en-ID" sz="2000" dirty="0"/>
              <a:t> hormonal </a:t>
            </a:r>
            <a:r>
              <a:rPr lang="en-ID" sz="2000" dirty="0" err="1"/>
              <a:t>setelah</a:t>
            </a:r>
            <a:r>
              <a:rPr lang="en-ID" sz="2000" dirty="0"/>
              <a:t> </a:t>
            </a:r>
            <a:r>
              <a:rPr lang="en-ID" sz="2000" dirty="0" err="1"/>
              <a:t>melahirkan</a:t>
            </a:r>
            <a:r>
              <a:rPr lang="en-ID" sz="2000" dirty="0"/>
              <a:t> dan </a:t>
            </a:r>
            <a:r>
              <a:rPr lang="en-ID" sz="2000" dirty="0" err="1"/>
              <a:t>masih</a:t>
            </a:r>
            <a:r>
              <a:rPr lang="en-ID" sz="2000" dirty="0"/>
              <a:t> </a:t>
            </a:r>
            <a:r>
              <a:rPr lang="en-ID" sz="2000" dirty="0" err="1"/>
              <a:t>menyusui</a:t>
            </a:r>
            <a:r>
              <a:rPr lang="en-ID" sz="2000" dirty="0"/>
              <a:t>, </a:t>
            </a:r>
            <a:r>
              <a:rPr lang="en-ID" sz="2000" dirty="0" err="1"/>
              <a:t>tapi</a:t>
            </a:r>
            <a:r>
              <a:rPr lang="en-ID" sz="2000" dirty="0"/>
              <a:t> malas </a:t>
            </a:r>
            <a:r>
              <a:rPr lang="en-ID" sz="2000" dirty="0" err="1"/>
              <a:t>minum</a:t>
            </a:r>
            <a:r>
              <a:rPr lang="en-ID" sz="2000" dirty="0"/>
              <a:t> </a:t>
            </a:r>
            <a:r>
              <a:rPr lang="en-ID" sz="2000" dirty="0" err="1"/>
              <a:t>pil</a:t>
            </a:r>
            <a:r>
              <a:rPr lang="en-ID" sz="2000" dirty="0"/>
              <a:t> </a:t>
            </a:r>
            <a:r>
              <a:rPr lang="en-ID" sz="2000" dirty="0" err="1"/>
              <a:t>setiap</a:t>
            </a:r>
            <a:r>
              <a:rPr lang="en-ID" sz="2000" dirty="0"/>
              <a:t> </a:t>
            </a:r>
            <a:r>
              <a:rPr lang="en-ID" sz="2000" dirty="0" err="1"/>
              <a:t>hari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ke</a:t>
            </a:r>
            <a:r>
              <a:rPr lang="en-ID" sz="2000" dirty="0"/>
              <a:t> </a:t>
            </a:r>
            <a:r>
              <a:rPr lang="en-ID" sz="2000" dirty="0" err="1"/>
              <a:t>dokter</a:t>
            </a:r>
            <a:r>
              <a:rPr lang="en-ID" sz="2000" dirty="0"/>
              <a:t>/</a:t>
            </a:r>
            <a:r>
              <a:rPr lang="en-ID" sz="2000" dirty="0" err="1"/>
              <a:t>bidan</a:t>
            </a:r>
            <a:r>
              <a:rPr lang="en-ID" sz="2000" dirty="0"/>
              <a:t> </a:t>
            </a:r>
            <a:r>
              <a:rPr lang="en-ID" sz="2000" dirty="0" err="1"/>
              <a:t>tiap</a:t>
            </a:r>
            <a:r>
              <a:rPr lang="en-ID" sz="2000" dirty="0"/>
              <a:t> 1-3 </a:t>
            </a:r>
            <a:r>
              <a:rPr lang="en-ID" sz="2000" dirty="0" err="1"/>
              <a:t>bulan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suntik</a:t>
            </a:r>
            <a:r>
              <a:rPr lang="en-ID" sz="2000" dirty="0"/>
              <a:t>. </a:t>
            </a:r>
            <a:r>
              <a:rPr lang="en-ID" sz="2000" dirty="0" err="1"/>
              <a:t>Sekali</a:t>
            </a:r>
            <a:r>
              <a:rPr lang="en-ID" sz="2000" dirty="0"/>
              <a:t> pasang, </a:t>
            </a:r>
            <a:r>
              <a:rPr lang="en-ID" sz="2000" dirty="0" err="1"/>
              <a:t>implan</a:t>
            </a:r>
            <a:r>
              <a:rPr lang="en-ID" sz="2000" dirty="0"/>
              <a:t> </a:t>
            </a:r>
            <a:r>
              <a:rPr lang="en-ID" sz="2000" dirty="0" err="1"/>
              <a:t>bisa</a:t>
            </a:r>
            <a:r>
              <a:rPr lang="en-ID" sz="2000" dirty="0"/>
              <a:t> </a:t>
            </a:r>
            <a:r>
              <a:rPr lang="en-ID" sz="2000" dirty="0" err="1"/>
              <a:t>mencegah</a:t>
            </a:r>
            <a:r>
              <a:rPr lang="en-ID" sz="2000" dirty="0"/>
              <a:t> </a:t>
            </a:r>
            <a:r>
              <a:rPr lang="en-ID" sz="2000" dirty="0" err="1"/>
              <a:t>kehamilan</a:t>
            </a:r>
            <a:r>
              <a:rPr lang="en-ID" sz="2000" dirty="0"/>
              <a:t> </a:t>
            </a:r>
            <a:r>
              <a:rPr lang="en-ID" sz="2000" dirty="0" err="1"/>
              <a:t>hingga</a:t>
            </a:r>
            <a:r>
              <a:rPr lang="en-ID" sz="2000" dirty="0"/>
              <a:t> 4 </a:t>
            </a:r>
            <a:r>
              <a:rPr lang="en-ID" sz="2000" dirty="0" err="1"/>
              <a:t>tahun</a:t>
            </a:r>
            <a:r>
              <a:rPr lang="en-ID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000" dirty="0"/>
              <a:t>IUD hormonal, IUD hormonal </a:t>
            </a:r>
            <a:r>
              <a:rPr lang="en-ID" sz="2000" dirty="0" err="1"/>
              <a:t>hanya</a:t>
            </a:r>
            <a:r>
              <a:rPr lang="en-ID" sz="2000" dirty="0"/>
              <a:t> </a:t>
            </a:r>
            <a:r>
              <a:rPr lang="en-ID" sz="2000" dirty="0" err="1"/>
              <a:t>mengandung</a:t>
            </a:r>
            <a:r>
              <a:rPr lang="en-ID" sz="2000" dirty="0"/>
              <a:t> progestin. Aman </a:t>
            </a:r>
            <a:r>
              <a:rPr lang="en-ID" sz="2000" dirty="0" err="1"/>
              <a:t>bagi</a:t>
            </a:r>
            <a:r>
              <a:rPr lang="en-ID" sz="2000" dirty="0"/>
              <a:t> </a:t>
            </a:r>
            <a:r>
              <a:rPr lang="en-ID" sz="2000" dirty="0" err="1"/>
              <a:t>ibu</a:t>
            </a:r>
            <a:r>
              <a:rPr lang="en-ID" sz="2000" dirty="0"/>
              <a:t> </a:t>
            </a:r>
            <a:r>
              <a:rPr lang="en-ID" sz="2000" dirty="0" err="1"/>
              <a:t>menyusui</a:t>
            </a:r>
            <a:r>
              <a:rPr lang="en-ID" sz="2000" dirty="0"/>
              <a:t> </a:t>
            </a:r>
            <a:r>
              <a:rPr lang="en-ID" sz="2000" dirty="0" err="1"/>
              <a:t>karena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mengganggu</a:t>
            </a:r>
            <a:r>
              <a:rPr lang="en-ID" sz="2000" dirty="0"/>
              <a:t> ASI, dan </a:t>
            </a:r>
            <a:r>
              <a:rPr lang="en-ID" sz="2000" dirty="0" err="1"/>
              <a:t>bisa</a:t>
            </a:r>
            <a:r>
              <a:rPr lang="en-ID" sz="2000" dirty="0"/>
              <a:t> </a:t>
            </a:r>
            <a:r>
              <a:rPr lang="en-ID" sz="2000" dirty="0" err="1"/>
              <a:t>dipakai</a:t>
            </a:r>
            <a:r>
              <a:rPr lang="en-ID" sz="2000" dirty="0"/>
              <a:t> </a:t>
            </a:r>
            <a:r>
              <a:rPr lang="en-ID" sz="2000" dirty="0" err="1"/>
              <a:t>hingga</a:t>
            </a:r>
            <a:r>
              <a:rPr lang="en-ID" sz="2000" dirty="0"/>
              <a:t> 5 </a:t>
            </a:r>
            <a:r>
              <a:rPr lang="en-ID" sz="2000" dirty="0" err="1"/>
              <a:t>tahun</a:t>
            </a:r>
            <a:r>
              <a:rPr lang="en-ID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0894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 err="1"/>
              <a:t>Keunggulan</a:t>
            </a:r>
            <a:r>
              <a:rPr lang="en-ID" b="1" dirty="0"/>
              <a:t> dan </a:t>
            </a:r>
            <a:r>
              <a:rPr lang="en-ID" b="1" dirty="0" err="1"/>
              <a:t>Kekurangan</a:t>
            </a:r>
            <a:r>
              <a:rPr lang="en-ID" b="1" dirty="0"/>
              <a:t> </a:t>
            </a:r>
            <a:r>
              <a:rPr lang="en-ID" b="1" dirty="0" err="1"/>
              <a:t>Kontrasepsi</a:t>
            </a:r>
            <a:r>
              <a:rPr lang="en-ID" b="1" dirty="0"/>
              <a:t> Hormonal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791580" y="1700808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Kontrasepsi</a:t>
            </a:r>
            <a:r>
              <a:rPr lang="en-ID" dirty="0"/>
              <a:t> hormonal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,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. Juga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manfaat</a:t>
            </a:r>
            <a:r>
              <a:rPr lang="en-ID" dirty="0"/>
              <a:t> di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kontrasepsi</a:t>
            </a:r>
            <a:r>
              <a:rPr lang="en-ID" dirty="0"/>
              <a:t>. Antara lain </a:t>
            </a:r>
            <a:r>
              <a:rPr lang="en-ID" dirty="0" err="1"/>
              <a:t>meredakan</a:t>
            </a:r>
            <a:r>
              <a:rPr lang="en-ID" dirty="0"/>
              <a:t> </a:t>
            </a:r>
            <a:r>
              <a:rPr lang="en-ID" dirty="0" err="1"/>
              <a:t>nyeri</a:t>
            </a:r>
            <a:r>
              <a:rPr lang="en-ID" dirty="0"/>
              <a:t> </a:t>
            </a:r>
            <a:r>
              <a:rPr lang="en-ID" dirty="0" err="1"/>
              <a:t>haid</a:t>
            </a:r>
            <a:r>
              <a:rPr lang="en-ID" dirty="0"/>
              <a:t>, dan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haid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sedikit</a:t>
            </a:r>
            <a:r>
              <a:rPr lang="en-ID" dirty="0"/>
              <a:t>. </a:t>
            </a:r>
            <a:r>
              <a:rPr lang="en-ID" dirty="0" err="1"/>
              <a:t>Pil</a:t>
            </a:r>
            <a:r>
              <a:rPr lang="en-ID" dirty="0"/>
              <a:t> KB </a:t>
            </a:r>
            <a:r>
              <a:rPr lang="en-ID" dirty="0" err="1"/>
              <a:t>kombinasi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kandungan</a:t>
            </a:r>
            <a:r>
              <a:rPr lang="en-ID" dirty="0"/>
              <a:t> </a:t>
            </a:r>
            <a:r>
              <a:rPr lang="en-ID" dirty="0" err="1"/>
              <a:t>kandungan</a:t>
            </a:r>
            <a:r>
              <a:rPr lang="en-ID" dirty="0"/>
              <a:t> progestin </a:t>
            </a:r>
            <a:r>
              <a:rPr lang="en-ID" i="1" dirty="0"/>
              <a:t>cyproterone acetate, </a:t>
            </a:r>
            <a:r>
              <a:rPr lang="en-ID" dirty="0"/>
              <a:t>juga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antiandrogen, yang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halus</a:t>
            </a:r>
            <a:r>
              <a:rPr lang="en-ID" dirty="0"/>
              <a:t>, glowing, dan </a:t>
            </a:r>
            <a:r>
              <a:rPr lang="en-ID" dirty="0" err="1"/>
              <a:t>bebas</a:t>
            </a:r>
            <a:r>
              <a:rPr lang="en-ID" dirty="0"/>
              <a:t> </a:t>
            </a:r>
            <a:r>
              <a:rPr lang="en-ID" dirty="0" err="1"/>
              <a:t>jerawat</a:t>
            </a:r>
            <a:r>
              <a:rPr lang="en-ID" dirty="0"/>
              <a:t>.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jauh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manfaat</a:t>
            </a:r>
            <a:r>
              <a:rPr lang="en-ID" dirty="0"/>
              <a:t> </a:t>
            </a:r>
            <a:r>
              <a:rPr lang="en-ID" dirty="0" err="1"/>
              <a:t>kontrasepsi</a:t>
            </a:r>
            <a:r>
              <a:rPr lang="en-ID" dirty="0"/>
              <a:t> hormonal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Kekurangan</a:t>
            </a:r>
            <a:r>
              <a:rPr lang="en-ID" dirty="0"/>
              <a:t> </a:t>
            </a:r>
            <a:r>
              <a:rPr lang="en-ID" dirty="0" err="1"/>
              <a:t>kontrasepsi</a:t>
            </a:r>
            <a:r>
              <a:rPr lang="en-ID" dirty="0"/>
              <a:t> hormonal, </a:t>
            </a:r>
            <a:r>
              <a:rPr lang="en-ID" dirty="0" err="1"/>
              <a:t>kamu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disiplin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kesuburan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segera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hormonal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kontrasepsi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habis</a:t>
            </a:r>
            <a:r>
              <a:rPr lang="en-ID" dirty="0"/>
              <a:t>.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mendapat</a:t>
            </a:r>
            <a:r>
              <a:rPr lang="en-ID" dirty="0"/>
              <a:t> </a:t>
            </a:r>
            <a:r>
              <a:rPr lang="en-ID" dirty="0" err="1"/>
              <a:t>kontrasepsi</a:t>
            </a:r>
            <a:r>
              <a:rPr lang="en-ID" dirty="0"/>
              <a:t> hormonal.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kontrasepsi</a:t>
            </a:r>
            <a:r>
              <a:rPr lang="en-ID" dirty="0"/>
              <a:t> yang </a:t>
            </a:r>
            <a:r>
              <a:rPr lang="en-ID" dirty="0" err="1"/>
              <a:t>sempurna</a:t>
            </a:r>
            <a:r>
              <a:rPr lang="en-ID" dirty="0"/>
              <a:t>, yang </a:t>
            </a:r>
            <a:r>
              <a:rPr lang="en-ID" dirty="0" err="1"/>
              <a:t>cocok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orang. </a:t>
            </a:r>
            <a:r>
              <a:rPr lang="en-ID" dirty="0" err="1"/>
              <a:t>Tiap</a:t>
            </a:r>
            <a:r>
              <a:rPr lang="en-ID" dirty="0"/>
              <a:t> orang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, </a:t>
            </a:r>
            <a:r>
              <a:rPr lang="en-ID" dirty="0" err="1"/>
              <a:t>kesehatan</a:t>
            </a:r>
            <a:r>
              <a:rPr lang="en-ID" dirty="0"/>
              <a:t>, </a:t>
            </a:r>
            <a:r>
              <a:rPr lang="en-ID" dirty="0" err="1"/>
              <a:t>kebutuhan</a:t>
            </a:r>
            <a:r>
              <a:rPr lang="en-ID" dirty="0"/>
              <a:t>, dan </a:t>
            </a:r>
            <a:r>
              <a:rPr lang="en-ID" dirty="0" err="1"/>
              <a:t>preferensi</a:t>
            </a:r>
            <a:r>
              <a:rPr lang="en-ID" dirty="0"/>
              <a:t> yang </a:t>
            </a:r>
            <a:r>
              <a:rPr lang="en-ID" dirty="0" err="1"/>
              <a:t>berbeda</a:t>
            </a:r>
            <a:r>
              <a:rPr lang="en-ID" dirty="0"/>
              <a:t>. </a:t>
            </a:r>
            <a:r>
              <a:rPr lang="en-ID" dirty="0" err="1"/>
              <a:t>Kenalilah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paling </a:t>
            </a:r>
            <a:r>
              <a:rPr lang="en-ID" dirty="0" err="1"/>
              <a:t>cocok</a:t>
            </a:r>
            <a:r>
              <a:rPr lang="en-ID" dirty="0"/>
              <a:t> </a:t>
            </a:r>
            <a:r>
              <a:rPr lang="en-ID" dirty="0" err="1"/>
              <a:t>untukmu</a:t>
            </a:r>
            <a:r>
              <a:rPr lang="en-ID" dirty="0"/>
              <a:t>. </a:t>
            </a:r>
            <a:endParaRPr lang="id-ID" sz="2400" b="1" dirty="0">
              <a:solidFill>
                <a:srgbClr val="326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4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err="1"/>
              <a:t>Keunggulan</a:t>
            </a:r>
            <a:r>
              <a:rPr lang="en-ID" sz="2400" b="1" dirty="0"/>
              <a:t> dan </a:t>
            </a:r>
            <a:r>
              <a:rPr lang="en-ID" sz="2400" b="1" dirty="0" err="1"/>
              <a:t>Kekurangan</a:t>
            </a:r>
            <a:r>
              <a:rPr lang="en-ID" sz="2400" b="1" dirty="0"/>
              <a:t> </a:t>
            </a:r>
            <a:r>
              <a:rPr lang="en-ID" sz="2400" b="1" dirty="0" err="1"/>
              <a:t>Kontrasepsi</a:t>
            </a:r>
            <a:r>
              <a:rPr lang="en-ID" sz="2400" b="1" dirty="0"/>
              <a:t> Hormonal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899592" y="1841051"/>
            <a:ext cx="7560840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jerawat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, </a:t>
            </a:r>
            <a:r>
              <a:rPr lang="en-ID" dirty="0" err="1"/>
              <a:t>hormon</a:t>
            </a:r>
            <a:r>
              <a:rPr lang="en-ID" dirty="0"/>
              <a:t> juga punya </a:t>
            </a: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timbulnya</a:t>
            </a:r>
            <a:r>
              <a:rPr lang="en-ID" dirty="0"/>
              <a:t> </a:t>
            </a:r>
            <a:r>
              <a:rPr lang="en-ID" dirty="0" err="1"/>
              <a:t>jerawat</a:t>
            </a:r>
            <a:r>
              <a:rPr lang="en-ID" dirty="0"/>
              <a:t>. </a:t>
            </a:r>
            <a:r>
              <a:rPr lang="en-ID" dirty="0" err="1"/>
              <a:t>Hormon</a:t>
            </a:r>
            <a:r>
              <a:rPr lang="en-ID" dirty="0"/>
              <a:t> androgen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 sebum </a:t>
            </a:r>
            <a:r>
              <a:rPr lang="en-ID" dirty="0" err="1"/>
              <a:t>minyak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di </a:t>
            </a:r>
            <a:r>
              <a:rPr lang="en-ID" dirty="0" err="1"/>
              <a:t>kulit</a:t>
            </a:r>
            <a:r>
              <a:rPr lang="en-ID" dirty="0"/>
              <a:t>. </a:t>
            </a:r>
            <a:r>
              <a:rPr lang="en-ID" dirty="0" err="1"/>
              <a:t>Minyak</a:t>
            </a:r>
            <a:r>
              <a:rPr lang="en-ID" dirty="0"/>
              <a:t> yang </a:t>
            </a:r>
            <a:r>
              <a:rPr lang="en-ID" dirty="0" err="1"/>
              <a:t>berlebihan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pori-pori</a:t>
            </a:r>
            <a:r>
              <a:rPr lang="en-ID" dirty="0"/>
              <a:t> </a:t>
            </a:r>
            <a:r>
              <a:rPr lang="en-ID" dirty="0" err="1"/>
              <a:t>tersumbat</a:t>
            </a:r>
            <a:r>
              <a:rPr lang="en-ID" dirty="0"/>
              <a:t> dan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bakteri</a:t>
            </a:r>
            <a:r>
              <a:rPr lang="en-ID" dirty="0"/>
              <a:t> </a:t>
            </a:r>
            <a:r>
              <a:rPr lang="en-ID" dirty="0" err="1"/>
              <a:t>meningkat</a:t>
            </a:r>
            <a:r>
              <a:rPr lang="en-ID" dirty="0"/>
              <a:t> yang </a:t>
            </a:r>
            <a:r>
              <a:rPr lang="en-ID" dirty="0" err="1"/>
              <a:t>jadi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berkembangbiaknya</a:t>
            </a:r>
            <a:r>
              <a:rPr lang="en-ID" dirty="0"/>
              <a:t> </a:t>
            </a:r>
            <a:r>
              <a:rPr lang="en-ID" dirty="0" err="1"/>
              <a:t>jerawat</a:t>
            </a:r>
            <a:r>
              <a:rPr lang="en-ID" dirty="0"/>
              <a:t>. Ketika </a:t>
            </a:r>
            <a:r>
              <a:rPr lang="en-ID" dirty="0" err="1"/>
              <a:t>perawatan</a:t>
            </a:r>
            <a:r>
              <a:rPr lang="en-ID" dirty="0"/>
              <a:t> </a:t>
            </a:r>
            <a:r>
              <a:rPr lang="en-ID" dirty="0" err="1"/>
              <a:t>jerawat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lain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berhasil</a:t>
            </a:r>
            <a:r>
              <a:rPr lang="en-ID" dirty="0"/>
              <a:t>, </a:t>
            </a:r>
            <a:r>
              <a:rPr lang="en-ID" dirty="0" err="1"/>
              <a:t>terkadang</a:t>
            </a:r>
            <a:r>
              <a:rPr lang="en-ID" dirty="0"/>
              <a:t> </a:t>
            </a:r>
            <a:r>
              <a:rPr lang="en-ID" dirty="0" err="1"/>
              <a:t>pil</a:t>
            </a:r>
            <a:r>
              <a:rPr lang="en-ID" dirty="0"/>
              <a:t> KB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solusi</a:t>
            </a:r>
            <a:r>
              <a:rPr lang="en-ID" dirty="0"/>
              <a:t> </a:t>
            </a:r>
            <a:r>
              <a:rPr lang="en-ID" dirty="0" err="1"/>
              <a:t>alternatifnya</a:t>
            </a:r>
            <a:r>
              <a:rPr lang="en-ID" dirty="0"/>
              <a:t>. </a:t>
            </a:r>
            <a:r>
              <a:rPr lang="en-ID" dirty="0" err="1"/>
              <a:t>Menurut</a:t>
            </a:r>
            <a:r>
              <a:rPr lang="en-ID" dirty="0"/>
              <a:t> Jonathan Dunn, MD, </a:t>
            </a:r>
            <a:r>
              <a:rPr lang="en-ID" dirty="0" err="1"/>
              <a:t>dari</a:t>
            </a:r>
            <a:r>
              <a:rPr lang="en-ID" dirty="0"/>
              <a:t> Scripps Clinic Carmel Valley,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pil</a:t>
            </a:r>
            <a:r>
              <a:rPr lang="en-ID" dirty="0"/>
              <a:t> KB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mengobati</a:t>
            </a:r>
            <a:r>
              <a:rPr lang="en-ID" dirty="0"/>
              <a:t> </a:t>
            </a:r>
            <a:r>
              <a:rPr lang="en-ID" dirty="0" err="1"/>
              <a:t>komedo</a:t>
            </a:r>
            <a:r>
              <a:rPr lang="en-ID" dirty="0"/>
              <a:t> dan </a:t>
            </a:r>
            <a:r>
              <a:rPr lang="en-ID" dirty="0" err="1"/>
              <a:t>jerawat</a:t>
            </a:r>
            <a:r>
              <a:rPr lang="en-ID" dirty="0"/>
              <a:t> yang </a:t>
            </a:r>
            <a:r>
              <a:rPr lang="en-ID" dirty="0" err="1"/>
              <a:t>membandel</a:t>
            </a:r>
            <a:r>
              <a:rPr lang="en-ID" dirty="0"/>
              <a:t> di </a:t>
            </a:r>
            <a:r>
              <a:rPr lang="en-ID" dirty="0" err="1"/>
              <a:t>sekitar</a:t>
            </a:r>
            <a:r>
              <a:rPr lang="en-ID" dirty="0"/>
              <a:t> </a:t>
            </a:r>
            <a:r>
              <a:rPr lang="en-ID" dirty="0" err="1"/>
              <a:t>rahang</a:t>
            </a:r>
            <a:r>
              <a:rPr lang="en-ID" dirty="0"/>
              <a:t>, </a:t>
            </a:r>
            <a:r>
              <a:rPr lang="en-ID" dirty="0" err="1"/>
              <a:t>wajah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bawah</a:t>
            </a:r>
            <a:r>
              <a:rPr lang="en-ID" dirty="0"/>
              <a:t> dan </a:t>
            </a:r>
            <a:r>
              <a:rPr lang="en-ID" dirty="0" err="1"/>
              <a:t>leher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perawatan</a:t>
            </a:r>
            <a:r>
              <a:rPr lang="en-ID" dirty="0"/>
              <a:t> lain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krim</a:t>
            </a:r>
            <a:r>
              <a:rPr lang="en-ID" dirty="0"/>
              <a:t> </a:t>
            </a:r>
            <a:r>
              <a:rPr lang="en-ID" dirty="0" err="1"/>
              <a:t>topikal</a:t>
            </a:r>
            <a:r>
              <a:rPr lang="en-ID" dirty="0"/>
              <a:t> dan </a:t>
            </a:r>
            <a:r>
              <a:rPr lang="en-ID" dirty="0" err="1"/>
              <a:t>antibiotik</a:t>
            </a:r>
            <a:r>
              <a:rPr lang="en-ID" dirty="0"/>
              <a:t> oral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5915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err="1"/>
              <a:t>Keunggulan</a:t>
            </a:r>
            <a:r>
              <a:rPr lang="en-ID" sz="2400" b="1" dirty="0"/>
              <a:t> dan </a:t>
            </a:r>
            <a:r>
              <a:rPr lang="en-ID" sz="2400" b="1" dirty="0" err="1"/>
              <a:t>Kekurangan</a:t>
            </a:r>
            <a:r>
              <a:rPr lang="en-ID" sz="2400" b="1" dirty="0"/>
              <a:t> </a:t>
            </a:r>
            <a:r>
              <a:rPr lang="en-ID" sz="2400" b="1" dirty="0" err="1"/>
              <a:t>Kontrasepsi</a:t>
            </a:r>
            <a:r>
              <a:rPr lang="en-ID" sz="2400" b="1" dirty="0"/>
              <a:t> Hormonal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899592" y="1841051"/>
            <a:ext cx="756084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PMS dan PMDD, </a:t>
            </a:r>
            <a:r>
              <a:rPr lang="en-ID" dirty="0" err="1"/>
              <a:t>Kandungan</a:t>
            </a:r>
            <a:r>
              <a:rPr lang="en-ID" dirty="0"/>
              <a:t> </a:t>
            </a:r>
            <a:r>
              <a:rPr lang="en-ID" dirty="0" err="1"/>
              <a:t>hormon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KB hormonal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, minimal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PMS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nyeri</a:t>
            </a:r>
            <a:r>
              <a:rPr lang="en-ID" dirty="0"/>
              <a:t>, </a:t>
            </a:r>
            <a:r>
              <a:rPr lang="en-ID" dirty="0" err="1"/>
              <a:t>kram</a:t>
            </a:r>
            <a:r>
              <a:rPr lang="en-ID" dirty="0"/>
              <a:t> </a:t>
            </a:r>
            <a:r>
              <a:rPr lang="en-ID" dirty="0" err="1"/>
              <a:t>perut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bawah</a:t>
            </a:r>
            <a:r>
              <a:rPr lang="en-ID" dirty="0"/>
              <a:t>. </a:t>
            </a:r>
            <a:r>
              <a:rPr lang="en-ID" dirty="0" err="1"/>
              <a:t>Kram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PMS paling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,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dipicu</a:t>
            </a:r>
            <a:r>
              <a:rPr lang="en-ID" dirty="0"/>
              <a:t> </a:t>
            </a:r>
            <a:r>
              <a:rPr lang="en-ID" dirty="0" err="1"/>
              <a:t>hormon</a:t>
            </a:r>
            <a:r>
              <a:rPr lang="en-ID" dirty="0"/>
              <a:t> prostaglandin yang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rahim</a:t>
            </a:r>
            <a:r>
              <a:rPr lang="en-ID" dirty="0"/>
              <a:t> </a:t>
            </a:r>
            <a:r>
              <a:rPr lang="en-ID" dirty="0" err="1"/>
              <a:t>berkontraksi</a:t>
            </a:r>
            <a:r>
              <a:rPr lang="en-ID" dirty="0"/>
              <a:t>. </a:t>
            </a:r>
            <a:r>
              <a:rPr lang="en-ID" dirty="0" err="1"/>
              <a:t>Hormon</a:t>
            </a:r>
            <a:r>
              <a:rPr lang="en-ID" dirty="0"/>
              <a:t> </a:t>
            </a:r>
            <a:r>
              <a:rPr lang="en-ID" dirty="0" err="1"/>
              <a:t>pil</a:t>
            </a:r>
            <a:r>
              <a:rPr lang="en-ID" dirty="0"/>
              <a:t> KB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076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err="1"/>
              <a:t>Keunggulan</a:t>
            </a:r>
            <a:r>
              <a:rPr lang="en-ID" sz="2400" b="1" dirty="0"/>
              <a:t> dan </a:t>
            </a:r>
            <a:r>
              <a:rPr lang="en-ID" sz="2400" b="1" dirty="0" err="1"/>
              <a:t>Kekurangan</a:t>
            </a:r>
            <a:r>
              <a:rPr lang="en-ID" sz="2400" b="1" dirty="0"/>
              <a:t> </a:t>
            </a:r>
            <a:r>
              <a:rPr lang="en-ID" sz="2400" b="1" dirty="0" err="1"/>
              <a:t>Kontrasepsi</a:t>
            </a:r>
            <a:r>
              <a:rPr lang="en-ID" sz="2400" b="1" dirty="0"/>
              <a:t> Hormonal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899592" y="1841051"/>
            <a:ext cx="7560840" cy="44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Produksi</a:t>
            </a:r>
            <a:r>
              <a:rPr lang="en-ID" dirty="0"/>
              <a:t> dan </a:t>
            </a:r>
            <a:r>
              <a:rPr lang="en-ID" dirty="0" err="1"/>
              <a:t>kualitas</a:t>
            </a:r>
            <a:r>
              <a:rPr lang="en-ID" dirty="0"/>
              <a:t> ASI </a:t>
            </a:r>
            <a:r>
              <a:rPr lang="en-ID" dirty="0" err="1"/>
              <a:t>terjaga</a:t>
            </a:r>
            <a:r>
              <a:rPr lang="en-ID" sz="2400" dirty="0"/>
              <a:t>,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khawatir</a:t>
            </a:r>
            <a:r>
              <a:rPr lang="en-ID" dirty="0"/>
              <a:t> </a:t>
            </a:r>
            <a:r>
              <a:rPr lang="en-ID" dirty="0" err="1"/>
              <a:t>mengonsumsi</a:t>
            </a:r>
            <a:r>
              <a:rPr lang="en-ID" dirty="0"/>
              <a:t> </a:t>
            </a:r>
            <a:r>
              <a:rPr lang="en-ID" dirty="0" err="1"/>
              <a:t>pil</a:t>
            </a:r>
            <a:r>
              <a:rPr lang="en-ID" dirty="0"/>
              <a:t> KB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kamu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periode</a:t>
            </a:r>
            <a:r>
              <a:rPr lang="en-ID" dirty="0"/>
              <a:t> </a:t>
            </a:r>
            <a:r>
              <a:rPr lang="en-ID" dirty="0" err="1"/>
              <a:t>menyusui</a:t>
            </a:r>
            <a:r>
              <a:rPr lang="en-ID" dirty="0"/>
              <a:t>.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kandungan</a:t>
            </a:r>
            <a:r>
              <a:rPr lang="en-ID" dirty="0"/>
              <a:t> hormonal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kontrasepsi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, </a:t>
            </a:r>
            <a:r>
              <a:rPr lang="en-ID" dirty="0" err="1"/>
              <a:t>diformulasi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aman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oleh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menyusui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memengaruhi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 dan </a:t>
            </a:r>
            <a:r>
              <a:rPr lang="en-ID" dirty="0" err="1"/>
              <a:t>kualitas</a:t>
            </a:r>
            <a:r>
              <a:rPr lang="en-ID" dirty="0"/>
              <a:t> ASI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Mengatasi</a:t>
            </a:r>
            <a:r>
              <a:rPr lang="en-ID" dirty="0"/>
              <a:t> endometriosis</a:t>
            </a:r>
            <a:r>
              <a:rPr lang="en-ID" sz="2400" dirty="0"/>
              <a:t>, </a:t>
            </a:r>
            <a:r>
              <a:rPr lang="en-ID" dirty="0"/>
              <a:t>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endometriosis </a:t>
            </a:r>
            <a:r>
              <a:rPr lang="en-ID" dirty="0" err="1"/>
              <a:t>adalah</a:t>
            </a:r>
            <a:r>
              <a:rPr lang="en-ID" dirty="0"/>
              <a:t> rasa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tertahankan</a:t>
            </a:r>
            <a:r>
              <a:rPr lang="en-ID" dirty="0"/>
              <a:t> </a:t>
            </a:r>
            <a:r>
              <a:rPr lang="en-ID" dirty="0" err="1"/>
              <a:t>jelang</a:t>
            </a:r>
            <a:r>
              <a:rPr lang="en-ID" dirty="0"/>
              <a:t> </a:t>
            </a:r>
            <a:r>
              <a:rPr lang="en-ID" dirty="0" err="1"/>
              <a:t>menstruasi</a:t>
            </a:r>
            <a:r>
              <a:rPr lang="en-ID" dirty="0"/>
              <a:t>. Nah, </a:t>
            </a:r>
            <a:r>
              <a:rPr lang="en-ID" dirty="0" err="1"/>
              <a:t>pil</a:t>
            </a:r>
            <a:r>
              <a:rPr lang="en-ID" dirty="0"/>
              <a:t> KB yang </a:t>
            </a:r>
            <a:r>
              <a:rPr lang="en-ID" dirty="0" err="1"/>
              <a:t>mengandung</a:t>
            </a:r>
            <a:r>
              <a:rPr lang="en-ID" dirty="0"/>
              <a:t> </a:t>
            </a:r>
            <a:r>
              <a:rPr lang="en-ID" dirty="0" err="1"/>
              <a:t>hormon</a:t>
            </a:r>
            <a:r>
              <a:rPr lang="en-ID" dirty="0"/>
              <a:t> </a:t>
            </a:r>
            <a:r>
              <a:rPr lang="en-ID" dirty="0" err="1"/>
              <a:t>progesteron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endometriosis </a:t>
            </a:r>
            <a:r>
              <a:rPr lang="en-ID" dirty="0" err="1"/>
              <a:t>bahkan</a:t>
            </a:r>
            <a:r>
              <a:rPr lang="en-ID" dirty="0"/>
              <a:t> oleh </a:t>
            </a:r>
            <a:r>
              <a:rPr lang="en-ID" dirty="0" err="1"/>
              <a:t>wanita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subur</a:t>
            </a:r>
            <a:r>
              <a:rPr lang="en-ID" dirty="0"/>
              <a:t> yang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menikah</a:t>
            </a:r>
            <a:r>
              <a:rPr lang="en-ID" dirty="0"/>
              <a:t> </a:t>
            </a:r>
            <a:r>
              <a:rPr lang="en-ID" dirty="0" err="1"/>
              <a:t>sekalipun</a:t>
            </a:r>
            <a:r>
              <a:rPr lang="en-ID" dirty="0"/>
              <a:t> </a:t>
            </a:r>
            <a:r>
              <a:rPr lang="en-ID" dirty="0" err="1"/>
              <a:t>aman</a:t>
            </a:r>
            <a:r>
              <a:rPr lang="en-ID" dirty="0"/>
              <a:t> </a:t>
            </a:r>
            <a:r>
              <a:rPr lang="en-ID" dirty="0" err="1"/>
              <a:t>kok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pil</a:t>
            </a:r>
            <a:r>
              <a:rPr lang="en-ID" dirty="0"/>
              <a:t> KB </a:t>
            </a:r>
            <a:r>
              <a:rPr lang="en-ID" dirty="0" err="1"/>
              <a:t>asal</a:t>
            </a:r>
            <a:r>
              <a:rPr lang="en-ID" dirty="0"/>
              <a:t> </a:t>
            </a:r>
            <a:r>
              <a:rPr lang="en-ID" dirty="0" err="1"/>
              <a:t>konsultasikan</a:t>
            </a:r>
            <a:r>
              <a:rPr lang="en-ID" dirty="0"/>
              <a:t> </a:t>
            </a:r>
            <a:r>
              <a:rPr lang="en-ID" dirty="0" err="1"/>
              <a:t>dulu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dokter</a:t>
            </a:r>
            <a:endParaRPr lang="id-ID" sz="2400" b="1" dirty="0">
              <a:solidFill>
                <a:srgbClr val="326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3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err="1"/>
              <a:t>Keunggulan</a:t>
            </a:r>
            <a:r>
              <a:rPr lang="en-ID" sz="2400" b="1" dirty="0"/>
              <a:t> dan </a:t>
            </a:r>
            <a:r>
              <a:rPr lang="en-ID" sz="2400" b="1" dirty="0" err="1"/>
              <a:t>Kekurangan</a:t>
            </a:r>
            <a:r>
              <a:rPr lang="en-ID" sz="2400" b="1" dirty="0"/>
              <a:t> </a:t>
            </a:r>
            <a:r>
              <a:rPr lang="en-ID" sz="2400" b="1" dirty="0" err="1"/>
              <a:t>Kontrasepsi</a:t>
            </a:r>
            <a:r>
              <a:rPr lang="en-ID" sz="2400" b="1" dirty="0"/>
              <a:t> Hormonal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899592" y="1841051"/>
            <a:ext cx="7560840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Siklus</a:t>
            </a:r>
            <a:r>
              <a:rPr lang="en-ID" dirty="0"/>
              <a:t> </a:t>
            </a:r>
            <a:r>
              <a:rPr lang="en-ID" dirty="0" err="1"/>
              <a:t>menstruasi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teratur</a:t>
            </a:r>
            <a:r>
              <a:rPr lang="en-ID" dirty="0"/>
              <a:t>, </a:t>
            </a:r>
            <a:r>
              <a:rPr lang="en-ID" dirty="0" err="1"/>
              <a:t>Intervensi</a:t>
            </a:r>
            <a:r>
              <a:rPr lang="en-ID" dirty="0"/>
              <a:t> hormonal yang </a:t>
            </a:r>
            <a:r>
              <a:rPr lang="en-ID" dirty="0" err="1"/>
              <a:t>dilakukan</a:t>
            </a:r>
            <a:r>
              <a:rPr lang="en-ID" dirty="0"/>
              <a:t> oleh </a:t>
            </a:r>
            <a:r>
              <a:rPr lang="en-ID" dirty="0" err="1"/>
              <a:t>metode</a:t>
            </a:r>
            <a:r>
              <a:rPr lang="en-ID" dirty="0"/>
              <a:t> KB hormonal juga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hormon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. Karena </a:t>
            </a:r>
            <a:r>
              <a:rPr lang="en-ID" dirty="0" err="1"/>
              <a:t>hormonnya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teratur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dampaknya</a:t>
            </a:r>
            <a:r>
              <a:rPr lang="en-ID" dirty="0"/>
              <a:t> </a:t>
            </a:r>
            <a:r>
              <a:rPr lang="en-ID" dirty="0" err="1"/>
              <a:t>siklus</a:t>
            </a:r>
            <a:r>
              <a:rPr lang="en-ID" dirty="0"/>
              <a:t> </a:t>
            </a:r>
            <a:r>
              <a:rPr lang="en-ID" dirty="0" err="1"/>
              <a:t>menstruasi</a:t>
            </a:r>
            <a:r>
              <a:rPr lang="en-ID" dirty="0"/>
              <a:t> pun </a:t>
            </a:r>
            <a:r>
              <a:rPr lang="en-ID" dirty="0" err="1"/>
              <a:t>ikutan</a:t>
            </a:r>
            <a:r>
              <a:rPr lang="en-ID" dirty="0"/>
              <a:t> </a:t>
            </a:r>
            <a:r>
              <a:rPr lang="en-ID" dirty="0" err="1"/>
              <a:t>jadi</a:t>
            </a:r>
            <a:r>
              <a:rPr lang="en-ID" dirty="0"/>
              <a:t> </a:t>
            </a:r>
            <a:r>
              <a:rPr lang="en-ID" dirty="0" err="1"/>
              <a:t>teratur</a:t>
            </a:r>
            <a:r>
              <a:rPr lang="en-ID" dirty="0"/>
              <a:t>. </a:t>
            </a:r>
            <a:r>
              <a:rPr lang="en-ID" dirty="0" err="1"/>
              <a:t>Tentu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</a:t>
            </a:r>
            <a:r>
              <a:rPr lang="en-ID" dirty="0" err="1"/>
              <a:t>siklus</a:t>
            </a:r>
            <a:r>
              <a:rPr lang="en-ID" dirty="0"/>
              <a:t> </a:t>
            </a:r>
            <a:r>
              <a:rPr lang="en-ID" dirty="0" err="1"/>
              <a:t>menstruasi</a:t>
            </a:r>
            <a:r>
              <a:rPr lang="en-ID" dirty="0"/>
              <a:t> yang </a:t>
            </a:r>
            <a:r>
              <a:rPr lang="en-ID" dirty="0" err="1"/>
              <a:t>teratur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wanita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 dan </a:t>
            </a:r>
            <a:r>
              <a:rPr lang="en-ID" dirty="0" err="1"/>
              <a:t>reproduktif</a:t>
            </a:r>
            <a:r>
              <a:rPr lang="en-ID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Menurunkan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kanker</a:t>
            </a:r>
            <a:r>
              <a:rPr lang="en-ID" dirty="0"/>
              <a:t> </a:t>
            </a:r>
            <a:r>
              <a:rPr lang="en-ID" dirty="0" err="1"/>
              <a:t>rahim</a:t>
            </a:r>
            <a:r>
              <a:rPr lang="en-ID" dirty="0"/>
              <a:t> dan </a:t>
            </a:r>
            <a:r>
              <a:rPr lang="en-ID" dirty="0" err="1"/>
              <a:t>kanker</a:t>
            </a:r>
            <a:r>
              <a:rPr lang="en-ID" dirty="0"/>
              <a:t> </a:t>
            </a:r>
            <a:r>
              <a:rPr lang="en-ID" dirty="0" err="1"/>
              <a:t>indung</a:t>
            </a:r>
            <a:r>
              <a:rPr lang="en-ID" dirty="0"/>
              <a:t> </a:t>
            </a:r>
            <a:r>
              <a:rPr lang="en-ID" dirty="0" err="1"/>
              <a:t>telur</a:t>
            </a:r>
            <a:br>
              <a:rPr lang="en-ID" dirty="0"/>
            </a:br>
            <a:r>
              <a:rPr lang="en-ID" dirty="0" err="1"/>
              <a:t>Manfaat</a:t>
            </a:r>
            <a:r>
              <a:rPr lang="en-ID" dirty="0"/>
              <a:t> lain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kalah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KB hormonal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kanker</a:t>
            </a:r>
            <a:r>
              <a:rPr lang="en-ID" dirty="0"/>
              <a:t> </a:t>
            </a:r>
            <a:r>
              <a:rPr lang="en-ID" dirty="0" err="1"/>
              <a:t>rahim</a:t>
            </a:r>
            <a:r>
              <a:rPr lang="en-ID" dirty="0"/>
              <a:t> dan </a:t>
            </a:r>
            <a:r>
              <a:rPr lang="en-ID" dirty="0" err="1"/>
              <a:t>kanker</a:t>
            </a:r>
            <a:r>
              <a:rPr lang="en-ID" dirty="0"/>
              <a:t> </a:t>
            </a:r>
            <a:r>
              <a:rPr lang="en-ID" dirty="0" err="1"/>
              <a:t>indung</a:t>
            </a:r>
            <a:r>
              <a:rPr lang="en-ID" dirty="0"/>
              <a:t> </a:t>
            </a:r>
            <a:r>
              <a:rPr lang="en-ID" dirty="0" err="1"/>
              <a:t>telur</a:t>
            </a:r>
            <a:r>
              <a:rPr lang="en-ID" dirty="0"/>
              <a:t>. </a:t>
            </a:r>
            <a:r>
              <a:rPr lang="en-ID" dirty="0" err="1"/>
              <a:t>Sejumlah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kanker</a:t>
            </a:r>
            <a:r>
              <a:rPr lang="en-ID" dirty="0"/>
              <a:t> ovarium dan </a:t>
            </a:r>
            <a:r>
              <a:rPr lang="en-ID" dirty="0" err="1"/>
              <a:t>indung</a:t>
            </a:r>
            <a:r>
              <a:rPr lang="en-ID" dirty="0"/>
              <a:t> </a:t>
            </a:r>
            <a:r>
              <a:rPr lang="en-ID" dirty="0" err="1"/>
              <a:t>telur</a:t>
            </a:r>
            <a:r>
              <a:rPr lang="en-ID" dirty="0"/>
              <a:t> </a:t>
            </a:r>
            <a:r>
              <a:rPr lang="en-ID" dirty="0" err="1"/>
              <a:t>menurun</a:t>
            </a:r>
            <a:r>
              <a:rPr lang="en-ID" dirty="0"/>
              <a:t> pada </a:t>
            </a:r>
            <a:r>
              <a:rPr lang="en-ID" dirty="0" err="1"/>
              <a:t>wanita</a:t>
            </a:r>
            <a:r>
              <a:rPr lang="en-ID" dirty="0"/>
              <a:t> yang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pil</a:t>
            </a:r>
            <a:r>
              <a:rPr lang="en-ID" dirty="0"/>
              <a:t> KB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panjang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6671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928669"/>
            <a:ext cx="7076343" cy="371493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b="1" dirty="0"/>
              <a:t>Kontrasepsi Hormonal </a:t>
            </a:r>
            <a:r>
              <a:rPr lang="en-US" sz="2800" b="1" dirty="0"/>
              <a:t>–</a:t>
            </a:r>
            <a:r>
              <a:rPr lang="de-DE" sz="2800" b="1" dirty="0"/>
              <a:t> Injeksi Depo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611066" y="1727200"/>
            <a:ext cx="7848600" cy="6223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de-DE" dirty="0">
                <a:latin typeface="+mj-lt"/>
              </a:rPr>
              <a:t>Kontrasepsi depot = Kontrasepsi Jangka Panjang</a:t>
            </a: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1285852" y="2571744"/>
            <a:ext cx="3343637" cy="36195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7" tIns="46037" rIns="90487" bIns="46037"/>
          <a:lstStyle/>
          <a:p>
            <a:pPr marL="190500" indent="-190500" defTabSz="904875" eaLnBrk="0" hangingPunct="0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b="1" dirty="0">
                <a:solidFill>
                  <a:srgbClr val="000000"/>
                </a:solidFill>
                <a:latin typeface="+mj-lt"/>
              </a:rPr>
              <a:t>Obat Depo Injeksi: </a:t>
            </a:r>
          </a:p>
          <a:p>
            <a:pPr marL="190500" indent="-190500" defTabSz="904875" eaLnBrk="0" hangingPunct="0">
              <a:lnSpc>
                <a:spcPct val="40000"/>
              </a:lnSpc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endParaRPr lang="de-DE" b="1" dirty="0">
              <a:solidFill>
                <a:srgbClr val="000000"/>
              </a:solidFill>
              <a:latin typeface="+mj-lt"/>
            </a:endParaRPr>
          </a:p>
          <a:p>
            <a:pPr marL="190500" indent="-190500" defTabSz="904875" eaLnBrk="0" hangingPunct="0">
              <a:lnSpc>
                <a:spcPct val="120000"/>
              </a:lnSpc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b="1" dirty="0">
                <a:solidFill>
                  <a:srgbClr val="000000"/>
                </a:solidFill>
                <a:latin typeface="+mj-lt"/>
              </a:rPr>
              <a:t>- 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I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njeksi „Tiga bulan“ = depot</a:t>
            </a:r>
            <a:br>
              <a:rPr lang="de-DE" dirty="0">
                <a:solidFill>
                  <a:srgbClr val="000000"/>
                </a:solidFill>
                <a:latin typeface="+mj-lt"/>
              </a:rPr>
            </a:br>
            <a:r>
              <a:rPr lang="de-DE" dirty="0">
                <a:solidFill>
                  <a:srgbClr val="000000"/>
                </a:solidFill>
                <a:latin typeface="+mj-lt"/>
              </a:rPr>
              <a:t> medroxyprogesteron acetate</a:t>
            </a:r>
          </a:p>
          <a:p>
            <a:pPr marL="190500" indent="-190500" defTabSz="904875" eaLnBrk="0" hangingPunct="0">
              <a:lnSpc>
                <a:spcPct val="120000"/>
              </a:lnSpc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   (DMPH = Depot Provera®, </a:t>
            </a:r>
          </a:p>
          <a:p>
            <a:pPr marL="190500" indent="-190500" defTabSz="904875" eaLnBrk="0" hangingPunct="0">
              <a:lnSpc>
                <a:spcPct val="120000"/>
              </a:lnSpc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    Depot-Clinovir®)</a:t>
            </a:r>
          </a:p>
          <a:p>
            <a:pPr marL="190500" indent="-190500" defTabSz="904875" eaLnBrk="0" hangingPunct="0">
              <a:lnSpc>
                <a:spcPct val="120000"/>
              </a:lnSpc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-  Injeksi „Bulanan“:</a:t>
            </a:r>
          </a:p>
          <a:p>
            <a:pPr marL="190500" indent="-190500" defTabSz="904875" eaLnBrk="0" hangingPunct="0">
              <a:lnSpc>
                <a:spcPct val="120000"/>
              </a:lnSpc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    norethisterone acetate</a:t>
            </a:r>
          </a:p>
          <a:p>
            <a:pPr marL="190500" indent="-190500" defTabSz="904875" eaLnBrk="0" hangingPunct="0">
              <a:lnSpc>
                <a:spcPct val="120000"/>
              </a:lnSpc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    (Noristerate®)</a:t>
            </a: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4749312" y="2578100"/>
            <a:ext cx="3897923" cy="36195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90487" tIns="46037" rIns="90487" bIns="46037"/>
          <a:lstStyle/>
          <a:p>
            <a:pPr marL="190500" indent="-190500" defTabSz="904875" eaLnBrk="0" hangingPunct="0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b="1" dirty="0">
                <a:solidFill>
                  <a:srgbClr val="000000"/>
                </a:solidFill>
                <a:latin typeface="+mj-lt"/>
              </a:rPr>
              <a:t>   Bahan kontrasepsi dalam implan:</a:t>
            </a:r>
          </a:p>
          <a:p>
            <a:pPr marL="190500" indent="-190500" defTabSz="904875" eaLnBrk="0" hangingPunct="0">
              <a:lnSpc>
                <a:spcPct val="10000"/>
              </a:lnSpc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endParaRPr lang="de-DE" sz="1800" b="1" dirty="0">
              <a:solidFill>
                <a:srgbClr val="000000"/>
              </a:solidFill>
              <a:latin typeface="+mj-lt"/>
            </a:endParaRPr>
          </a:p>
          <a:p>
            <a:pPr marL="190500" indent="-190500" defTabSz="904875" eaLnBrk="0" hangingPunct="0">
              <a:lnSpc>
                <a:spcPct val="120000"/>
              </a:lnSpc>
              <a:spcBef>
                <a:spcPct val="20000"/>
              </a:spcBef>
              <a:buClr>
                <a:srgbClr val="D80427"/>
              </a:buClr>
              <a:buSzPct val="75000"/>
              <a:buFontTx/>
              <a:buChar char="-"/>
            </a:pPr>
            <a:r>
              <a:rPr lang="de-DE" dirty="0">
                <a:solidFill>
                  <a:srgbClr val="000000"/>
                </a:solidFill>
                <a:latin typeface="+mj-lt"/>
              </a:rPr>
              <a:t>IUD yang mengandung Levonorgestrel (Mirena®)</a:t>
            </a:r>
          </a:p>
          <a:p>
            <a:pPr marL="190500" indent="-190500" defTabSz="904875" eaLnBrk="0" hangingPunct="0">
              <a:lnSpc>
                <a:spcPct val="120000"/>
              </a:lnSpc>
              <a:spcBef>
                <a:spcPct val="20000"/>
              </a:spcBef>
              <a:buClr>
                <a:srgbClr val="D80427"/>
              </a:buClr>
              <a:buSzPct val="75000"/>
              <a:buFontTx/>
              <a:buChar char="-"/>
            </a:pPr>
            <a:r>
              <a:rPr lang="de-DE" dirty="0">
                <a:solidFill>
                  <a:srgbClr val="000000"/>
                </a:solidFill>
                <a:latin typeface="+mj-lt"/>
              </a:rPr>
              <a:t>Implan yang mengandung Etonogestrel,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a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tau vaginal ring (Implanon®, Nuva-Ring®).</a:t>
            </a:r>
            <a:r>
              <a:rPr lang="de-DE" b="1" dirty="0">
                <a:solidFill>
                  <a:srgbClr val="000000"/>
                </a:solidFill>
                <a:latin typeface="+mj-lt"/>
              </a:rPr>
              <a:t>  </a:t>
            </a:r>
          </a:p>
        </p:txBody>
      </p:sp>
      <p:pic>
        <p:nvPicPr>
          <p:cNvPr id="2053" name="Picture 5" descr="C:\Users\George\Documents\Pictures of FP Methods\1432_00_ma_sprit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953024"/>
            <a:ext cx="1714512" cy="1714512"/>
          </a:xfrm>
          <a:prstGeom prst="rect">
            <a:avLst/>
          </a:prstGeom>
          <a:noFill/>
        </p:spPr>
      </p:pic>
      <p:pic>
        <p:nvPicPr>
          <p:cNvPr id="2054" name="Picture 6" descr="C:\Users\George\Documents\Pictures of FP Methods\slide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929198"/>
            <a:ext cx="1785950" cy="1736339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226528" y="928669"/>
            <a:ext cx="7205296" cy="422293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b="1" dirty="0"/>
              <a:t>Kontrasepsi Hormonal </a:t>
            </a:r>
            <a:r>
              <a:rPr lang="en-US" sz="2800" b="1" dirty="0"/>
              <a:t>–</a:t>
            </a:r>
            <a:r>
              <a:rPr lang="de-DE" sz="2800" b="1" dirty="0"/>
              <a:t> Injeksi Depo</a:t>
            </a:r>
          </a:p>
        </p:txBody>
      </p:sp>
      <p:sp>
        <p:nvSpPr>
          <p:cNvPr id="207875" name="Rectangle 2051"/>
          <p:cNvSpPr>
            <a:spLocks noGrp="1" noChangeArrowheads="1"/>
          </p:cNvSpPr>
          <p:nvPr>
            <p:ph idx="1"/>
          </p:nvPr>
        </p:nvSpPr>
        <p:spPr>
          <a:xfrm>
            <a:off x="785446" y="1928802"/>
            <a:ext cx="7848600" cy="357198"/>
          </a:xfrm>
        </p:spPr>
        <p:txBody>
          <a:bodyPr>
            <a:normAutofit fontScale="62500" lnSpcReduction="20000"/>
          </a:bodyPr>
          <a:lstStyle/>
          <a:p>
            <a:r>
              <a:rPr lang="de-DE" dirty="0">
                <a:latin typeface="+mj-lt"/>
              </a:rPr>
              <a:t>Injeksi – Farmakokinetik:</a:t>
            </a:r>
          </a:p>
        </p:txBody>
      </p:sp>
      <p:sp>
        <p:nvSpPr>
          <p:cNvPr id="207876" name="Rectangle 2052"/>
          <p:cNvSpPr>
            <a:spLocks noChangeArrowheads="1"/>
          </p:cNvSpPr>
          <p:nvPr/>
        </p:nvSpPr>
        <p:spPr bwMode="auto">
          <a:xfrm>
            <a:off x="751743" y="2628900"/>
            <a:ext cx="7848600" cy="345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6037" rIns="90487" bIns="46037"/>
          <a:lstStyle/>
          <a:p>
            <a:pPr marL="339725" indent="-339725" defTabSz="904875" eaLnBrk="0" hangingPunct="0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b="1" dirty="0">
                <a:solidFill>
                  <a:srgbClr val="000000"/>
                </a:solidFill>
                <a:latin typeface="+mj-lt"/>
              </a:rPr>
              <a:t>Cara Kerja			              MPA	              Norethisterone</a:t>
            </a:r>
          </a:p>
          <a:p>
            <a:pPr marL="339725" indent="-339725" defTabSz="904875" eaLnBrk="0" hangingPunct="0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endParaRPr lang="de-DE" b="1" dirty="0">
              <a:solidFill>
                <a:srgbClr val="000000"/>
              </a:solidFill>
              <a:latin typeface="+mj-lt"/>
            </a:endParaRPr>
          </a:p>
          <a:p>
            <a:pPr marL="339725" indent="-339725" defTabSz="904875" eaLnBrk="0" hangingPunct="0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Inhibisi Ovulasi			               ++		         ++</a:t>
            </a:r>
          </a:p>
          <a:p>
            <a:pPr marL="339725" indent="-339725" defTabSz="904875" eaLnBrk="0" hangingPunct="0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(Inhibisi pra menstruasi</a:t>
            </a:r>
            <a:r>
              <a:rPr lang="id-ID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LH-peak)</a:t>
            </a:r>
          </a:p>
          <a:p>
            <a:pPr marL="339725" indent="-339725" defTabSz="904875" eaLnBrk="0" hangingPunct="0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Penebalan mukus serviks	             </a:t>
            </a:r>
            <a:r>
              <a:rPr lang="id-ID" dirty="0">
                <a:solidFill>
                  <a:srgbClr val="000000"/>
                </a:solidFill>
                <a:latin typeface="+mj-lt"/>
              </a:rPr>
              <a:t>                 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  +		         ++</a:t>
            </a:r>
          </a:p>
          <a:p>
            <a:pPr marL="339725" indent="-339725" defTabSz="904875" eaLnBrk="0" hangingPunct="0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Transformasi Endometrium		</a:t>
            </a:r>
            <a:r>
              <a:rPr lang="id-ID" dirty="0">
                <a:solidFill>
                  <a:srgbClr val="000000"/>
                </a:solidFill>
                <a:latin typeface="+mj-lt"/>
              </a:rPr>
              <a:t>             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 ++		          +</a:t>
            </a:r>
          </a:p>
          <a:p>
            <a:pPr marL="339725" indent="-339725" defTabSz="904875" eaLnBrk="0" hangingPunct="0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Atrofi Endometrium		               ++		         (+)</a:t>
            </a:r>
          </a:p>
          <a:p>
            <a:pPr marL="339725" indent="-339725" defTabSz="904875" eaLnBrk="0" hangingPunct="0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Pearl index			          0.1 - 0.6                 </a:t>
            </a:r>
            <a:r>
              <a:rPr lang="id-ID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  0.1 - 0.6</a:t>
            </a:r>
          </a:p>
          <a:p>
            <a:pPr marL="339725" indent="-339725" defTabSz="904875" eaLnBrk="0" hangingPunct="0">
              <a:spcBef>
                <a:spcPct val="20000"/>
              </a:spcBef>
              <a:buClr>
                <a:srgbClr val="D80427"/>
              </a:buClr>
              <a:buSzPct val="75000"/>
              <a:buFont typeface="Wingdings" pitchFamily="2" charset="2"/>
              <a:buNone/>
            </a:pPr>
            <a:endParaRPr lang="de-D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7877" name="Line 2053"/>
          <p:cNvSpPr>
            <a:spLocks noChangeShapeType="1"/>
          </p:cNvSpPr>
          <p:nvPr/>
        </p:nvSpPr>
        <p:spPr bwMode="auto">
          <a:xfrm>
            <a:off x="797169" y="3162300"/>
            <a:ext cx="772550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>
              <a:latin typeface="+mj-lt"/>
            </a:endParaRPr>
          </a:p>
        </p:txBody>
      </p:sp>
      <p:sp>
        <p:nvSpPr>
          <p:cNvPr id="207878" name="Line 2054"/>
          <p:cNvSpPr>
            <a:spLocks noChangeShapeType="1"/>
          </p:cNvSpPr>
          <p:nvPr/>
        </p:nvSpPr>
        <p:spPr bwMode="auto">
          <a:xfrm>
            <a:off x="808892" y="6083300"/>
            <a:ext cx="772550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>
              <a:latin typeface="+mj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4"/>
          <p:cNvSpPr>
            <a:spLocks noChangeArrowheads="1"/>
          </p:cNvSpPr>
          <p:nvPr/>
        </p:nvSpPr>
        <p:spPr bwMode="auto">
          <a:xfrm>
            <a:off x="3247292" y="6350000"/>
            <a:ext cx="2625969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+mj-lt"/>
            </a:endParaRPr>
          </a:p>
        </p:txBody>
      </p:sp>
      <p:sp>
        <p:nvSpPr>
          <p:cNvPr id="208899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943" y="928669"/>
            <a:ext cx="7174523" cy="396893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b="1" dirty="0"/>
              <a:t>Kontrasepsi Hormonal </a:t>
            </a:r>
            <a:r>
              <a:rPr lang="en-US" sz="2800" b="1" dirty="0"/>
              <a:t>–</a:t>
            </a:r>
            <a:r>
              <a:rPr lang="de-DE" sz="2800" b="1" dirty="0"/>
              <a:t> Injeksi Depo</a:t>
            </a:r>
          </a:p>
        </p:txBody>
      </p:sp>
      <p:sp>
        <p:nvSpPr>
          <p:cNvPr id="208900" name="Rectangle 3"/>
          <p:cNvSpPr>
            <a:spLocks noGrp="1" noChangeArrowheads="1"/>
          </p:cNvSpPr>
          <p:nvPr>
            <p:ph idx="1"/>
          </p:nvPr>
        </p:nvSpPr>
        <p:spPr>
          <a:xfrm>
            <a:off x="917331" y="1524000"/>
            <a:ext cx="7864720" cy="4965700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+mj-lt"/>
              </a:rPr>
              <a:t>Keuntungan depo injeksi progestin</a:t>
            </a:r>
            <a:endParaRPr lang="de-DE" sz="2000" b="0" dirty="0">
              <a:latin typeface="+mj-lt"/>
            </a:endParaRPr>
          </a:p>
          <a:p>
            <a:pPr>
              <a:buFont typeface="Wingdings" pitchFamily="2" charset="2"/>
              <a:buNone/>
            </a:pPr>
            <a:r>
              <a:rPr lang="de-DE" sz="1800" b="0" dirty="0">
                <a:latin typeface="+mj-lt"/>
              </a:rPr>
              <a:t>	- </a:t>
            </a:r>
            <a:r>
              <a:rPr lang="id-ID" sz="1800" b="0" dirty="0">
                <a:latin typeface="+mj-lt"/>
              </a:rPr>
              <a:t>Tidak ada “</a:t>
            </a:r>
            <a:r>
              <a:rPr lang="de-DE" sz="1800" b="0" dirty="0">
                <a:latin typeface="+mj-lt"/>
              </a:rPr>
              <a:t>lupa</a:t>
            </a:r>
            <a:r>
              <a:rPr lang="id-ID" sz="1800" b="0" dirty="0">
                <a:latin typeface="+mj-lt"/>
              </a:rPr>
              <a:t>”</a:t>
            </a:r>
            <a:r>
              <a:rPr lang="de-DE" sz="1800" b="0" dirty="0">
                <a:latin typeface="+mj-lt"/>
              </a:rPr>
              <a:t> seperti pada pengguna „Pil“. </a:t>
            </a:r>
          </a:p>
          <a:p>
            <a:pPr>
              <a:buFont typeface="Wingdings" pitchFamily="2" charset="2"/>
              <a:buNone/>
            </a:pPr>
            <a:r>
              <a:rPr lang="de-DE" sz="1800" b="0" dirty="0">
                <a:latin typeface="+mj-lt"/>
              </a:rPr>
              <a:t>	- </a:t>
            </a:r>
            <a:r>
              <a:rPr lang="id-ID" sz="1800" b="0" dirty="0">
                <a:latin typeface="+mj-lt"/>
              </a:rPr>
              <a:t>Menurunkan insidens </a:t>
            </a:r>
            <a:r>
              <a:rPr lang="de-DE" sz="1800" b="0" dirty="0">
                <a:latin typeface="+mj-lt"/>
              </a:rPr>
              <a:t>Endometriosis</a:t>
            </a:r>
          </a:p>
          <a:p>
            <a:pPr>
              <a:buFont typeface="Wingdings" pitchFamily="2" charset="2"/>
              <a:buNone/>
            </a:pPr>
            <a:r>
              <a:rPr lang="de-DE" sz="1800" b="0" dirty="0">
                <a:latin typeface="+mj-lt"/>
              </a:rPr>
              <a:t>	- </a:t>
            </a:r>
            <a:r>
              <a:rPr lang="id-ID" sz="1800" b="0" dirty="0">
                <a:latin typeface="+mj-lt"/>
              </a:rPr>
              <a:t>Mencegah </a:t>
            </a:r>
            <a:r>
              <a:rPr lang="de-DE" sz="1800" b="0" dirty="0">
                <a:latin typeface="+mj-lt"/>
              </a:rPr>
              <a:t>Mioma Uteri</a:t>
            </a:r>
          </a:p>
          <a:p>
            <a:pPr>
              <a:buFont typeface="Wingdings" pitchFamily="2" charset="2"/>
              <a:buNone/>
            </a:pPr>
            <a:r>
              <a:rPr lang="de-DE" sz="1800" b="0" dirty="0">
                <a:latin typeface="+mj-lt"/>
              </a:rPr>
              <a:t>	- </a:t>
            </a:r>
            <a:r>
              <a:rPr lang="id-ID" sz="1800" b="0" dirty="0">
                <a:latin typeface="+mj-lt"/>
              </a:rPr>
              <a:t>Mengurangi d</a:t>
            </a:r>
            <a:r>
              <a:rPr lang="de-DE" sz="1800" b="0" dirty="0">
                <a:latin typeface="+mj-lt"/>
              </a:rPr>
              <a:t>ismenore</a:t>
            </a:r>
          </a:p>
          <a:p>
            <a:pPr>
              <a:lnSpc>
                <a:spcPct val="20000"/>
              </a:lnSpc>
              <a:buFont typeface="Wingdings" pitchFamily="2" charset="2"/>
              <a:buChar char="l"/>
            </a:pPr>
            <a:endParaRPr lang="de-DE" sz="1800" b="0" dirty="0">
              <a:latin typeface="+mj-lt"/>
            </a:endParaRPr>
          </a:p>
          <a:p>
            <a:r>
              <a:rPr lang="de-DE" sz="2000" dirty="0">
                <a:latin typeface="+mj-lt"/>
              </a:rPr>
              <a:t>Keterbatasan </a:t>
            </a:r>
          </a:p>
          <a:p>
            <a:pPr>
              <a:buFont typeface="Wingdings" pitchFamily="2" charset="2"/>
              <a:buNone/>
            </a:pPr>
            <a:r>
              <a:rPr lang="de-DE" sz="1800" b="0" dirty="0">
                <a:latin typeface="+mj-lt"/>
              </a:rPr>
              <a:t>	-  Gangguan </a:t>
            </a:r>
            <a:r>
              <a:rPr lang="id-ID" sz="1800" b="0" dirty="0">
                <a:latin typeface="+mj-lt"/>
              </a:rPr>
              <a:t>haid dalam</a:t>
            </a:r>
            <a:r>
              <a:rPr lang="de-DE" sz="1800" b="0" dirty="0">
                <a:latin typeface="+mj-lt"/>
              </a:rPr>
              <a:t> enam bulan pertama (atropi lambat)</a:t>
            </a:r>
          </a:p>
          <a:p>
            <a:pPr>
              <a:buFont typeface="Wingdings" pitchFamily="2" charset="2"/>
              <a:buNone/>
            </a:pPr>
            <a:r>
              <a:rPr lang="de-DE" sz="1800" b="0" dirty="0">
                <a:latin typeface="+mj-lt"/>
              </a:rPr>
              <a:t>	-  Penggunaan jangka panjang dapat menyebabkan osteoporosis(?)</a:t>
            </a:r>
          </a:p>
          <a:p>
            <a:pPr>
              <a:buFont typeface="Wingdings" pitchFamily="2" charset="2"/>
              <a:buNone/>
            </a:pPr>
            <a:endParaRPr lang="de-DE" sz="1800" b="0" dirty="0">
              <a:latin typeface="+mj-lt"/>
            </a:endParaRPr>
          </a:p>
          <a:p>
            <a:r>
              <a:rPr lang="de-DE" sz="2000" dirty="0">
                <a:latin typeface="+mj-lt"/>
              </a:rPr>
              <a:t>Kesuburan setelah penghentian penggunaan:</a:t>
            </a:r>
            <a:r>
              <a:rPr lang="de-DE" sz="2000" b="0" dirty="0">
                <a:latin typeface="+mj-lt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de-DE" sz="1800" b="0" dirty="0">
                <a:latin typeface="+mj-lt"/>
              </a:rPr>
              <a:t>	-  Rerata masa laten hingga kehamilan berikut adalah 4 bulan dengan   </a:t>
            </a:r>
          </a:p>
          <a:p>
            <a:pPr>
              <a:buFont typeface="Wingdings" pitchFamily="2" charset="2"/>
              <a:buNone/>
            </a:pPr>
            <a:r>
              <a:rPr lang="de-DE" sz="1800" b="0" dirty="0">
                <a:latin typeface="+mj-lt"/>
              </a:rPr>
              <a:t>	   IUD/ AKDR dan 10 bulan dengan injeks depot</a:t>
            </a:r>
          </a:p>
          <a:p>
            <a:pPr>
              <a:buFont typeface="Wingdings" pitchFamily="2" charset="2"/>
              <a:buNone/>
            </a:pPr>
            <a:r>
              <a:rPr lang="de-DE" sz="1800" b="0" dirty="0">
                <a:latin typeface="+mj-lt"/>
              </a:rPr>
              <a:t>	-  Angka kehamilan kumulatif setelah dua tahun tidak berbeda antara IUD/ </a:t>
            </a:r>
          </a:p>
          <a:p>
            <a:pPr>
              <a:buFont typeface="Wingdings" pitchFamily="2" charset="2"/>
              <a:buNone/>
            </a:pPr>
            <a:r>
              <a:rPr lang="de-DE" sz="1800" b="0" dirty="0">
                <a:latin typeface="+mj-lt"/>
              </a:rPr>
              <a:t>        AKDR dengan injeksi depot</a:t>
            </a:r>
            <a:endParaRPr lang="de-DE" sz="1800" dirty="0">
              <a:latin typeface="+mj-lt"/>
            </a:endParaRPr>
          </a:p>
        </p:txBody>
      </p:sp>
      <p:pic>
        <p:nvPicPr>
          <p:cNvPr id="3074" name="Picture 2" descr="C:\Users\George\Documents\Pictures of FP Methods\Depo-yellow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9736" y="1500174"/>
            <a:ext cx="1064656" cy="157163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440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/>
              <a:t>SUNTIKAN PROGESTIN</a:t>
            </a:r>
            <a:endParaRPr lang="id-ID" sz="2400" b="1" dirty="0">
              <a:solidFill>
                <a:srgbClr val="3260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1619672" y="1326822"/>
            <a:ext cx="6408712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 err="1"/>
              <a:t>Mekanisme</a:t>
            </a:r>
            <a:r>
              <a:rPr lang="en-ID" sz="2400" dirty="0"/>
              <a:t>: </a:t>
            </a:r>
            <a:r>
              <a:rPr lang="en-ID" sz="2400" dirty="0" err="1"/>
              <a:t>Suntikan</a:t>
            </a:r>
            <a:r>
              <a:rPr lang="en-ID" sz="2400" dirty="0"/>
              <a:t> progestin </a:t>
            </a:r>
            <a:r>
              <a:rPr lang="en-ID" sz="2400" dirty="0" err="1"/>
              <a:t>mencegah</a:t>
            </a:r>
            <a:r>
              <a:rPr lang="en-ID" sz="2400" dirty="0"/>
              <a:t> </a:t>
            </a:r>
            <a:r>
              <a:rPr lang="en-ID" sz="2400" dirty="0" err="1"/>
              <a:t>ovulasi</a:t>
            </a:r>
            <a:r>
              <a:rPr lang="en-ID" sz="2400" dirty="0"/>
              <a:t>, </a:t>
            </a:r>
            <a:r>
              <a:rPr lang="en-ID" sz="2400" dirty="0" err="1"/>
              <a:t>mengentalkan</a:t>
            </a:r>
            <a:r>
              <a:rPr lang="en-ID" sz="2400" dirty="0"/>
              <a:t> </a:t>
            </a:r>
            <a:r>
              <a:rPr lang="en-ID" sz="2400" dirty="0" err="1"/>
              <a:t>lendir</a:t>
            </a:r>
            <a:r>
              <a:rPr lang="en-ID" sz="2400" dirty="0"/>
              <a:t> </a:t>
            </a:r>
            <a:r>
              <a:rPr lang="en-ID" sz="2400" dirty="0" err="1"/>
              <a:t>serviks</a:t>
            </a:r>
            <a:r>
              <a:rPr lang="en-ID" sz="2400" dirty="0"/>
              <a:t> </a:t>
            </a: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dirty="0" err="1"/>
              <a:t>penetrasi</a:t>
            </a:r>
            <a:r>
              <a:rPr lang="en-ID" sz="2400" dirty="0"/>
              <a:t> </a:t>
            </a:r>
            <a:r>
              <a:rPr lang="en-ID" sz="2400" dirty="0" err="1"/>
              <a:t>sperma</a:t>
            </a:r>
            <a:r>
              <a:rPr lang="en-ID" sz="2400" dirty="0"/>
              <a:t> </a:t>
            </a:r>
            <a:r>
              <a:rPr lang="en-ID" sz="2400" dirty="0" err="1"/>
              <a:t>terganggu</a:t>
            </a:r>
            <a:r>
              <a:rPr lang="en-ID" sz="2400" dirty="0"/>
              <a:t>, </a:t>
            </a:r>
            <a:r>
              <a:rPr lang="en-ID" sz="2400" dirty="0" err="1"/>
              <a:t>menjadikan</a:t>
            </a:r>
            <a:r>
              <a:rPr lang="en-ID" sz="2400" dirty="0"/>
              <a:t> </a:t>
            </a:r>
            <a:r>
              <a:rPr lang="en-ID" sz="2400" dirty="0" err="1"/>
              <a:t>selaput</a:t>
            </a:r>
            <a:r>
              <a:rPr lang="en-ID" sz="2400" dirty="0"/>
              <a:t> </a:t>
            </a:r>
            <a:r>
              <a:rPr lang="en-ID" sz="2400" dirty="0" err="1"/>
              <a:t>rahim</a:t>
            </a:r>
            <a:r>
              <a:rPr lang="en-ID" sz="2400" dirty="0"/>
              <a:t> tipis dan </a:t>
            </a:r>
            <a:r>
              <a:rPr lang="en-ID" sz="2400" dirty="0" err="1"/>
              <a:t>atrofi</a:t>
            </a:r>
            <a:r>
              <a:rPr lang="en-ID" sz="2400" dirty="0"/>
              <a:t>, dan </a:t>
            </a:r>
            <a:r>
              <a:rPr lang="en-ID" sz="2400" dirty="0" err="1"/>
              <a:t>menghambat</a:t>
            </a:r>
            <a:r>
              <a:rPr lang="en-ID" sz="2400" dirty="0"/>
              <a:t> </a:t>
            </a:r>
            <a:r>
              <a:rPr lang="en-ID" sz="2400" dirty="0" err="1"/>
              <a:t>transportasi</a:t>
            </a:r>
            <a:r>
              <a:rPr lang="en-ID" sz="2400" dirty="0"/>
              <a:t> </a:t>
            </a:r>
            <a:r>
              <a:rPr lang="en-ID" sz="2400" dirty="0" err="1"/>
              <a:t>gamet</a:t>
            </a:r>
            <a:r>
              <a:rPr lang="en-ID" sz="2400" dirty="0"/>
              <a:t> oleh tuba. </a:t>
            </a:r>
            <a:r>
              <a:rPr lang="en-ID" sz="2400" dirty="0" err="1"/>
              <a:t>Suntikan</a:t>
            </a:r>
            <a:r>
              <a:rPr lang="en-ID" sz="2400" dirty="0"/>
              <a:t> </a:t>
            </a:r>
            <a:r>
              <a:rPr lang="en-ID" sz="2400" dirty="0" err="1"/>
              <a:t>diberikan</a:t>
            </a:r>
            <a:r>
              <a:rPr lang="en-ID" sz="2400" dirty="0"/>
              <a:t> 3 </a:t>
            </a:r>
            <a:r>
              <a:rPr lang="en-ID" sz="2400" dirty="0" err="1"/>
              <a:t>bulan</a:t>
            </a:r>
            <a:r>
              <a:rPr lang="en-ID" sz="2400" dirty="0"/>
              <a:t> </a:t>
            </a:r>
            <a:r>
              <a:rPr lang="en-ID" sz="2400" dirty="0" err="1"/>
              <a:t>sekali</a:t>
            </a:r>
            <a:r>
              <a:rPr lang="en-ID" sz="2400" dirty="0"/>
              <a:t> (DMPA).</a:t>
            </a:r>
          </a:p>
        </p:txBody>
      </p:sp>
    </p:spTree>
    <p:extLst>
      <p:ext uri="{BB962C8B-B14F-4D97-AF65-F5344CB8AC3E}">
        <p14:creationId xmlns:p14="http://schemas.microsoft.com/office/powerpoint/2010/main" val="140289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1013936" y="1490268"/>
            <a:ext cx="3558064" cy="64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569" rIns="0" bIns="0" anchor="t" anchorCtr="0">
            <a:spAutoFit/>
          </a:bodyPr>
          <a:lstStyle/>
          <a:p>
            <a:pPr marL="9525" marR="3810" indent="520065" algn="l">
              <a:lnSpc>
                <a:spcPct val="109166"/>
              </a:lnSpc>
              <a:spcBef>
                <a:spcPts val="0"/>
              </a:spcBef>
            </a:pPr>
            <a:r>
              <a:rPr lang="en-US" sz="1800" dirty="0"/>
              <a:t>PRINSIP KONSELING  MENGGUNAKAN ALAT BANTU</a:t>
            </a:r>
            <a:endParaRPr sz="1800" dirty="0"/>
          </a:p>
        </p:txBody>
      </p:sp>
      <p:sp>
        <p:nvSpPr>
          <p:cNvPr id="111" name="Google Shape;111;p7"/>
          <p:cNvSpPr txBox="1"/>
          <p:nvPr/>
        </p:nvSpPr>
        <p:spPr>
          <a:xfrm>
            <a:off x="665154" y="2332863"/>
            <a:ext cx="5306854" cy="282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5713" rIns="0" bIns="0" anchor="t" anchorCtr="0">
            <a:spAutoFit/>
          </a:bodyPr>
          <a:lstStyle/>
          <a:p>
            <a:pPr marL="180975" indent="-171450">
              <a:buSzPts val="2000"/>
              <a:buFont typeface="Arial"/>
              <a:buChar char="•"/>
            </a:pP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membuat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keputusan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180975" marR="242888" indent="-171450">
              <a:lnSpc>
                <a:spcPct val="110500"/>
              </a:lnSpc>
              <a:spcBef>
                <a:spcPts val="694"/>
              </a:spcBef>
              <a:buSzPts val="2000"/>
              <a:buFont typeface="Arial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Provider </a:t>
            </a:r>
            <a:r>
              <a:rPr lang="en-US" sz="1500" u="sng" dirty="0" err="1">
                <a:latin typeface="Arial"/>
                <a:ea typeface="Arial"/>
                <a:cs typeface="Arial"/>
                <a:sym typeface="Arial"/>
              </a:rPr>
              <a:t>membantu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menimbang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membuat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keputusan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yang paling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tepat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bagi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180975" marR="436245" indent="-171450">
              <a:lnSpc>
                <a:spcPct val="110500"/>
              </a:lnSpc>
              <a:spcBef>
                <a:spcPts val="664"/>
              </a:spcBef>
              <a:buSzPts val="2000"/>
              <a:buFont typeface="Arial"/>
              <a:buChar char="•"/>
            </a:pP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Sejauh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memungkinkan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keinginan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dihargai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/ 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dihormati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180975" marR="3810" indent="-171450">
              <a:lnSpc>
                <a:spcPct val="105499"/>
              </a:lnSpc>
              <a:spcBef>
                <a:spcPts val="795"/>
              </a:spcBef>
              <a:buSzPts val="2000"/>
              <a:buFont typeface="Arial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Provider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menanggapi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pernyataan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pertanyaan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ataupun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kebutuhan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180975" marR="219075" indent="-171450">
              <a:lnSpc>
                <a:spcPct val="89500"/>
              </a:lnSpc>
              <a:spcBef>
                <a:spcPts val="769"/>
              </a:spcBef>
              <a:buSzPts val="2000"/>
              <a:buFont typeface="Arial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Provider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harus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mendengar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apa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dikatakan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mengetahui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apa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harus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ia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lakukan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selanjutnya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7"/>
          <p:cNvGrpSpPr/>
          <p:nvPr/>
        </p:nvGrpSpPr>
        <p:grpSpPr>
          <a:xfrm>
            <a:off x="6391870" y="1183148"/>
            <a:ext cx="2678925" cy="4588460"/>
            <a:chOff x="8522493" y="434530"/>
            <a:chExt cx="3571900" cy="6117947"/>
          </a:xfrm>
        </p:grpSpPr>
        <p:pic>
          <p:nvPicPr>
            <p:cNvPr id="113" name="Google Shape;113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522495" y="434530"/>
              <a:ext cx="3500437" cy="3500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522493" y="3504478"/>
              <a:ext cx="3571900" cy="304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7"/>
          <p:cNvSpPr txBox="1">
            <a:spLocks noGrp="1"/>
          </p:cNvSpPr>
          <p:nvPr>
            <p:ph type="ftr" idx="11"/>
          </p:nvPr>
        </p:nvSpPr>
        <p:spPr>
          <a:xfrm>
            <a:off x="0" y="6551335"/>
            <a:ext cx="2169097" cy="28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6" rIns="0" bIns="0" anchor="t" anchorCtr="0">
            <a:spAutoFit/>
          </a:bodyPr>
          <a:lstStyle/>
          <a:p>
            <a:pPr marL="9525"/>
            <a:r>
              <a:rPr lang="en-US" dirty="0"/>
              <a:t>Midwifery Update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/>
              <a:t>SUNTIKAN PROGESTIN</a:t>
            </a:r>
            <a:endParaRPr lang="id-ID" sz="2400" b="1" dirty="0">
              <a:solidFill>
                <a:srgbClr val="3260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1259632" y="1378759"/>
            <a:ext cx="684076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800" dirty="0" err="1"/>
              <a:t>Efektivitas</a:t>
            </a:r>
            <a:r>
              <a:rPr lang="en-ID" sz="2800" dirty="0"/>
              <a:t>: </a:t>
            </a:r>
            <a:r>
              <a:rPr lang="en-ID" sz="2800" dirty="0" err="1"/>
              <a:t>Bila</a:t>
            </a:r>
            <a:r>
              <a:rPr lang="en-ID" sz="2800" dirty="0"/>
              <a:t> </a:t>
            </a:r>
            <a:r>
              <a:rPr lang="en-ID" sz="2800" dirty="0" err="1"/>
              <a:t>digunakan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benar</a:t>
            </a:r>
            <a:r>
              <a:rPr lang="en-ID" sz="2800" dirty="0"/>
              <a:t>, </a:t>
            </a:r>
            <a:r>
              <a:rPr lang="en-ID" sz="2800" dirty="0" err="1"/>
              <a:t>risiko</a:t>
            </a:r>
            <a:r>
              <a:rPr lang="en-ID" sz="2800" dirty="0"/>
              <a:t> </a:t>
            </a:r>
            <a:r>
              <a:rPr lang="en-ID" sz="2800" dirty="0" err="1"/>
              <a:t>kehamilan</a:t>
            </a:r>
            <a:r>
              <a:rPr lang="en-ID" sz="2800" dirty="0"/>
              <a:t> </a:t>
            </a:r>
            <a:r>
              <a:rPr lang="en-ID" sz="2800" dirty="0" err="1"/>
              <a:t>kurang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1 di </a:t>
            </a:r>
            <a:r>
              <a:rPr lang="en-ID" sz="2800" dirty="0" err="1"/>
              <a:t>antara</a:t>
            </a:r>
            <a:r>
              <a:rPr lang="en-ID" sz="2800" dirty="0"/>
              <a:t> 100 </a:t>
            </a:r>
            <a:r>
              <a:rPr lang="en-ID" sz="2800" dirty="0" err="1"/>
              <a:t>ibu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1 </a:t>
            </a:r>
            <a:r>
              <a:rPr lang="en-ID" sz="2800" dirty="0" err="1"/>
              <a:t>tahun</a:t>
            </a:r>
            <a:r>
              <a:rPr lang="en-ID" sz="2800" dirty="0"/>
              <a:t>. </a:t>
            </a:r>
            <a:r>
              <a:rPr lang="en-ID" sz="2800" dirty="0" err="1"/>
              <a:t>Kesuburan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langsung</a:t>
            </a:r>
            <a:r>
              <a:rPr lang="en-ID" sz="2800" dirty="0"/>
              <a:t> </a:t>
            </a:r>
            <a:r>
              <a:rPr lang="en-ID" sz="2800" dirty="0" err="1"/>
              <a:t>kembali</a:t>
            </a:r>
            <a:r>
              <a:rPr lang="en-ID" sz="2800" dirty="0"/>
              <a:t> </a:t>
            </a:r>
            <a:r>
              <a:rPr lang="en-ID" sz="2800" dirty="0" err="1"/>
              <a:t>setelah</a:t>
            </a:r>
            <a:r>
              <a:rPr lang="en-ID" sz="2800" dirty="0"/>
              <a:t> </a:t>
            </a:r>
            <a:r>
              <a:rPr lang="en-ID" sz="2800" dirty="0" err="1"/>
              <a:t>berhenti</a:t>
            </a:r>
            <a:r>
              <a:rPr lang="en-ID" sz="2800" dirty="0"/>
              <a:t>, </a:t>
            </a:r>
            <a:r>
              <a:rPr lang="en-ID" sz="2800" dirty="0" err="1"/>
              <a:t>biasanya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waktu</a:t>
            </a:r>
            <a:r>
              <a:rPr lang="en-ID" sz="2800" dirty="0"/>
              <a:t> </a:t>
            </a:r>
            <a:r>
              <a:rPr lang="en-ID" sz="2800" dirty="0" err="1"/>
              <a:t>beberapa</a:t>
            </a:r>
            <a:r>
              <a:rPr lang="en-ID" sz="2800" dirty="0"/>
              <a:t> </a:t>
            </a:r>
            <a:r>
              <a:rPr lang="en-ID" sz="2800" dirty="0" err="1"/>
              <a:t>bulan</a:t>
            </a:r>
            <a:r>
              <a:rPr lang="en-ID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259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/>
              <a:t>SUNTIKAN PROGESTIN</a:t>
            </a:r>
            <a:endParaRPr lang="id-ID" sz="2400" b="1" dirty="0">
              <a:solidFill>
                <a:srgbClr val="3260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611560" y="1326822"/>
            <a:ext cx="7632848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800" dirty="0" err="1"/>
              <a:t>Keuntungan</a:t>
            </a:r>
            <a:r>
              <a:rPr lang="en-ID" sz="2800" dirty="0"/>
              <a:t> </a:t>
            </a:r>
            <a:r>
              <a:rPr lang="en-ID" sz="2800" dirty="0" err="1"/>
              <a:t>khusus</a:t>
            </a:r>
            <a:r>
              <a:rPr lang="en-ID" sz="2800" dirty="0"/>
              <a:t> </a:t>
            </a:r>
            <a:r>
              <a:rPr lang="en-ID" sz="2800" dirty="0" err="1"/>
              <a:t>bagi</a:t>
            </a:r>
            <a:r>
              <a:rPr lang="en-ID" sz="2800" dirty="0"/>
              <a:t> </a:t>
            </a:r>
            <a:r>
              <a:rPr lang="en-ID" sz="2800" dirty="0" err="1"/>
              <a:t>kesehatan</a:t>
            </a:r>
            <a:r>
              <a:rPr lang="en-ID" sz="2800" dirty="0"/>
              <a:t>: </a:t>
            </a:r>
            <a:r>
              <a:rPr lang="en-ID" sz="2800" dirty="0" err="1"/>
              <a:t>Mengurangi</a:t>
            </a:r>
            <a:r>
              <a:rPr lang="en-ID" sz="2800" dirty="0"/>
              <a:t> </a:t>
            </a:r>
            <a:r>
              <a:rPr lang="en-ID" sz="2800" dirty="0" err="1"/>
              <a:t>risiko</a:t>
            </a:r>
            <a:r>
              <a:rPr lang="en-ID" sz="2800" dirty="0"/>
              <a:t> </a:t>
            </a:r>
            <a:r>
              <a:rPr lang="en-ID" sz="2800" dirty="0" err="1"/>
              <a:t>kanker</a:t>
            </a:r>
            <a:r>
              <a:rPr lang="en-ID" sz="2800" dirty="0"/>
              <a:t> endometrium dan fibroid uterus.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mengurangi</a:t>
            </a:r>
            <a:r>
              <a:rPr lang="en-ID" sz="2800" dirty="0"/>
              <a:t> </a:t>
            </a:r>
            <a:r>
              <a:rPr lang="en-ID" sz="2800" dirty="0" err="1"/>
              <a:t>risiko</a:t>
            </a:r>
            <a:r>
              <a:rPr lang="en-ID" sz="2800" dirty="0"/>
              <a:t> </a:t>
            </a:r>
            <a:r>
              <a:rPr lang="en-ID" sz="2800" dirty="0" err="1"/>
              <a:t>penyakit</a:t>
            </a:r>
            <a:r>
              <a:rPr lang="en-ID" sz="2800" dirty="0"/>
              <a:t> </a:t>
            </a:r>
            <a:r>
              <a:rPr lang="en-ID" sz="2800" dirty="0" err="1"/>
              <a:t>radang</a:t>
            </a:r>
            <a:r>
              <a:rPr lang="en-ID" sz="2800" dirty="0"/>
              <a:t> </a:t>
            </a:r>
            <a:r>
              <a:rPr lang="en-ID" sz="2800" dirty="0" err="1"/>
              <a:t>paggul</a:t>
            </a:r>
            <a:r>
              <a:rPr lang="en-ID" sz="2800" dirty="0"/>
              <a:t> </a:t>
            </a:r>
            <a:r>
              <a:rPr lang="en-ID" sz="2800" dirty="0" err="1"/>
              <a:t>simptomatik</a:t>
            </a:r>
            <a:r>
              <a:rPr lang="en-ID" sz="2800" dirty="0"/>
              <a:t> dan </a:t>
            </a:r>
            <a:r>
              <a:rPr lang="en-ID" sz="2800" dirty="0" err="1"/>
              <a:t>anemia</a:t>
            </a:r>
            <a:r>
              <a:rPr lang="en-ID" sz="2800" dirty="0"/>
              <a:t> </a:t>
            </a:r>
            <a:r>
              <a:rPr lang="en-ID" sz="2800" dirty="0" err="1"/>
              <a:t>defisiensi</a:t>
            </a:r>
            <a:r>
              <a:rPr lang="en-ID" sz="2800" dirty="0"/>
              <a:t> </a:t>
            </a:r>
            <a:r>
              <a:rPr lang="en-ID" sz="2800" dirty="0" err="1"/>
              <a:t>besi</a:t>
            </a:r>
            <a:r>
              <a:rPr lang="en-ID" sz="2800" dirty="0"/>
              <a:t>. </a:t>
            </a:r>
            <a:r>
              <a:rPr lang="en-ID" sz="2800" dirty="0" err="1"/>
              <a:t>Mengurangi</a:t>
            </a:r>
            <a:r>
              <a:rPr lang="en-ID" sz="2800" dirty="0"/>
              <a:t> </a:t>
            </a:r>
            <a:r>
              <a:rPr lang="en-ID" sz="2800" dirty="0" err="1"/>
              <a:t>gejala</a:t>
            </a:r>
            <a:r>
              <a:rPr lang="en-ID" sz="2800" dirty="0"/>
              <a:t> endometriosis dan </a:t>
            </a:r>
            <a:r>
              <a:rPr lang="en-ID" sz="2800" dirty="0" err="1"/>
              <a:t>krisis</a:t>
            </a:r>
            <a:r>
              <a:rPr lang="en-ID" sz="2800" dirty="0"/>
              <a:t> </a:t>
            </a:r>
            <a:r>
              <a:rPr lang="en-ID" sz="2800" dirty="0" err="1"/>
              <a:t>sel</a:t>
            </a:r>
            <a:r>
              <a:rPr lang="en-ID" sz="2800" dirty="0"/>
              <a:t> </a:t>
            </a:r>
            <a:r>
              <a:rPr lang="en-ID" sz="2800" dirty="0" err="1"/>
              <a:t>sabit</a:t>
            </a:r>
            <a:r>
              <a:rPr lang="en-ID" sz="2800" dirty="0"/>
              <a:t> pada </a:t>
            </a:r>
            <a:r>
              <a:rPr lang="en-ID" sz="2800" dirty="0" err="1"/>
              <a:t>ibu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anemia</a:t>
            </a:r>
            <a:r>
              <a:rPr lang="en-ID" sz="2800" dirty="0"/>
              <a:t> </a:t>
            </a:r>
            <a:r>
              <a:rPr lang="en-ID" sz="2800" dirty="0" err="1"/>
              <a:t>sel</a:t>
            </a:r>
            <a:r>
              <a:rPr lang="en-ID" sz="2800" dirty="0"/>
              <a:t> </a:t>
            </a:r>
            <a:r>
              <a:rPr lang="en-ID" sz="2800" dirty="0" err="1"/>
              <a:t>sabit</a:t>
            </a:r>
            <a:r>
              <a:rPr lang="en-ID" sz="2800" dirty="0"/>
              <a:t>.</a:t>
            </a:r>
            <a:endParaRPr lang="id-ID" sz="2800" b="1" dirty="0">
              <a:solidFill>
                <a:srgbClr val="326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47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/>
              <a:t>SUNTIKAN PROGESTIN</a:t>
            </a:r>
            <a:endParaRPr lang="id-ID" sz="2400" b="1" dirty="0">
              <a:solidFill>
                <a:srgbClr val="3260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971600" y="1779124"/>
            <a:ext cx="7816382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 err="1"/>
              <a:t>Risiko</a:t>
            </a:r>
            <a:r>
              <a:rPr lang="en-ID" sz="2000" dirty="0"/>
              <a:t> </a:t>
            </a:r>
            <a:r>
              <a:rPr lang="en-ID" sz="2000" dirty="0" err="1"/>
              <a:t>bagi</a:t>
            </a:r>
            <a:r>
              <a:rPr lang="en-ID" sz="2000" dirty="0"/>
              <a:t> </a:t>
            </a:r>
            <a:r>
              <a:rPr lang="en-ID" sz="2000" dirty="0" err="1"/>
              <a:t>kesehatan</a:t>
            </a:r>
            <a:r>
              <a:rPr lang="en-ID" sz="2000" dirty="0"/>
              <a:t>: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ada</a:t>
            </a:r>
            <a:r>
              <a:rPr lang="en-ID" sz="20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 err="1"/>
              <a:t>Efek</a:t>
            </a:r>
            <a:r>
              <a:rPr lang="en-ID" sz="2000" dirty="0"/>
              <a:t> </a:t>
            </a:r>
            <a:r>
              <a:rPr lang="en-ID" sz="2000" dirty="0" err="1"/>
              <a:t>samping</a:t>
            </a:r>
            <a:r>
              <a:rPr lang="en-ID" sz="2000" dirty="0"/>
              <a:t>: </a:t>
            </a:r>
            <a:r>
              <a:rPr lang="en-ID" sz="2000" dirty="0" err="1"/>
              <a:t>Perubahan</a:t>
            </a:r>
            <a:r>
              <a:rPr lang="en-ID" sz="2000" dirty="0"/>
              <a:t> </a:t>
            </a:r>
            <a:r>
              <a:rPr lang="en-ID" sz="2000" dirty="0" err="1"/>
              <a:t>pola</a:t>
            </a:r>
            <a:r>
              <a:rPr lang="en-ID" sz="2000" dirty="0"/>
              <a:t> </a:t>
            </a:r>
            <a:r>
              <a:rPr lang="en-ID" sz="2000" dirty="0" err="1"/>
              <a:t>haid</a:t>
            </a:r>
            <a:r>
              <a:rPr lang="en-ID" sz="2000" dirty="0"/>
              <a:t> (</a:t>
            </a:r>
            <a:r>
              <a:rPr lang="en-ID" sz="2000" dirty="0" err="1"/>
              <a:t>haid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teratur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memanjang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3 </a:t>
            </a:r>
            <a:r>
              <a:rPr lang="en-ID" sz="2000" dirty="0" err="1"/>
              <a:t>bulan</a:t>
            </a:r>
            <a:r>
              <a:rPr lang="en-ID" sz="2000" dirty="0"/>
              <a:t> </a:t>
            </a:r>
            <a:r>
              <a:rPr lang="en-ID" sz="2000" dirty="0" err="1"/>
              <a:t>pertama</a:t>
            </a:r>
            <a:r>
              <a:rPr lang="en-ID" sz="2000" dirty="0"/>
              <a:t>, </a:t>
            </a:r>
            <a:r>
              <a:rPr lang="en-ID" sz="2000" dirty="0" err="1"/>
              <a:t>haid</a:t>
            </a:r>
            <a:r>
              <a:rPr lang="en-ID" sz="2000" dirty="0"/>
              <a:t> </a:t>
            </a:r>
            <a:r>
              <a:rPr lang="en-ID" sz="2000" dirty="0" err="1"/>
              <a:t>jarang</a:t>
            </a:r>
            <a:r>
              <a:rPr lang="en-ID" sz="2000" dirty="0"/>
              <a:t>,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teratur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haid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1 </a:t>
            </a:r>
            <a:r>
              <a:rPr lang="en-ID" sz="2000" dirty="0" err="1"/>
              <a:t>tahun</a:t>
            </a:r>
            <a:r>
              <a:rPr lang="en-ID" sz="2000" dirty="0"/>
              <a:t>), </a:t>
            </a:r>
            <a:r>
              <a:rPr lang="en-ID" sz="2000" dirty="0" err="1"/>
              <a:t>sakit</a:t>
            </a:r>
            <a:r>
              <a:rPr lang="en-ID" sz="2000" dirty="0"/>
              <a:t> </a:t>
            </a:r>
            <a:r>
              <a:rPr lang="en-ID" sz="2000" dirty="0" err="1"/>
              <a:t>kepala</a:t>
            </a:r>
            <a:r>
              <a:rPr lang="en-ID" sz="2000" dirty="0"/>
              <a:t>, </a:t>
            </a:r>
            <a:r>
              <a:rPr lang="en-ID" sz="2000" dirty="0" err="1"/>
              <a:t>pusing</a:t>
            </a:r>
            <a:r>
              <a:rPr lang="en-ID" sz="2000" dirty="0"/>
              <a:t>, </a:t>
            </a:r>
            <a:r>
              <a:rPr lang="en-ID" sz="2000" dirty="0" err="1"/>
              <a:t>kenaikan</a:t>
            </a:r>
            <a:r>
              <a:rPr lang="en-ID" sz="2000" dirty="0"/>
              <a:t> </a:t>
            </a:r>
            <a:r>
              <a:rPr lang="en-ID" sz="2000" dirty="0" err="1"/>
              <a:t>berat</a:t>
            </a:r>
            <a:r>
              <a:rPr lang="en-ID" sz="2000" dirty="0"/>
              <a:t> badan, </a:t>
            </a:r>
            <a:r>
              <a:rPr lang="en-ID" sz="2000" dirty="0" err="1"/>
              <a:t>perut</a:t>
            </a:r>
            <a:r>
              <a:rPr lang="en-ID" sz="2000" dirty="0"/>
              <a:t> </a:t>
            </a:r>
            <a:r>
              <a:rPr lang="en-ID" sz="2000" dirty="0" err="1"/>
              <a:t>kembung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nyaman</a:t>
            </a:r>
            <a:r>
              <a:rPr lang="en-ID" sz="2000" dirty="0"/>
              <a:t>, </a:t>
            </a:r>
            <a:r>
              <a:rPr lang="en-ID" sz="2000" dirty="0" err="1"/>
              <a:t>perubahan</a:t>
            </a:r>
            <a:r>
              <a:rPr lang="en-ID" sz="2000" dirty="0"/>
              <a:t> </a:t>
            </a:r>
            <a:r>
              <a:rPr lang="en-ID" sz="2000" dirty="0" err="1"/>
              <a:t>suasana</a:t>
            </a:r>
            <a:r>
              <a:rPr lang="en-ID" sz="2000" dirty="0"/>
              <a:t> </a:t>
            </a:r>
            <a:r>
              <a:rPr lang="en-ID" sz="2000" dirty="0" err="1"/>
              <a:t>perasaan</a:t>
            </a:r>
            <a:r>
              <a:rPr lang="en-ID" sz="2000" dirty="0"/>
              <a:t>, dan </a:t>
            </a:r>
            <a:r>
              <a:rPr lang="en-ID" sz="2000" dirty="0" err="1"/>
              <a:t>penurunan</a:t>
            </a:r>
            <a:r>
              <a:rPr lang="en-ID" sz="2000" dirty="0"/>
              <a:t> </a:t>
            </a:r>
            <a:r>
              <a:rPr lang="en-ID" sz="2000" dirty="0" err="1"/>
              <a:t>hasrat</a:t>
            </a:r>
            <a:r>
              <a:rPr lang="en-ID" sz="2000" dirty="0"/>
              <a:t> </a:t>
            </a:r>
            <a:r>
              <a:rPr lang="en-ID" sz="2000" dirty="0" err="1"/>
              <a:t>seksual</a:t>
            </a:r>
            <a:r>
              <a:rPr lang="en-ID" sz="2000" dirty="0"/>
              <a:t>.</a:t>
            </a:r>
            <a:endParaRPr lang="id-ID" sz="2000" b="1" dirty="0">
              <a:solidFill>
                <a:srgbClr val="326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56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dirty="0"/>
              <a:t>SUNTIKAN PROGESTIN</a:t>
            </a:r>
            <a:endParaRPr lang="id-ID" sz="2000" b="1" dirty="0">
              <a:solidFill>
                <a:srgbClr val="3260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971600" y="1779124"/>
            <a:ext cx="7312326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800" dirty="0" err="1"/>
              <a:t>Mengapa</a:t>
            </a:r>
            <a:r>
              <a:rPr lang="en-ID" sz="2800" dirty="0"/>
              <a:t> </a:t>
            </a:r>
            <a:r>
              <a:rPr lang="en-ID" sz="2800" dirty="0" err="1"/>
              <a:t>beberapa</a:t>
            </a:r>
            <a:r>
              <a:rPr lang="en-ID" sz="2800" dirty="0"/>
              <a:t> orang </a:t>
            </a:r>
            <a:r>
              <a:rPr lang="en-ID" sz="2800" dirty="0" err="1"/>
              <a:t>menyukainya</a:t>
            </a:r>
            <a:r>
              <a:rPr lang="en-ID" sz="2800" dirty="0"/>
              <a:t>: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perlu</a:t>
            </a:r>
            <a:r>
              <a:rPr lang="en-ID" sz="2800" dirty="0"/>
              <a:t> </a:t>
            </a:r>
            <a:r>
              <a:rPr lang="en-ID" sz="2800" dirty="0" err="1"/>
              <a:t>diminum</a:t>
            </a:r>
            <a:r>
              <a:rPr lang="en-ID" sz="2800" dirty="0"/>
              <a:t> </a:t>
            </a:r>
            <a:r>
              <a:rPr lang="en-ID" sz="2800" dirty="0" err="1"/>
              <a:t>setiap</a:t>
            </a:r>
            <a:r>
              <a:rPr lang="en-ID" sz="2800" dirty="0"/>
              <a:t> </a:t>
            </a:r>
            <a:r>
              <a:rPr lang="en-ID" sz="2800" dirty="0" err="1"/>
              <a:t>hari</a:t>
            </a:r>
            <a:r>
              <a:rPr lang="en-ID" sz="2800" dirty="0"/>
              <a:t>,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mengganggu</a:t>
            </a:r>
            <a:r>
              <a:rPr lang="en-ID" sz="2800" dirty="0"/>
              <a:t> </a:t>
            </a:r>
            <a:r>
              <a:rPr lang="en-ID" sz="2800" dirty="0" err="1"/>
              <a:t>hubungan</a:t>
            </a:r>
            <a:r>
              <a:rPr lang="en-ID" sz="2800" dirty="0"/>
              <a:t> </a:t>
            </a:r>
            <a:r>
              <a:rPr lang="en-ID" sz="2800" dirty="0" err="1"/>
              <a:t>seksual</a:t>
            </a:r>
            <a:r>
              <a:rPr lang="en-ID" sz="2800" dirty="0"/>
              <a:t>, </a:t>
            </a:r>
            <a:r>
              <a:rPr lang="en-ID" sz="2800" dirty="0" err="1"/>
              <a:t>ibu</a:t>
            </a:r>
            <a:r>
              <a:rPr lang="en-ID" sz="2800" dirty="0"/>
              <a:t>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menggunakannya</a:t>
            </a:r>
            <a:r>
              <a:rPr lang="en-ID" sz="2800" dirty="0"/>
              <a:t> </a:t>
            </a:r>
            <a:r>
              <a:rPr lang="en-ID" sz="2800" dirty="0" err="1"/>
              <a:t>tanpa</a:t>
            </a:r>
            <a:r>
              <a:rPr lang="en-ID" sz="2800" dirty="0"/>
              <a:t> </a:t>
            </a:r>
            <a:r>
              <a:rPr lang="en-ID" sz="2800" dirty="0" err="1"/>
              <a:t>diketahui</a:t>
            </a:r>
            <a:r>
              <a:rPr lang="en-ID" sz="2800" dirty="0"/>
              <a:t> </a:t>
            </a:r>
            <a:r>
              <a:rPr lang="en-ID" sz="2800" dirty="0" err="1"/>
              <a:t>siapapun</a:t>
            </a:r>
            <a:r>
              <a:rPr lang="en-ID" sz="2800" dirty="0"/>
              <a:t>, </a:t>
            </a:r>
            <a:r>
              <a:rPr lang="en-ID" sz="2800" dirty="0" err="1"/>
              <a:t>menghilangkan</a:t>
            </a:r>
            <a:r>
              <a:rPr lang="en-ID" sz="2800" dirty="0"/>
              <a:t> </a:t>
            </a:r>
            <a:r>
              <a:rPr lang="en-ID" sz="2800" dirty="0" err="1"/>
              <a:t>haid</a:t>
            </a:r>
            <a:r>
              <a:rPr lang="en-ID" sz="2800" dirty="0"/>
              <a:t>, dan </a:t>
            </a:r>
            <a:r>
              <a:rPr lang="en-ID" sz="2800" dirty="0" err="1"/>
              <a:t>membantu</a:t>
            </a:r>
            <a:r>
              <a:rPr lang="en-ID" sz="2800" dirty="0"/>
              <a:t> </a:t>
            </a:r>
            <a:r>
              <a:rPr lang="en-ID" sz="2800" dirty="0" err="1"/>
              <a:t>meningkatkan</a:t>
            </a:r>
            <a:r>
              <a:rPr lang="en-ID" sz="2800" dirty="0"/>
              <a:t> </a:t>
            </a:r>
            <a:r>
              <a:rPr lang="en-ID" sz="2800" dirty="0" err="1"/>
              <a:t>berat</a:t>
            </a:r>
            <a:r>
              <a:rPr lang="en-ID" sz="2800" dirty="0"/>
              <a:t> badan.</a:t>
            </a:r>
            <a:endParaRPr lang="id-ID" sz="2800" b="1" dirty="0">
              <a:solidFill>
                <a:srgbClr val="326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98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5"/>
          <p:cNvSpPr>
            <a:spLocks noGrp="1" noChangeArrowheads="1"/>
          </p:cNvSpPr>
          <p:nvPr>
            <p:ph type="title"/>
          </p:nvPr>
        </p:nvSpPr>
        <p:spPr>
          <a:xfrm>
            <a:off x="1184031" y="857232"/>
            <a:ext cx="7025054" cy="450869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b="1" dirty="0"/>
              <a:t>Kontrasepsi Hormonal – Injeksi Depot</a:t>
            </a:r>
          </a:p>
        </p:txBody>
      </p:sp>
      <p:sp>
        <p:nvSpPr>
          <p:cNvPr id="210946" name="Rectangle 3"/>
          <p:cNvSpPr>
            <a:spLocks noGrp="1" noChangeArrowheads="1"/>
          </p:cNvSpPr>
          <p:nvPr>
            <p:ph idx="1"/>
          </p:nvPr>
        </p:nvSpPr>
        <p:spPr>
          <a:xfrm>
            <a:off x="1056543" y="1697038"/>
            <a:ext cx="7848600" cy="4114800"/>
          </a:xfrm>
        </p:spPr>
        <p:txBody>
          <a:bodyPr/>
          <a:lstStyle/>
          <a:p>
            <a:pPr marL="419100" indent="-419100">
              <a:spcBef>
                <a:spcPct val="0"/>
              </a:spcBef>
            </a:pPr>
            <a:r>
              <a:rPr lang="de-DE" sz="2400" dirty="0">
                <a:latin typeface="+mj-lt"/>
              </a:rPr>
              <a:t>Injeksi bulanan („injectable pill“) = Depot kombinasi estrogen-progestin </a:t>
            </a:r>
          </a:p>
          <a:p>
            <a:pPr marL="419100" indent="-419100">
              <a:spcBef>
                <a:spcPct val="0"/>
              </a:spcBef>
              <a:buFont typeface="Wingdings" pitchFamily="2" charset="2"/>
              <a:buNone/>
            </a:pPr>
            <a:endParaRPr lang="de-DE" dirty="0">
              <a:latin typeface="+mj-lt"/>
            </a:endParaRPr>
          </a:p>
          <a:p>
            <a:pPr marL="784860" lvl="1" indent="-419100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de-DE" sz="1800" b="0" dirty="0">
                <a:latin typeface="+mj-lt"/>
              </a:rPr>
              <a:t>1.   Cyclofem ( 25 mg depot-medroxyprogesterone acetate</a:t>
            </a:r>
          </a:p>
          <a:p>
            <a:pPr marL="784860" lvl="1" indent="-419100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de-DE" sz="1800" b="0" dirty="0">
                <a:latin typeface="+mj-lt"/>
              </a:rPr>
              <a:t>	(DMPA) + 5 mg estradiol cypionate)</a:t>
            </a:r>
          </a:p>
          <a:p>
            <a:pPr marL="784860" lvl="1" indent="-419100">
              <a:spcBef>
                <a:spcPct val="0"/>
              </a:spcBef>
              <a:buSzTx/>
              <a:buFont typeface="Wingdings" pitchFamily="2" charset="2"/>
              <a:buNone/>
            </a:pPr>
            <a:endParaRPr lang="de-DE" sz="1800" b="0" dirty="0">
              <a:latin typeface="+mj-lt"/>
            </a:endParaRPr>
          </a:p>
          <a:p>
            <a:pPr marL="784860" lvl="1" indent="-419100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de-DE" sz="1800" b="0" dirty="0">
                <a:latin typeface="+mj-lt"/>
              </a:rPr>
              <a:t>2.   Mesigyna 	     </a:t>
            </a:r>
          </a:p>
          <a:p>
            <a:pPr marL="784860" lvl="1" indent="-419100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de-DE" sz="1800" b="0" dirty="0">
                <a:latin typeface="+mj-lt"/>
              </a:rPr>
              <a:t>	50 mg norethisterone enantate + 5 mg estradiol valerate</a:t>
            </a:r>
          </a:p>
          <a:p>
            <a:pPr marL="784860" lvl="1" indent="-419100">
              <a:spcBef>
                <a:spcPct val="0"/>
              </a:spcBef>
              <a:buSzTx/>
              <a:buFont typeface="Wingdings" pitchFamily="2" charset="2"/>
              <a:buNone/>
            </a:pPr>
            <a:endParaRPr lang="de-DE" sz="1800" b="0" dirty="0">
              <a:latin typeface="+mj-lt"/>
            </a:endParaRPr>
          </a:p>
          <a:p>
            <a:pPr marL="784860" lvl="1" indent="-419100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de-DE" sz="1800" b="0" dirty="0">
                <a:latin typeface="+mj-lt"/>
              </a:rPr>
              <a:t>3.   Chinese monthly injection</a:t>
            </a:r>
          </a:p>
          <a:p>
            <a:pPr marL="784860" lvl="1" indent="-419100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de-DE" sz="1800" b="0" dirty="0">
                <a:latin typeface="+mj-lt"/>
              </a:rPr>
              <a:t>	17-hydroxyprogesterone acetate + estradiol valerate </a:t>
            </a:r>
          </a:p>
        </p:txBody>
      </p:sp>
      <p:sp>
        <p:nvSpPr>
          <p:cNvPr id="210948" name="Oval 7"/>
          <p:cNvSpPr>
            <a:spLocks noChangeArrowheads="1"/>
          </p:cNvSpPr>
          <p:nvPr/>
        </p:nvSpPr>
        <p:spPr bwMode="auto">
          <a:xfrm>
            <a:off x="5603631" y="5205414"/>
            <a:ext cx="3201866" cy="12604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 dirty="0">
                <a:latin typeface="+mj-lt"/>
              </a:rPr>
              <a:t>Data chinese </a:t>
            </a:r>
          </a:p>
          <a:p>
            <a:pPr algn="ctr"/>
            <a:r>
              <a:rPr lang="de-DE" b="1" dirty="0">
                <a:latin typeface="+mj-lt"/>
              </a:rPr>
              <a:t>monthly injection dibuat  </a:t>
            </a:r>
          </a:p>
          <a:p>
            <a:pPr algn="ctr"/>
            <a:r>
              <a:rPr lang="de-DE" b="1" dirty="0">
                <a:latin typeface="+mj-lt"/>
              </a:rPr>
              <a:t>oleh Prof. Cheng</a:t>
            </a:r>
          </a:p>
        </p:txBody>
      </p:sp>
      <p:pic>
        <p:nvPicPr>
          <p:cNvPr id="4098" name="Picture 2" descr="C:\Users\George\Documents\Pictures of FP Methods\mesigy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286124"/>
            <a:ext cx="1444626" cy="1444626"/>
          </a:xfrm>
          <a:prstGeom prst="rect">
            <a:avLst/>
          </a:prstGeom>
          <a:noFill/>
        </p:spPr>
      </p:pic>
      <p:pic>
        <p:nvPicPr>
          <p:cNvPr id="4099" name="Picture 3" descr="C:\Users\George\Documents\Pictures of FP Methods\200501211403100.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3" y="2343436"/>
            <a:ext cx="1428761" cy="94268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5"/>
          <p:cNvSpPr>
            <a:spLocks noGrp="1" noChangeArrowheads="1"/>
          </p:cNvSpPr>
          <p:nvPr>
            <p:ph type="title"/>
          </p:nvPr>
        </p:nvSpPr>
        <p:spPr>
          <a:xfrm>
            <a:off x="1198685" y="928670"/>
            <a:ext cx="7152543" cy="38895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b="1" dirty="0"/>
              <a:t>Kontrasepsi Hormonal – Injeksi Depot</a:t>
            </a:r>
          </a:p>
        </p:txBody>
      </p:sp>
      <p:sp>
        <p:nvSpPr>
          <p:cNvPr id="211970" name="Rectangle 3"/>
          <p:cNvSpPr>
            <a:spLocks noGrp="1" noChangeArrowheads="1"/>
          </p:cNvSpPr>
          <p:nvPr>
            <p:ph idx="1"/>
          </p:nvPr>
        </p:nvSpPr>
        <p:spPr>
          <a:xfrm>
            <a:off x="1077059" y="1817688"/>
            <a:ext cx="7474926" cy="4114800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+mj-lt"/>
              </a:rPr>
              <a:t>Injeksi: </a:t>
            </a: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endParaRPr lang="de-DE" dirty="0">
              <a:latin typeface="+mj-lt"/>
            </a:endParaRPr>
          </a:p>
          <a:p>
            <a:pPr>
              <a:buFont typeface="Wingdings" pitchFamily="2" charset="2"/>
              <a:buNone/>
            </a:pPr>
            <a:r>
              <a:rPr lang="de-DE" dirty="0">
                <a:latin typeface="+mj-lt"/>
              </a:rPr>
              <a:t>	</a:t>
            </a:r>
            <a:r>
              <a:rPr lang="de-DE" sz="2400" dirty="0">
                <a:latin typeface="+mj-lt"/>
              </a:rPr>
              <a:t>Keuntungan</a:t>
            </a:r>
            <a:r>
              <a:rPr lang="de-DE" sz="2400" b="0" dirty="0">
                <a:latin typeface="+mj-lt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de-DE" sz="2000" b="0" dirty="0">
                <a:latin typeface="+mj-lt"/>
              </a:rPr>
              <a:t>	   -  Pearl index 0 - 0.2</a:t>
            </a:r>
          </a:p>
          <a:p>
            <a:pPr>
              <a:buFont typeface="Wingdings" pitchFamily="2" charset="2"/>
              <a:buNone/>
            </a:pPr>
            <a:r>
              <a:rPr lang="de-DE" sz="2000" b="0" dirty="0">
                <a:latin typeface="+mj-lt"/>
              </a:rPr>
              <a:t>	   -  Tidak mengandung ethinyl estradiol (efek samping rendah)</a:t>
            </a:r>
          </a:p>
          <a:p>
            <a:pPr>
              <a:buFont typeface="Wingdings" pitchFamily="2" charset="2"/>
              <a:buNone/>
            </a:pPr>
            <a:r>
              <a:rPr lang="de-DE" sz="2000" b="0" dirty="0">
                <a:latin typeface="+mj-lt"/>
              </a:rPr>
              <a:t>	   -  Pemberian sekali sebulan</a:t>
            </a:r>
          </a:p>
          <a:p>
            <a:pPr>
              <a:buFont typeface="Wingdings" pitchFamily="2" charset="2"/>
              <a:buNone/>
            </a:pPr>
            <a:r>
              <a:rPr lang="de-DE" sz="2000" b="0" dirty="0">
                <a:latin typeface="+mj-lt"/>
              </a:rPr>
              <a:t>	   -  Kontrol siklus yang baik (peran estradiol)</a:t>
            </a:r>
          </a:p>
          <a:p>
            <a:pPr>
              <a:buFont typeface="Wingdings" pitchFamily="2" charset="2"/>
              <a:buNone/>
            </a:pPr>
            <a:r>
              <a:rPr lang="de-DE" sz="2000" b="0" dirty="0">
                <a:latin typeface="+mj-lt"/>
              </a:rPr>
              <a:t>	   -  Kesuburan kembali segera setelah penghentian penggunaan</a:t>
            </a:r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endParaRPr lang="de-DE" sz="2000" b="0" dirty="0">
              <a:latin typeface="+mj-lt"/>
            </a:endParaRPr>
          </a:p>
          <a:p>
            <a:pPr>
              <a:buFont typeface="Wingdings" pitchFamily="2" charset="2"/>
              <a:buNone/>
            </a:pPr>
            <a:r>
              <a:rPr lang="de-DE" sz="2000" b="0" dirty="0">
                <a:latin typeface="+mj-lt"/>
              </a:rPr>
              <a:t>	</a:t>
            </a:r>
            <a:r>
              <a:rPr lang="de-DE" sz="2400" dirty="0">
                <a:latin typeface="+mj-lt"/>
              </a:rPr>
              <a:t>Keterbatasan </a:t>
            </a:r>
          </a:p>
          <a:p>
            <a:pPr>
              <a:buFont typeface="Wingdings" pitchFamily="2" charset="2"/>
              <a:buNone/>
            </a:pPr>
            <a:r>
              <a:rPr lang="de-DE" sz="2000" b="0" dirty="0">
                <a:latin typeface="+mj-lt"/>
              </a:rPr>
              <a:t>	   -  Kunjungan bulanan ke klinik KB </a:t>
            </a:r>
          </a:p>
        </p:txBody>
      </p:sp>
      <p:pic>
        <p:nvPicPr>
          <p:cNvPr id="49154" name="Picture 2" descr="C:\Users\George\Documents\Pictures of FP Methods\373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643050"/>
            <a:ext cx="2857500" cy="11144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11662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/>
              <a:t>KB SUNTIK KOMBINASI</a:t>
            </a:r>
            <a:endParaRPr lang="id-ID" sz="2800" b="1" dirty="0">
              <a:solidFill>
                <a:srgbClr val="3260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1148106" y="1841051"/>
            <a:ext cx="7096302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400" dirty="0" err="1"/>
              <a:t>Mekanisme</a:t>
            </a:r>
            <a:r>
              <a:rPr lang="en-ID" sz="2400" dirty="0"/>
              <a:t>: </a:t>
            </a:r>
            <a:r>
              <a:rPr lang="en-ID" sz="2400" dirty="0" err="1"/>
              <a:t>Suntikan</a:t>
            </a:r>
            <a:r>
              <a:rPr lang="en-ID" sz="2400" dirty="0"/>
              <a:t> </a:t>
            </a:r>
            <a:r>
              <a:rPr lang="en-ID" sz="2400" dirty="0" err="1"/>
              <a:t>kombinasi</a:t>
            </a:r>
            <a:r>
              <a:rPr lang="en-ID" sz="2400" dirty="0"/>
              <a:t> </a:t>
            </a:r>
            <a:r>
              <a:rPr lang="en-ID" sz="2400" dirty="0" err="1"/>
              <a:t>menekan</a:t>
            </a:r>
            <a:r>
              <a:rPr lang="en-ID" sz="2400" dirty="0"/>
              <a:t> </a:t>
            </a:r>
            <a:r>
              <a:rPr lang="en-ID" sz="2400" dirty="0" err="1"/>
              <a:t>ovulasi</a:t>
            </a:r>
            <a:r>
              <a:rPr lang="en-ID" sz="2400" dirty="0"/>
              <a:t>, </a:t>
            </a:r>
            <a:r>
              <a:rPr lang="en-ID" sz="2400" dirty="0" err="1"/>
              <a:t>mengentalkan</a:t>
            </a:r>
            <a:r>
              <a:rPr lang="en-ID" sz="2400" dirty="0"/>
              <a:t> </a:t>
            </a:r>
            <a:r>
              <a:rPr lang="en-ID" sz="2400" dirty="0" err="1"/>
              <a:t>lendir</a:t>
            </a:r>
            <a:r>
              <a:rPr lang="en-ID" sz="2400" dirty="0"/>
              <a:t> </a:t>
            </a:r>
            <a:r>
              <a:rPr lang="en-ID" sz="2400" dirty="0" err="1"/>
              <a:t>serviks</a:t>
            </a:r>
            <a:r>
              <a:rPr lang="en-ID" sz="2400" dirty="0"/>
              <a:t> </a:t>
            </a: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dirty="0" err="1"/>
              <a:t>penetrasi</a:t>
            </a:r>
            <a:r>
              <a:rPr lang="en-ID" sz="2400" dirty="0"/>
              <a:t> </a:t>
            </a:r>
            <a:r>
              <a:rPr lang="en-ID" sz="2400" dirty="0" err="1"/>
              <a:t>sperma</a:t>
            </a:r>
            <a:r>
              <a:rPr lang="en-ID" sz="2400" dirty="0"/>
              <a:t> </a:t>
            </a:r>
            <a:r>
              <a:rPr lang="en-ID" sz="2400" dirty="0" err="1"/>
              <a:t>terganggu</a:t>
            </a:r>
            <a:r>
              <a:rPr lang="en-ID" sz="2400" dirty="0"/>
              <a:t>, </a:t>
            </a:r>
            <a:r>
              <a:rPr lang="en-ID" sz="2400" dirty="0" err="1"/>
              <a:t>atrofi</a:t>
            </a:r>
            <a:r>
              <a:rPr lang="en-ID" sz="2400" dirty="0"/>
              <a:t> pada endometrium </a:t>
            </a: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dirty="0" err="1"/>
              <a:t>implantasi</a:t>
            </a:r>
            <a:r>
              <a:rPr lang="en-ID" sz="2400" dirty="0"/>
              <a:t> </a:t>
            </a:r>
            <a:r>
              <a:rPr lang="en-ID" sz="2400" dirty="0" err="1"/>
              <a:t>terganggu</a:t>
            </a:r>
            <a:r>
              <a:rPr lang="en-ID" sz="2400" dirty="0"/>
              <a:t>, dan </a:t>
            </a:r>
            <a:r>
              <a:rPr lang="en-ID" sz="2400" dirty="0" err="1"/>
              <a:t>menghambat</a:t>
            </a:r>
            <a:r>
              <a:rPr lang="en-ID" sz="2400" dirty="0"/>
              <a:t> </a:t>
            </a:r>
            <a:r>
              <a:rPr lang="en-ID" sz="2400" dirty="0" err="1"/>
              <a:t>transportasi</a:t>
            </a:r>
            <a:r>
              <a:rPr lang="en-ID" sz="2400" dirty="0"/>
              <a:t> </a:t>
            </a:r>
            <a:r>
              <a:rPr lang="en-ID" sz="2400" dirty="0" err="1"/>
              <a:t>gamet</a:t>
            </a:r>
            <a:r>
              <a:rPr lang="en-ID" sz="2400" dirty="0"/>
              <a:t> oleh tuba. </a:t>
            </a:r>
            <a:r>
              <a:rPr lang="en-ID" sz="2400" dirty="0" err="1"/>
              <a:t>Suntikan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diberikan</a:t>
            </a:r>
            <a:r>
              <a:rPr lang="en-ID" sz="2400" dirty="0"/>
              <a:t> </a:t>
            </a:r>
            <a:r>
              <a:rPr lang="en-ID" sz="2400" dirty="0" err="1"/>
              <a:t>sekali</a:t>
            </a:r>
            <a:r>
              <a:rPr lang="en-ID" sz="2400" dirty="0"/>
              <a:t> </a:t>
            </a:r>
            <a:r>
              <a:rPr lang="en-ID" sz="2400" dirty="0" err="1"/>
              <a:t>tiap</a:t>
            </a:r>
            <a:r>
              <a:rPr lang="en-ID" sz="2400" dirty="0"/>
              <a:t> </a:t>
            </a:r>
            <a:r>
              <a:rPr lang="en-ID" sz="2400" dirty="0" err="1"/>
              <a:t>bulan</a:t>
            </a:r>
            <a:r>
              <a:rPr lang="en-ID" sz="2400" dirty="0"/>
              <a:t>.</a:t>
            </a:r>
            <a:endParaRPr lang="id-ID" sz="2400" b="1" dirty="0">
              <a:solidFill>
                <a:srgbClr val="326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59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899592" y="1841051"/>
            <a:ext cx="7312326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400" dirty="0" err="1"/>
              <a:t>Efektivitas</a:t>
            </a:r>
            <a:r>
              <a:rPr lang="en-ID" sz="2400" dirty="0"/>
              <a:t>: </a:t>
            </a:r>
            <a:r>
              <a:rPr lang="en-ID" sz="2400" dirty="0" err="1"/>
              <a:t>Bila</a:t>
            </a:r>
            <a:r>
              <a:rPr lang="en-ID" sz="2400" dirty="0"/>
              <a:t>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benar</a:t>
            </a:r>
            <a:r>
              <a:rPr lang="en-ID" sz="2400" dirty="0"/>
              <a:t>, </a:t>
            </a:r>
            <a:r>
              <a:rPr lang="en-ID" sz="2400" dirty="0" err="1"/>
              <a:t>risiko</a:t>
            </a:r>
            <a:r>
              <a:rPr lang="en-ID" sz="2400" dirty="0"/>
              <a:t> </a:t>
            </a:r>
            <a:r>
              <a:rPr lang="en-ID" sz="2400" dirty="0" err="1"/>
              <a:t>kehamilan</a:t>
            </a:r>
            <a:r>
              <a:rPr lang="en-ID" sz="2400" dirty="0"/>
              <a:t> </a:t>
            </a:r>
            <a:r>
              <a:rPr lang="en-ID" sz="2400" dirty="0" err="1"/>
              <a:t>kurang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1 </a:t>
            </a:r>
            <a:r>
              <a:rPr lang="en-ID" sz="2400" dirty="0" err="1"/>
              <a:t>diantara</a:t>
            </a:r>
            <a:r>
              <a:rPr lang="en-ID" sz="2400" dirty="0"/>
              <a:t> 100 </a:t>
            </a:r>
            <a:r>
              <a:rPr lang="en-ID" sz="2400" dirty="0" err="1"/>
              <a:t>ibu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1 </a:t>
            </a:r>
            <a:r>
              <a:rPr lang="en-ID" sz="2400" dirty="0" err="1"/>
              <a:t>tahun</a:t>
            </a:r>
            <a:r>
              <a:rPr lang="en-ID" sz="2400" dirty="0"/>
              <a:t>. 3. </a:t>
            </a:r>
            <a:r>
              <a:rPr lang="en-ID" sz="2400" dirty="0" err="1"/>
              <a:t>Efek</a:t>
            </a:r>
            <a:r>
              <a:rPr lang="en-ID" sz="2400" dirty="0"/>
              <a:t> </a:t>
            </a:r>
            <a:r>
              <a:rPr lang="en-ID" sz="2400" dirty="0" err="1"/>
              <a:t>samping</a:t>
            </a:r>
            <a:r>
              <a:rPr lang="en-ID" sz="2400" dirty="0"/>
              <a:t>: </a:t>
            </a:r>
            <a:r>
              <a:rPr lang="en-ID" sz="2400" dirty="0" err="1"/>
              <a:t>Perubahan</a:t>
            </a:r>
            <a:r>
              <a:rPr lang="en-ID" sz="2400" dirty="0"/>
              <a:t> </a:t>
            </a:r>
            <a:r>
              <a:rPr lang="en-ID" sz="2400" dirty="0" err="1"/>
              <a:t>pola</a:t>
            </a:r>
            <a:r>
              <a:rPr lang="en-ID" sz="2400" dirty="0"/>
              <a:t> </a:t>
            </a:r>
            <a:r>
              <a:rPr lang="en-ID" sz="2400" dirty="0" err="1"/>
              <a:t>haid</a:t>
            </a:r>
            <a:r>
              <a:rPr lang="en-ID" sz="2400" dirty="0"/>
              <a:t> (</a:t>
            </a:r>
            <a:r>
              <a:rPr lang="en-ID" sz="2400" dirty="0" err="1"/>
              <a:t>haid</a:t>
            </a:r>
            <a:r>
              <a:rPr lang="en-ID" sz="2400" dirty="0"/>
              <a:t> </a:t>
            </a:r>
            <a:r>
              <a:rPr lang="en-ID" sz="2400" dirty="0" err="1"/>
              <a:t>jadi</a:t>
            </a:r>
            <a:r>
              <a:rPr lang="en-ID" sz="2400" dirty="0"/>
              <a:t> </a:t>
            </a:r>
            <a:r>
              <a:rPr lang="en-ID" sz="2400" dirty="0" err="1"/>
              <a:t>sedikit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semakin</a:t>
            </a:r>
            <a:r>
              <a:rPr lang="en-ID" sz="2400" dirty="0"/>
              <a:t> </a:t>
            </a:r>
            <a:r>
              <a:rPr lang="en-ID" sz="2400" dirty="0" err="1"/>
              <a:t>pendek</a:t>
            </a:r>
            <a:r>
              <a:rPr lang="en-ID" sz="2400" dirty="0"/>
              <a:t>, </a:t>
            </a:r>
            <a:r>
              <a:rPr lang="en-ID" sz="2400" dirty="0" err="1"/>
              <a:t>haid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teratur</a:t>
            </a:r>
            <a:r>
              <a:rPr lang="en-ID" sz="2400" dirty="0"/>
              <a:t>, </a:t>
            </a:r>
            <a:r>
              <a:rPr lang="en-ID" sz="2400" dirty="0" err="1"/>
              <a:t>haid</a:t>
            </a:r>
            <a:r>
              <a:rPr lang="en-ID" sz="2400" dirty="0"/>
              <a:t> </a:t>
            </a:r>
            <a:r>
              <a:rPr lang="en-ID" sz="2400" dirty="0" err="1"/>
              <a:t>memanjang</a:t>
            </a:r>
            <a:r>
              <a:rPr lang="en-ID" sz="2400" dirty="0"/>
              <a:t>, </a:t>
            </a:r>
            <a:r>
              <a:rPr lang="en-ID" sz="2400" dirty="0" err="1"/>
              <a:t>haid</a:t>
            </a:r>
            <a:r>
              <a:rPr lang="en-ID" sz="2400" dirty="0"/>
              <a:t> </a:t>
            </a:r>
            <a:r>
              <a:rPr lang="en-ID" sz="2400" dirty="0" err="1"/>
              <a:t>jarang</a:t>
            </a:r>
            <a:r>
              <a:rPr lang="en-ID" sz="2400" dirty="0"/>
              <a:t>,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haid</a:t>
            </a:r>
            <a:r>
              <a:rPr lang="en-ID" sz="2400" dirty="0"/>
              <a:t>), </a:t>
            </a:r>
            <a:r>
              <a:rPr lang="en-ID" sz="2400" dirty="0" err="1"/>
              <a:t>sakit</a:t>
            </a:r>
            <a:r>
              <a:rPr lang="en-ID" sz="2400" dirty="0"/>
              <a:t> </a:t>
            </a:r>
            <a:r>
              <a:rPr lang="en-ID" sz="2400" dirty="0" err="1"/>
              <a:t>kepala</a:t>
            </a:r>
            <a:r>
              <a:rPr lang="en-ID" sz="2400" dirty="0"/>
              <a:t>, </a:t>
            </a:r>
            <a:r>
              <a:rPr lang="en-ID" sz="2400" dirty="0" err="1"/>
              <a:t>pusing</a:t>
            </a:r>
            <a:r>
              <a:rPr lang="en-ID" sz="2400" dirty="0"/>
              <a:t>, </a:t>
            </a:r>
            <a:r>
              <a:rPr lang="en-ID" sz="2400" dirty="0" err="1"/>
              <a:t>nyeri</a:t>
            </a:r>
            <a:r>
              <a:rPr lang="en-ID" sz="2400" dirty="0"/>
              <a:t> </a:t>
            </a:r>
            <a:r>
              <a:rPr lang="en-ID" sz="2400" dirty="0" err="1"/>
              <a:t>payudara</a:t>
            </a:r>
            <a:r>
              <a:rPr lang="en-ID" sz="2400" dirty="0"/>
              <a:t>, </a:t>
            </a:r>
            <a:r>
              <a:rPr lang="en-ID" sz="2400" dirty="0" err="1"/>
              <a:t>kenaikan</a:t>
            </a:r>
            <a:r>
              <a:rPr lang="en-ID" sz="2400" dirty="0"/>
              <a:t> </a:t>
            </a:r>
            <a:r>
              <a:rPr lang="en-ID" sz="2400" dirty="0" err="1"/>
              <a:t>berat</a:t>
            </a:r>
            <a:r>
              <a:rPr lang="en-ID" sz="2400" dirty="0"/>
              <a:t> badan.</a:t>
            </a:r>
            <a:endParaRPr lang="id-ID" sz="2400" b="1" dirty="0">
              <a:solidFill>
                <a:srgbClr val="32604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4F3138-B640-E74C-A67A-F7090909563A}"/>
              </a:ext>
            </a:extLst>
          </p:cNvPr>
          <p:cNvSpPr txBox="1"/>
          <p:nvPr/>
        </p:nvSpPr>
        <p:spPr>
          <a:xfrm>
            <a:off x="1619672" y="917094"/>
            <a:ext cx="731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/>
              <a:t>KB SUNTIK KOMBINASI</a:t>
            </a:r>
            <a:endParaRPr lang="id-ID" sz="2800" b="1" dirty="0">
              <a:solidFill>
                <a:srgbClr val="326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21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1619672" y="1841051"/>
            <a:ext cx="648072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400" dirty="0" err="1"/>
              <a:t>Mengapa</a:t>
            </a:r>
            <a:r>
              <a:rPr lang="en-ID" sz="2400" dirty="0"/>
              <a:t> </a:t>
            </a:r>
            <a:r>
              <a:rPr lang="en-ID" sz="2400" dirty="0" err="1"/>
              <a:t>beberapa</a:t>
            </a:r>
            <a:r>
              <a:rPr lang="en-ID" sz="2400" dirty="0"/>
              <a:t> orang </a:t>
            </a:r>
            <a:r>
              <a:rPr lang="en-ID" sz="2400" dirty="0" err="1"/>
              <a:t>menyukainya</a:t>
            </a:r>
            <a:r>
              <a:rPr lang="en-ID" sz="2400" dirty="0"/>
              <a:t>: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perlu</a:t>
            </a:r>
            <a:r>
              <a:rPr lang="en-ID" sz="2400" dirty="0"/>
              <a:t> </a:t>
            </a:r>
            <a:r>
              <a:rPr lang="en-ID" sz="2400" dirty="0" err="1"/>
              <a:t>diminum</a:t>
            </a:r>
            <a:r>
              <a:rPr lang="en-ID" sz="2400" dirty="0"/>
              <a:t> </a:t>
            </a:r>
            <a:r>
              <a:rPr lang="en-ID" sz="2400" dirty="0" err="1"/>
              <a:t>setiap</a:t>
            </a:r>
            <a:r>
              <a:rPr lang="en-ID" sz="2400" dirty="0"/>
              <a:t> </a:t>
            </a:r>
            <a:r>
              <a:rPr lang="en-ID" sz="2400" dirty="0" err="1"/>
              <a:t>hari</a:t>
            </a:r>
            <a:r>
              <a:rPr lang="en-ID" sz="2400" dirty="0"/>
              <a:t>, </a:t>
            </a:r>
            <a:r>
              <a:rPr lang="en-ID" sz="2400" dirty="0" err="1"/>
              <a:t>ibu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mengguakanya</a:t>
            </a:r>
            <a:r>
              <a:rPr lang="en-ID" sz="2400" dirty="0"/>
              <a:t> </a:t>
            </a:r>
            <a:r>
              <a:rPr lang="en-ID" sz="2400" dirty="0" err="1"/>
              <a:t>tanpa</a:t>
            </a:r>
            <a:r>
              <a:rPr lang="en-ID" sz="2400" dirty="0"/>
              <a:t> </a:t>
            </a:r>
            <a:r>
              <a:rPr lang="en-ID" sz="2400" dirty="0" err="1"/>
              <a:t>diketahui</a:t>
            </a:r>
            <a:r>
              <a:rPr lang="en-ID" sz="2400" dirty="0"/>
              <a:t> </a:t>
            </a:r>
            <a:r>
              <a:rPr lang="en-ID" sz="2400" dirty="0" err="1"/>
              <a:t>siapapun</a:t>
            </a:r>
            <a:r>
              <a:rPr lang="en-ID" sz="2400" dirty="0"/>
              <a:t>, </a:t>
            </a:r>
            <a:r>
              <a:rPr lang="en-ID" sz="2400" dirty="0" err="1"/>
              <a:t>suntikan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dihentikan</a:t>
            </a:r>
            <a:r>
              <a:rPr lang="en-ID" sz="2400" dirty="0"/>
              <a:t> </a:t>
            </a:r>
            <a:r>
              <a:rPr lang="en-ID" sz="2400" dirty="0" err="1"/>
              <a:t>kapan</a:t>
            </a:r>
            <a:r>
              <a:rPr lang="en-ID" sz="2400" dirty="0"/>
              <a:t> </a:t>
            </a:r>
            <a:r>
              <a:rPr lang="en-ID" sz="2400" dirty="0" err="1"/>
              <a:t>saja</a:t>
            </a:r>
            <a:r>
              <a:rPr lang="en-ID" sz="2400" dirty="0"/>
              <a:t>, </a:t>
            </a:r>
            <a:r>
              <a:rPr lang="en-ID" sz="2400" dirty="0" err="1"/>
              <a:t>baik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menjarangkan</a:t>
            </a:r>
            <a:r>
              <a:rPr lang="en-ID" sz="2400" dirty="0"/>
              <a:t> </a:t>
            </a:r>
            <a:r>
              <a:rPr lang="en-ID" sz="2400" dirty="0" err="1"/>
              <a:t>kehamilan</a:t>
            </a:r>
            <a:r>
              <a:rPr lang="en-ID" sz="2400" dirty="0"/>
              <a:t>.</a:t>
            </a:r>
            <a:endParaRPr lang="id-ID" sz="2400" b="1" dirty="0">
              <a:solidFill>
                <a:srgbClr val="32604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4F3138-B640-E74C-A67A-F7090909563A}"/>
              </a:ext>
            </a:extLst>
          </p:cNvPr>
          <p:cNvSpPr txBox="1"/>
          <p:nvPr/>
        </p:nvSpPr>
        <p:spPr>
          <a:xfrm>
            <a:off x="1619672" y="917094"/>
            <a:ext cx="731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/>
              <a:t>KB SUNTIK KOMBINASI</a:t>
            </a:r>
            <a:endParaRPr lang="id-ID" sz="2800" b="1" dirty="0">
              <a:solidFill>
                <a:srgbClr val="326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48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dirty="0"/>
              <a:t>PIL KB KOMBINASI</a:t>
            </a:r>
            <a:endParaRPr lang="id-ID" sz="2000" b="1" dirty="0">
              <a:solidFill>
                <a:srgbClr val="3260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1115616" y="1376169"/>
            <a:ext cx="6984776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 err="1"/>
              <a:t>Mekanisme</a:t>
            </a:r>
            <a:r>
              <a:rPr lang="en-ID" sz="2400" dirty="0"/>
              <a:t>: </a:t>
            </a:r>
            <a:r>
              <a:rPr lang="en-ID" sz="2400" dirty="0" err="1"/>
              <a:t>Pil</a:t>
            </a:r>
            <a:r>
              <a:rPr lang="en-ID" sz="2400" dirty="0"/>
              <a:t> </a:t>
            </a:r>
            <a:r>
              <a:rPr lang="en-ID" sz="2400" dirty="0" err="1"/>
              <a:t>kombinasi</a:t>
            </a:r>
            <a:r>
              <a:rPr lang="en-ID" sz="2400" dirty="0"/>
              <a:t> </a:t>
            </a:r>
            <a:r>
              <a:rPr lang="en-ID" sz="2400" dirty="0" err="1"/>
              <a:t>menekan</a:t>
            </a:r>
            <a:r>
              <a:rPr lang="en-ID" sz="2400" dirty="0"/>
              <a:t> </a:t>
            </a:r>
            <a:r>
              <a:rPr lang="en-ID" sz="2400" dirty="0" err="1"/>
              <a:t>ovulasi</a:t>
            </a:r>
            <a:r>
              <a:rPr lang="en-ID" sz="2400" dirty="0"/>
              <a:t>, </a:t>
            </a:r>
            <a:r>
              <a:rPr lang="en-ID" sz="2400" dirty="0" err="1"/>
              <a:t>mencegah</a:t>
            </a:r>
            <a:r>
              <a:rPr lang="en-ID" sz="2400" dirty="0"/>
              <a:t> </a:t>
            </a:r>
            <a:r>
              <a:rPr lang="en-ID" sz="2400" dirty="0" err="1"/>
              <a:t>implantasi</a:t>
            </a:r>
            <a:r>
              <a:rPr lang="en-ID" sz="2400" dirty="0"/>
              <a:t>, </a:t>
            </a:r>
            <a:r>
              <a:rPr lang="en-ID" sz="2400" dirty="0" err="1"/>
              <a:t>mengentalkan</a:t>
            </a:r>
            <a:r>
              <a:rPr lang="en-ID" sz="2400" dirty="0"/>
              <a:t> </a:t>
            </a:r>
            <a:r>
              <a:rPr lang="en-ID" sz="2400" dirty="0" err="1"/>
              <a:t>lendir</a:t>
            </a:r>
            <a:r>
              <a:rPr lang="en-ID" sz="2400" dirty="0"/>
              <a:t> </a:t>
            </a:r>
            <a:r>
              <a:rPr lang="en-ID" sz="2400" dirty="0" err="1"/>
              <a:t>serviks</a:t>
            </a:r>
            <a:r>
              <a:rPr lang="en-ID" sz="2400" dirty="0"/>
              <a:t> </a:t>
            </a: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dirty="0" err="1"/>
              <a:t>sulit</a:t>
            </a:r>
            <a:r>
              <a:rPr lang="en-ID" sz="2400" dirty="0"/>
              <a:t> </a:t>
            </a:r>
            <a:r>
              <a:rPr lang="en-ID" sz="2400" dirty="0" err="1"/>
              <a:t>dilalui</a:t>
            </a:r>
            <a:r>
              <a:rPr lang="en-ID" sz="2400" dirty="0"/>
              <a:t> oleh </a:t>
            </a:r>
            <a:r>
              <a:rPr lang="en-ID" sz="2400" dirty="0" err="1"/>
              <a:t>sperma</a:t>
            </a:r>
            <a:r>
              <a:rPr lang="en-ID" sz="2400" dirty="0"/>
              <a:t>, dan </a:t>
            </a:r>
            <a:r>
              <a:rPr lang="en-ID" sz="2400" dirty="0" err="1"/>
              <a:t>menganggu</a:t>
            </a:r>
            <a:r>
              <a:rPr lang="en-ID" sz="2400" dirty="0"/>
              <a:t> </a:t>
            </a:r>
            <a:r>
              <a:rPr lang="en-ID" sz="2400" dirty="0" err="1"/>
              <a:t>pergerakan</a:t>
            </a:r>
            <a:r>
              <a:rPr lang="en-ID" sz="2400" dirty="0"/>
              <a:t> tuba </a:t>
            </a: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dirty="0" err="1"/>
              <a:t>transportasi</a:t>
            </a:r>
            <a:r>
              <a:rPr lang="en-ID" sz="2400" dirty="0"/>
              <a:t> </a:t>
            </a:r>
            <a:r>
              <a:rPr lang="en-ID" sz="2400" dirty="0" err="1"/>
              <a:t>telur</a:t>
            </a:r>
            <a:r>
              <a:rPr lang="en-ID" sz="2400" dirty="0"/>
              <a:t> </a:t>
            </a:r>
            <a:r>
              <a:rPr lang="en-ID" sz="2400" dirty="0" err="1"/>
              <a:t>terganggu</a:t>
            </a:r>
            <a:r>
              <a:rPr lang="en-ID" sz="2400" dirty="0"/>
              <a:t>. </a:t>
            </a:r>
            <a:r>
              <a:rPr lang="en-ID" sz="2400" dirty="0" err="1"/>
              <a:t>Pil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diminum</a:t>
            </a:r>
            <a:r>
              <a:rPr lang="en-ID" sz="2400" dirty="0"/>
              <a:t> </a:t>
            </a:r>
            <a:r>
              <a:rPr lang="en-ID" sz="2400" dirty="0" err="1"/>
              <a:t>setiap</a:t>
            </a:r>
            <a:r>
              <a:rPr lang="en-ID" sz="2400" dirty="0"/>
              <a:t> </a:t>
            </a:r>
            <a:r>
              <a:rPr lang="en-ID" sz="2400" dirty="0" err="1"/>
              <a:t>hari</a:t>
            </a:r>
            <a:endParaRPr lang="id-ID" sz="2400" b="1" dirty="0">
              <a:solidFill>
                <a:srgbClr val="326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2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>
            <a:spLocks noGrp="1"/>
          </p:cNvSpPr>
          <p:nvPr>
            <p:ph type="title"/>
          </p:nvPr>
        </p:nvSpPr>
        <p:spPr>
          <a:xfrm>
            <a:off x="2096185" y="1046607"/>
            <a:ext cx="4788218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/>
              <a:t>EFEKTIFITAS METODE KONTRASEPSI</a:t>
            </a:r>
            <a:endParaRPr sz="1800"/>
          </a:p>
          <a:p>
            <a:pPr>
              <a:spcBef>
                <a:spcPts val="11"/>
              </a:spcBef>
            </a:pPr>
            <a:r>
              <a:rPr lang="en-US" sz="1050"/>
              <a:t>Nilai 0 – 1: Sangat Efektif	2 – 9: Efektif	&gt; 9: Kurang Efektif</a:t>
            </a:r>
            <a:endParaRPr sz="1050"/>
          </a:p>
        </p:txBody>
      </p:sp>
      <p:graphicFrame>
        <p:nvGraphicFramePr>
          <p:cNvPr id="197" name="Google Shape;197;p15"/>
          <p:cNvGraphicFramePr/>
          <p:nvPr/>
        </p:nvGraphicFramePr>
        <p:xfrm>
          <a:off x="1536948" y="1695385"/>
          <a:ext cx="5829300" cy="448147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5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587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Efektifitas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338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96240" marR="388620" lvl="0" indent="244475" algn="l" rtl="0">
                        <a:lnSpc>
                          <a:spcPct val="10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Metode  Kontrasepsi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13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90805" marR="302260" lvl="0" indent="0" algn="l" rtl="0">
                        <a:lnSpc>
                          <a:spcPct val="10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Kehamilan per 100 perempuan dalam  12 bulan pertama pemakaian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1431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805" marR="207645" lvl="0" indent="0" algn="l" rtl="0">
                        <a:lnSpc>
                          <a:spcPct val="10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Digunakan secara  biasa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3344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805" marR="207645" lvl="0" indent="0" algn="l" rtl="0">
                        <a:lnSpc>
                          <a:spcPct val="100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Digunakan secara  tepat dan  konsisten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4281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Sangat Efektif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238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90805" marR="1189990" lvl="0" indent="0" algn="l" rtl="0">
                        <a:lnSpc>
                          <a:spcPct val="11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Implan  Vasektomi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5244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0,05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0,15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5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0,8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52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0,05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0,01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0,05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0,3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5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0,3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52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9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Suntikan Kombinasi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9056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9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Suntikan Progestin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613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8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Tubektomi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9056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5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AKDR T Cu 380 A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9056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401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13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Sangat efektif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238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Metode Laktasi Amenore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3338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52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0,9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52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550">
                <a:tc>
                  <a:txBody>
                    <a:bodyPr/>
                    <a:lstStyle/>
                    <a:p>
                      <a:pPr marL="91440" marR="196850" lvl="0" indent="0" algn="l" rtl="0">
                        <a:lnSpc>
                          <a:spcPct val="100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bila dipakai  secara tepat dan  konsisten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11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Pil Kontrasepsi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Kombinasi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90805" marR="612140" lvl="0" indent="0" algn="l" rtl="0">
                        <a:lnSpc>
                          <a:spcPct val="1055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Pil Progestin (non-  laktasi)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569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0,3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8569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401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13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Efektif bila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5238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Kondom Pria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3338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5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29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52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5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85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352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5598">
                <a:tc>
                  <a:txBody>
                    <a:bodyPr/>
                    <a:lstStyle/>
                    <a:p>
                      <a:pPr marL="91440" marR="403225" lvl="0" indent="0" algn="l" rtl="0">
                        <a:lnSpc>
                          <a:spcPct val="100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dipakai secara  tepat dan  konsisten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11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Sanggama Terputus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90805" marR="198755" lvl="0" indent="0" algn="l" rtl="0">
                        <a:lnSpc>
                          <a:spcPct val="12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Diafragma + Spermasida  KB Alamiah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Kondom Perempuan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9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Spermasida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9056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9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1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Tidak menggunakan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7613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1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Kontrasepsi</a:t>
                      </a:r>
                      <a:endParaRPr sz="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99" name="Google Shape;199;p15"/>
          <p:cNvSpPr txBox="1">
            <a:spLocks noGrp="1"/>
          </p:cNvSpPr>
          <p:nvPr>
            <p:ph type="ftr" idx="11"/>
          </p:nvPr>
        </p:nvSpPr>
        <p:spPr>
          <a:xfrm>
            <a:off x="23526" y="6577158"/>
            <a:ext cx="2001317" cy="28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6" rIns="0" bIns="0" anchor="t" anchorCtr="0">
            <a:spAutoFit/>
          </a:bodyPr>
          <a:lstStyle/>
          <a:p>
            <a:pPr marL="9525"/>
            <a:r>
              <a:rPr lang="en-US" dirty="0"/>
              <a:t>Midwifery Update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/>
              <a:t>PIL KB KOMBINASI</a:t>
            </a:r>
            <a:endParaRPr lang="id-ID" sz="2400" b="1" dirty="0">
              <a:solidFill>
                <a:srgbClr val="3260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1115616" y="2060848"/>
            <a:ext cx="7312326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 err="1"/>
              <a:t>Efektivitas</a:t>
            </a:r>
            <a:r>
              <a:rPr lang="en-ID" sz="2000" dirty="0"/>
              <a:t>: </a:t>
            </a:r>
            <a:r>
              <a:rPr lang="en-ID" sz="2000" dirty="0" err="1"/>
              <a:t>Bila</a:t>
            </a:r>
            <a:r>
              <a:rPr lang="en-ID" sz="2000" dirty="0"/>
              <a:t> </a:t>
            </a:r>
            <a:r>
              <a:rPr lang="en-ID" sz="2000" dirty="0" err="1"/>
              <a:t>diguakan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benar</a:t>
            </a:r>
            <a:r>
              <a:rPr lang="en-ID" sz="2000" dirty="0"/>
              <a:t>, </a:t>
            </a:r>
            <a:r>
              <a:rPr lang="en-ID" sz="2000" dirty="0" err="1"/>
              <a:t>risiko</a:t>
            </a:r>
            <a:r>
              <a:rPr lang="en-ID" sz="2000" dirty="0"/>
              <a:t> </a:t>
            </a:r>
            <a:r>
              <a:rPr lang="en-ID" sz="2000" dirty="0" err="1"/>
              <a:t>kehamilan</a:t>
            </a:r>
            <a:r>
              <a:rPr lang="en-ID" sz="2000" dirty="0"/>
              <a:t> </a:t>
            </a:r>
            <a:r>
              <a:rPr lang="en-ID" sz="2000" dirty="0" err="1"/>
              <a:t>kurang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1 di </a:t>
            </a:r>
            <a:r>
              <a:rPr lang="en-ID" sz="2000" dirty="0" err="1"/>
              <a:t>antara</a:t>
            </a:r>
            <a:r>
              <a:rPr lang="en-ID" sz="2000" dirty="0"/>
              <a:t> 100 </a:t>
            </a:r>
            <a:r>
              <a:rPr lang="en-ID" sz="2000" dirty="0" err="1"/>
              <a:t>ibu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1 </a:t>
            </a:r>
            <a:r>
              <a:rPr lang="en-ID" sz="2000" dirty="0" err="1"/>
              <a:t>tahun</a:t>
            </a:r>
            <a:r>
              <a:rPr lang="en-ID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 err="1"/>
              <a:t>Efek</a:t>
            </a:r>
            <a:r>
              <a:rPr lang="en-ID" sz="2000" dirty="0"/>
              <a:t> </a:t>
            </a:r>
            <a:r>
              <a:rPr lang="en-ID" sz="2000" dirty="0" err="1"/>
              <a:t>samping</a:t>
            </a:r>
            <a:r>
              <a:rPr lang="en-ID" sz="2000" dirty="0"/>
              <a:t>:* </a:t>
            </a:r>
            <a:r>
              <a:rPr lang="en-ID" sz="2000" dirty="0" err="1"/>
              <a:t>Perubahan</a:t>
            </a:r>
            <a:r>
              <a:rPr lang="en-ID" sz="2000" dirty="0"/>
              <a:t> </a:t>
            </a:r>
            <a:r>
              <a:rPr lang="en-ID" sz="2000" dirty="0" err="1"/>
              <a:t>pola</a:t>
            </a:r>
            <a:r>
              <a:rPr lang="en-ID" sz="2000" dirty="0"/>
              <a:t> </a:t>
            </a:r>
            <a:r>
              <a:rPr lang="en-ID" sz="2000" dirty="0" err="1"/>
              <a:t>haid</a:t>
            </a:r>
            <a:r>
              <a:rPr lang="en-ID" sz="2000" dirty="0"/>
              <a:t> (</a:t>
            </a:r>
            <a:r>
              <a:rPr lang="en-ID" sz="2000" dirty="0" err="1"/>
              <a:t>haid</a:t>
            </a:r>
            <a:r>
              <a:rPr lang="en-ID" sz="2000" dirty="0"/>
              <a:t> </a:t>
            </a:r>
            <a:r>
              <a:rPr lang="en-ID" sz="2000" dirty="0" err="1"/>
              <a:t>jadi</a:t>
            </a:r>
            <a:r>
              <a:rPr lang="en-ID" sz="2000" dirty="0"/>
              <a:t> </a:t>
            </a:r>
            <a:r>
              <a:rPr lang="en-ID" sz="2000" dirty="0" err="1"/>
              <a:t>sedikit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semakin</a:t>
            </a:r>
            <a:r>
              <a:rPr lang="en-ID" sz="2000" dirty="0"/>
              <a:t> </a:t>
            </a:r>
            <a:r>
              <a:rPr lang="en-ID" sz="2000" dirty="0" err="1"/>
              <a:t>pendek</a:t>
            </a:r>
            <a:r>
              <a:rPr lang="en-ID" sz="2000" dirty="0"/>
              <a:t>, </a:t>
            </a:r>
            <a:r>
              <a:rPr lang="en-ID" sz="2000" dirty="0" err="1"/>
              <a:t>haid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teratur</a:t>
            </a:r>
            <a:r>
              <a:rPr lang="en-ID" sz="2000" dirty="0"/>
              <a:t>, </a:t>
            </a:r>
            <a:r>
              <a:rPr lang="en-ID" sz="2000" dirty="0" err="1"/>
              <a:t>haid</a:t>
            </a:r>
            <a:r>
              <a:rPr lang="en-ID" sz="2000" dirty="0"/>
              <a:t> </a:t>
            </a:r>
            <a:r>
              <a:rPr lang="en-ID" sz="2000" dirty="0" err="1"/>
              <a:t>jarang</a:t>
            </a:r>
            <a:r>
              <a:rPr lang="en-ID" sz="2000" dirty="0"/>
              <a:t>,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haid</a:t>
            </a:r>
            <a:r>
              <a:rPr lang="en-ID" sz="2000" dirty="0"/>
              <a:t>), </a:t>
            </a:r>
            <a:r>
              <a:rPr lang="en-ID" sz="2000" dirty="0" err="1"/>
              <a:t>sakit</a:t>
            </a:r>
            <a:r>
              <a:rPr lang="en-ID" sz="2000" dirty="0"/>
              <a:t> </a:t>
            </a:r>
            <a:r>
              <a:rPr lang="en-ID" sz="2000" dirty="0" err="1"/>
              <a:t>kepala</a:t>
            </a:r>
            <a:r>
              <a:rPr lang="en-ID" sz="2000" dirty="0"/>
              <a:t>, </a:t>
            </a:r>
            <a:r>
              <a:rPr lang="en-ID" sz="2000" dirty="0" err="1"/>
              <a:t>pusing</a:t>
            </a:r>
            <a:r>
              <a:rPr lang="en-ID" sz="2000" dirty="0"/>
              <a:t>, </a:t>
            </a:r>
            <a:r>
              <a:rPr lang="en-ID" sz="2000" dirty="0" err="1"/>
              <a:t>mual</a:t>
            </a:r>
            <a:r>
              <a:rPr lang="en-ID" sz="2000" dirty="0"/>
              <a:t>, </a:t>
            </a:r>
            <a:r>
              <a:rPr lang="en-ID" sz="2000" dirty="0" err="1"/>
              <a:t>nyeri</a:t>
            </a:r>
            <a:r>
              <a:rPr lang="en-ID" sz="2000" dirty="0"/>
              <a:t> </a:t>
            </a:r>
            <a:r>
              <a:rPr lang="en-ID" sz="2000" dirty="0" err="1"/>
              <a:t>payudara</a:t>
            </a:r>
            <a:r>
              <a:rPr lang="en-ID" sz="2000" dirty="0"/>
              <a:t>, </a:t>
            </a:r>
            <a:r>
              <a:rPr lang="en-ID" sz="2000" dirty="0" err="1"/>
              <a:t>perubahan</a:t>
            </a:r>
            <a:r>
              <a:rPr lang="en-ID" sz="2000" dirty="0"/>
              <a:t> </a:t>
            </a:r>
            <a:r>
              <a:rPr lang="en-ID" sz="2000" dirty="0" err="1"/>
              <a:t>berat</a:t>
            </a:r>
            <a:r>
              <a:rPr lang="en-ID" sz="2000" dirty="0"/>
              <a:t> badan, </a:t>
            </a:r>
            <a:r>
              <a:rPr lang="en-ID" sz="2000" dirty="0" err="1"/>
              <a:t>perubahaan</a:t>
            </a:r>
            <a:r>
              <a:rPr lang="en-ID" sz="2000" dirty="0"/>
              <a:t> </a:t>
            </a:r>
            <a:r>
              <a:rPr lang="en-ID" sz="2000" dirty="0" err="1"/>
              <a:t>suasana</a:t>
            </a:r>
            <a:r>
              <a:rPr lang="en-ID" sz="2000" dirty="0"/>
              <a:t> </a:t>
            </a:r>
            <a:r>
              <a:rPr lang="en-ID" sz="2000" dirty="0" err="1"/>
              <a:t>perasaan</a:t>
            </a:r>
            <a:r>
              <a:rPr lang="en-ID" sz="2000" dirty="0"/>
              <a:t>, </a:t>
            </a:r>
            <a:r>
              <a:rPr lang="en-ID" sz="2000" dirty="0" err="1"/>
              <a:t>jerawat</a:t>
            </a:r>
            <a:r>
              <a:rPr lang="en-ID" sz="2000" dirty="0"/>
              <a:t> (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membaik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memburuk</a:t>
            </a:r>
            <a:r>
              <a:rPr lang="en-ID" sz="2000" dirty="0"/>
              <a:t>, </a:t>
            </a:r>
            <a:r>
              <a:rPr lang="en-ID" sz="2000" dirty="0" err="1"/>
              <a:t>tapi</a:t>
            </a:r>
            <a:r>
              <a:rPr lang="en-ID" sz="2000" dirty="0"/>
              <a:t> </a:t>
            </a:r>
            <a:r>
              <a:rPr lang="en-ID" sz="2000" dirty="0" err="1"/>
              <a:t>biasaya</a:t>
            </a:r>
            <a:r>
              <a:rPr lang="en-ID" sz="2000" dirty="0"/>
              <a:t> </a:t>
            </a:r>
            <a:r>
              <a:rPr lang="en-ID" sz="2000" dirty="0" err="1"/>
              <a:t>membaik</a:t>
            </a:r>
            <a:r>
              <a:rPr lang="en-ID" sz="2000" dirty="0"/>
              <a:t>), dan </a:t>
            </a:r>
            <a:r>
              <a:rPr lang="en-ID" sz="2000" dirty="0" err="1"/>
              <a:t>peningkatan</a:t>
            </a:r>
            <a:r>
              <a:rPr lang="en-ID" sz="2000" dirty="0"/>
              <a:t> </a:t>
            </a:r>
            <a:r>
              <a:rPr lang="en-ID" sz="2000" dirty="0" err="1"/>
              <a:t>tekanan</a:t>
            </a:r>
            <a:r>
              <a:rPr lang="en-ID" sz="2000" dirty="0"/>
              <a:t> </a:t>
            </a:r>
            <a:r>
              <a:rPr lang="en-ID" sz="2000" dirty="0" err="1"/>
              <a:t>darah</a:t>
            </a:r>
            <a:r>
              <a:rPr lang="en-ID" sz="2000" dirty="0"/>
              <a:t>.</a:t>
            </a:r>
            <a:endParaRPr lang="id-ID" sz="2000" b="1" dirty="0">
              <a:solidFill>
                <a:srgbClr val="326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53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/>
              <a:t>PIL KB KOMBINASI</a:t>
            </a:r>
            <a:endParaRPr lang="id-ID" sz="2400" b="1" dirty="0">
              <a:solidFill>
                <a:srgbClr val="3260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467544" y="1841051"/>
            <a:ext cx="8136904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 err="1"/>
              <a:t>Mengapa</a:t>
            </a:r>
            <a:r>
              <a:rPr lang="en-ID" sz="2400" dirty="0"/>
              <a:t> </a:t>
            </a:r>
            <a:r>
              <a:rPr lang="en-ID" sz="2400" dirty="0" err="1"/>
              <a:t>beberapa</a:t>
            </a:r>
            <a:r>
              <a:rPr lang="en-ID" sz="2400" dirty="0"/>
              <a:t> orang </a:t>
            </a:r>
            <a:r>
              <a:rPr lang="en-ID" sz="2400" dirty="0" err="1"/>
              <a:t>menyukainya</a:t>
            </a:r>
            <a:r>
              <a:rPr lang="en-ID" sz="2400" dirty="0"/>
              <a:t>: </a:t>
            </a:r>
            <a:r>
              <a:rPr lang="en-ID" sz="2400" dirty="0" err="1"/>
              <a:t>Pemakaiannya</a:t>
            </a:r>
            <a:r>
              <a:rPr lang="en-ID" sz="2400" dirty="0"/>
              <a:t> </a:t>
            </a:r>
            <a:r>
              <a:rPr lang="en-ID" sz="2400" dirty="0" err="1"/>
              <a:t>dikendalikan</a:t>
            </a:r>
            <a:r>
              <a:rPr lang="en-ID" sz="2400" dirty="0"/>
              <a:t> oleh </a:t>
            </a:r>
            <a:r>
              <a:rPr lang="en-ID" sz="2400" dirty="0" err="1"/>
              <a:t>perempuan</a:t>
            </a:r>
            <a:r>
              <a:rPr lang="en-ID" sz="2400" dirty="0"/>
              <a:t>,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dihentikan</a:t>
            </a:r>
            <a:r>
              <a:rPr lang="en-ID" sz="2400" dirty="0"/>
              <a:t> </a:t>
            </a:r>
            <a:r>
              <a:rPr lang="en-ID" sz="2400" dirty="0" err="1"/>
              <a:t>kapannpun</a:t>
            </a:r>
            <a:r>
              <a:rPr lang="en-ID" sz="2400" dirty="0"/>
              <a:t> </a:t>
            </a:r>
            <a:r>
              <a:rPr lang="en-ID" sz="2400" dirty="0" err="1"/>
              <a:t>tanpa</a:t>
            </a:r>
            <a:r>
              <a:rPr lang="en-ID" sz="2400" dirty="0"/>
              <a:t> </a:t>
            </a:r>
            <a:r>
              <a:rPr lang="en-ID" sz="2400" dirty="0" err="1"/>
              <a:t>perlu</a:t>
            </a:r>
            <a:r>
              <a:rPr lang="en-ID" sz="2400" dirty="0"/>
              <a:t> </a:t>
            </a:r>
            <a:r>
              <a:rPr lang="en-ID" sz="2400" dirty="0" err="1"/>
              <a:t>bantuan</a:t>
            </a:r>
            <a:r>
              <a:rPr lang="en-ID" sz="2400" dirty="0"/>
              <a:t> </a:t>
            </a:r>
            <a:r>
              <a:rPr lang="en-ID" sz="2400" dirty="0" err="1"/>
              <a:t>tenaga</a:t>
            </a:r>
            <a:r>
              <a:rPr lang="en-ID" sz="2400" dirty="0"/>
              <a:t> </a:t>
            </a:r>
            <a:r>
              <a:rPr lang="en-ID" sz="2400" dirty="0" err="1"/>
              <a:t>kesehatan</a:t>
            </a:r>
            <a:r>
              <a:rPr lang="en-ID" sz="2400" dirty="0"/>
              <a:t>, dan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mengganggu</a:t>
            </a:r>
            <a:r>
              <a:rPr lang="en-ID" sz="2400" dirty="0"/>
              <a:t> </a:t>
            </a:r>
            <a:r>
              <a:rPr lang="en-ID" sz="2400" dirty="0" err="1"/>
              <a:t>hubungan</a:t>
            </a:r>
            <a:r>
              <a:rPr lang="en-ID" sz="2400" dirty="0"/>
              <a:t> </a:t>
            </a:r>
            <a:r>
              <a:rPr lang="en-ID" sz="2400" dirty="0" err="1"/>
              <a:t>seksual</a:t>
            </a:r>
            <a:r>
              <a:rPr lang="en-ID" sz="24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 err="1"/>
              <a:t>Mengapa</a:t>
            </a:r>
            <a:r>
              <a:rPr lang="en-ID" sz="2400" dirty="0"/>
              <a:t> </a:t>
            </a:r>
            <a:r>
              <a:rPr lang="en-ID" sz="2400" dirty="0" err="1"/>
              <a:t>beberapa</a:t>
            </a:r>
            <a:r>
              <a:rPr lang="en-ID" sz="2400" dirty="0"/>
              <a:t> orang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menyukainya</a:t>
            </a:r>
            <a:r>
              <a:rPr lang="en-ID" sz="2400" dirty="0"/>
              <a:t>: </a:t>
            </a:r>
            <a:r>
              <a:rPr lang="en-ID" sz="2400" dirty="0" err="1"/>
              <a:t>Relatif</a:t>
            </a:r>
            <a:r>
              <a:rPr lang="en-ID" sz="2400" dirty="0"/>
              <a:t> mahal dan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tiap</a:t>
            </a:r>
            <a:r>
              <a:rPr lang="en-ID" sz="2400" dirty="0"/>
              <a:t> </a:t>
            </a:r>
            <a:r>
              <a:rPr lang="en-ID" sz="2400" dirty="0" err="1"/>
              <a:t>hari</a:t>
            </a:r>
            <a:r>
              <a:rPr lang="en-ID" sz="24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/>
              <a:t>*) </a:t>
            </a:r>
            <a:r>
              <a:rPr lang="en-ID" sz="2400" dirty="0" err="1"/>
              <a:t>Beberapa</a:t>
            </a:r>
            <a:r>
              <a:rPr lang="en-ID" sz="2400" dirty="0"/>
              <a:t> </a:t>
            </a:r>
            <a:r>
              <a:rPr lang="en-ID" sz="2400" dirty="0" err="1"/>
              <a:t>efek</a:t>
            </a:r>
            <a:r>
              <a:rPr lang="en-ID" sz="2400" dirty="0"/>
              <a:t> </a:t>
            </a:r>
            <a:r>
              <a:rPr lang="en-ID" sz="2400" dirty="0" err="1"/>
              <a:t>samping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berbahaya</a:t>
            </a:r>
            <a:r>
              <a:rPr lang="en-ID" sz="2400" dirty="0"/>
              <a:t> dan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menghilang</a:t>
            </a:r>
            <a:r>
              <a:rPr lang="en-ID" sz="2400" dirty="0"/>
              <a:t> </a:t>
            </a:r>
            <a:r>
              <a:rPr lang="en-ID" sz="2400" dirty="0" err="1"/>
              <a:t>setelah</a:t>
            </a:r>
            <a:r>
              <a:rPr lang="en-ID" sz="2400" dirty="0"/>
              <a:t> </a:t>
            </a:r>
            <a:r>
              <a:rPr lang="en-ID" sz="2400" dirty="0" err="1"/>
              <a:t>pemakaian</a:t>
            </a:r>
            <a:r>
              <a:rPr lang="en-ID" sz="2400" dirty="0"/>
              <a:t> </a:t>
            </a:r>
            <a:r>
              <a:rPr lang="en-ID" sz="2400" dirty="0" err="1"/>
              <a:t>beberapa</a:t>
            </a:r>
            <a:r>
              <a:rPr lang="en-ID" sz="2400" dirty="0"/>
              <a:t> </a:t>
            </a:r>
            <a:r>
              <a:rPr lang="en-ID" sz="2400" dirty="0" err="1"/>
              <a:t>bulan</a:t>
            </a:r>
            <a:r>
              <a:rPr lang="en-ID" sz="2400" dirty="0"/>
              <a:t>, </a:t>
            </a:r>
            <a:r>
              <a:rPr lang="en-ID" sz="2400" dirty="0" err="1"/>
              <a:t>misalnya</a:t>
            </a:r>
            <a:r>
              <a:rPr lang="en-ID" sz="2400" dirty="0"/>
              <a:t> </a:t>
            </a:r>
            <a:r>
              <a:rPr lang="en-ID" sz="2400" dirty="0" err="1"/>
              <a:t>haid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teratur</a:t>
            </a:r>
            <a:endParaRPr lang="id-ID" sz="2400" b="1" dirty="0">
              <a:solidFill>
                <a:srgbClr val="326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07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/>
              <a:t>PIL HORMON PROGESTIN</a:t>
            </a:r>
            <a:endParaRPr lang="id-ID" sz="2400" b="1" dirty="0">
              <a:solidFill>
                <a:srgbClr val="3260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755576" y="1378759"/>
            <a:ext cx="7776864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400" dirty="0" err="1"/>
              <a:t>Mekanisme</a:t>
            </a:r>
            <a:r>
              <a:rPr lang="en-ID" sz="2400" dirty="0"/>
              <a:t>: </a:t>
            </a:r>
            <a:r>
              <a:rPr lang="en-ID" sz="2400" dirty="0" err="1"/>
              <a:t>Minipil</a:t>
            </a:r>
            <a:r>
              <a:rPr lang="en-ID" sz="2400" dirty="0"/>
              <a:t> </a:t>
            </a:r>
            <a:r>
              <a:rPr lang="en-ID" sz="2400" dirty="0" err="1"/>
              <a:t>menekan</a:t>
            </a:r>
            <a:r>
              <a:rPr lang="en-ID" sz="2400" dirty="0"/>
              <a:t> </a:t>
            </a:r>
            <a:r>
              <a:rPr lang="en-ID" sz="2400" dirty="0" err="1"/>
              <a:t>sekresi</a:t>
            </a:r>
            <a:r>
              <a:rPr lang="en-ID" sz="2400" dirty="0"/>
              <a:t> gonadotropin dan </a:t>
            </a:r>
            <a:r>
              <a:rPr lang="en-ID" sz="2400" dirty="0" err="1"/>
              <a:t>sintesis</a:t>
            </a:r>
            <a:r>
              <a:rPr lang="en-ID" sz="2400" dirty="0"/>
              <a:t> steroid </a:t>
            </a:r>
            <a:r>
              <a:rPr lang="en-ID" sz="2400" dirty="0" err="1"/>
              <a:t>seks</a:t>
            </a:r>
            <a:r>
              <a:rPr lang="en-ID" sz="2400" dirty="0"/>
              <a:t> di ovarium, endometrium </a:t>
            </a:r>
            <a:r>
              <a:rPr lang="en-ID" sz="2400" dirty="0" err="1"/>
              <a:t>mengalami</a:t>
            </a:r>
            <a:r>
              <a:rPr lang="en-ID" sz="2400" dirty="0"/>
              <a:t> </a:t>
            </a:r>
            <a:r>
              <a:rPr lang="en-ID" sz="2400" dirty="0" err="1"/>
              <a:t>transformasi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awal</a:t>
            </a:r>
            <a:r>
              <a:rPr lang="en-ID" sz="2400" dirty="0"/>
              <a:t> </a:t>
            </a: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dirty="0" err="1"/>
              <a:t>implantasi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sulit</a:t>
            </a:r>
            <a:r>
              <a:rPr lang="en-ID" sz="2400" dirty="0"/>
              <a:t>, </a:t>
            </a:r>
            <a:r>
              <a:rPr lang="en-ID" sz="2400" dirty="0" err="1"/>
              <a:t>mengentalkan</a:t>
            </a:r>
            <a:r>
              <a:rPr lang="en-ID" sz="2400" dirty="0"/>
              <a:t> </a:t>
            </a:r>
            <a:r>
              <a:rPr lang="en-ID" sz="2400" dirty="0" err="1"/>
              <a:t>lendir</a:t>
            </a:r>
            <a:r>
              <a:rPr lang="en-ID" sz="2400" dirty="0"/>
              <a:t> </a:t>
            </a:r>
            <a:r>
              <a:rPr lang="en-ID" sz="2400" dirty="0" err="1"/>
              <a:t>serviks</a:t>
            </a:r>
            <a:r>
              <a:rPr lang="en-ID" sz="2400" dirty="0"/>
              <a:t> </a:t>
            </a: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dirty="0" err="1"/>
              <a:t>menghambat</a:t>
            </a:r>
            <a:r>
              <a:rPr lang="en-ID" sz="2400" dirty="0"/>
              <a:t> </a:t>
            </a:r>
            <a:r>
              <a:rPr lang="en-ID" sz="2400" dirty="0" err="1"/>
              <a:t>penetrasi</a:t>
            </a:r>
            <a:r>
              <a:rPr lang="en-ID" sz="2400" dirty="0"/>
              <a:t> </a:t>
            </a:r>
            <a:r>
              <a:rPr lang="en-ID" sz="2400" dirty="0" err="1"/>
              <a:t>sperma</a:t>
            </a:r>
            <a:r>
              <a:rPr lang="en-ID" sz="2400" dirty="0"/>
              <a:t>, </a:t>
            </a:r>
            <a:r>
              <a:rPr lang="en-ID" sz="2400" dirty="0" err="1"/>
              <a:t>mengubah</a:t>
            </a:r>
            <a:r>
              <a:rPr lang="en-ID" sz="2400" dirty="0"/>
              <a:t> </a:t>
            </a:r>
            <a:r>
              <a:rPr lang="en-ID" sz="2400" dirty="0" err="1"/>
              <a:t>motilitas</a:t>
            </a:r>
            <a:r>
              <a:rPr lang="en-ID" sz="2400" dirty="0"/>
              <a:t> tuba </a:t>
            </a: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dirty="0" err="1"/>
              <a:t>transportasi</a:t>
            </a:r>
            <a:r>
              <a:rPr lang="en-ID" sz="2400" dirty="0"/>
              <a:t> </a:t>
            </a:r>
            <a:r>
              <a:rPr lang="en-ID" sz="2400" dirty="0" err="1"/>
              <a:t>sperma</a:t>
            </a:r>
            <a:r>
              <a:rPr lang="en-ID" sz="2400" dirty="0"/>
              <a:t> </a:t>
            </a:r>
            <a:r>
              <a:rPr lang="en-ID" sz="2400" dirty="0" err="1"/>
              <a:t>terganggu</a:t>
            </a:r>
            <a:r>
              <a:rPr lang="en-ID" sz="2400" dirty="0"/>
              <a:t>. </a:t>
            </a:r>
            <a:r>
              <a:rPr lang="en-ID" sz="2400" dirty="0" err="1"/>
              <a:t>Pil</a:t>
            </a:r>
            <a:r>
              <a:rPr lang="en-ID" sz="2400" dirty="0"/>
              <a:t> </a:t>
            </a:r>
            <a:r>
              <a:rPr lang="en-ID" sz="2400" dirty="0" err="1"/>
              <a:t>diminum</a:t>
            </a:r>
            <a:r>
              <a:rPr lang="en-ID" sz="2400" dirty="0"/>
              <a:t> </a:t>
            </a:r>
            <a:r>
              <a:rPr lang="en-ID" sz="2400" dirty="0" err="1"/>
              <a:t>setiap</a:t>
            </a:r>
            <a:r>
              <a:rPr lang="en-ID" sz="2400" dirty="0"/>
              <a:t> </a:t>
            </a:r>
            <a:r>
              <a:rPr lang="en-ID" sz="2400" dirty="0" err="1"/>
              <a:t>hari</a:t>
            </a:r>
            <a:r>
              <a:rPr lang="en-ID" sz="2400" dirty="0"/>
              <a:t>.</a:t>
            </a:r>
            <a:endParaRPr lang="id-ID" sz="2400" b="1" dirty="0">
              <a:solidFill>
                <a:srgbClr val="326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65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/>
              <a:t>PIL HORMON PROGESTIN</a:t>
            </a:r>
            <a:endParaRPr lang="id-ID" sz="2800" b="1" dirty="0">
              <a:solidFill>
                <a:srgbClr val="3260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1" y="1841051"/>
            <a:ext cx="8931998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 err="1"/>
              <a:t>Efektivitas</a:t>
            </a:r>
            <a:r>
              <a:rPr lang="en-ID" sz="2400" dirty="0"/>
              <a:t>: </a:t>
            </a:r>
            <a:r>
              <a:rPr lang="en-ID" sz="2400" dirty="0" err="1"/>
              <a:t>Bila</a:t>
            </a:r>
            <a:r>
              <a:rPr lang="en-ID" sz="2400" dirty="0"/>
              <a:t>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benar</a:t>
            </a:r>
            <a:r>
              <a:rPr lang="en-ID" sz="2400" dirty="0"/>
              <a:t>, </a:t>
            </a:r>
            <a:r>
              <a:rPr lang="en-ID" sz="2400" dirty="0" err="1"/>
              <a:t>risiko</a:t>
            </a:r>
            <a:r>
              <a:rPr lang="en-ID" sz="2400" dirty="0"/>
              <a:t> </a:t>
            </a:r>
            <a:r>
              <a:rPr lang="en-ID" sz="2400" dirty="0" err="1"/>
              <a:t>kehamilan</a:t>
            </a:r>
            <a:r>
              <a:rPr lang="en-ID" sz="2400" dirty="0"/>
              <a:t> </a:t>
            </a:r>
            <a:r>
              <a:rPr lang="en-ID" sz="2400" dirty="0" err="1"/>
              <a:t>kurang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1 di </a:t>
            </a:r>
            <a:r>
              <a:rPr lang="en-ID" sz="2400" dirty="0" err="1"/>
              <a:t>antara</a:t>
            </a:r>
            <a:r>
              <a:rPr lang="en-ID" sz="2400" dirty="0"/>
              <a:t> 100 </a:t>
            </a:r>
            <a:r>
              <a:rPr lang="en-ID" sz="2400" dirty="0" err="1"/>
              <a:t>ibu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1 </a:t>
            </a:r>
            <a:r>
              <a:rPr lang="en-ID" sz="2400" dirty="0" err="1"/>
              <a:t>tahun</a:t>
            </a:r>
            <a:r>
              <a:rPr lang="en-ID" sz="24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 err="1"/>
              <a:t>Keuntungan</a:t>
            </a:r>
            <a:r>
              <a:rPr lang="en-ID" sz="2400" dirty="0"/>
              <a:t> </a:t>
            </a:r>
            <a:r>
              <a:rPr lang="en-ID" sz="2400" dirty="0" err="1"/>
              <a:t>khusus</a:t>
            </a:r>
            <a:r>
              <a:rPr lang="en-ID" sz="2400" dirty="0"/>
              <a:t> </a:t>
            </a:r>
            <a:r>
              <a:rPr lang="en-ID" sz="2400" dirty="0" err="1"/>
              <a:t>bagi</a:t>
            </a:r>
            <a:r>
              <a:rPr lang="en-ID" sz="2400" dirty="0"/>
              <a:t> </a:t>
            </a:r>
            <a:r>
              <a:rPr lang="en-ID" sz="2400" dirty="0" err="1"/>
              <a:t>kesehatan</a:t>
            </a:r>
            <a:r>
              <a:rPr lang="en-ID" sz="2400" dirty="0"/>
              <a:t>: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 err="1"/>
              <a:t>Risiko</a:t>
            </a:r>
            <a:r>
              <a:rPr lang="en-ID" sz="2400" dirty="0"/>
              <a:t> </a:t>
            </a:r>
            <a:r>
              <a:rPr lang="en-ID" sz="2400" dirty="0" err="1"/>
              <a:t>bagi</a:t>
            </a:r>
            <a:r>
              <a:rPr lang="en-ID" sz="2400" dirty="0"/>
              <a:t> </a:t>
            </a:r>
            <a:r>
              <a:rPr lang="en-ID" sz="2400" dirty="0" err="1"/>
              <a:t>kesehatan</a:t>
            </a:r>
            <a:r>
              <a:rPr lang="en-ID" sz="2400" dirty="0"/>
              <a:t>: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 err="1"/>
              <a:t>Efek</a:t>
            </a:r>
            <a:r>
              <a:rPr lang="en-ID" sz="2400" dirty="0"/>
              <a:t> </a:t>
            </a:r>
            <a:r>
              <a:rPr lang="en-ID" sz="2400" dirty="0" err="1"/>
              <a:t>samping</a:t>
            </a:r>
            <a:r>
              <a:rPr lang="en-ID" sz="2400" dirty="0"/>
              <a:t>: </a:t>
            </a:r>
            <a:r>
              <a:rPr lang="en-ID" sz="2400" dirty="0" err="1"/>
              <a:t>Perubahan</a:t>
            </a:r>
            <a:r>
              <a:rPr lang="en-ID" sz="2400" dirty="0"/>
              <a:t> </a:t>
            </a:r>
            <a:r>
              <a:rPr lang="en-ID" sz="2400" dirty="0" err="1"/>
              <a:t>pola</a:t>
            </a:r>
            <a:r>
              <a:rPr lang="en-ID" sz="2400" dirty="0"/>
              <a:t> </a:t>
            </a:r>
            <a:r>
              <a:rPr lang="en-ID" sz="2400" dirty="0" err="1"/>
              <a:t>haid</a:t>
            </a:r>
            <a:r>
              <a:rPr lang="en-ID" sz="2400" dirty="0"/>
              <a:t> (</a:t>
            </a:r>
            <a:r>
              <a:rPr lang="en-ID" sz="2400" dirty="0" err="1"/>
              <a:t>menunda</a:t>
            </a:r>
            <a:r>
              <a:rPr lang="en-ID" sz="2400" dirty="0"/>
              <a:t> </a:t>
            </a:r>
            <a:r>
              <a:rPr lang="en-ID" sz="2400" dirty="0" err="1"/>
              <a:t>haid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lama pada </a:t>
            </a:r>
            <a:r>
              <a:rPr lang="en-ID" sz="2400" dirty="0" err="1"/>
              <a:t>ibu</a:t>
            </a:r>
            <a:r>
              <a:rPr lang="en-ID" sz="2400" dirty="0"/>
              <a:t> </a:t>
            </a:r>
            <a:r>
              <a:rPr lang="en-ID" sz="2400" dirty="0" err="1"/>
              <a:t>menyusui</a:t>
            </a:r>
            <a:r>
              <a:rPr lang="en-ID" sz="2400" dirty="0"/>
              <a:t>, </a:t>
            </a:r>
            <a:r>
              <a:rPr lang="en-ID" sz="2400" dirty="0" err="1"/>
              <a:t>haid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teratur</a:t>
            </a:r>
            <a:r>
              <a:rPr lang="en-ID" sz="2400" dirty="0"/>
              <a:t>, </a:t>
            </a:r>
            <a:r>
              <a:rPr lang="en-ID" sz="2400" dirty="0" err="1"/>
              <a:t>haidmemanjang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sering</a:t>
            </a:r>
            <a:r>
              <a:rPr lang="en-ID" sz="2400" dirty="0"/>
              <a:t>, </a:t>
            </a:r>
            <a:r>
              <a:rPr lang="en-ID" sz="2400" dirty="0" err="1"/>
              <a:t>haid</a:t>
            </a:r>
            <a:r>
              <a:rPr lang="en-ID" sz="2400" dirty="0"/>
              <a:t> </a:t>
            </a:r>
            <a:r>
              <a:rPr lang="en-ID" sz="2400" dirty="0" err="1"/>
              <a:t>jarang</a:t>
            </a:r>
            <a:r>
              <a:rPr lang="en-ID" sz="2400" dirty="0"/>
              <a:t>,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haid</a:t>
            </a:r>
            <a:r>
              <a:rPr lang="en-ID" sz="2400" dirty="0"/>
              <a:t>), </a:t>
            </a:r>
            <a:r>
              <a:rPr lang="en-ID" sz="2400" dirty="0" err="1"/>
              <a:t>sakit</a:t>
            </a:r>
            <a:r>
              <a:rPr lang="en-ID" sz="2400" dirty="0"/>
              <a:t> </a:t>
            </a:r>
            <a:r>
              <a:rPr lang="en-ID" sz="2400" dirty="0" err="1"/>
              <a:t>kepala</a:t>
            </a:r>
            <a:r>
              <a:rPr lang="en-ID" sz="2400" dirty="0"/>
              <a:t>, </a:t>
            </a:r>
            <a:r>
              <a:rPr lang="en-ID" sz="2400" dirty="0" err="1"/>
              <a:t>pusing</a:t>
            </a:r>
            <a:r>
              <a:rPr lang="en-ID" sz="2400" dirty="0"/>
              <a:t>, </a:t>
            </a:r>
            <a:r>
              <a:rPr lang="en-ID" sz="2400" dirty="0" err="1"/>
              <a:t>perubahan</a:t>
            </a:r>
            <a:r>
              <a:rPr lang="en-ID" sz="2400" dirty="0"/>
              <a:t> </a:t>
            </a:r>
            <a:r>
              <a:rPr lang="en-ID" sz="2400" dirty="0" err="1"/>
              <a:t>suasana</a:t>
            </a:r>
            <a:r>
              <a:rPr lang="en-ID" sz="2400" dirty="0"/>
              <a:t> </a:t>
            </a:r>
            <a:r>
              <a:rPr lang="en-ID" sz="2400" dirty="0" err="1"/>
              <a:t>perasaan</a:t>
            </a:r>
            <a:r>
              <a:rPr lang="en-ID" sz="2400" dirty="0"/>
              <a:t>, </a:t>
            </a:r>
            <a:r>
              <a:rPr lang="en-ID" sz="2400" dirty="0" err="1"/>
              <a:t>nyeri</a:t>
            </a:r>
            <a:r>
              <a:rPr lang="en-ID" sz="2400" dirty="0"/>
              <a:t> </a:t>
            </a:r>
            <a:r>
              <a:rPr lang="en-ID" sz="2400" dirty="0" err="1"/>
              <a:t>payudara</a:t>
            </a:r>
            <a:r>
              <a:rPr lang="en-ID" sz="2400" dirty="0"/>
              <a:t>, </a:t>
            </a:r>
            <a:r>
              <a:rPr lang="en-ID" sz="2400" dirty="0" err="1"/>
              <a:t>nyeri</a:t>
            </a:r>
            <a:r>
              <a:rPr lang="en-ID" sz="2400" dirty="0"/>
              <a:t> </a:t>
            </a:r>
            <a:r>
              <a:rPr lang="en-ID" sz="2400" dirty="0" err="1"/>
              <a:t>perut</a:t>
            </a:r>
            <a:r>
              <a:rPr lang="en-ID" sz="2400" dirty="0"/>
              <a:t>, dan </a:t>
            </a:r>
            <a:r>
              <a:rPr lang="en-ID" sz="2400" dirty="0" err="1"/>
              <a:t>mual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7162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/>
              <a:t>PIL HORMON PROGESTIN</a:t>
            </a:r>
            <a:endParaRPr lang="id-ID" sz="2800" b="1" dirty="0">
              <a:solidFill>
                <a:srgbClr val="3260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932082" y="1841051"/>
            <a:ext cx="7312326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 err="1"/>
              <a:t>Mengapa</a:t>
            </a:r>
            <a:r>
              <a:rPr lang="en-ID" sz="2000" dirty="0"/>
              <a:t> </a:t>
            </a:r>
            <a:r>
              <a:rPr lang="en-ID" sz="2000" dirty="0" err="1"/>
              <a:t>beberapa</a:t>
            </a:r>
            <a:r>
              <a:rPr lang="en-ID" sz="2000" dirty="0"/>
              <a:t> orang </a:t>
            </a:r>
            <a:r>
              <a:rPr lang="en-ID" sz="2000" dirty="0" err="1"/>
              <a:t>menyukainya</a:t>
            </a:r>
            <a:r>
              <a:rPr lang="en-ID" sz="2000" dirty="0"/>
              <a:t>: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diminum</a:t>
            </a:r>
            <a:r>
              <a:rPr lang="en-ID" sz="2000" dirty="0"/>
              <a:t> </a:t>
            </a:r>
            <a:r>
              <a:rPr lang="en-ID" sz="2000" dirty="0" err="1"/>
              <a:t>saat</a:t>
            </a:r>
            <a:r>
              <a:rPr lang="en-ID" sz="2000" dirty="0"/>
              <a:t> </a:t>
            </a:r>
            <a:r>
              <a:rPr lang="en-ID" sz="2000" dirty="0" err="1"/>
              <a:t>menyusui</a:t>
            </a:r>
            <a:r>
              <a:rPr lang="en-ID" sz="2000" dirty="0"/>
              <a:t>, </a:t>
            </a:r>
            <a:r>
              <a:rPr lang="en-ID" sz="2000" dirty="0" err="1"/>
              <a:t>pemakaiannya</a:t>
            </a:r>
            <a:r>
              <a:rPr lang="en-ID" sz="2000" dirty="0"/>
              <a:t> </a:t>
            </a:r>
            <a:r>
              <a:rPr lang="en-ID" sz="2000" dirty="0" err="1"/>
              <a:t>dikendalikan</a:t>
            </a:r>
            <a:r>
              <a:rPr lang="en-ID" sz="2000" dirty="0"/>
              <a:t> oleh </a:t>
            </a:r>
            <a:r>
              <a:rPr lang="en-ID" sz="2000" dirty="0" err="1"/>
              <a:t>perempuan</a:t>
            </a:r>
            <a:r>
              <a:rPr lang="en-ID" sz="2000" dirty="0"/>
              <a:t>,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dihentikan</a:t>
            </a:r>
            <a:r>
              <a:rPr lang="en-ID" sz="2000" dirty="0"/>
              <a:t> </a:t>
            </a:r>
            <a:r>
              <a:rPr lang="en-ID" sz="2000" dirty="0" err="1"/>
              <a:t>kapapun</a:t>
            </a:r>
            <a:r>
              <a:rPr lang="en-ID" sz="2000" dirty="0"/>
              <a:t> </a:t>
            </a:r>
            <a:r>
              <a:rPr lang="en-ID" sz="2000" dirty="0" err="1"/>
              <a:t>tanpa</a:t>
            </a:r>
            <a:r>
              <a:rPr lang="en-ID" sz="2000" dirty="0"/>
              <a:t> </a:t>
            </a:r>
            <a:r>
              <a:rPr lang="en-ID" sz="2000" dirty="0" err="1"/>
              <a:t>perlu</a:t>
            </a:r>
            <a:r>
              <a:rPr lang="en-ID" sz="2000" dirty="0"/>
              <a:t> </a:t>
            </a:r>
            <a:r>
              <a:rPr lang="en-ID" sz="2000" dirty="0" err="1"/>
              <a:t>bantuan</a:t>
            </a:r>
            <a:r>
              <a:rPr lang="en-ID" sz="2000" dirty="0"/>
              <a:t> </a:t>
            </a:r>
            <a:r>
              <a:rPr lang="en-ID" sz="2000" dirty="0" err="1"/>
              <a:t>tenaga</a:t>
            </a:r>
            <a:r>
              <a:rPr lang="en-ID" sz="2000" dirty="0"/>
              <a:t> </a:t>
            </a:r>
            <a:r>
              <a:rPr lang="en-ID" sz="2000" dirty="0" err="1"/>
              <a:t>kesehatan</a:t>
            </a:r>
            <a:r>
              <a:rPr lang="en-ID" sz="2000" dirty="0"/>
              <a:t>, dan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mengganggu</a:t>
            </a:r>
            <a:r>
              <a:rPr lang="en-ID" sz="2000" dirty="0"/>
              <a:t> </a:t>
            </a:r>
            <a:r>
              <a:rPr lang="en-ID" sz="2000" dirty="0" err="1"/>
              <a:t>hubungan</a:t>
            </a:r>
            <a:r>
              <a:rPr lang="en-ID" sz="2000" dirty="0"/>
              <a:t> </a:t>
            </a:r>
            <a:r>
              <a:rPr lang="en-ID" sz="2000" dirty="0" err="1"/>
              <a:t>seksual</a:t>
            </a:r>
            <a:r>
              <a:rPr lang="en-ID" sz="20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 err="1"/>
              <a:t>Mengapa</a:t>
            </a:r>
            <a:r>
              <a:rPr lang="en-ID" sz="2000" dirty="0"/>
              <a:t> </a:t>
            </a:r>
            <a:r>
              <a:rPr lang="en-ID" sz="2000" dirty="0" err="1"/>
              <a:t>beberapa</a:t>
            </a:r>
            <a:r>
              <a:rPr lang="en-ID" sz="2000" dirty="0"/>
              <a:t> orang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menyukainya</a:t>
            </a:r>
            <a:r>
              <a:rPr lang="en-ID" sz="2000" dirty="0"/>
              <a:t>: Harus </a:t>
            </a:r>
            <a:r>
              <a:rPr lang="en-ID" sz="2000" dirty="0" err="1"/>
              <a:t>diminum</a:t>
            </a:r>
            <a:r>
              <a:rPr lang="en-ID" sz="2000" dirty="0"/>
              <a:t> </a:t>
            </a:r>
            <a:r>
              <a:rPr lang="en-ID" sz="2000" dirty="0" err="1"/>
              <a:t>tiap</a:t>
            </a:r>
            <a:r>
              <a:rPr lang="en-ID" sz="2000" dirty="0"/>
              <a:t> </a:t>
            </a:r>
            <a:r>
              <a:rPr lang="en-ID" sz="2000" dirty="0" err="1"/>
              <a:t>hari</a:t>
            </a:r>
            <a:r>
              <a:rPr lang="en-ID" sz="2000" dirty="0"/>
              <a:t>.</a:t>
            </a:r>
            <a:endParaRPr lang="id-ID" sz="2000" b="1" dirty="0">
              <a:solidFill>
                <a:srgbClr val="326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31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 err="1"/>
              <a:t>Pil</a:t>
            </a:r>
            <a:r>
              <a:rPr lang="en-ID" sz="2800" dirty="0"/>
              <a:t> KB </a:t>
            </a:r>
            <a:r>
              <a:rPr lang="en-ID" sz="2800" dirty="0" err="1"/>
              <a:t>Darurat</a:t>
            </a:r>
            <a:r>
              <a:rPr lang="en-ID" sz="2800" dirty="0"/>
              <a:t> (Emergency Contraceptive Pills)</a:t>
            </a:r>
            <a:endParaRPr lang="id-ID" sz="2800" b="1" dirty="0">
              <a:solidFill>
                <a:srgbClr val="3260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683568" y="1841051"/>
            <a:ext cx="7632848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000" dirty="0" err="1"/>
              <a:t>Kontrasepsi</a:t>
            </a:r>
            <a:r>
              <a:rPr lang="en-ID" sz="2000" dirty="0"/>
              <a:t> </a:t>
            </a:r>
            <a:r>
              <a:rPr lang="en-ID" sz="2000" dirty="0" err="1"/>
              <a:t>darurat</a:t>
            </a:r>
            <a:r>
              <a:rPr lang="en-ID" sz="2000" dirty="0"/>
              <a:t>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5 </a:t>
            </a:r>
            <a:r>
              <a:rPr lang="en-ID" sz="2000" dirty="0" err="1"/>
              <a:t>hari</a:t>
            </a:r>
            <a:r>
              <a:rPr lang="en-ID" sz="2000" dirty="0"/>
              <a:t> </a:t>
            </a:r>
            <a:r>
              <a:rPr lang="en-ID" sz="2000" dirty="0" err="1"/>
              <a:t>pasca</a:t>
            </a:r>
            <a:r>
              <a:rPr lang="en-ID" sz="2000" dirty="0"/>
              <a:t> </a:t>
            </a:r>
            <a:r>
              <a:rPr lang="en-ID" sz="2000" dirty="0" err="1"/>
              <a:t>senggama</a:t>
            </a:r>
            <a:r>
              <a:rPr lang="en-ID" sz="2000" dirty="0"/>
              <a:t> yang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terlindung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kontrasepsi</a:t>
            </a:r>
            <a:r>
              <a:rPr lang="en-ID" sz="2000" dirty="0"/>
              <a:t> yang </a:t>
            </a:r>
            <a:r>
              <a:rPr lang="en-ID" sz="2000" dirty="0" err="1"/>
              <a:t>tepat</a:t>
            </a:r>
            <a:r>
              <a:rPr lang="en-ID" sz="2000" dirty="0"/>
              <a:t> dan </a:t>
            </a:r>
            <a:r>
              <a:rPr lang="en-ID" sz="2000" dirty="0" err="1"/>
              <a:t>konsisten</a:t>
            </a:r>
            <a:r>
              <a:rPr lang="en-ID" sz="2000" dirty="0"/>
              <a:t>. </a:t>
            </a:r>
            <a:r>
              <a:rPr lang="en-ID" sz="2000" dirty="0" err="1"/>
              <a:t>Semakin</a:t>
            </a:r>
            <a:r>
              <a:rPr lang="en-ID" sz="2000" dirty="0"/>
              <a:t> </a:t>
            </a:r>
            <a:r>
              <a:rPr lang="en-ID" sz="2000" dirty="0" err="1"/>
              <a:t>cepat</a:t>
            </a:r>
            <a:r>
              <a:rPr lang="en-ID" sz="2000" dirty="0"/>
              <a:t> </a:t>
            </a:r>
            <a:r>
              <a:rPr lang="en-ID" sz="2000" dirty="0" err="1"/>
              <a:t>minum</a:t>
            </a:r>
            <a:r>
              <a:rPr lang="en-ID" sz="2000" dirty="0"/>
              <a:t> </a:t>
            </a:r>
            <a:r>
              <a:rPr lang="en-ID" sz="2000" dirty="0" err="1"/>
              <a:t>pil</a:t>
            </a:r>
            <a:r>
              <a:rPr lang="en-ID" sz="2000" dirty="0"/>
              <a:t> </a:t>
            </a:r>
            <a:r>
              <a:rPr lang="en-ID" sz="2000" dirty="0" err="1"/>
              <a:t>kontrasepsi</a:t>
            </a:r>
            <a:r>
              <a:rPr lang="en-ID" sz="2000" dirty="0"/>
              <a:t> </a:t>
            </a:r>
            <a:r>
              <a:rPr lang="en-ID" sz="2000" dirty="0" err="1"/>
              <a:t>darurat</a:t>
            </a:r>
            <a:r>
              <a:rPr lang="en-ID" sz="2000" dirty="0"/>
              <a:t>, </a:t>
            </a:r>
            <a:r>
              <a:rPr lang="en-ID" sz="2000" dirty="0" err="1"/>
              <a:t>semakin</a:t>
            </a:r>
            <a:r>
              <a:rPr lang="en-ID" sz="2000" dirty="0"/>
              <a:t> </a:t>
            </a:r>
            <a:r>
              <a:rPr lang="en-ID" sz="2000" dirty="0" err="1"/>
              <a:t>efektif</a:t>
            </a:r>
            <a:r>
              <a:rPr lang="en-ID" sz="2000" dirty="0"/>
              <a:t>. </a:t>
            </a:r>
            <a:r>
              <a:rPr lang="en-ID" sz="2000" dirty="0" err="1"/>
              <a:t>Kontrasepsi</a:t>
            </a:r>
            <a:r>
              <a:rPr lang="en-ID" sz="2000" dirty="0"/>
              <a:t> </a:t>
            </a:r>
            <a:r>
              <a:rPr lang="en-ID" sz="2000" dirty="0" err="1"/>
              <a:t>darurat</a:t>
            </a:r>
            <a:r>
              <a:rPr lang="en-ID" sz="2000" dirty="0"/>
              <a:t> </a:t>
            </a:r>
            <a:r>
              <a:rPr lang="en-ID" sz="2000" dirty="0" err="1"/>
              <a:t>banyak</a:t>
            </a:r>
            <a:r>
              <a:rPr lang="en-ID" sz="2000" dirty="0"/>
              <a:t> </a:t>
            </a:r>
            <a:r>
              <a:rPr lang="en-ID" sz="2000" dirty="0" err="1"/>
              <a:t>digunakan</a:t>
            </a:r>
            <a:r>
              <a:rPr lang="en-ID" sz="2000" dirty="0"/>
              <a:t> pada korban </a:t>
            </a:r>
            <a:r>
              <a:rPr lang="en-ID" sz="2000" dirty="0" err="1"/>
              <a:t>perkosaan</a:t>
            </a:r>
            <a:r>
              <a:rPr lang="en-ID" sz="2000" dirty="0"/>
              <a:t> dan </a:t>
            </a:r>
            <a:r>
              <a:rPr lang="en-ID" sz="2000" dirty="0" err="1"/>
              <a:t>hubungan</a:t>
            </a:r>
            <a:r>
              <a:rPr lang="en-ID" sz="2000" dirty="0"/>
              <a:t> </a:t>
            </a:r>
            <a:r>
              <a:rPr lang="en-ID" sz="2000" dirty="0" err="1"/>
              <a:t>seksual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terproteksi</a:t>
            </a:r>
            <a:r>
              <a:rPr lang="en-ID" sz="2000" dirty="0"/>
              <a:t>.</a:t>
            </a:r>
            <a:endParaRPr lang="id-ID" sz="2000" b="1" dirty="0">
              <a:solidFill>
                <a:srgbClr val="326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22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 err="1"/>
              <a:t>Pil</a:t>
            </a:r>
            <a:r>
              <a:rPr lang="en-ID" sz="2800" dirty="0"/>
              <a:t> KB </a:t>
            </a:r>
            <a:r>
              <a:rPr lang="en-ID" sz="2800" dirty="0" err="1"/>
              <a:t>Darurat</a:t>
            </a:r>
            <a:r>
              <a:rPr lang="en-ID" sz="2800" dirty="0"/>
              <a:t> (Emergency Contraceptive Pills)</a:t>
            </a:r>
            <a:endParaRPr lang="id-ID" sz="2800" b="1" dirty="0">
              <a:solidFill>
                <a:srgbClr val="3260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323528" y="1841051"/>
            <a:ext cx="86084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D" sz="2400" dirty="0" err="1"/>
              <a:t>Penggunaan</a:t>
            </a:r>
            <a:r>
              <a:rPr lang="en-ID" sz="2400" dirty="0"/>
              <a:t> </a:t>
            </a:r>
            <a:r>
              <a:rPr lang="en-ID" sz="2400" dirty="0" err="1"/>
              <a:t>kontrasepsi</a:t>
            </a:r>
            <a:r>
              <a:rPr lang="en-ID" sz="2400" dirty="0"/>
              <a:t> </a:t>
            </a:r>
            <a:r>
              <a:rPr lang="en-ID" sz="2400" dirty="0" err="1"/>
              <a:t>darurat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konsisten</a:t>
            </a:r>
            <a:r>
              <a:rPr lang="en-ID" sz="2400" dirty="0"/>
              <a:t> dan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tepat</a:t>
            </a:r>
            <a:r>
              <a:rPr lang="en-ID" sz="2400" dirty="0"/>
              <a:t> </a:t>
            </a:r>
            <a:r>
              <a:rPr lang="en-ID" sz="2400" dirty="0" err="1"/>
              <a:t>dilakukan</a:t>
            </a:r>
            <a:r>
              <a:rPr lang="en-ID" sz="2400" dirty="0"/>
              <a:t> pada: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400" dirty="0" err="1"/>
              <a:t>Kondom</a:t>
            </a:r>
            <a:r>
              <a:rPr lang="en-ID" sz="2400" dirty="0"/>
              <a:t> </a:t>
            </a:r>
            <a:r>
              <a:rPr lang="en-ID" sz="2400" dirty="0" err="1"/>
              <a:t>terlepas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bocor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400" dirty="0" err="1"/>
              <a:t>Pasangan</a:t>
            </a:r>
            <a:r>
              <a:rPr lang="en-ID" sz="2400" dirty="0"/>
              <a:t> yang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</a:t>
            </a:r>
            <a:r>
              <a:rPr lang="en-ID" sz="2400" dirty="0" err="1"/>
              <a:t>kontrasepsi</a:t>
            </a:r>
            <a:r>
              <a:rPr lang="en-ID" sz="2400" dirty="0"/>
              <a:t> </a:t>
            </a:r>
            <a:r>
              <a:rPr lang="en-ID" sz="2400" dirty="0" err="1"/>
              <a:t>alamiah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tepat</a:t>
            </a:r>
            <a:r>
              <a:rPr lang="en-ID" sz="2400" dirty="0"/>
              <a:t> (</a:t>
            </a:r>
            <a:r>
              <a:rPr lang="en-ID" sz="2400" dirty="0" err="1"/>
              <a:t>misalnya</a:t>
            </a:r>
            <a:r>
              <a:rPr lang="en-ID" sz="2400" dirty="0"/>
              <a:t> </a:t>
            </a:r>
            <a:r>
              <a:rPr lang="en-ID" sz="2400" dirty="0" err="1"/>
              <a:t>gagal</a:t>
            </a:r>
            <a:r>
              <a:rPr lang="en-ID" sz="2400" dirty="0"/>
              <a:t> </a:t>
            </a:r>
            <a:r>
              <a:rPr lang="en-ID" sz="2400" dirty="0" err="1"/>
              <a:t>abstinens</a:t>
            </a:r>
            <a:r>
              <a:rPr lang="en-ID" sz="2400" dirty="0"/>
              <a:t>, </a:t>
            </a:r>
            <a:r>
              <a:rPr lang="en-ID" sz="2400" dirty="0" err="1"/>
              <a:t>gagal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</a:t>
            </a:r>
            <a:r>
              <a:rPr lang="en-ID" sz="2400" dirty="0" err="1"/>
              <a:t>metoda</a:t>
            </a:r>
            <a:r>
              <a:rPr lang="en-ID" sz="2400" dirty="0"/>
              <a:t> lain </a:t>
            </a:r>
            <a:r>
              <a:rPr lang="en-ID" sz="2400" dirty="0" err="1"/>
              <a:t>saat</a:t>
            </a:r>
            <a:r>
              <a:rPr lang="en-ID" sz="2400" dirty="0"/>
              <a:t> masa </a:t>
            </a:r>
            <a:r>
              <a:rPr lang="en-ID" sz="2400" dirty="0" err="1"/>
              <a:t>subur</a:t>
            </a:r>
            <a:r>
              <a:rPr lang="en-ID" sz="2400" dirty="0"/>
              <a:t>).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400" dirty="0" err="1"/>
              <a:t>Terlanjur</a:t>
            </a:r>
            <a:r>
              <a:rPr lang="en-ID" sz="2400" dirty="0"/>
              <a:t> </a:t>
            </a:r>
            <a:r>
              <a:rPr lang="en-ID" sz="2400" dirty="0" err="1"/>
              <a:t>ejakulasi</a:t>
            </a:r>
            <a:r>
              <a:rPr lang="en-ID" sz="2400" dirty="0"/>
              <a:t> pada </a:t>
            </a:r>
            <a:r>
              <a:rPr lang="en-ID" sz="2400" dirty="0" err="1"/>
              <a:t>metoda</a:t>
            </a:r>
            <a:r>
              <a:rPr lang="en-ID" sz="2400" dirty="0"/>
              <a:t> </a:t>
            </a:r>
            <a:r>
              <a:rPr lang="en-ID" sz="2400" dirty="0" err="1"/>
              <a:t>senggama</a:t>
            </a:r>
            <a:r>
              <a:rPr lang="en-ID" sz="2400" dirty="0"/>
              <a:t> </a:t>
            </a:r>
            <a:r>
              <a:rPr lang="en-ID" sz="2400" dirty="0" err="1"/>
              <a:t>terputus</a:t>
            </a:r>
            <a:r>
              <a:rPr lang="en-ID" sz="2400" dirty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400" dirty="0" err="1"/>
              <a:t>Klien</a:t>
            </a:r>
            <a:r>
              <a:rPr lang="en-ID" sz="2400" dirty="0"/>
              <a:t> </a:t>
            </a:r>
            <a:r>
              <a:rPr lang="en-ID" sz="2400" dirty="0" err="1"/>
              <a:t>lupa</a:t>
            </a:r>
            <a:r>
              <a:rPr lang="en-ID" sz="2400" dirty="0"/>
              <a:t> </a:t>
            </a:r>
            <a:r>
              <a:rPr lang="en-ID" sz="2400" dirty="0" err="1"/>
              <a:t>minum</a:t>
            </a:r>
            <a:r>
              <a:rPr lang="en-ID" sz="2400" dirty="0"/>
              <a:t> 3 </a:t>
            </a:r>
            <a:r>
              <a:rPr lang="en-ID" sz="2400" dirty="0" err="1"/>
              <a:t>pil</a:t>
            </a:r>
            <a:r>
              <a:rPr lang="en-ID" sz="2400" dirty="0"/>
              <a:t> </a:t>
            </a:r>
            <a:r>
              <a:rPr lang="en-ID" sz="2400" dirty="0" err="1"/>
              <a:t>kombinasi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,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terlambat</a:t>
            </a:r>
            <a:r>
              <a:rPr lang="en-ID" sz="2400" dirty="0"/>
              <a:t> </a:t>
            </a:r>
            <a:r>
              <a:rPr lang="en-ID" sz="2400" dirty="0" err="1"/>
              <a:t>mulai</a:t>
            </a:r>
            <a:r>
              <a:rPr lang="en-ID" sz="2400" dirty="0"/>
              <a:t> </a:t>
            </a:r>
            <a:r>
              <a:rPr lang="en-ID" sz="2400" dirty="0" err="1"/>
              <a:t>papan</a:t>
            </a:r>
            <a:r>
              <a:rPr lang="en-ID" sz="2400" dirty="0"/>
              <a:t> </a:t>
            </a:r>
            <a:r>
              <a:rPr lang="en-ID" sz="2400" dirty="0" err="1"/>
              <a:t>pil</a:t>
            </a:r>
            <a:r>
              <a:rPr lang="en-ID" sz="2400" dirty="0"/>
              <a:t> </a:t>
            </a:r>
            <a:r>
              <a:rPr lang="en-ID" sz="2400" dirty="0" err="1"/>
              <a:t>baru</a:t>
            </a:r>
            <a:r>
              <a:rPr lang="en-ID" sz="2400" dirty="0"/>
              <a:t> 3 </a:t>
            </a:r>
            <a:r>
              <a:rPr lang="en-ID" sz="2400" dirty="0" err="1"/>
              <a:t>hari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400" dirty="0"/>
              <a:t>AKDR </a:t>
            </a:r>
            <a:r>
              <a:rPr lang="en-ID" sz="2400" dirty="0" err="1"/>
              <a:t>terlepas</a:t>
            </a:r>
            <a:r>
              <a:rPr lang="en-ID" sz="2400" dirty="0"/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400" dirty="0" err="1"/>
              <a:t>Klien</a:t>
            </a:r>
            <a:r>
              <a:rPr lang="en-ID" sz="2400" dirty="0"/>
              <a:t> </a:t>
            </a:r>
            <a:r>
              <a:rPr lang="en-ID" sz="2400" dirty="0" err="1"/>
              <a:t>terlambat</a:t>
            </a:r>
            <a:r>
              <a:rPr lang="en-ID" sz="2400" dirty="0"/>
              <a:t> 2 </a:t>
            </a:r>
            <a:r>
              <a:rPr lang="en-ID" sz="2400" dirty="0" err="1"/>
              <a:t>minggu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suntikan</a:t>
            </a:r>
            <a:r>
              <a:rPr lang="en-ID" sz="2400" dirty="0"/>
              <a:t> </a:t>
            </a:r>
            <a:r>
              <a:rPr lang="en-ID" sz="2400" dirty="0" err="1"/>
              <a:t>progesteron</a:t>
            </a:r>
            <a:r>
              <a:rPr lang="en-ID" sz="2400" dirty="0"/>
              <a:t> 3 </a:t>
            </a:r>
            <a:r>
              <a:rPr lang="en-ID" sz="2400" dirty="0" err="1"/>
              <a:t>bulanan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terlambat</a:t>
            </a:r>
            <a:r>
              <a:rPr lang="en-ID" sz="2400" dirty="0"/>
              <a:t> 7 </a:t>
            </a:r>
            <a:r>
              <a:rPr lang="en-ID" sz="2400" dirty="0" err="1"/>
              <a:t>hari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metoda</a:t>
            </a:r>
            <a:r>
              <a:rPr lang="en-ID" sz="2400" dirty="0"/>
              <a:t> </a:t>
            </a:r>
            <a:r>
              <a:rPr lang="en-ID" sz="2400" dirty="0" err="1"/>
              <a:t>suntikan</a:t>
            </a:r>
            <a:r>
              <a:rPr lang="en-ID" sz="2400" dirty="0"/>
              <a:t> </a:t>
            </a:r>
            <a:r>
              <a:rPr lang="en-ID" sz="2400" dirty="0" err="1"/>
              <a:t>kombinasi</a:t>
            </a:r>
            <a:r>
              <a:rPr lang="en-ID" sz="2400" dirty="0"/>
              <a:t> </a:t>
            </a:r>
            <a:r>
              <a:rPr lang="en-ID" sz="2400" dirty="0" err="1"/>
              <a:t>bulanan</a:t>
            </a:r>
            <a:r>
              <a:rPr lang="en-ID" sz="2400" dirty="0"/>
              <a:t>.</a:t>
            </a:r>
            <a:endParaRPr lang="id-ID" sz="2400" b="1" dirty="0">
              <a:solidFill>
                <a:srgbClr val="326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11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857364"/>
            <a:ext cx="2071702" cy="236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>
            <a:spLocks noGrp="1"/>
          </p:cNvSpPr>
          <p:nvPr>
            <p:ph type="title"/>
          </p:nvPr>
        </p:nvSpPr>
        <p:spPr>
          <a:xfrm>
            <a:off x="846533" y="1320164"/>
            <a:ext cx="7450455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algn="l">
              <a:spcBef>
                <a:spcPts val="0"/>
              </a:spcBef>
            </a:pPr>
            <a:r>
              <a:rPr lang="en-US" sz="2400" dirty="0"/>
              <a:t>PENGGUNAAN KONTRASEPSI YANG RASIONAL</a:t>
            </a:r>
            <a:endParaRPr sz="2400" dirty="0"/>
          </a:p>
        </p:txBody>
      </p:sp>
      <p:grpSp>
        <p:nvGrpSpPr>
          <p:cNvPr id="209" name="Google Shape;209;p16"/>
          <p:cNvGrpSpPr/>
          <p:nvPr/>
        </p:nvGrpSpPr>
        <p:grpSpPr>
          <a:xfrm>
            <a:off x="1415801" y="2080746"/>
            <a:ext cx="5418773" cy="3064669"/>
            <a:chOff x="1887735" y="1631327"/>
            <a:chExt cx="7225030" cy="4086225"/>
          </a:xfrm>
        </p:grpSpPr>
        <p:sp>
          <p:nvSpPr>
            <p:cNvPr id="210" name="Google Shape;210;p16"/>
            <p:cNvSpPr/>
            <p:nvPr/>
          </p:nvSpPr>
          <p:spPr>
            <a:xfrm>
              <a:off x="7078713" y="1631327"/>
              <a:ext cx="50800" cy="4086225"/>
            </a:xfrm>
            <a:custGeom>
              <a:avLst/>
              <a:gdLst/>
              <a:ahLst/>
              <a:cxnLst/>
              <a:rect l="l" t="t" r="r" b="b"/>
              <a:pathLst>
                <a:path w="50800" h="4086225" extrusionOk="0">
                  <a:moveTo>
                    <a:pt x="19049" y="4035164"/>
                  </a:moveTo>
                  <a:lnTo>
                    <a:pt x="0" y="4035164"/>
                  </a:lnTo>
                  <a:lnTo>
                    <a:pt x="25400" y="4085964"/>
                  </a:lnTo>
                  <a:lnTo>
                    <a:pt x="44442" y="4047879"/>
                  </a:lnTo>
                  <a:lnTo>
                    <a:pt x="19050" y="4047879"/>
                  </a:lnTo>
                  <a:lnTo>
                    <a:pt x="19049" y="4035164"/>
                  </a:lnTo>
                  <a:close/>
                </a:path>
                <a:path w="50800" h="4086225" extrusionOk="0">
                  <a:moveTo>
                    <a:pt x="31748" y="0"/>
                  </a:moveTo>
                  <a:lnTo>
                    <a:pt x="19048" y="0"/>
                  </a:lnTo>
                  <a:lnTo>
                    <a:pt x="19050" y="4047879"/>
                  </a:lnTo>
                  <a:lnTo>
                    <a:pt x="31750" y="4047879"/>
                  </a:lnTo>
                  <a:lnTo>
                    <a:pt x="31748" y="0"/>
                  </a:lnTo>
                  <a:close/>
                </a:path>
                <a:path w="50800" h="4086225" extrusionOk="0">
                  <a:moveTo>
                    <a:pt x="50800" y="4035164"/>
                  </a:moveTo>
                  <a:lnTo>
                    <a:pt x="31749" y="4035164"/>
                  </a:lnTo>
                  <a:lnTo>
                    <a:pt x="31750" y="4047879"/>
                  </a:lnTo>
                  <a:lnTo>
                    <a:pt x="44442" y="4047879"/>
                  </a:lnTo>
                  <a:lnTo>
                    <a:pt x="50800" y="4035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50"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1887735" y="3846826"/>
              <a:ext cx="7225030" cy="0"/>
            </a:xfrm>
            <a:custGeom>
              <a:avLst/>
              <a:gdLst/>
              <a:ahLst/>
              <a:cxnLst/>
              <a:rect l="l" t="t" r="r" b="b"/>
              <a:pathLst>
                <a:path w="7225030" h="120000" extrusionOk="0">
                  <a:moveTo>
                    <a:pt x="0" y="0"/>
                  </a:moveTo>
                  <a:lnTo>
                    <a:pt x="7224884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50"/>
            </a:p>
          </p:txBody>
        </p:sp>
        <p:pic>
          <p:nvPicPr>
            <p:cNvPr id="212" name="Google Shape;212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28312" y="2567028"/>
              <a:ext cx="297130" cy="971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16922" y="2535177"/>
              <a:ext cx="297130" cy="9715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Google Shape;214;p16"/>
          <p:cNvSpPr txBox="1"/>
          <p:nvPr/>
        </p:nvSpPr>
        <p:spPr>
          <a:xfrm>
            <a:off x="1628329" y="2041398"/>
            <a:ext cx="1164431" cy="55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3810" indent="437198">
              <a:lnSpc>
                <a:spcPct val="143600"/>
              </a:lnSpc>
            </a:pPr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FASE  MENUNDA KEHAMILAN</a:t>
            </a:r>
            <a:endParaRPr sz="82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3703049" y="2068831"/>
            <a:ext cx="886778" cy="557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675" rIns="0" bIns="0" anchor="t" anchorCtr="0">
            <a:spAutoFit/>
          </a:bodyPr>
          <a:lstStyle/>
          <a:p>
            <a:pPr algn="ctr"/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FASE</a:t>
            </a:r>
            <a:endParaRPr sz="825">
              <a:latin typeface="Arial"/>
              <a:ea typeface="Arial"/>
              <a:cs typeface="Arial"/>
              <a:sym typeface="Arial"/>
            </a:endParaRPr>
          </a:p>
          <a:p>
            <a:pPr marL="9525" marR="3810" algn="ctr">
              <a:lnSpc>
                <a:spcPct val="118181"/>
              </a:lnSpc>
              <a:spcBef>
                <a:spcPts val="495"/>
              </a:spcBef>
            </a:pPr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MENJARANGKAN  KEHAMILAN</a:t>
            </a:r>
            <a:endParaRPr sz="82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5609769" y="2114550"/>
            <a:ext cx="1241584" cy="497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94" rIns="0" bIns="0" anchor="t" anchorCtr="0">
            <a:spAutoFit/>
          </a:bodyPr>
          <a:lstStyle/>
          <a:p>
            <a:pPr marL="953" algn="ctr"/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FASE</a:t>
            </a:r>
            <a:endParaRPr sz="825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431"/>
              </a:spcBef>
            </a:pPr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TIDAK INGIN HAMIL LAGI</a:t>
            </a:r>
            <a:endParaRPr sz="82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3920943" y="3326130"/>
            <a:ext cx="405765" cy="26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3 – 5 TH</a:t>
            </a:r>
            <a:endParaRPr sz="82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6"/>
          <p:cNvSpPr/>
          <p:nvPr/>
        </p:nvSpPr>
        <p:spPr>
          <a:xfrm>
            <a:off x="3852035" y="3482631"/>
            <a:ext cx="600075" cy="57150"/>
          </a:xfrm>
          <a:custGeom>
            <a:avLst/>
            <a:gdLst/>
            <a:ahLst/>
            <a:cxnLst/>
            <a:rect l="l" t="t" r="r" b="b"/>
            <a:pathLst>
              <a:path w="800100" h="76200" extrusionOk="0">
                <a:moveTo>
                  <a:pt x="723900" y="44451"/>
                </a:moveTo>
                <a:lnTo>
                  <a:pt x="723900" y="76201"/>
                </a:lnTo>
                <a:lnTo>
                  <a:pt x="787400" y="44451"/>
                </a:lnTo>
                <a:lnTo>
                  <a:pt x="723900" y="44451"/>
                </a:lnTo>
                <a:close/>
              </a:path>
              <a:path w="800100" h="76200" extrusionOk="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800100" h="76200" extrusionOk="0">
                <a:moveTo>
                  <a:pt x="723900" y="31751"/>
                </a:moveTo>
                <a:lnTo>
                  <a:pt x="723900" y="44451"/>
                </a:lnTo>
                <a:lnTo>
                  <a:pt x="736601" y="44451"/>
                </a:lnTo>
                <a:lnTo>
                  <a:pt x="736601" y="31751"/>
                </a:lnTo>
                <a:lnTo>
                  <a:pt x="723900" y="31751"/>
                </a:lnTo>
                <a:close/>
              </a:path>
              <a:path w="800100" h="76200" extrusionOk="0">
                <a:moveTo>
                  <a:pt x="723900" y="1"/>
                </a:moveTo>
                <a:lnTo>
                  <a:pt x="723900" y="31751"/>
                </a:lnTo>
                <a:lnTo>
                  <a:pt x="736601" y="31751"/>
                </a:lnTo>
                <a:lnTo>
                  <a:pt x="736601" y="44451"/>
                </a:lnTo>
                <a:lnTo>
                  <a:pt x="787402" y="44450"/>
                </a:lnTo>
                <a:lnTo>
                  <a:pt x="800100" y="38101"/>
                </a:lnTo>
                <a:lnTo>
                  <a:pt x="723900" y="1"/>
                </a:lnTo>
                <a:close/>
              </a:path>
              <a:path w="800100" h="76200" extrusionOk="0">
                <a:moveTo>
                  <a:pt x="76200" y="31750"/>
                </a:moveTo>
                <a:lnTo>
                  <a:pt x="76200" y="44450"/>
                </a:lnTo>
                <a:lnTo>
                  <a:pt x="723900" y="44451"/>
                </a:lnTo>
                <a:lnTo>
                  <a:pt x="723900" y="31751"/>
                </a:lnTo>
                <a:lnTo>
                  <a:pt x="76200" y="31750"/>
                </a:lnTo>
                <a:close/>
              </a:path>
              <a:path w="800100" h="76200" extrusionOk="0">
                <a:moveTo>
                  <a:pt x="63500" y="31750"/>
                </a:move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63500" y="31750"/>
                </a:lnTo>
                <a:close/>
              </a:path>
              <a:path w="800100" h="76200" extrusionOk="0">
                <a:moveTo>
                  <a:pt x="76200" y="31750"/>
                </a:moveTo>
                <a:lnTo>
                  <a:pt x="63500" y="31750"/>
                </a:lnTo>
                <a:lnTo>
                  <a:pt x="76200" y="317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/>
          </a:p>
        </p:txBody>
      </p:sp>
      <p:sp>
        <p:nvSpPr>
          <p:cNvPr id="219" name="Google Shape;219;p16"/>
          <p:cNvSpPr txBox="1"/>
          <p:nvPr/>
        </p:nvSpPr>
        <p:spPr>
          <a:xfrm>
            <a:off x="1598822" y="3796665"/>
            <a:ext cx="716756" cy="104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950" rIns="0" bIns="0" anchor="t" anchorCtr="0">
            <a:spAutoFit/>
          </a:bodyPr>
          <a:lstStyle/>
          <a:p>
            <a:pPr marL="100965" indent="-91916"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pil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488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IUD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74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sederhana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06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Implan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59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suntikan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3789704" y="3789808"/>
            <a:ext cx="716756" cy="12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331" rIns="0" bIns="0" anchor="t" anchorCtr="0">
            <a:spAutoFit/>
          </a:bodyPr>
          <a:lstStyle/>
          <a:p>
            <a:pPr marL="100965" indent="-91916"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IUD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03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suntikan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59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minipil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06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pil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74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implant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59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sederhana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5678147" y="3817239"/>
            <a:ext cx="716756" cy="12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331" rIns="0" bIns="0" anchor="t" anchorCtr="0">
            <a:spAutoFit/>
          </a:bodyPr>
          <a:lstStyle/>
          <a:p>
            <a:pPr marL="100965" indent="-91916"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Steril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06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IUD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55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Implan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06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suntikan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59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pil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00965" indent="-91916">
              <a:spcBef>
                <a:spcPts val="574"/>
              </a:spcBef>
              <a:buSzPts val="1200"/>
              <a:buFont typeface="Arial"/>
              <a:buChar char="•"/>
            </a:pPr>
            <a:r>
              <a:rPr lang="en-US" sz="900" b="1">
                <a:latin typeface="Arial"/>
                <a:ea typeface="Arial"/>
                <a:cs typeface="Arial"/>
                <a:sym typeface="Arial"/>
              </a:rPr>
              <a:t>sederhana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2783898" y="5140833"/>
            <a:ext cx="2934176" cy="41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55245"/>
            <a:r>
              <a:rPr lang="en-US" sz="900" b="1">
                <a:solidFill>
                  <a:srgbClr val="CF0E30"/>
                </a:solidFill>
                <a:latin typeface="Arial"/>
                <a:ea typeface="Arial"/>
                <a:cs typeface="Arial"/>
                <a:sym typeface="Arial"/>
              </a:rPr>
              <a:t>20	35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4"/>
              </a:spcBef>
            </a:pPr>
            <a:endParaRPr sz="938">
              <a:latin typeface="Arial"/>
              <a:ea typeface="Arial"/>
              <a:cs typeface="Arial"/>
              <a:sym typeface="Arial"/>
            </a:endParaRPr>
          </a:p>
          <a:p>
            <a:pPr marL="9525"/>
            <a:r>
              <a:rPr lang="en-US" sz="825" b="1">
                <a:latin typeface="Arial"/>
                <a:ea typeface="Arial"/>
                <a:cs typeface="Arial"/>
                <a:sym typeface="Arial"/>
              </a:rPr>
              <a:t>URUTAN PEMILIHAN KONTRASEPSI YANG RASIONAL</a:t>
            </a:r>
            <a:endParaRPr sz="82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6"/>
          <p:cNvSpPr/>
          <p:nvPr/>
        </p:nvSpPr>
        <p:spPr>
          <a:xfrm>
            <a:off x="2878764" y="2080746"/>
            <a:ext cx="38100" cy="3064669"/>
          </a:xfrm>
          <a:custGeom>
            <a:avLst/>
            <a:gdLst/>
            <a:ahLst/>
            <a:cxnLst/>
            <a:rect l="l" t="t" r="r" b="b"/>
            <a:pathLst>
              <a:path w="50800" h="4086225" extrusionOk="0">
                <a:moveTo>
                  <a:pt x="19049" y="4035174"/>
                </a:moveTo>
                <a:lnTo>
                  <a:pt x="0" y="4035174"/>
                </a:lnTo>
                <a:lnTo>
                  <a:pt x="25400" y="4085974"/>
                </a:lnTo>
                <a:lnTo>
                  <a:pt x="44449" y="4047874"/>
                </a:lnTo>
                <a:lnTo>
                  <a:pt x="19050" y="4047874"/>
                </a:lnTo>
                <a:lnTo>
                  <a:pt x="19049" y="4035174"/>
                </a:lnTo>
                <a:close/>
              </a:path>
              <a:path w="50800" h="4086225" extrusionOk="0">
                <a:moveTo>
                  <a:pt x="31748" y="0"/>
                </a:moveTo>
                <a:lnTo>
                  <a:pt x="19048" y="0"/>
                </a:lnTo>
                <a:lnTo>
                  <a:pt x="19050" y="4047874"/>
                </a:lnTo>
                <a:lnTo>
                  <a:pt x="31750" y="4047874"/>
                </a:lnTo>
                <a:lnTo>
                  <a:pt x="31748" y="0"/>
                </a:lnTo>
                <a:close/>
              </a:path>
              <a:path w="50800" h="4086225" extrusionOk="0">
                <a:moveTo>
                  <a:pt x="50800" y="4035174"/>
                </a:moveTo>
                <a:lnTo>
                  <a:pt x="31749" y="4035174"/>
                </a:lnTo>
                <a:lnTo>
                  <a:pt x="31750" y="4047874"/>
                </a:lnTo>
                <a:lnTo>
                  <a:pt x="44449" y="4047874"/>
                </a:lnTo>
                <a:lnTo>
                  <a:pt x="50800" y="40351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350"/>
          </a:p>
        </p:txBody>
      </p:sp>
      <p:sp>
        <p:nvSpPr>
          <p:cNvPr id="224" name="Google Shape;224;p16"/>
          <p:cNvSpPr txBox="1">
            <a:spLocks noGrp="1"/>
          </p:cNvSpPr>
          <p:nvPr>
            <p:ph type="ftr" idx="11"/>
          </p:nvPr>
        </p:nvSpPr>
        <p:spPr>
          <a:xfrm>
            <a:off x="0" y="6577158"/>
            <a:ext cx="1868881" cy="28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6" rIns="0" bIns="0" anchor="t" anchorCtr="0">
            <a:spAutoFit/>
          </a:bodyPr>
          <a:lstStyle/>
          <a:p>
            <a:pPr marL="9525"/>
            <a:r>
              <a:rPr lang="en-US" dirty="0"/>
              <a:t>Midwifery Update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"/>
          <p:cNvSpPr txBox="1">
            <a:spLocks noGrp="1"/>
          </p:cNvSpPr>
          <p:nvPr>
            <p:ph type="title"/>
          </p:nvPr>
        </p:nvSpPr>
        <p:spPr>
          <a:xfrm>
            <a:off x="2267744" y="672934"/>
            <a:ext cx="5256584" cy="566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4" rIns="0" bIns="0" anchor="t" anchorCtr="0">
            <a:spAutoFit/>
          </a:bodyPr>
          <a:lstStyle/>
          <a:p>
            <a:pPr marL="9525" marR="3810" indent="247650" algn="l">
              <a:lnSpc>
                <a:spcPct val="100800"/>
              </a:lnSpc>
              <a:spcBef>
                <a:spcPts val="0"/>
              </a:spcBef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KLASIFIKASI KELAYAKAN MEDIS  PENGGUNAAN KONTRASEPSI (WHO)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1" name="Google Shape;231;p17"/>
          <p:cNvGraphicFramePr/>
          <p:nvPr/>
        </p:nvGraphicFramePr>
        <p:xfrm>
          <a:off x="209519" y="1584634"/>
          <a:ext cx="8572500" cy="392765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18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8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KLASIFIKASI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231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DISKRIPSI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231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PENGGUNAAN KONTRASEPSI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5231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519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196215" lvl="0" indent="0" algn="l" rtl="0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Kondisi tidak ada pembatasan apapun dalam penggunaan  metode kontrasepsi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8106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Metode boleh digunakan.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04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C7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29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519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232409" lvl="0" indent="0" algn="l" rtl="0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Kondisi dimana penggunaan kontrasepsi lebih besar  manfaatnya dibandingkan dg risiko secara teori dan risiko  yg telah terbukti terjadi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7619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524510" lvl="0" indent="0" algn="l" rtl="0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Metode boleh digunakan tetapi memerlukan  PERHATIAN yg seksama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7619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79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04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86360" lvl="0" indent="0" algn="l" rtl="0">
                        <a:lnSpc>
                          <a:spcPct val="99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Kondisi dimana risiko secara teori	dan telah terbukti lebih  besar dibandingkan manfaat penggunaan metode  kontrasepsi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0006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408940" lvl="0" indent="0" algn="l" rtl="0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Metode tidak direkomendasikan kecuali tidak  ada metode lain yg tersedia atau diterima.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6663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9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8094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168910" lvl="0" indent="0" algn="l" rtl="0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Kondisi dengan risiko kesehatan yang tidak dapat diterima  pada penggunaan metode kontrasepsi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6663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Metode</a:t>
                      </a:r>
                      <a:r>
                        <a:rPr lang="en-US" sz="12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1" u="none" strike="noStrike" cap="none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tidak</a:t>
                      </a:r>
                      <a:r>
                        <a:rPr lang="en-US" sz="12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1" u="none" strike="noStrike" cap="none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boleh</a:t>
                      </a:r>
                      <a:r>
                        <a:rPr lang="en-US" sz="12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1" u="none" strike="noStrike" cap="none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digunakan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90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2" name="Google Shape;23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6280" y="5573267"/>
            <a:ext cx="91440" cy="11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56464"/>
            <a:ext cx="9144000" cy="844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456226" y="286070"/>
            <a:ext cx="6097429" cy="73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625" rIns="0" bIns="0" anchor="t" anchorCtr="0">
            <a:spAutoFit/>
          </a:bodyPr>
          <a:lstStyle/>
          <a:p>
            <a:pPr marL="1028700" marR="3810" indent="-1019175" algn="l">
              <a:lnSpc>
                <a:spcPct val="107142"/>
              </a:lnSpc>
              <a:spcBef>
                <a:spcPts val="0"/>
              </a:spcBef>
            </a:pPr>
            <a:r>
              <a:rPr lang="en-US" sz="2100" dirty="0"/>
              <a:t>KONTRASEPSI HORMON KOMBINASI (KHK)  PIL (KPK) DAN SUNTIK (KSK)</a:t>
            </a:r>
            <a:endParaRPr sz="2100" dirty="0"/>
          </a:p>
        </p:txBody>
      </p:sp>
      <p:sp>
        <p:nvSpPr>
          <p:cNvPr id="240" name="Google Shape;240;p18"/>
          <p:cNvSpPr txBox="1"/>
          <p:nvPr/>
        </p:nvSpPr>
        <p:spPr>
          <a:xfrm>
            <a:off x="475614" y="981619"/>
            <a:ext cx="6240959" cy="522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5244" rIns="0" bIns="0" anchor="t" anchorCtr="0">
            <a:spAutoFit/>
          </a:bodyPr>
          <a:lstStyle/>
          <a:p>
            <a:pPr marL="9525"/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KHK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dapat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digunakan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pada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: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180975" indent="-171450">
              <a:spcBef>
                <a:spcPts val="758"/>
              </a:spcBef>
              <a:buSzPts val="2000"/>
              <a:buFont typeface="Arial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TD </a:t>
            </a:r>
            <a:r>
              <a:rPr lang="en-US" sz="1500" u="sng" dirty="0"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140/90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180975" indent="-171450">
              <a:spcBef>
                <a:spcPts val="754"/>
              </a:spcBef>
              <a:buSzPts val="2000"/>
              <a:buFont typeface="Arial"/>
              <a:buChar char="•"/>
            </a:pP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Sedang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menggunakan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obat-obat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anti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konvulsi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obat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TBC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180975" indent="-171450">
              <a:spcBef>
                <a:spcPts val="739"/>
              </a:spcBef>
              <a:buSzPts val="2000"/>
              <a:buFont typeface="Arial"/>
              <a:buChar char="•"/>
            </a:pP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Migren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aura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180975" indent="-171450">
              <a:spcBef>
                <a:spcPts val="758"/>
              </a:spcBef>
              <a:buSzPts val="2000"/>
              <a:buFont typeface="Arial"/>
              <a:buChar char="•"/>
            </a:pP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Usia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u="sng" dirty="0"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35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merokok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u="sng" dirty="0"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15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batang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hari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180975" indent="-171450">
              <a:spcBef>
                <a:spcPts val="754"/>
              </a:spcBef>
              <a:buSzPts val="2000"/>
              <a:buFont typeface="Arial"/>
              <a:buChar char="•"/>
            </a:pP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Penderita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penyakit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kardiovaskuler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180975" indent="-171450">
              <a:spcBef>
                <a:spcPts val="739"/>
              </a:spcBef>
              <a:buSzPts val="2000"/>
              <a:buFont typeface="Arial"/>
              <a:buChar char="•"/>
            </a:pP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Tromboemboli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vena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180975" indent="-171450">
              <a:spcBef>
                <a:spcPts val="758"/>
              </a:spcBef>
              <a:buSzPts val="2000"/>
              <a:buFont typeface="Arial"/>
              <a:buChar char="•"/>
            </a:pP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Penyakit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 err="1">
                <a:latin typeface="Arial"/>
                <a:ea typeface="Arial"/>
                <a:cs typeface="Arial"/>
                <a:sym typeface="Arial"/>
              </a:rPr>
              <a:t>Hepar</a:t>
            </a:r>
            <a:r>
              <a:rPr lang="en-US" sz="15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80975" indent="-171450">
              <a:spcBef>
                <a:spcPts val="758"/>
              </a:spcBef>
              <a:buSzPts val="2000"/>
              <a:buFont typeface="Arial"/>
              <a:buChar char="•"/>
            </a:pPr>
            <a:endParaRPr lang="en-US" sz="1500" dirty="0">
              <a:latin typeface="Arial"/>
              <a:ea typeface="Arial"/>
              <a:cs typeface="Arial"/>
              <a:sym typeface="Arial"/>
            </a:endParaRPr>
          </a:p>
          <a:p>
            <a:pPr marL="180975" marR="451485" indent="-171450">
              <a:lnSpc>
                <a:spcPct val="98800"/>
              </a:lnSpc>
              <a:buSzPts val="2400"/>
              <a:buFont typeface="Arial"/>
              <a:buChar char="•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Obat2an: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rifampisin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barbiturat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fenitoin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griseofulfin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dan 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karbamazepin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dapat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mengurangi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efek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kontrasepsi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pil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sehingga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angka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kegagalan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lebih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tinggi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80975" marR="72866" indent="-171450">
              <a:lnSpc>
                <a:spcPct val="100600"/>
              </a:lnSpc>
              <a:spcBef>
                <a:spcPts val="761"/>
              </a:spcBef>
              <a:buSzPts val="2400"/>
              <a:buFont typeface="Arial"/>
              <a:buChar char="•"/>
            </a:pP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Antibiotika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seperti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ampisilin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doksisiklin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dapat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mengurangi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flora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bakteri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usus yang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berperan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dalam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daur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ulang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etinilestradiol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sehingga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terjadi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penurunan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konsentrasi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hormon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80975" marR="3810" indent="-171450">
              <a:spcBef>
                <a:spcPts val="701"/>
              </a:spcBef>
              <a:buSzPts val="2400"/>
              <a:buFont typeface="Arial"/>
              <a:buChar char="•"/>
            </a:pP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Beberapa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jenis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jamu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juga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dapat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mengurangi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efek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kontrasepsi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pil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80975" indent="-171450">
              <a:spcBef>
                <a:spcPts val="758"/>
              </a:spcBef>
              <a:buSzPts val="2000"/>
              <a:buFont typeface="Arial"/>
              <a:buChar char="•"/>
            </a:pP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18"/>
          <p:cNvGrpSpPr/>
          <p:nvPr/>
        </p:nvGrpSpPr>
        <p:grpSpPr>
          <a:xfrm>
            <a:off x="6626460" y="2081903"/>
            <a:ext cx="1862947" cy="1394558"/>
            <a:chOff x="8835280" y="1632870"/>
            <a:chExt cx="2483929" cy="1859411"/>
          </a:xfrm>
        </p:grpSpPr>
        <p:pic>
          <p:nvPicPr>
            <p:cNvPr id="242" name="Google Shape;24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35280" y="2163672"/>
              <a:ext cx="326953" cy="1328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35280" y="1632870"/>
              <a:ext cx="2156976" cy="530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35280" y="1632870"/>
              <a:ext cx="2483929" cy="1859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162233" y="2961479"/>
              <a:ext cx="2156976" cy="530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992257" y="1632870"/>
              <a:ext cx="326952" cy="13286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7" name="Google Shape;247;p18"/>
          <p:cNvGrpSpPr/>
          <p:nvPr/>
        </p:nvGrpSpPr>
        <p:grpSpPr>
          <a:xfrm>
            <a:off x="6564412" y="655915"/>
            <a:ext cx="1674186" cy="1492717"/>
            <a:chOff x="4800202" y="4673944"/>
            <a:chExt cx="2232248" cy="1990289"/>
          </a:xfrm>
        </p:grpSpPr>
        <p:pic>
          <p:nvPicPr>
            <p:cNvPr id="248" name="Google Shape;248;p1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800202" y="4673944"/>
              <a:ext cx="2232248" cy="19902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18"/>
            <p:cNvSpPr/>
            <p:nvPr/>
          </p:nvSpPr>
          <p:spPr>
            <a:xfrm>
              <a:off x="6366376" y="5872597"/>
              <a:ext cx="432434" cy="45720"/>
            </a:xfrm>
            <a:custGeom>
              <a:avLst/>
              <a:gdLst/>
              <a:ahLst/>
              <a:cxnLst/>
              <a:rect l="l" t="t" r="r" b="b"/>
              <a:pathLst>
                <a:path w="432434" h="45720" extrusionOk="0">
                  <a:moveTo>
                    <a:pt x="432047" y="0"/>
                  </a:moveTo>
                  <a:lnTo>
                    <a:pt x="0" y="0"/>
                  </a:lnTo>
                  <a:lnTo>
                    <a:pt x="0" y="45718"/>
                  </a:lnTo>
                  <a:lnTo>
                    <a:pt x="432047" y="45718"/>
                  </a:lnTo>
                  <a:lnTo>
                    <a:pt x="432047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50"/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6366376" y="5872597"/>
              <a:ext cx="432434" cy="45720"/>
            </a:xfrm>
            <a:custGeom>
              <a:avLst/>
              <a:gdLst/>
              <a:ahLst/>
              <a:cxnLst/>
              <a:rect l="l" t="t" r="r" b="b"/>
              <a:pathLst>
                <a:path w="432434" h="45720" extrusionOk="0">
                  <a:moveTo>
                    <a:pt x="0" y="0"/>
                  </a:moveTo>
                  <a:lnTo>
                    <a:pt x="432048" y="0"/>
                  </a:lnTo>
                  <a:lnTo>
                    <a:pt x="432048" y="45719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50"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4993563" y="5838198"/>
              <a:ext cx="432434" cy="45720"/>
            </a:xfrm>
            <a:custGeom>
              <a:avLst/>
              <a:gdLst/>
              <a:ahLst/>
              <a:cxnLst/>
              <a:rect l="l" t="t" r="r" b="b"/>
              <a:pathLst>
                <a:path w="432435" h="45720" extrusionOk="0">
                  <a:moveTo>
                    <a:pt x="432047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32047" y="45719"/>
                  </a:lnTo>
                  <a:lnTo>
                    <a:pt x="432047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50"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4993563" y="5838198"/>
              <a:ext cx="432434" cy="45720"/>
            </a:xfrm>
            <a:custGeom>
              <a:avLst/>
              <a:gdLst/>
              <a:ahLst/>
              <a:cxnLst/>
              <a:rect l="l" t="t" r="r" b="b"/>
              <a:pathLst>
                <a:path w="432435" h="45720" extrusionOk="0">
                  <a:moveTo>
                    <a:pt x="0" y="0"/>
                  </a:moveTo>
                  <a:lnTo>
                    <a:pt x="432048" y="0"/>
                  </a:lnTo>
                  <a:lnTo>
                    <a:pt x="432048" y="45719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50"/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5700302" y="5895455"/>
              <a:ext cx="432434" cy="71120"/>
            </a:xfrm>
            <a:custGeom>
              <a:avLst/>
              <a:gdLst/>
              <a:ahLst/>
              <a:cxnLst/>
              <a:rect l="l" t="t" r="r" b="b"/>
              <a:pathLst>
                <a:path w="432435" h="71120" extrusionOk="0">
                  <a:moveTo>
                    <a:pt x="432048" y="0"/>
                  </a:moveTo>
                  <a:lnTo>
                    <a:pt x="0" y="0"/>
                  </a:lnTo>
                  <a:lnTo>
                    <a:pt x="0" y="70916"/>
                  </a:lnTo>
                  <a:lnTo>
                    <a:pt x="432048" y="70916"/>
                  </a:lnTo>
                  <a:lnTo>
                    <a:pt x="432048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50"/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5700302" y="5895455"/>
              <a:ext cx="432434" cy="71120"/>
            </a:xfrm>
            <a:custGeom>
              <a:avLst/>
              <a:gdLst/>
              <a:ahLst/>
              <a:cxnLst/>
              <a:rect l="l" t="t" r="r" b="b"/>
              <a:pathLst>
                <a:path w="432435" h="71120" extrusionOk="0">
                  <a:moveTo>
                    <a:pt x="0" y="0"/>
                  </a:moveTo>
                  <a:lnTo>
                    <a:pt x="432048" y="0"/>
                  </a:lnTo>
                  <a:lnTo>
                    <a:pt x="432048" y="70916"/>
                  </a:lnTo>
                  <a:lnTo>
                    <a:pt x="0" y="709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255" name="Google Shape;255;p18"/>
          <p:cNvGrpSpPr/>
          <p:nvPr/>
        </p:nvGrpSpPr>
        <p:grpSpPr>
          <a:xfrm>
            <a:off x="6774225" y="3508875"/>
            <a:ext cx="2253961" cy="1173560"/>
            <a:chOff x="7351740" y="3934110"/>
            <a:chExt cx="3005281" cy="1564746"/>
          </a:xfrm>
        </p:grpSpPr>
        <p:pic>
          <p:nvPicPr>
            <p:cNvPr id="256" name="Google Shape;256;p1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351740" y="3934110"/>
              <a:ext cx="3005281" cy="15647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18"/>
            <p:cNvSpPr/>
            <p:nvPr/>
          </p:nvSpPr>
          <p:spPr>
            <a:xfrm>
              <a:off x="8928983" y="4365104"/>
              <a:ext cx="432434" cy="144145"/>
            </a:xfrm>
            <a:custGeom>
              <a:avLst/>
              <a:gdLst/>
              <a:ahLst/>
              <a:cxnLst/>
              <a:rect l="l" t="t" r="r" b="b"/>
              <a:pathLst>
                <a:path w="432434" h="144145" extrusionOk="0">
                  <a:moveTo>
                    <a:pt x="432047" y="0"/>
                  </a:moveTo>
                  <a:lnTo>
                    <a:pt x="0" y="0"/>
                  </a:lnTo>
                  <a:lnTo>
                    <a:pt x="0" y="144015"/>
                  </a:lnTo>
                  <a:lnTo>
                    <a:pt x="432047" y="144015"/>
                  </a:lnTo>
                  <a:lnTo>
                    <a:pt x="432047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50"/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8928983" y="4365104"/>
              <a:ext cx="432434" cy="144145"/>
            </a:xfrm>
            <a:custGeom>
              <a:avLst/>
              <a:gdLst/>
              <a:ahLst/>
              <a:cxnLst/>
              <a:rect l="l" t="t" r="r" b="b"/>
              <a:pathLst>
                <a:path w="432434" h="144145" extrusionOk="0">
                  <a:moveTo>
                    <a:pt x="0" y="0"/>
                  </a:moveTo>
                  <a:lnTo>
                    <a:pt x="432048" y="0"/>
                  </a:lnTo>
                  <a:lnTo>
                    <a:pt x="432048" y="144016"/>
                  </a:lnTo>
                  <a:lnTo>
                    <a:pt x="0" y="1440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4171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50"/>
            </a:p>
          </p:txBody>
        </p:sp>
      </p:grpSp>
      <p:sp>
        <p:nvSpPr>
          <p:cNvPr id="260" name="Google Shape;260;p18"/>
          <p:cNvSpPr txBox="1"/>
          <p:nvPr/>
        </p:nvSpPr>
        <p:spPr>
          <a:xfrm>
            <a:off x="251520" y="6366311"/>
            <a:ext cx="857726" cy="28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900" dirty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Midwifery Update</a:t>
            </a:r>
            <a:endParaRPr sz="9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 txBox="1"/>
          <p:nvPr/>
        </p:nvSpPr>
        <p:spPr>
          <a:xfrm>
            <a:off x="8319612" y="5673472"/>
            <a:ext cx="135731" cy="28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/>
            <a:r>
              <a:rPr lang="en-US" sz="9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70;p19">
            <a:extLst>
              <a:ext uri="{FF2B5EF4-FFF2-40B4-BE49-F238E27FC236}">
                <a16:creationId xmlns:a16="http://schemas.microsoft.com/office/drawing/2014/main" id="{6CE714FA-4258-7B40-B4C5-9197A7250739}"/>
              </a:ext>
            </a:extLst>
          </p:cNvPr>
          <p:cNvSpPr txBox="1">
            <a:spLocks/>
          </p:cNvSpPr>
          <p:nvPr/>
        </p:nvSpPr>
        <p:spPr>
          <a:xfrm>
            <a:off x="510841" y="3578215"/>
            <a:ext cx="3843338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l">
              <a:spcBef>
                <a:spcPts val="0"/>
              </a:spcBef>
            </a:pPr>
            <a:r>
              <a:rPr lang="en-US" sz="2400" dirty="0"/>
              <a:t>INTERAKSI OBAT ( PIL 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"/>
          <p:cNvSpPr txBox="1"/>
          <p:nvPr/>
        </p:nvSpPr>
        <p:spPr>
          <a:xfrm>
            <a:off x="365911" y="963566"/>
            <a:ext cx="7016591" cy="567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19" rIns="0" bIns="0" anchor="t" anchorCtr="0">
            <a:spAutoFit/>
          </a:bodyPr>
          <a:lstStyle/>
          <a:p>
            <a:pPr marL="180975" marR="357663" indent="-171450">
              <a:lnSpc>
                <a:spcPct val="99200"/>
              </a:lnSpc>
              <a:buSzPts val="2400"/>
              <a:buFont typeface="Arial"/>
              <a:buChar char="•"/>
            </a:pP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Dalam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7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hari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awal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siklus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menstruasi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: KSK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pertama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dapat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diberikan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diperlukan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perlindungan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kontrasepsi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tambahan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80975" marR="357663" indent="-171450">
              <a:lnSpc>
                <a:spcPct val="99200"/>
              </a:lnSpc>
              <a:buSzPts val="2400"/>
              <a:buFont typeface="Arial"/>
              <a:buChar char="•"/>
            </a:pP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Lebih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dari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7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hari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awal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siklus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menstruasi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: KSK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pertama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dapat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diberikan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jika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cukup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yakin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bahwa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wanita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tersebut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hamil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boleh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berhubungan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seksual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dalam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7 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hari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setelah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pemberian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KSK,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atau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harus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menggunakan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kontrasepsi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tambahan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80975" marR="357663" indent="-171450">
              <a:lnSpc>
                <a:spcPct val="99200"/>
              </a:lnSpc>
              <a:buSzPts val="2400"/>
              <a:buFont typeface="Arial"/>
              <a:buChar char="•"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180975" marR="357663" indent="-171450">
              <a:lnSpc>
                <a:spcPct val="99200"/>
              </a:lnSpc>
              <a:buSzPts val="2400"/>
              <a:buFont typeface="Arial"/>
              <a:buChar char="•"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180975" indent="-171450">
              <a:buSzPts val="2000"/>
              <a:buFont typeface="Arial"/>
              <a:buChar char="•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KSK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ulangan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harus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diberikan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setiap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empat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minggu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80975" marR="109538" indent="-171450">
              <a:lnSpc>
                <a:spcPct val="150000"/>
              </a:lnSpc>
              <a:spcBef>
                <a:spcPts val="735"/>
              </a:spcBef>
              <a:buSzPts val="2000"/>
              <a:buFont typeface="Arial"/>
              <a:buChar char="•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KSK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ulangan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dapat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diberikan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	7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hari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lebih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awal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tetapi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dapat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mengganggu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pola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perdarahan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80975" marR="109061" indent="-171450">
              <a:lnSpc>
                <a:spcPct val="150000"/>
              </a:lnSpc>
              <a:spcBef>
                <a:spcPts val="758"/>
              </a:spcBef>
              <a:buSzPts val="2000"/>
              <a:buFont typeface="Arial"/>
              <a:buChar char="•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KSK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ulangan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dapat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diberikan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hingga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7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hari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terlambat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tanpa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memerlukan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perlindungan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kontrasepsi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tambahan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konseling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bahwa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angka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kegagalan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menjadi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lebih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besar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80975" marR="3810" indent="-171450">
              <a:lnSpc>
                <a:spcPct val="150000"/>
              </a:lnSpc>
              <a:spcBef>
                <a:spcPts val="758"/>
              </a:spcBef>
              <a:buSzPts val="2000"/>
              <a:buFont typeface="Arial"/>
              <a:buChar char="•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Jika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pengguna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tersebut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terlambat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lebih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dari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7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hari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suntikan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ulangan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dapat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diberikan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suntikan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jika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cukup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yakin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bahwa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hamil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Klien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boleh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melakukan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hubungan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seksual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dalam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7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hari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setelah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pemberian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KSK,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atau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harus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menggunakan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perlindungan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kontrasepsi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tambahan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 Jika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diperlukan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penggunaan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kontrasepsi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darurat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dapat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dipertimbangkan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80975" marR="357663" indent="-171450">
              <a:lnSpc>
                <a:spcPct val="99200"/>
              </a:lnSpc>
              <a:buSzPts val="2400"/>
              <a:buFont typeface="Arial"/>
              <a:buChar char="•"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272" y="523337"/>
            <a:ext cx="1242138" cy="133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0"/>
          <p:cNvSpPr txBox="1">
            <a:spLocks noGrp="1"/>
          </p:cNvSpPr>
          <p:nvPr>
            <p:ph type="title"/>
          </p:nvPr>
        </p:nvSpPr>
        <p:spPr>
          <a:xfrm>
            <a:off x="1835696" y="523337"/>
            <a:ext cx="488061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algn="l">
              <a:spcBef>
                <a:spcPts val="0"/>
              </a:spcBef>
            </a:pPr>
            <a:r>
              <a:rPr lang="en-US" sz="2700" dirty="0"/>
              <a:t>WAKTU PENGGUNAAN KSK</a:t>
            </a:r>
            <a:endParaRPr sz="2700" dirty="0"/>
          </a:p>
        </p:txBody>
      </p:sp>
      <p:sp>
        <p:nvSpPr>
          <p:cNvPr id="283" name="Google Shape;283;p20"/>
          <p:cNvSpPr txBox="1">
            <a:spLocks noGrp="1"/>
          </p:cNvSpPr>
          <p:nvPr>
            <p:ph type="ftr" idx="11"/>
          </p:nvPr>
        </p:nvSpPr>
        <p:spPr>
          <a:xfrm>
            <a:off x="23526" y="6560937"/>
            <a:ext cx="2156913" cy="28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6" rIns="0" bIns="0" anchor="t" anchorCtr="0">
            <a:spAutoFit/>
          </a:bodyPr>
          <a:lstStyle/>
          <a:p>
            <a:pPr marL="9525"/>
            <a:r>
              <a:rPr lang="en-US" dirty="0"/>
              <a:t>Midwifery Update</a:t>
            </a:r>
            <a:endParaRPr dirty="0"/>
          </a:p>
        </p:txBody>
      </p:sp>
      <p:sp>
        <p:nvSpPr>
          <p:cNvPr id="10" name="Google Shape;292;p21">
            <a:extLst>
              <a:ext uri="{FF2B5EF4-FFF2-40B4-BE49-F238E27FC236}">
                <a16:creationId xmlns:a16="http://schemas.microsoft.com/office/drawing/2014/main" id="{CA20DD4F-EEB2-D745-A844-0B1F6A770FCB}"/>
              </a:ext>
            </a:extLst>
          </p:cNvPr>
          <p:cNvSpPr txBox="1">
            <a:spLocks/>
          </p:cNvSpPr>
          <p:nvPr/>
        </p:nvSpPr>
        <p:spPr>
          <a:xfrm>
            <a:off x="1796725" y="2276872"/>
            <a:ext cx="2650331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l">
              <a:spcBef>
                <a:spcPts val="0"/>
              </a:spcBef>
            </a:pPr>
            <a:r>
              <a:rPr lang="en-US" sz="2700" dirty="0"/>
              <a:t>KSK ULANGAN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 err="1"/>
              <a:t>Kontrasepsi</a:t>
            </a:r>
            <a:r>
              <a:rPr lang="en-ID" sz="2800" dirty="0"/>
              <a:t> Hormonal</a:t>
            </a:r>
            <a:endParaRPr lang="id-ID" sz="2800" b="1" dirty="0">
              <a:solidFill>
                <a:srgbClr val="3260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1220114" y="1841051"/>
            <a:ext cx="7312326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800" dirty="0"/>
              <a:t>Ada </a:t>
            </a:r>
            <a:r>
              <a:rPr lang="en-ID" sz="2800" dirty="0" err="1"/>
              <a:t>dua</a:t>
            </a:r>
            <a:r>
              <a:rPr lang="en-ID" sz="2800" dirty="0"/>
              <a:t> </a:t>
            </a:r>
            <a:r>
              <a:rPr lang="en-ID" sz="2800" dirty="0" err="1"/>
              <a:t>macam</a:t>
            </a:r>
            <a:r>
              <a:rPr lang="en-ID" sz="2800" dirty="0"/>
              <a:t> </a:t>
            </a:r>
            <a:r>
              <a:rPr lang="en-ID" sz="2800" dirty="0" err="1"/>
              <a:t>kontrasepsi</a:t>
            </a:r>
            <a:r>
              <a:rPr lang="en-ID" sz="2800" dirty="0"/>
              <a:t> hormonal, </a:t>
            </a:r>
            <a:r>
              <a:rPr lang="en-ID" sz="2800" dirty="0" err="1"/>
              <a:t>yaitu</a:t>
            </a:r>
            <a:r>
              <a:rPr lang="en-ID" sz="2800" dirty="0"/>
              <a:t> </a:t>
            </a:r>
            <a:r>
              <a:rPr lang="en-ID" sz="2800" dirty="0" err="1"/>
              <a:t>jangka</a:t>
            </a:r>
            <a:r>
              <a:rPr lang="en-ID" sz="2800" dirty="0"/>
              <a:t> </a:t>
            </a:r>
            <a:r>
              <a:rPr lang="en-ID" sz="2800" dirty="0" err="1"/>
              <a:t>pendek</a:t>
            </a:r>
            <a:r>
              <a:rPr lang="en-ID" sz="2800" dirty="0"/>
              <a:t> dan </a:t>
            </a:r>
            <a:r>
              <a:rPr lang="en-ID" sz="2800" dirty="0" err="1"/>
              <a:t>jangka</a:t>
            </a:r>
            <a:r>
              <a:rPr lang="en-ID" sz="2800" dirty="0"/>
              <a:t> </a:t>
            </a:r>
            <a:r>
              <a:rPr lang="en-ID" sz="2800" dirty="0" err="1"/>
              <a:t>panjang</a:t>
            </a:r>
            <a:r>
              <a:rPr lang="en-ID" sz="2800" dirty="0"/>
              <a:t>. </a:t>
            </a:r>
            <a:r>
              <a:rPr lang="en-ID" sz="2800" dirty="0" err="1"/>
              <a:t>Pilihan</a:t>
            </a:r>
            <a:r>
              <a:rPr lang="en-ID" sz="2800" dirty="0"/>
              <a:t> </a:t>
            </a:r>
            <a:r>
              <a:rPr lang="en-ID" sz="2800" dirty="0" err="1"/>
              <a:t>kontrasepsi</a:t>
            </a:r>
            <a:r>
              <a:rPr lang="en-ID" sz="2800" dirty="0"/>
              <a:t> </a:t>
            </a:r>
            <a:r>
              <a:rPr lang="en-ID" sz="2800" dirty="0" err="1"/>
              <a:t>jangka</a:t>
            </a:r>
            <a:r>
              <a:rPr lang="en-ID" sz="2800" dirty="0"/>
              <a:t> </a:t>
            </a:r>
            <a:r>
              <a:rPr lang="en-ID" sz="2800" dirty="0" err="1"/>
              <a:t>pendek</a:t>
            </a:r>
            <a:r>
              <a:rPr lang="en-ID" sz="2800" dirty="0"/>
              <a:t> </a:t>
            </a:r>
            <a:r>
              <a:rPr lang="en-ID" sz="2800" dirty="0" err="1"/>
              <a:t>yaitu</a:t>
            </a:r>
            <a:r>
              <a:rPr lang="en-ID" sz="2800" dirty="0"/>
              <a:t> </a:t>
            </a:r>
            <a:r>
              <a:rPr lang="en-ID" sz="2800" dirty="0" err="1"/>
              <a:t>pil</a:t>
            </a:r>
            <a:r>
              <a:rPr lang="en-ID" sz="2800" dirty="0"/>
              <a:t> </a:t>
            </a:r>
            <a:r>
              <a:rPr lang="en-ID" sz="2800" dirty="0" err="1"/>
              <a:t>kombinasi</a:t>
            </a:r>
            <a:r>
              <a:rPr lang="en-ID" sz="2800" dirty="0"/>
              <a:t>, </a:t>
            </a:r>
            <a:r>
              <a:rPr lang="en-ID" sz="2800" dirty="0" err="1"/>
              <a:t>pil</a:t>
            </a:r>
            <a:r>
              <a:rPr lang="en-ID" sz="2800" dirty="0"/>
              <a:t> mini, dan </a:t>
            </a:r>
            <a:r>
              <a:rPr lang="en-ID" sz="2800" dirty="0" err="1"/>
              <a:t>suntik</a:t>
            </a:r>
            <a:r>
              <a:rPr lang="en-ID" sz="2800" dirty="0"/>
              <a:t>. Adapun </a:t>
            </a:r>
            <a:r>
              <a:rPr lang="en-ID" sz="2800" dirty="0" err="1"/>
              <a:t>kontrasepsi</a:t>
            </a:r>
            <a:r>
              <a:rPr lang="en-ID" sz="2800" dirty="0"/>
              <a:t> hormonal </a:t>
            </a:r>
            <a:r>
              <a:rPr lang="en-ID" sz="2800" dirty="0" err="1"/>
              <a:t>jangka</a:t>
            </a:r>
            <a:r>
              <a:rPr lang="en-ID" sz="2800" dirty="0"/>
              <a:t> </a:t>
            </a:r>
            <a:r>
              <a:rPr lang="en-ID" sz="2800" dirty="0" err="1"/>
              <a:t>panjang</a:t>
            </a:r>
            <a:r>
              <a:rPr lang="en-ID" sz="2800" dirty="0"/>
              <a:t> </a:t>
            </a:r>
            <a:r>
              <a:rPr lang="en-ID" sz="2800" dirty="0" err="1"/>
              <a:t>meliputi</a:t>
            </a:r>
            <a:r>
              <a:rPr lang="en-ID" sz="2800" dirty="0"/>
              <a:t> </a:t>
            </a:r>
            <a:r>
              <a:rPr lang="en-ID" sz="2800" dirty="0" err="1"/>
              <a:t>implan</a:t>
            </a:r>
            <a:r>
              <a:rPr lang="en-ID" sz="2800" dirty="0"/>
              <a:t>, dan IUD hormonal.</a:t>
            </a:r>
          </a:p>
        </p:txBody>
      </p:sp>
    </p:spTree>
    <p:extLst>
      <p:ext uri="{BB962C8B-B14F-4D97-AF65-F5344CB8AC3E}">
        <p14:creationId xmlns:p14="http://schemas.microsoft.com/office/powerpoint/2010/main" val="88164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TWORK\UNISA\BRAND BOOK\CDR\__MASTER TEMPLATE\TEMPLATE PPT\JPG\4.png">
            <a:extLst>
              <a:ext uri="{FF2B5EF4-FFF2-40B4-BE49-F238E27FC236}">
                <a16:creationId xmlns:a16="http://schemas.microsoft.com/office/drawing/2014/main" id="{70A81F67-FFE4-2B43-905E-F490B64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62"/>
            <a:ext cx="1619672" cy="184791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6F11D9-F1EE-6549-B78D-81EE1784517B}"/>
              </a:ext>
            </a:extLst>
          </p:cNvPr>
          <p:cNvSpPr txBox="1"/>
          <p:nvPr/>
        </p:nvSpPr>
        <p:spPr>
          <a:xfrm>
            <a:off x="1619672" y="917094"/>
            <a:ext cx="731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 err="1"/>
              <a:t>Kontrasepsi</a:t>
            </a:r>
            <a:r>
              <a:rPr lang="en-ID" sz="2800" dirty="0"/>
              <a:t> Hormonal</a:t>
            </a:r>
            <a:endParaRPr lang="id-ID" sz="2800" b="1" dirty="0">
              <a:solidFill>
                <a:srgbClr val="32604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CA25-4A65-B34D-9B78-9159761B3953}"/>
              </a:ext>
            </a:extLst>
          </p:cNvPr>
          <p:cNvSpPr txBox="1"/>
          <p:nvPr/>
        </p:nvSpPr>
        <p:spPr>
          <a:xfrm>
            <a:off x="899592" y="1841051"/>
            <a:ext cx="7560840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 err="1"/>
              <a:t>Pil</a:t>
            </a:r>
            <a:r>
              <a:rPr lang="en-ID" sz="2000" dirty="0"/>
              <a:t> KB </a:t>
            </a:r>
            <a:r>
              <a:rPr lang="en-ID" sz="2000" dirty="0" err="1"/>
              <a:t>kombinasi</a:t>
            </a:r>
            <a:r>
              <a:rPr lang="en-ID" sz="2000" dirty="0"/>
              <a:t>, </a:t>
            </a:r>
            <a:r>
              <a:rPr lang="en-ID" sz="2000" dirty="0" err="1"/>
              <a:t>Pil</a:t>
            </a:r>
            <a:r>
              <a:rPr lang="en-ID" sz="2000" dirty="0"/>
              <a:t> KB </a:t>
            </a:r>
            <a:r>
              <a:rPr lang="en-ID" sz="2000" dirty="0" err="1"/>
              <a:t>kombinasi</a:t>
            </a:r>
            <a:r>
              <a:rPr lang="en-ID" sz="2000" dirty="0"/>
              <a:t> </a:t>
            </a:r>
            <a:r>
              <a:rPr lang="en-ID" sz="2000" dirty="0" err="1"/>
              <a:t>terdiri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kombinasi</a:t>
            </a:r>
            <a:r>
              <a:rPr lang="en-ID" sz="2000" dirty="0"/>
              <a:t> progestin (</a:t>
            </a:r>
            <a:r>
              <a:rPr lang="en-ID" sz="2000" dirty="0" err="1"/>
              <a:t>progesteron</a:t>
            </a:r>
            <a:r>
              <a:rPr lang="en-ID" sz="2000" dirty="0"/>
              <a:t> </a:t>
            </a:r>
            <a:r>
              <a:rPr lang="en-ID" sz="2000" dirty="0" err="1"/>
              <a:t>sintetis</a:t>
            </a:r>
            <a:r>
              <a:rPr lang="en-ID" sz="2000" dirty="0"/>
              <a:t>) dan </a:t>
            </a:r>
            <a:r>
              <a:rPr lang="en-ID" sz="2000" dirty="0" err="1"/>
              <a:t>estradiol</a:t>
            </a:r>
            <a:r>
              <a:rPr lang="en-ID" sz="2000" dirty="0"/>
              <a:t> (</a:t>
            </a:r>
            <a:r>
              <a:rPr lang="en-ID" sz="2000" dirty="0" err="1"/>
              <a:t>estrogen</a:t>
            </a:r>
            <a:r>
              <a:rPr lang="en-ID" sz="2000" dirty="0"/>
              <a:t> </a:t>
            </a:r>
            <a:r>
              <a:rPr lang="en-ID" sz="2000" dirty="0" err="1"/>
              <a:t>sintetik</a:t>
            </a:r>
            <a:r>
              <a:rPr lang="en-ID" sz="2000" dirty="0"/>
              <a:t>). </a:t>
            </a:r>
            <a:r>
              <a:rPr lang="en-ID" sz="2000" dirty="0" err="1"/>
              <a:t>Pil</a:t>
            </a:r>
            <a:r>
              <a:rPr lang="en-ID" sz="2000" dirty="0"/>
              <a:t> </a:t>
            </a:r>
            <a:r>
              <a:rPr lang="en-ID" sz="2000" dirty="0" err="1"/>
              <a:t>kombinasi</a:t>
            </a:r>
            <a:r>
              <a:rPr lang="en-ID" sz="2000" dirty="0"/>
              <a:t> </a:t>
            </a:r>
            <a:r>
              <a:rPr lang="en-ID" sz="2000" dirty="0" err="1"/>
              <a:t>cocok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kalian yang </a:t>
            </a:r>
            <a:r>
              <a:rPr lang="en-ID" sz="2000" dirty="0" err="1"/>
              <a:t>ingin</a:t>
            </a:r>
            <a:r>
              <a:rPr lang="en-ID" sz="2000" dirty="0"/>
              <a:t> </a:t>
            </a:r>
            <a:r>
              <a:rPr lang="en-ID" sz="2000" dirty="0" err="1"/>
              <a:t>menunda</a:t>
            </a:r>
            <a:r>
              <a:rPr lang="en-ID" sz="2000" dirty="0"/>
              <a:t> </a:t>
            </a:r>
            <a:r>
              <a:rPr lang="en-ID" sz="2000" dirty="0" err="1"/>
              <a:t>kehamilan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jangka</a:t>
            </a:r>
            <a:r>
              <a:rPr lang="en-ID" sz="2000" dirty="0"/>
              <a:t> </a:t>
            </a:r>
            <a:r>
              <a:rPr lang="en-ID" sz="2000" dirty="0" err="1"/>
              <a:t>pendek</a:t>
            </a:r>
            <a:r>
              <a:rPr lang="en-ID" sz="2000" dirty="0"/>
              <a:t>. </a:t>
            </a:r>
            <a:r>
              <a:rPr lang="en-ID" sz="2000" dirty="0" err="1"/>
              <a:t>Begitu</a:t>
            </a:r>
            <a:r>
              <a:rPr lang="en-ID" sz="2000" dirty="0"/>
              <a:t> </a:t>
            </a:r>
            <a:r>
              <a:rPr lang="en-ID" sz="2000" dirty="0" err="1"/>
              <a:t>berhenti</a:t>
            </a:r>
            <a:r>
              <a:rPr lang="en-ID" sz="2000" dirty="0"/>
              <a:t> </a:t>
            </a:r>
            <a:r>
              <a:rPr lang="en-ID" sz="2000" dirty="0" err="1"/>
              <a:t>minum</a:t>
            </a:r>
            <a:r>
              <a:rPr lang="en-ID" sz="2000" dirty="0"/>
              <a:t> </a:t>
            </a:r>
            <a:r>
              <a:rPr lang="en-ID" sz="2000" dirty="0" err="1"/>
              <a:t>pil</a:t>
            </a:r>
            <a:r>
              <a:rPr lang="en-ID" sz="2000" dirty="0"/>
              <a:t>, </a:t>
            </a:r>
            <a:r>
              <a:rPr lang="en-ID" sz="2000" dirty="0" err="1"/>
              <a:t>kesuburanmu</a:t>
            </a:r>
            <a:r>
              <a:rPr lang="en-ID" sz="2000" dirty="0"/>
              <a:t>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segera</a:t>
            </a:r>
            <a:r>
              <a:rPr lang="en-ID" sz="2000" dirty="0"/>
              <a:t> </a:t>
            </a:r>
            <a:r>
              <a:rPr lang="en-ID" sz="2000" dirty="0" err="1"/>
              <a:t>kembali</a:t>
            </a:r>
            <a:r>
              <a:rPr lang="en-ID" sz="20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 err="1"/>
              <a:t>Pil</a:t>
            </a:r>
            <a:r>
              <a:rPr lang="en-ID" sz="2000" dirty="0"/>
              <a:t> mini, </a:t>
            </a:r>
            <a:r>
              <a:rPr lang="en-ID" sz="2000" dirty="0" err="1"/>
              <a:t>Pil</a:t>
            </a:r>
            <a:r>
              <a:rPr lang="en-ID" sz="2000" dirty="0"/>
              <a:t> mini, </a:t>
            </a:r>
            <a:r>
              <a:rPr lang="en-ID" sz="2000" dirty="0" err="1"/>
              <a:t>hanya</a:t>
            </a:r>
            <a:r>
              <a:rPr lang="en-ID" sz="2000" dirty="0"/>
              <a:t> </a:t>
            </a:r>
            <a:r>
              <a:rPr lang="en-ID" sz="2000" dirty="0" err="1"/>
              <a:t>mengandung</a:t>
            </a:r>
            <a:r>
              <a:rPr lang="en-ID" sz="2000" dirty="0"/>
              <a:t> progestin. </a:t>
            </a:r>
            <a:r>
              <a:rPr lang="en-ID" sz="2000" dirty="0" err="1"/>
              <a:t>Pil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cocok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ibu</a:t>
            </a:r>
            <a:r>
              <a:rPr lang="en-ID" sz="2000" dirty="0"/>
              <a:t> </a:t>
            </a:r>
            <a:r>
              <a:rPr lang="en-ID" sz="2000" dirty="0" err="1"/>
              <a:t>menyusui</a:t>
            </a:r>
            <a:r>
              <a:rPr lang="en-ID" sz="2000" dirty="0"/>
              <a:t> </a:t>
            </a:r>
            <a:r>
              <a:rPr lang="en-ID" sz="2000" dirty="0" err="1"/>
              <a:t>karena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mengganggu</a:t>
            </a:r>
            <a:r>
              <a:rPr lang="en-ID" sz="2000" dirty="0"/>
              <a:t> </a:t>
            </a:r>
            <a:r>
              <a:rPr lang="en-ID" sz="2000" dirty="0" err="1"/>
              <a:t>produksi</a:t>
            </a:r>
            <a:r>
              <a:rPr lang="en-ID" sz="2000" dirty="0"/>
              <a:t> dan </a:t>
            </a:r>
            <a:r>
              <a:rPr lang="en-ID" sz="2000" dirty="0" err="1"/>
              <a:t>kualitas</a:t>
            </a:r>
            <a:r>
              <a:rPr lang="en-ID" sz="2000" dirty="0"/>
              <a:t> ASI. Juga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mereka</a:t>
            </a:r>
            <a:r>
              <a:rPr lang="en-ID" sz="2000" dirty="0"/>
              <a:t> yang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bisa</a:t>
            </a:r>
            <a:r>
              <a:rPr lang="en-ID" sz="2000" dirty="0"/>
              <a:t> </a:t>
            </a:r>
            <a:r>
              <a:rPr lang="en-ID" sz="2000" dirty="0" err="1"/>
              <a:t>mendapat</a:t>
            </a:r>
            <a:r>
              <a:rPr lang="en-ID" sz="2000" dirty="0"/>
              <a:t> </a:t>
            </a:r>
            <a:r>
              <a:rPr lang="en-ID" sz="2000" dirty="0" err="1"/>
              <a:t>estrogen</a:t>
            </a:r>
            <a:r>
              <a:rPr lang="en-ID" sz="2000" dirty="0"/>
              <a:t>, </a:t>
            </a:r>
            <a:r>
              <a:rPr lang="en-ID" sz="2000" dirty="0" err="1"/>
              <a:t>misalnya</a:t>
            </a:r>
            <a:r>
              <a:rPr lang="en-ID" sz="2000" dirty="0"/>
              <a:t> yang </a:t>
            </a: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riwayat</a:t>
            </a:r>
            <a:r>
              <a:rPr lang="en-ID" sz="2000" dirty="0"/>
              <a:t> </a:t>
            </a:r>
            <a:r>
              <a:rPr lang="en-ID" sz="2000" dirty="0" err="1"/>
              <a:t>penggumpalan</a:t>
            </a:r>
            <a:r>
              <a:rPr lang="en-ID" sz="2000" dirty="0"/>
              <a:t> </a:t>
            </a:r>
            <a:r>
              <a:rPr lang="en-ID" sz="2000" dirty="0" err="1"/>
              <a:t>darah</a:t>
            </a:r>
            <a:r>
              <a:rPr lang="en-ID" sz="2000" dirty="0"/>
              <a:t>, </a:t>
            </a:r>
            <a:r>
              <a:rPr lang="en-ID" sz="2000" dirty="0" err="1"/>
              <a:t>kanker</a:t>
            </a:r>
            <a:r>
              <a:rPr lang="en-ID" sz="2000" dirty="0"/>
              <a:t> </a:t>
            </a:r>
            <a:r>
              <a:rPr lang="en-ID" sz="2000" dirty="0" err="1"/>
              <a:t>payudara</a:t>
            </a:r>
            <a:r>
              <a:rPr lang="en-ID" sz="2000" dirty="0"/>
              <a:t>, dan </a:t>
            </a:r>
            <a:r>
              <a:rPr lang="en-ID" sz="2000" dirty="0" err="1"/>
              <a:t>kanker</a:t>
            </a:r>
            <a:r>
              <a:rPr lang="en-ID" sz="2000" dirty="0"/>
              <a:t> </a:t>
            </a:r>
            <a:r>
              <a:rPr lang="en-ID" sz="2000" dirty="0" err="1"/>
              <a:t>rahim</a:t>
            </a:r>
            <a:r>
              <a:rPr lang="en-ID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d-ID" sz="2000" b="1" dirty="0">
              <a:solidFill>
                <a:srgbClr val="326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7856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UNISA_01</Template>
  <TotalTime>969</TotalTime>
  <Words>3083</Words>
  <Application>Microsoft Macintosh PowerPoint</Application>
  <PresentationFormat>On-screen Show (4:3)</PresentationFormat>
  <Paragraphs>338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Presentation UNISA_01</vt:lpstr>
      <vt:lpstr>1_Office Theme</vt:lpstr>
      <vt:lpstr>2_Office Theme</vt:lpstr>
      <vt:lpstr>PowerPoint Presentation</vt:lpstr>
      <vt:lpstr>PRINSIP KONSELING  MENGGUNAKAN ALAT BANTU</vt:lpstr>
      <vt:lpstr>EFEKTIFITAS METODE KONTRASEPSI Nilai 0 – 1: Sangat Efektif 2 – 9: Efektif &gt; 9: Kurang Efektif</vt:lpstr>
      <vt:lpstr>PENGGUNAAN KONTRASEPSI YANG RASIONAL</vt:lpstr>
      <vt:lpstr>KLASIFIKASI KELAYAKAN MEDIS  PENGGUNAAN KONTRASEPSI (WHO)</vt:lpstr>
      <vt:lpstr>KONTRASEPSI HORMON KOMBINASI (KHK)  PIL (KPK) DAN SUNTIK (KSK)</vt:lpstr>
      <vt:lpstr>WAKTU PENGGUNAAN KSK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Kontrasepsi Hormonal – Injeksi Depo</vt:lpstr>
      <vt:lpstr>Kontrasepsi Hormonal – Injeksi Depo</vt:lpstr>
      <vt:lpstr>Kontrasepsi Hormonal – Injeksi Depo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Kontrasepsi Hormonal – Injeksi Depot</vt:lpstr>
      <vt:lpstr>Kontrasepsi Hormonal – Injeksi Depot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Office User</cp:lastModifiedBy>
  <cp:revision>33</cp:revision>
  <dcterms:created xsi:type="dcterms:W3CDTF">2018-06-25T02:53:09Z</dcterms:created>
  <dcterms:modified xsi:type="dcterms:W3CDTF">2022-04-16T02:15:08Z</dcterms:modified>
</cp:coreProperties>
</file>