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35"/>
  </p:notesMasterIdLst>
  <p:sldIdLst>
    <p:sldId id="256" r:id="rId4"/>
    <p:sldId id="259" r:id="rId5"/>
    <p:sldId id="301" r:id="rId6"/>
    <p:sldId id="30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9" r:id="rId15"/>
    <p:sldId id="267" r:id="rId16"/>
    <p:sldId id="290" r:id="rId17"/>
    <p:sldId id="291" r:id="rId18"/>
    <p:sldId id="292" r:id="rId19"/>
    <p:sldId id="293" r:id="rId20"/>
    <p:sldId id="269" r:id="rId21"/>
    <p:sldId id="294" r:id="rId22"/>
    <p:sldId id="296" r:id="rId23"/>
    <p:sldId id="303" r:id="rId24"/>
    <p:sldId id="304" r:id="rId25"/>
    <p:sldId id="305" r:id="rId26"/>
    <p:sldId id="306" r:id="rId27"/>
    <p:sldId id="297" r:id="rId28"/>
    <p:sldId id="307" r:id="rId29"/>
    <p:sldId id="298" r:id="rId30"/>
    <p:sldId id="299" r:id="rId31"/>
    <p:sldId id="300" r:id="rId32"/>
    <p:sldId id="308" r:id="rId33"/>
    <p:sldId id="258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54"/>
  </p:normalViewPr>
  <p:slideViewPr>
    <p:cSldViewPr>
      <p:cViewPr varScale="1">
        <p:scale>
          <a:sx n="94" d="100"/>
          <a:sy n="94" d="100"/>
        </p:scale>
        <p:origin x="18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4473D-F1A2-429C-85BB-574AC39DBABF}" type="datetimeFigureOut">
              <a:rPr lang="id-ID" smtClean="0"/>
              <a:pPr/>
              <a:t>11/04/22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927C4-1947-46B6-8A94-1FF8CDD634C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" y="920"/>
            <a:ext cx="9141547" cy="6856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-1" y="794"/>
            <a:ext cx="9148809" cy="68564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epo.unand.ac.id/33793/1/Buku%20Monograf%20KOMUNIKASI%20INTERPERSONAL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digilib.uin-suka.ac.id/id/eprint/15929/1/BAB%20I,%20V,%20DAFTAR%20PUSTAKA.pdf" TargetMode="External"/><Relationship Id="rId4" Type="http://schemas.openxmlformats.org/officeDocument/2006/relationships/hyperlink" Target="http://repository.iainbengkulu.ac.id/4169/1/ALVERA%20METASARI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RTWORK\UNISA\BRAND BOOK\CDR\FOTO\Doc\IMG_9876 - resize.JPG"/>
          <p:cNvPicPr>
            <a:picLocks noChangeAspect="1" noChangeArrowheads="1"/>
          </p:cNvPicPr>
          <p:nvPr/>
        </p:nvPicPr>
        <p:blipFill>
          <a:blip r:embed="rId3"/>
          <a:srcRect t="5078"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</p:spPr>
      </p:pic>
      <p:pic>
        <p:nvPicPr>
          <p:cNvPr id="10" name="Picture 9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925" y="4696692"/>
            <a:ext cx="9150925" cy="2161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4762735"/>
            <a:ext cx="7312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26041"/>
                </a:solidFill>
              </a:rPr>
              <a:t>KOMUNIKASI INTERPERSONAL</a:t>
            </a:r>
            <a:endParaRPr lang="id-ID" b="1" dirty="0">
              <a:solidFill>
                <a:srgbClr val="32604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5672096"/>
            <a:ext cx="25003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Dhesi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Ari Astuti</a:t>
            </a:r>
            <a:endParaRPr lang="id-ID" sz="2000" dirty="0"/>
          </a:p>
        </p:txBody>
      </p:sp>
      <p:pic>
        <p:nvPicPr>
          <p:cNvPr id="12" name="Picture 11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13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 err="1"/>
              <a:t>Bermain</a:t>
            </a:r>
            <a:r>
              <a:rPr lang="en-ID" sz="2400" dirty="0"/>
              <a:t> dan </a:t>
            </a:r>
            <a:r>
              <a:rPr lang="en-ID" sz="2400" dirty="0" err="1"/>
              <a:t>Mencari</a:t>
            </a:r>
            <a:r>
              <a:rPr lang="en-ID" sz="2400" dirty="0"/>
              <a:t> </a:t>
            </a:r>
            <a:r>
              <a:rPr lang="en-ID" sz="2400" dirty="0" err="1"/>
              <a:t>Hiburan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611560" y="1378759"/>
            <a:ext cx="8320438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Bermain</a:t>
            </a:r>
            <a:r>
              <a:rPr lang="en-ID" sz="2400" dirty="0"/>
              <a:t> </a:t>
            </a:r>
            <a:r>
              <a:rPr lang="en-ID" sz="2400" dirty="0" err="1"/>
              <a:t>bisa</a:t>
            </a:r>
            <a:r>
              <a:rPr lang="en-ID" sz="2400" dirty="0"/>
              <a:t> </a:t>
            </a:r>
            <a:r>
              <a:rPr lang="en-ID" sz="2400" dirty="0" err="1"/>
              <a:t>dikatakan</a:t>
            </a:r>
            <a:r>
              <a:rPr lang="en-ID" sz="2400" dirty="0"/>
              <a:t> </a:t>
            </a:r>
            <a:r>
              <a:rPr lang="en-ID" sz="2400" dirty="0" err="1"/>
              <a:t>segala</a:t>
            </a:r>
            <a:r>
              <a:rPr lang="en-ID" sz="2400" dirty="0"/>
              <a:t> </a:t>
            </a:r>
            <a:r>
              <a:rPr lang="en-ID" sz="2400" dirty="0" err="1"/>
              <a:t>kegiatan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menciptakan</a:t>
            </a:r>
            <a:r>
              <a:rPr lang="en-ID" sz="2400" dirty="0"/>
              <a:t> </a:t>
            </a:r>
            <a:r>
              <a:rPr lang="en-ID" sz="2400" dirty="0" err="1"/>
              <a:t>kesenangan</a:t>
            </a:r>
            <a:r>
              <a:rPr lang="en-ID" sz="2400" dirty="0"/>
              <a:t>. </a:t>
            </a:r>
            <a:r>
              <a:rPr lang="en-ID" sz="2400" dirty="0" err="1"/>
              <a:t>Contohnya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</a:t>
            </a:r>
            <a:r>
              <a:rPr lang="en-ID" sz="2400" dirty="0" err="1"/>
              <a:t>bercerita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teman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liburan</a:t>
            </a:r>
            <a:r>
              <a:rPr lang="en-ID" sz="2400" dirty="0"/>
              <a:t>, </a:t>
            </a:r>
            <a:r>
              <a:rPr lang="en-ID" sz="2400" dirty="0" err="1"/>
              <a:t>membicarakan</a:t>
            </a:r>
            <a:r>
              <a:rPr lang="en-ID" sz="2400" dirty="0"/>
              <a:t> </a:t>
            </a:r>
            <a:r>
              <a:rPr lang="en-ID" sz="2400" dirty="0" err="1"/>
              <a:t>olahraga</a:t>
            </a:r>
            <a:r>
              <a:rPr lang="en-ID" sz="2400" dirty="0"/>
              <a:t>, </a:t>
            </a:r>
            <a:r>
              <a:rPr lang="en-ID" sz="2400" dirty="0" err="1"/>
              <a:t>menceritakan</a:t>
            </a:r>
            <a:r>
              <a:rPr lang="en-ID" sz="2400" dirty="0"/>
              <a:t> </a:t>
            </a:r>
            <a:r>
              <a:rPr lang="en-ID" sz="2400" dirty="0" err="1"/>
              <a:t>kejadian-kejadian</a:t>
            </a:r>
            <a:r>
              <a:rPr lang="en-ID" sz="2400" dirty="0"/>
              <a:t> </a:t>
            </a:r>
            <a:r>
              <a:rPr lang="en-ID" sz="2400" dirty="0" err="1"/>
              <a:t>lucu</a:t>
            </a:r>
            <a:r>
              <a:rPr lang="en-ID" sz="2400" dirty="0"/>
              <a:t>, dan </a:t>
            </a:r>
            <a:r>
              <a:rPr lang="en-ID" sz="2400" dirty="0" err="1"/>
              <a:t>pembicaraan-pembicaraan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 yang </a:t>
            </a:r>
            <a:r>
              <a:rPr lang="en-ID" sz="2400" dirty="0" err="1"/>
              <a:t>hampir</a:t>
            </a:r>
            <a:r>
              <a:rPr lang="en-ID" sz="2400" dirty="0"/>
              <a:t> </a:t>
            </a:r>
            <a:r>
              <a:rPr lang="en-ID" sz="2400" dirty="0" err="1"/>
              <a:t>menyamai</a:t>
            </a:r>
            <a:r>
              <a:rPr lang="en-ID" sz="2400" dirty="0"/>
              <a:t> yang </a:t>
            </a:r>
            <a:r>
              <a:rPr lang="en-ID" sz="2400" dirty="0" err="1"/>
              <a:t>bertujuan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hiburan</a:t>
            </a:r>
            <a:r>
              <a:rPr lang="en-ID" sz="2400" dirty="0"/>
              <a:t>.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sekali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yang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dianggap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. </a:t>
            </a:r>
            <a:r>
              <a:rPr lang="en-ID" sz="2400" dirty="0" err="1"/>
              <a:t>Tapi</a:t>
            </a:r>
            <a:r>
              <a:rPr lang="en-ID" sz="2400" dirty="0"/>
              <a:t> </a:t>
            </a:r>
            <a:r>
              <a:rPr lang="en-ID" sz="2400" dirty="0" err="1"/>
              <a:t>sebenarnya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sangatlah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. Karena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memberi</a:t>
            </a:r>
            <a:r>
              <a:rPr lang="en-ID" sz="2400" dirty="0"/>
              <a:t> </a:t>
            </a:r>
            <a:r>
              <a:rPr lang="en-ID" sz="2400" dirty="0" err="1"/>
              <a:t>suasana</a:t>
            </a:r>
            <a:r>
              <a:rPr lang="en-ID" sz="2400" dirty="0"/>
              <a:t> yang </a:t>
            </a:r>
            <a:r>
              <a:rPr lang="en-ID" sz="2400" dirty="0" err="1"/>
              <a:t>lepas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keseriusan</a:t>
            </a:r>
            <a:r>
              <a:rPr lang="en-ID" sz="2400" dirty="0"/>
              <a:t>, </a:t>
            </a:r>
            <a:r>
              <a:rPr lang="en-ID" sz="2400" dirty="0" err="1"/>
              <a:t>kejenuhan</a:t>
            </a:r>
            <a:r>
              <a:rPr lang="en-ID" sz="2400" dirty="0"/>
              <a:t>, </a:t>
            </a:r>
            <a:r>
              <a:rPr lang="en-ID" sz="2400" dirty="0" err="1"/>
              <a:t>ketegangan</a:t>
            </a:r>
            <a:r>
              <a:rPr lang="en-ID" sz="2400" dirty="0"/>
              <a:t>, dan </a:t>
            </a:r>
            <a:r>
              <a:rPr lang="en-ID" sz="2400" dirty="0" err="1"/>
              <a:t>sebagainya</a:t>
            </a:r>
            <a:r>
              <a:rPr lang="en-ID" sz="2400" dirty="0"/>
              <a:t>.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6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Membantu</a:t>
            </a:r>
            <a:r>
              <a:rPr lang="en-ID" sz="2800" dirty="0"/>
              <a:t> Orang Lain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323528" y="1841051"/>
            <a:ext cx="860847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contoh</a:t>
            </a:r>
            <a:r>
              <a:rPr lang="en-ID" sz="2400" dirty="0"/>
              <a:t> </a:t>
            </a:r>
            <a:r>
              <a:rPr lang="en-ID" sz="2400" dirty="0" err="1"/>
              <a:t>profesi</a:t>
            </a:r>
            <a:r>
              <a:rPr lang="en-ID" sz="2400" dirty="0"/>
              <a:t> yang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menolong</a:t>
            </a:r>
            <a:r>
              <a:rPr lang="en-ID" sz="2400" dirty="0"/>
              <a:t> orang lain di </a:t>
            </a:r>
            <a:r>
              <a:rPr lang="en-ID" sz="2400" dirty="0" err="1"/>
              <a:t>antaranya</a:t>
            </a:r>
            <a:r>
              <a:rPr lang="en-ID" sz="2400" dirty="0"/>
              <a:t>: </a:t>
            </a:r>
            <a:r>
              <a:rPr lang="en-ID" sz="2400" dirty="0" err="1"/>
              <a:t>Psikiater</a:t>
            </a:r>
            <a:r>
              <a:rPr lang="en-ID" sz="2400" dirty="0"/>
              <a:t>, </a:t>
            </a:r>
            <a:r>
              <a:rPr lang="en-ID" sz="2400" dirty="0" err="1"/>
              <a:t>psikolog</a:t>
            </a:r>
            <a:r>
              <a:rPr lang="en-ID" sz="2400" dirty="0"/>
              <a:t> </a:t>
            </a:r>
            <a:r>
              <a:rPr lang="en-ID" sz="2400" dirty="0" err="1"/>
              <a:t>klinik</a:t>
            </a:r>
            <a:r>
              <a:rPr lang="en-ID" sz="2400" dirty="0"/>
              <a:t>, dan </a:t>
            </a:r>
            <a:r>
              <a:rPr lang="en-ID" sz="2400" dirty="0" err="1"/>
              <a:t>ahli</a:t>
            </a:r>
            <a:r>
              <a:rPr lang="en-ID" sz="2400" dirty="0"/>
              <a:t> </a:t>
            </a:r>
            <a:r>
              <a:rPr lang="en-ID" sz="2400" dirty="0" err="1"/>
              <a:t>terapi</a:t>
            </a:r>
            <a:r>
              <a:rPr lang="en-ID" sz="2400" dirty="0"/>
              <a:t>.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 </a:t>
            </a:r>
            <a:r>
              <a:rPr lang="en-ID" sz="2400" dirty="0" err="1"/>
              <a:t>sebagian</a:t>
            </a:r>
            <a:r>
              <a:rPr lang="en-ID" sz="2400" dirty="0"/>
              <a:t> </a:t>
            </a:r>
            <a:r>
              <a:rPr lang="en-ID" sz="2400" dirty="0" err="1"/>
              <a:t>besar</a:t>
            </a:r>
            <a:r>
              <a:rPr lang="en-ID" sz="2400" dirty="0"/>
              <a:t> </a:t>
            </a:r>
            <a:r>
              <a:rPr lang="en-ID" sz="2400" dirty="0" err="1"/>
              <a:t>dikerjakan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antarpribadi</a:t>
            </a:r>
            <a:r>
              <a:rPr lang="en-ID" sz="2400" dirty="0"/>
              <a:t>. Sama </a:t>
            </a:r>
            <a:r>
              <a:rPr lang="en-ID" sz="2400" dirty="0" err="1"/>
              <a:t>halnya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memberi</a:t>
            </a:r>
            <a:r>
              <a:rPr lang="en-ID" sz="2400" dirty="0"/>
              <a:t> </a:t>
            </a:r>
            <a:r>
              <a:rPr lang="en-ID" sz="2400" dirty="0" err="1"/>
              <a:t>nasihat</a:t>
            </a:r>
            <a:r>
              <a:rPr lang="en-ID" sz="2400" dirty="0"/>
              <a:t> dan saran </a:t>
            </a:r>
            <a:r>
              <a:rPr lang="en-ID" sz="2400" dirty="0" err="1"/>
              <a:t>kita</a:t>
            </a:r>
            <a:r>
              <a:rPr lang="en-ID" sz="2400" dirty="0"/>
              <a:t> pada </a:t>
            </a:r>
            <a:r>
              <a:rPr lang="en-ID" sz="2400" dirty="0" err="1"/>
              <a:t>teman-teman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yangsedang</a:t>
            </a:r>
            <a:r>
              <a:rPr lang="en-ID" sz="2400" dirty="0"/>
              <a:t> </a:t>
            </a:r>
            <a:r>
              <a:rPr lang="en-ID" sz="2400" dirty="0" err="1"/>
              <a:t>dihadapkan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dan </a:t>
            </a:r>
            <a:r>
              <a:rPr lang="en-ID" sz="2400" dirty="0" err="1"/>
              <a:t>sedang</a:t>
            </a:r>
            <a:r>
              <a:rPr lang="en-ID" sz="2400" dirty="0"/>
              <a:t> </a:t>
            </a:r>
            <a:r>
              <a:rPr lang="en-ID" sz="2400" dirty="0" err="1"/>
              <a:t>berusaha</a:t>
            </a:r>
            <a:r>
              <a:rPr lang="en-ID" sz="2400" dirty="0"/>
              <a:t> </a:t>
            </a:r>
            <a:r>
              <a:rPr lang="en-ID" sz="2400" dirty="0" err="1"/>
              <a:t>menyelesaikan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. </a:t>
            </a:r>
            <a:r>
              <a:rPr lang="en-ID" sz="2400" dirty="0" err="1"/>
              <a:t>Contoh</a:t>
            </a:r>
            <a:r>
              <a:rPr lang="en-ID" sz="2400" dirty="0"/>
              <a:t> di </a:t>
            </a:r>
            <a:r>
              <a:rPr lang="en-ID" sz="2400" dirty="0" err="1"/>
              <a:t>atas</a:t>
            </a:r>
            <a:r>
              <a:rPr lang="en-ID" sz="2400" dirty="0"/>
              <a:t> </a:t>
            </a:r>
            <a:r>
              <a:rPr lang="en-ID" sz="2400" dirty="0" err="1"/>
              <a:t>menggambarkan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salah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antarpribadi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membantu</a:t>
            </a:r>
            <a:r>
              <a:rPr lang="en-ID" sz="2400" dirty="0"/>
              <a:t> orang lain.</a:t>
            </a:r>
          </a:p>
        </p:txBody>
      </p:sp>
    </p:spTree>
    <p:extLst>
      <p:ext uri="{BB962C8B-B14F-4D97-AF65-F5344CB8AC3E}">
        <p14:creationId xmlns:p14="http://schemas.microsoft.com/office/powerpoint/2010/main" val="70716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Pentingnya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539552" y="1841051"/>
            <a:ext cx="8064896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antarpribadi</a:t>
            </a:r>
            <a:r>
              <a:rPr lang="en-ID" sz="2000" dirty="0"/>
              <a:t> </a:t>
            </a:r>
            <a:r>
              <a:rPr lang="en-ID" sz="2000" dirty="0" err="1"/>
              <a:t>membantu</a:t>
            </a:r>
            <a:r>
              <a:rPr lang="en-ID" sz="2000" dirty="0"/>
              <a:t> </a:t>
            </a:r>
            <a:r>
              <a:rPr lang="en-ID" sz="2000" dirty="0" err="1"/>
              <a:t>perkembangan</a:t>
            </a:r>
            <a:r>
              <a:rPr lang="en-ID" sz="2000" dirty="0"/>
              <a:t> </a:t>
            </a:r>
            <a:r>
              <a:rPr lang="en-ID" sz="2000" dirty="0" err="1"/>
              <a:t>intelektual</a:t>
            </a:r>
            <a:r>
              <a:rPr lang="en-ID" sz="2000" dirty="0"/>
              <a:t> dan </a:t>
            </a:r>
            <a:r>
              <a:rPr lang="en-ID" sz="2000" dirty="0" err="1"/>
              <a:t>sosial</a:t>
            </a:r>
            <a:r>
              <a:rPr lang="en-ID" sz="2000" dirty="0"/>
              <a:t> </a:t>
            </a:r>
            <a:r>
              <a:rPr lang="en-ID" sz="2000" dirty="0" err="1"/>
              <a:t>setiap</a:t>
            </a:r>
            <a:r>
              <a:rPr lang="en-ID" sz="2000" dirty="0"/>
              <a:t> </a:t>
            </a:r>
            <a:r>
              <a:rPr lang="en-ID" sz="2000" dirty="0" err="1"/>
              <a:t>manusia</a:t>
            </a:r>
            <a:r>
              <a:rPr lang="en-ID" sz="2000" dirty="0"/>
              <a:t>. </a:t>
            </a:r>
            <a:r>
              <a:rPr lang="en-ID" sz="2000" dirty="0" err="1"/>
              <a:t>Perkembangan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bayi</a:t>
            </a:r>
            <a:r>
              <a:rPr lang="en-ID" sz="2000" dirty="0"/>
              <a:t> (</a:t>
            </a:r>
            <a:r>
              <a:rPr lang="en-ID" sz="2000" dirty="0" err="1"/>
              <a:t>bahkan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kandungan</a:t>
            </a:r>
            <a:r>
              <a:rPr lang="en-ID" sz="2000" dirty="0"/>
              <a:t> </a:t>
            </a:r>
            <a:r>
              <a:rPr lang="en-ID" sz="2000" dirty="0" err="1"/>
              <a:t>ibu</a:t>
            </a:r>
            <a:r>
              <a:rPr lang="en-ID" sz="2000" dirty="0"/>
              <a:t>) </a:t>
            </a:r>
            <a:r>
              <a:rPr lang="en-ID" sz="2000" dirty="0" err="1"/>
              <a:t>hingga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dewasa</a:t>
            </a:r>
            <a:r>
              <a:rPr lang="en-ID" sz="2000" dirty="0"/>
              <a:t> </a:t>
            </a:r>
            <a:r>
              <a:rPr lang="en-ID" sz="2000" dirty="0" err="1"/>
              <a:t>mengikuti</a:t>
            </a:r>
            <a:r>
              <a:rPr lang="en-ID" sz="2000" dirty="0"/>
              <a:t> </a:t>
            </a:r>
            <a:r>
              <a:rPr lang="en-ID" sz="2000" dirty="0" err="1"/>
              <a:t>pola</a:t>
            </a:r>
            <a:r>
              <a:rPr lang="en-ID" sz="2000" dirty="0"/>
              <a:t> </a:t>
            </a:r>
            <a:r>
              <a:rPr lang="en-ID" sz="2000" dirty="0" err="1"/>
              <a:t>semakin</a:t>
            </a:r>
            <a:r>
              <a:rPr lang="en-ID" sz="2000" dirty="0"/>
              <a:t> </a:t>
            </a:r>
            <a:r>
              <a:rPr lang="en-ID" sz="2000" dirty="0" err="1"/>
              <a:t>meluasnya</a:t>
            </a:r>
            <a:r>
              <a:rPr lang="en-ID" sz="2000" dirty="0"/>
              <a:t> </a:t>
            </a:r>
            <a:r>
              <a:rPr lang="en-ID" sz="2000" dirty="0" err="1"/>
              <a:t>ketergantungan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orang lain. </a:t>
            </a:r>
            <a:r>
              <a:rPr lang="en-ID" sz="2000" dirty="0" err="1"/>
              <a:t>Diawali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ketergantungan</a:t>
            </a:r>
            <a:r>
              <a:rPr lang="en-ID" sz="2000" dirty="0"/>
              <a:t> dan </a:t>
            </a:r>
            <a:r>
              <a:rPr lang="en-ID" sz="2000" dirty="0" err="1"/>
              <a:t>komunikasi</a:t>
            </a:r>
            <a:r>
              <a:rPr lang="en-ID" sz="2000" dirty="0"/>
              <a:t> yang </a:t>
            </a:r>
            <a:r>
              <a:rPr lang="en-ID" sz="2000" dirty="0" err="1"/>
              <a:t>hanya</a:t>
            </a:r>
            <a:r>
              <a:rPr lang="en-ID" sz="2000" dirty="0"/>
              <a:t> pada </a:t>
            </a:r>
            <a:r>
              <a:rPr lang="en-ID" sz="2000" dirty="0" err="1"/>
              <a:t>ibunya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. </a:t>
            </a:r>
            <a:r>
              <a:rPr lang="en-ID" sz="2000" dirty="0" err="1"/>
              <a:t>Lingkungan</a:t>
            </a:r>
            <a:r>
              <a:rPr lang="en-ID" sz="2000" dirty="0"/>
              <a:t> </a:t>
            </a:r>
            <a:r>
              <a:rPr lang="en-ID" sz="2000" dirty="0" err="1"/>
              <a:t>komunikasinya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semakin</a:t>
            </a:r>
            <a:r>
              <a:rPr lang="en-ID" sz="2000" dirty="0"/>
              <a:t> </a:t>
            </a:r>
            <a:r>
              <a:rPr lang="en-ID" sz="2000" dirty="0" err="1"/>
              <a:t>luas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bertambahnya</a:t>
            </a:r>
            <a:r>
              <a:rPr lang="en-ID" sz="2000" dirty="0"/>
              <a:t> </a:t>
            </a:r>
            <a:r>
              <a:rPr lang="en-ID" sz="2000" dirty="0" err="1"/>
              <a:t>usia</a:t>
            </a:r>
            <a:r>
              <a:rPr lang="en-ID" sz="2000" dirty="0"/>
              <a:t> pada </a:t>
            </a:r>
            <a:r>
              <a:rPr lang="en-ID" sz="2000" dirty="0" err="1"/>
              <a:t>seseorang</a:t>
            </a:r>
            <a:r>
              <a:rPr lang="en-ID" sz="2000" dirty="0"/>
              <a:t>. </a:t>
            </a:r>
            <a:r>
              <a:rPr lang="en-ID" sz="2000" dirty="0" err="1"/>
              <a:t>Bersamaan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, </a:t>
            </a:r>
            <a:r>
              <a:rPr lang="en-ID" sz="2000" dirty="0" err="1"/>
              <a:t>perkembangan</a:t>
            </a:r>
            <a:r>
              <a:rPr lang="en-ID" sz="2000" dirty="0"/>
              <a:t> </a:t>
            </a:r>
            <a:r>
              <a:rPr lang="en-ID" sz="2000" dirty="0" err="1"/>
              <a:t>intelektual</a:t>
            </a:r>
            <a:r>
              <a:rPr lang="en-ID" sz="2000" dirty="0"/>
              <a:t> dan </a:t>
            </a:r>
            <a:r>
              <a:rPr lang="en-ID" sz="2000" dirty="0" err="1"/>
              <a:t>sosial</a:t>
            </a:r>
            <a:r>
              <a:rPr lang="en-ID" sz="2000" dirty="0"/>
              <a:t> </a:t>
            </a:r>
            <a:r>
              <a:rPr lang="en-ID" sz="2000" dirty="0" err="1"/>
              <a:t>setiap</a:t>
            </a:r>
            <a:r>
              <a:rPr lang="en-ID" sz="2000" dirty="0"/>
              <a:t> orang </a:t>
            </a:r>
            <a:r>
              <a:rPr lang="en-ID" sz="2000" dirty="0" err="1"/>
              <a:t>sangat</a:t>
            </a:r>
            <a:r>
              <a:rPr lang="en-ID" sz="2000" dirty="0"/>
              <a:t> </a:t>
            </a:r>
            <a:r>
              <a:rPr lang="en-ID" sz="2000" dirty="0" err="1"/>
              <a:t>ditentukan</a:t>
            </a:r>
            <a:r>
              <a:rPr lang="en-ID" sz="2000" dirty="0"/>
              <a:t> oleh </a:t>
            </a:r>
            <a:r>
              <a:rPr lang="en-ID" sz="2000" dirty="0" err="1"/>
              <a:t>kualitas</a:t>
            </a:r>
            <a:r>
              <a:rPr lang="en-ID" sz="2000" dirty="0"/>
              <a:t> </a:t>
            </a:r>
            <a:r>
              <a:rPr lang="en-ID" sz="2000" dirty="0" err="1"/>
              <a:t>komunikasinya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orang lain.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3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Pentingnya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683568" y="1841051"/>
            <a:ext cx="7632848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Identitas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jati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anak</a:t>
            </a:r>
            <a:r>
              <a:rPr lang="en-ID" sz="2000" dirty="0"/>
              <a:t> </a:t>
            </a:r>
            <a:r>
              <a:rPr lang="en-ID" sz="2000" dirty="0" err="1"/>
              <a:t>terbentuk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orang lain. </a:t>
            </a:r>
            <a:r>
              <a:rPr lang="en-ID" sz="2000" dirty="0" err="1"/>
              <a:t>Selama</a:t>
            </a:r>
            <a:r>
              <a:rPr lang="en-ID" sz="2000" dirty="0"/>
              <a:t> </a:t>
            </a:r>
            <a:r>
              <a:rPr lang="en-ID" sz="2000" dirty="0" err="1"/>
              <a:t>berkomunikasi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orang lain,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sadar</a:t>
            </a:r>
            <a:r>
              <a:rPr lang="en-ID" sz="2000" dirty="0"/>
              <a:t>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sadar</a:t>
            </a:r>
            <a:r>
              <a:rPr lang="en-ID" sz="2000" dirty="0"/>
              <a:t> </a:t>
            </a:r>
            <a:r>
              <a:rPr lang="en-ID" sz="2000" dirty="0" err="1"/>
              <a:t>ia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mengamati</a:t>
            </a:r>
            <a:r>
              <a:rPr lang="en-ID" sz="2000" dirty="0"/>
              <a:t>, </a:t>
            </a:r>
            <a:r>
              <a:rPr lang="en-ID" sz="2000" dirty="0" err="1"/>
              <a:t>memerhatikan</a:t>
            </a:r>
            <a:r>
              <a:rPr lang="en-ID" sz="2000" dirty="0"/>
              <a:t>, dan </a:t>
            </a:r>
            <a:r>
              <a:rPr lang="en-ID" sz="2000" dirty="0" err="1"/>
              <a:t>mencatat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hati</a:t>
            </a:r>
            <a:r>
              <a:rPr lang="en-ID" sz="2000" dirty="0"/>
              <a:t> </a:t>
            </a:r>
            <a:r>
              <a:rPr lang="en-ID" sz="2000" dirty="0" err="1"/>
              <a:t>semua</a:t>
            </a:r>
            <a:r>
              <a:rPr lang="en-ID" sz="2000" dirty="0"/>
              <a:t> </a:t>
            </a:r>
            <a:r>
              <a:rPr lang="en-ID" sz="2000" dirty="0" err="1"/>
              <a:t>tanggapan</a:t>
            </a:r>
            <a:r>
              <a:rPr lang="en-ID" sz="2000" dirty="0"/>
              <a:t> yang orang lain </a:t>
            </a:r>
            <a:r>
              <a:rPr lang="en-ID" sz="2000" dirty="0" err="1"/>
              <a:t>berikan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dirinya</a:t>
            </a:r>
            <a:r>
              <a:rPr lang="en-ID" sz="2000" dirty="0"/>
              <a:t>. </a:t>
            </a: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anak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tahu</a:t>
            </a:r>
            <a:r>
              <a:rPr lang="en-ID" sz="2000" dirty="0"/>
              <a:t> </a:t>
            </a:r>
            <a:r>
              <a:rPr lang="en-ID" sz="2000" dirty="0" err="1"/>
              <a:t>bagaimana</a:t>
            </a:r>
            <a:r>
              <a:rPr lang="en-ID" sz="2000" dirty="0"/>
              <a:t> </a:t>
            </a:r>
            <a:r>
              <a:rPr lang="en-ID" sz="2000" dirty="0" err="1"/>
              <a:t>pandangan</a:t>
            </a:r>
            <a:r>
              <a:rPr lang="en-ID" sz="2000" dirty="0"/>
              <a:t> orang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dirinya</a:t>
            </a:r>
            <a:r>
              <a:rPr lang="en-ID" sz="2000" dirty="0"/>
              <a:t>. </a:t>
            </a:r>
            <a:r>
              <a:rPr lang="en-ID" sz="2000" dirty="0" err="1"/>
              <a:t>Berkat</a:t>
            </a:r>
            <a:r>
              <a:rPr lang="en-ID" sz="2000" dirty="0"/>
              <a:t> </a:t>
            </a:r>
            <a:r>
              <a:rPr lang="en-ID" sz="2000" dirty="0" err="1"/>
              <a:t>bantuan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orang lain, </a:t>
            </a:r>
            <a:r>
              <a:rPr lang="en-ID" sz="2000" dirty="0" err="1"/>
              <a:t>seseorang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menemukan</a:t>
            </a:r>
            <a:r>
              <a:rPr lang="en-ID" sz="2000" dirty="0"/>
              <a:t> </a:t>
            </a:r>
            <a:r>
              <a:rPr lang="en-ID" sz="2000" dirty="0" err="1"/>
              <a:t>jati</a:t>
            </a:r>
            <a:r>
              <a:rPr lang="en-ID" sz="2000" dirty="0"/>
              <a:t> </a:t>
            </a:r>
            <a:r>
              <a:rPr lang="en-ID" sz="2000" dirty="0" err="1"/>
              <a:t>dirinya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mengetahui</a:t>
            </a:r>
            <a:r>
              <a:rPr lang="en-ID" sz="2000" dirty="0"/>
              <a:t> </a:t>
            </a:r>
            <a:r>
              <a:rPr lang="en-ID" sz="2000" dirty="0" err="1"/>
              <a:t>siapa</a:t>
            </a:r>
            <a:r>
              <a:rPr lang="en-ID" sz="2000" dirty="0"/>
              <a:t> </a:t>
            </a:r>
            <a:r>
              <a:rPr lang="en-ID" sz="2000" dirty="0" err="1"/>
              <a:t>dirinya</a:t>
            </a:r>
            <a:r>
              <a:rPr lang="en-ID" sz="2000" dirty="0"/>
              <a:t> yang </a:t>
            </a:r>
            <a:r>
              <a:rPr lang="en-ID" sz="2000" dirty="0" err="1"/>
              <a:t>sebenarnya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2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Pentingnya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323528" y="1841051"/>
            <a:ext cx="8608470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realitas</a:t>
            </a:r>
            <a:r>
              <a:rPr lang="en-ID" sz="2400" dirty="0"/>
              <a:t> </a:t>
            </a:r>
            <a:r>
              <a:rPr lang="en-ID" sz="2400" dirty="0" err="1"/>
              <a:t>lingkungan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 di </a:t>
            </a:r>
            <a:r>
              <a:rPr lang="en-ID" sz="2400" dirty="0" err="1"/>
              <a:t>sekelilingnya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menguji</a:t>
            </a:r>
            <a:r>
              <a:rPr lang="en-ID" sz="2400" dirty="0"/>
              <a:t> </a:t>
            </a:r>
            <a:r>
              <a:rPr lang="en-ID" sz="2400" dirty="0" err="1"/>
              <a:t>kebenaran</a:t>
            </a:r>
            <a:r>
              <a:rPr lang="en-ID" sz="2400" dirty="0"/>
              <a:t> </a:t>
            </a:r>
            <a:r>
              <a:rPr lang="en-ID" sz="2400" dirty="0" err="1"/>
              <a:t>kesan-kesan</a:t>
            </a:r>
            <a:r>
              <a:rPr lang="en-ID" sz="2400" dirty="0"/>
              <a:t> dan </a:t>
            </a:r>
            <a:r>
              <a:rPr lang="en-ID" sz="2400" dirty="0" err="1"/>
              <a:t>pemahaman</a:t>
            </a:r>
            <a:r>
              <a:rPr lang="en-ID" sz="2400" dirty="0"/>
              <a:t> yang </a:t>
            </a:r>
            <a:r>
              <a:rPr lang="en-ID" sz="2400" dirty="0" err="1"/>
              <a:t>dimilikinya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lingkungan</a:t>
            </a:r>
            <a:r>
              <a:rPr lang="en-ID" sz="2400" dirty="0"/>
              <a:t> </a:t>
            </a:r>
            <a:r>
              <a:rPr lang="en-ID" sz="2400" dirty="0" err="1"/>
              <a:t>sekitarnya</a:t>
            </a:r>
            <a:r>
              <a:rPr lang="en-ID" sz="2400" dirty="0"/>
              <a:t>, </a:t>
            </a:r>
            <a:r>
              <a:rPr lang="en-ID" sz="2400" dirty="0" err="1"/>
              <a:t>seorang</a:t>
            </a:r>
            <a:r>
              <a:rPr lang="en-ID" sz="2400" dirty="0"/>
              <a:t>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perlu</a:t>
            </a:r>
            <a:r>
              <a:rPr lang="en-ID" sz="2400" dirty="0"/>
              <a:t> </a:t>
            </a:r>
            <a:r>
              <a:rPr lang="en-ID" sz="2400" dirty="0" err="1"/>
              <a:t>membandingkan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kesan-kesan</a:t>
            </a:r>
            <a:r>
              <a:rPr lang="en-ID" sz="2400" dirty="0"/>
              <a:t> dan </a:t>
            </a:r>
            <a:r>
              <a:rPr lang="en-ID" sz="2400" dirty="0" err="1"/>
              <a:t>pemahaman</a:t>
            </a:r>
            <a:r>
              <a:rPr lang="en-ID" sz="2400" dirty="0"/>
              <a:t> orang lain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realitas</a:t>
            </a:r>
            <a:r>
              <a:rPr lang="en-ID" sz="2400" dirty="0"/>
              <a:t>. </a:t>
            </a:r>
            <a:r>
              <a:rPr lang="en-ID" sz="2400" dirty="0" err="1"/>
              <a:t>Tentu</a:t>
            </a:r>
            <a:r>
              <a:rPr lang="en-ID" sz="2400" dirty="0"/>
              <a:t>, </a:t>
            </a:r>
            <a:r>
              <a:rPr lang="en-ID" sz="2400" dirty="0" err="1"/>
              <a:t>perbandingan</a:t>
            </a:r>
            <a:r>
              <a:rPr lang="en-ID" sz="2400" dirty="0"/>
              <a:t> </a:t>
            </a:r>
            <a:r>
              <a:rPr lang="en-ID" sz="2400" dirty="0" err="1"/>
              <a:t>sosial</a:t>
            </a:r>
            <a:r>
              <a:rPr lang="en-ID" sz="2400" dirty="0"/>
              <a:t> (social comparation) </a:t>
            </a:r>
            <a:r>
              <a:rPr lang="en-ID" sz="2400" dirty="0" err="1"/>
              <a:t>semacam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orang lain.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11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Pentingnya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539552" y="1841051"/>
            <a:ext cx="7920880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/>
              <a:t>Kesehatan mental </a:t>
            </a:r>
            <a:r>
              <a:rPr lang="en-ID" sz="2000" dirty="0" err="1"/>
              <a:t>sebagian</a:t>
            </a:r>
            <a:r>
              <a:rPr lang="en-ID" sz="2000" dirty="0"/>
              <a:t> </a:t>
            </a:r>
            <a:r>
              <a:rPr lang="en-ID" sz="2000" dirty="0" err="1"/>
              <a:t>besar</a:t>
            </a:r>
            <a:r>
              <a:rPr lang="en-ID" sz="2000" dirty="0"/>
              <a:t> orang </a:t>
            </a:r>
            <a:r>
              <a:rPr lang="en-ID" sz="2000" dirty="0" err="1"/>
              <a:t>ditentukan</a:t>
            </a:r>
            <a:r>
              <a:rPr lang="en-ID" sz="2000" dirty="0"/>
              <a:t> oleh </a:t>
            </a:r>
            <a:r>
              <a:rPr lang="en-ID" sz="2000" dirty="0" err="1"/>
              <a:t>kualitas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hubungannya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orang lain, </a:t>
            </a:r>
            <a:r>
              <a:rPr lang="en-ID" sz="2000" dirty="0" err="1"/>
              <a:t>terlebih</a:t>
            </a:r>
            <a:r>
              <a:rPr lang="en-ID" sz="2000" dirty="0"/>
              <a:t> </a:t>
            </a:r>
            <a:r>
              <a:rPr lang="en-ID" sz="2000" dirty="0" err="1"/>
              <a:t>seorang</a:t>
            </a:r>
            <a:r>
              <a:rPr lang="en-ID" sz="2000" dirty="0"/>
              <a:t> guru yang </a:t>
            </a:r>
            <a:r>
              <a:rPr lang="en-ID" sz="2000" dirty="0" err="1"/>
              <a:t>sangat</a:t>
            </a:r>
            <a:r>
              <a:rPr lang="en-ID" sz="2000" dirty="0"/>
              <a:t> </a:t>
            </a:r>
            <a:r>
              <a:rPr lang="en-ID" sz="2000" dirty="0" err="1"/>
              <a:t>berpengaruh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perkembangan</a:t>
            </a:r>
            <a:r>
              <a:rPr lang="en-ID" sz="2000" dirty="0"/>
              <a:t> </a:t>
            </a:r>
            <a:r>
              <a:rPr lang="en-ID" sz="2000" dirty="0" err="1"/>
              <a:t>siswanya</a:t>
            </a:r>
            <a:r>
              <a:rPr lang="en-ID" sz="2000" dirty="0"/>
              <a:t>. </a:t>
            </a:r>
            <a:r>
              <a:rPr lang="en-ID" sz="2000" dirty="0" err="1"/>
              <a:t>Bila</a:t>
            </a:r>
            <a:r>
              <a:rPr lang="en-ID" sz="2000" dirty="0"/>
              <a:t> </a:t>
            </a:r>
            <a:r>
              <a:rPr lang="en-ID" sz="2000" dirty="0" err="1"/>
              <a:t>hubungan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orang lain </a:t>
            </a:r>
            <a:r>
              <a:rPr lang="en-ID" sz="2000" dirty="0" err="1"/>
              <a:t>diliputi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, </a:t>
            </a:r>
            <a:r>
              <a:rPr lang="en-ID" sz="2000" dirty="0" err="1"/>
              <a:t>tentu</a:t>
            </a:r>
            <a:r>
              <a:rPr lang="en-ID" sz="2000" dirty="0"/>
              <a:t> </a:t>
            </a:r>
            <a:r>
              <a:rPr lang="en-ID" sz="2000" dirty="0" err="1"/>
              <a:t>ia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cemas</a:t>
            </a:r>
            <a:r>
              <a:rPr lang="en-ID" sz="2000" dirty="0"/>
              <a:t>, </a:t>
            </a:r>
            <a:r>
              <a:rPr lang="en-ID" sz="2000" dirty="0" err="1"/>
              <a:t>merasa</a:t>
            </a:r>
            <a:r>
              <a:rPr lang="en-ID" sz="2000" dirty="0"/>
              <a:t> </a:t>
            </a:r>
            <a:r>
              <a:rPr lang="en-ID" sz="2000" dirty="0" err="1"/>
              <a:t>sedih</a:t>
            </a:r>
            <a:r>
              <a:rPr lang="en-ID" sz="2000" dirty="0"/>
              <a:t>, </a:t>
            </a:r>
            <a:r>
              <a:rPr lang="en-ID" sz="2000" dirty="0" err="1"/>
              <a:t>menderita</a:t>
            </a:r>
            <a:r>
              <a:rPr lang="en-ID" sz="2000" dirty="0"/>
              <a:t>, </a:t>
            </a:r>
            <a:r>
              <a:rPr lang="en-ID" sz="2000" dirty="0" err="1"/>
              <a:t>hingga</a:t>
            </a:r>
            <a:r>
              <a:rPr lang="en-ID" sz="2000" dirty="0"/>
              <a:t> </a:t>
            </a:r>
            <a:r>
              <a:rPr lang="en-ID" sz="2000" dirty="0" err="1"/>
              <a:t>akhirnya</a:t>
            </a:r>
            <a:r>
              <a:rPr lang="en-ID" sz="2000" dirty="0"/>
              <a:t> </a:t>
            </a:r>
            <a:r>
              <a:rPr lang="en-ID" sz="2000" dirty="0" err="1"/>
              <a:t>frustasi</a:t>
            </a:r>
            <a:r>
              <a:rPr lang="en-ID" sz="2000" dirty="0"/>
              <a:t>. Jika </a:t>
            </a:r>
            <a:r>
              <a:rPr lang="en-ID" sz="2000" dirty="0" err="1"/>
              <a:t>dilanjutkan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dia</a:t>
            </a:r>
            <a:r>
              <a:rPr lang="en-ID" sz="2000" dirty="0"/>
              <a:t> </a:t>
            </a:r>
            <a:r>
              <a:rPr lang="en-ID" sz="2000" dirty="0" err="1"/>
              <a:t>menarik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menghindar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orang lain, </a:t>
            </a:r>
            <a:r>
              <a:rPr lang="en-ID" sz="2000" dirty="0" err="1"/>
              <a:t>maka</a:t>
            </a:r>
            <a:r>
              <a:rPr lang="en-ID" sz="2000" dirty="0"/>
              <a:t> rasa </a:t>
            </a:r>
            <a:r>
              <a:rPr lang="en-ID" sz="2000" dirty="0" err="1"/>
              <a:t>sepi</a:t>
            </a:r>
            <a:r>
              <a:rPr lang="en-ID" sz="2000" dirty="0"/>
              <a:t> yang </a:t>
            </a:r>
            <a:r>
              <a:rPr lang="en-ID" sz="2000" dirty="0" err="1"/>
              <a:t>dideritanya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menimbulkan</a:t>
            </a:r>
            <a:r>
              <a:rPr lang="en-ID" sz="2000" dirty="0"/>
              <a:t> </a:t>
            </a:r>
            <a:r>
              <a:rPr lang="en-ID" sz="2000" dirty="0" err="1"/>
              <a:t>penderitaan</a:t>
            </a:r>
            <a:r>
              <a:rPr lang="en-ID" sz="2000" dirty="0"/>
              <a:t>,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kerusakan</a:t>
            </a:r>
            <a:r>
              <a:rPr lang="en-ID" sz="2000" dirty="0"/>
              <a:t> </a:t>
            </a:r>
            <a:r>
              <a:rPr lang="en-ID" sz="2000" dirty="0" err="1"/>
              <a:t>emosional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batin</a:t>
            </a:r>
            <a:r>
              <a:rPr lang="en-ID" sz="2000" dirty="0"/>
              <a:t>, </a:t>
            </a:r>
            <a:r>
              <a:rPr lang="en-ID" sz="2000" dirty="0" err="1"/>
              <a:t>namun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juga </a:t>
            </a:r>
            <a:r>
              <a:rPr lang="en-ID" sz="2000" dirty="0" err="1"/>
              <a:t>berdampak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fisiknya</a:t>
            </a:r>
            <a:r>
              <a:rPr lang="en-ID" sz="2000" dirty="0"/>
              <a:t>.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44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312326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Pesan</a:t>
            </a:r>
            <a:r>
              <a:rPr lang="en-ID" sz="2400" dirty="0"/>
              <a:t> </a:t>
            </a:r>
            <a:r>
              <a:rPr lang="en-ID" sz="2400" dirty="0" err="1"/>
              <a:t>dikirim</a:t>
            </a:r>
            <a:r>
              <a:rPr lang="en-ID" sz="2400" dirty="0"/>
              <a:t> dan </a:t>
            </a:r>
            <a:r>
              <a:rPr lang="en-ID" sz="2400" dirty="0" err="1"/>
              <a:t>diterima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simultan</a:t>
            </a:r>
            <a:r>
              <a:rPr lang="en-ID" sz="2400" dirty="0"/>
              <a:t> dan </a:t>
            </a:r>
            <a:r>
              <a:rPr lang="en-ID" sz="2400" dirty="0" err="1"/>
              <a:t>spontan</a:t>
            </a:r>
            <a:r>
              <a:rPr lang="en-ID" sz="2400" dirty="0"/>
              <a:t>, </a:t>
            </a:r>
            <a:r>
              <a:rPr lang="en-ID" sz="2400" dirty="0" err="1"/>
              <a:t>relatif</a:t>
            </a:r>
            <a:r>
              <a:rPr lang="en-ID" sz="2400" dirty="0"/>
              <a:t> </a:t>
            </a:r>
            <a:r>
              <a:rPr lang="en-ID" sz="2400" dirty="0" err="1"/>
              <a:t>kurang</a:t>
            </a:r>
            <a:r>
              <a:rPr lang="en-ID" sz="2400" dirty="0"/>
              <a:t> </a:t>
            </a:r>
            <a:r>
              <a:rPr lang="en-ID" sz="2400" dirty="0" err="1"/>
              <a:t>terstruktur</a:t>
            </a:r>
            <a:r>
              <a:rPr lang="en-ID" sz="2400" dirty="0"/>
              <a:t>: </a:t>
            </a:r>
            <a:r>
              <a:rPr lang="en-ID" sz="2400" dirty="0" err="1"/>
              <a:t>Biasanya</a:t>
            </a:r>
            <a:r>
              <a:rPr lang="en-ID" sz="2400" dirty="0"/>
              <a:t> </a:t>
            </a:r>
            <a:r>
              <a:rPr lang="en-ID" sz="2400" dirty="0" err="1"/>
              <a:t>topik</a:t>
            </a:r>
            <a:r>
              <a:rPr lang="en-ID" sz="2400" dirty="0"/>
              <a:t> yang </a:t>
            </a:r>
            <a:r>
              <a:rPr lang="en-ID" sz="2400" dirty="0" err="1"/>
              <a:t>mereka</a:t>
            </a:r>
            <a:r>
              <a:rPr lang="en-ID" sz="2400" dirty="0"/>
              <a:t> </a:t>
            </a:r>
            <a:r>
              <a:rPr lang="en-ID" sz="2400" dirty="0" err="1"/>
              <a:t>bicarakan</a:t>
            </a:r>
            <a:r>
              <a:rPr lang="en-ID" sz="2400" dirty="0"/>
              <a:t> </a:t>
            </a:r>
            <a:r>
              <a:rPr lang="en-ID" sz="2400" dirty="0" err="1"/>
              <a:t>mengalir</a:t>
            </a:r>
            <a:r>
              <a:rPr lang="en-ID" sz="2400" dirty="0"/>
              <a:t> </a:t>
            </a:r>
            <a:r>
              <a:rPr lang="en-ID" sz="2400" dirty="0" err="1"/>
              <a:t>mulai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masakan</a:t>
            </a:r>
            <a:r>
              <a:rPr lang="en-ID" sz="2400" dirty="0"/>
              <a:t>,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hidup</a:t>
            </a:r>
            <a:r>
              <a:rPr lang="en-ID" sz="2400" dirty="0"/>
              <a:t>, </a:t>
            </a:r>
            <a:r>
              <a:rPr lang="en-ID" sz="2400" dirty="0" err="1"/>
              <a:t>pakaian</a:t>
            </a:r>
            <a:r>
              <a:rPr lang="en-ID" sz="2400" dirty="0"/>
              <a:t>, </a:t>
            </a:r>
            <a:r>
              <a:rPr lang="en-ID" sz="2400" dirty="0" err="1"/>
              <a:t>terkadang</a:t>
            </a:r>
            <a:r>
              <a:rPr lang="en-ID" sz="2400" dirty="0"/>
              <a:t> juga </a:t>
            </a:r>
            <a:r>
              <a:rPr lang="en-ID" sz="2400" dirty="0" err="1"/>
              <a:t>membicarakan</a:t>
            </a:r>
            <a:r>
              <a:rPr lang="en-ID" sz="2400" dirty="0"/>
              <a:t> </a:t>
            </a:r>
            <a:r>
              <a:rPr lang="en-ID" sz="2400" dirty="0" err="1"/>
              <a:t>tetangga</a:t>
            </a:r>
            <a:r>
              <a:rPr lang="en-ID" sz="2400" dirty="0"/>
              <a:t>, </a:t>
            </a:r>
            <a:r>
              <a:rPr lang="en-ID" sz="2400" dirty="0" err="1"/>
              <a:t>anak</a:t>
            </a:r>
            <a:r>
              <a:rPr lang="en-ID" sz="2400" dirty="0"/>
              <a:t> </a:t>
            </a:r>
            <a:r>
              <a:rPr lang="en-ID" sz="2400" dirty="0" err="1"/>
              <a:t>sekolah</a:t>
            </a:r>
            <a:r>
              <a:rPr lang="en-ID" sz="2400" dirty="0"/>
              <a:t>, </a:t>
            </a:r>
            <a:r>
              <a:rPr lang="en-ID" sz="2400" dirty="0" err="1"/>
              <a:t>suami</a:t>
            </a:r>
            <a:r>
              <a:rPr lang="en-ID" sz="2400" dirty="0"/>
              <a:t> dan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hal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.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F3138-B640-E74C-A67A-F7090909563A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Ciri-ciri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7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312326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Umpan</a:t>
            </a:r>
            <a:r>
              <a:rPr lang="en-ID" sz="2000" dirty="0"/>
              <a:t> </a:t>
            </a:r>
            <a:r>
              <a:rPr lang="en-ID" sz="2000" dirty="0" err="1"/>
              <a:t>balik</a:t>
            </a:r>
            <a:r>
              <a:rPr lang="en-ID" sz="2000" dirty="0"/>
              <a:t> </a:t>
            </a:r>
            <a:r>
              <a:rPr lang="en-ID" sz="2000" dirty="0" err="1"/>
              <a:t>segera</a:t>
            </a:r>
            <a:r>
              <a:rPr lang="en-ID" sz="2000" dirty="0"/>
              <a:t> (immediately feedback): </a:t>
            </a:r>
            <a:r>
              <a:rPr lang="en-ID" sz="2000" dirty="0" err="1"/>
              <a:t>umpan</a:t>
            </a:r>
            <a:r>
              <a:rPr lang="en-ID" sz="2000" dirty="0"/>
              <a:t> </a:t>
            </a:r>
            <a:r>
              <a:rPr lang="en-ID" sz="2000" dirty="0" err="1"/>
              <a:t>balik</a:t>
            </a:r>
            <a:r>
              <a:rPr lang="en-ID" sz="2000" dirty="0"/>
              <a:t> yang </a:t>
            </a:r>
            <a:r>
              <a:rPr lang="en-ID" sz="2000" dirty="0" err="1"/>
              <a:t>berupa</a:t>
            </a:r>
            <a:r>
              <a:rPr lang="en-ID" sz="2000" dirty="0"/>
              <a:t> </a:t>
            </a:r>
            <a:r>
              <a:rPr lang="en-ID" sz="2000" dirty="0" err="1"/>
              <a:t>dukungan</a:t>
            </a:r>
            <a:r>
              <a:rPr lang="en-ID" sz="2000" dirty="0"/>
              <a:t>, </a:t>
            </a:r>
            <a:r>
              <a:rPr lang="en-ID" sz="2000" dirty="0" err="1"/>
              <a:t>tanggapan</a:t>
            </a:r>
            <a:r>
              <a:rPr lang="en-ID" sz="2000" dirty="0"/>
              <a:t>, </a:t>
            </a:r>
            <a:r>
              <a:rPr lang="en-ID" sz="2000" dirty="0" err="1"/>
              <a:t>mimik</a:t>
            </a:r>
            <a:r>
              <a:rPr lang="en-ID" sz="2000" dirty="0"/>
              <a:t> </a:t>
            </a:r>
            <a:r>
              <a:rPr lang="en-ID" sz="2000" dirty="0" err="1"/>
              <a:t>wajah</a:t>
            </a:r>
            <a:r>
              <a:rPr lang="en-ID" sz="2000" dirty="0"/>
              <a:t>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emosi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diungkapkan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langsung</a:t>
            </a:r>
            <a:r>
              <a:rPr lang="en-ID" sz="2000" dirty="0"/>
              <a:t>.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saling</a:t>
            </a:r>
            <a:r>
              <a:rPr lang="en-ID" sz="2000" dirty="0"/>
              <a:t> </a:t>
            </a:r>
            <a:r>
              <a:rPr lang="en-ID" sz="2000" dirty="0" err="1"/>
              <a:t>menyanggah</a:t>
            </a:r>
            <a:r>
              <a:rPr lang="en-ID" sz="2000" dirty="0"/>
              <a:t>, </a:t>
            </a:r>
            <a:r>
              <a:rPr lang="en-ID" sz="2000" dirty="0" err="1"/>
              <a:t>mendukung</a:t>
            </a:r>
            <a:r>
              <a:rPr lang="en-ID" sz="2000" dirty="0"/>
              <a:t>, </a:t>
            </a:r>
            <a:r>
              <a:rPr lang="en-ID" sz="2000" dirty="0" err="1"/>
              <a:t>senang</a:t>
            </a:r>
            <a:r>
              <a:rPr lang="en-ID" sz="2000" dirty="0"/>
              <a:t>, </a:t>
            </a:r>
            <a:r>
              <a:rPr lang="en-ID" sz="2000" dirty="0" err="1"/>
              <a:t>sedih</a:t>
            </a:r>
            <a:r>
              <a:rPr lang="en-ID" sz="2000" dirty="0"/>
              <a:t> pada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juga.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antarpribadi</a:t>
            </a:r>
            <a:r>
              <a:rPr lang="en-ID" sz="2000" dirty="0"/>
              <a:t>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bersifat</a:t>
            </a:r>
            <a:r>
              <a:rPr lang="en-ID" sz="2000" dirty="0"/>
              <a:t> </a:t>
            </a:r>
            <a:r>
              <a:rPr lang="en-ID" sz="2000" dirty="0" err="1"/>
              <a:t>tatap</a:t>
            </a:r>
            <a:r>
              <a:rPr lang="en-ID" sz="2000" dirty="0"/>
              <a:t> </a:t>
            </a:r>
            <a:r>
              <a:rPr lang="en-ID" sz="2000" dirty="0" err="1"/>
              <a:t>muka</a:t>
            </a:r>
            <a:r>
              <a:rPr lang="en-ID" sz="2000" dirty="0"/>
              <a:t>, </a:t>
            </a:r>
            <a:r>
              <a:rPr lang="en-ID" sz="2000" dirty="0" err="1"/>
              <a:t>ekspresi</a:t>
            </a:r>
            <a:r>
              <a:rPr lang="en-ID" sz="2000" dirty="0"/>
              <a:t> pada </a:t>
            </a:r>
            <a:r>
              <a:rPr lang="en-ID" sz="2000" dirty="0" err="1"/>
              <a:t>wajah</a:t>
            </a:r>
            <a:r>
              <a:rPr lang="en-ID" sz="2000" dirty="0"/>
              <a:t> </a:t>
            </a:r>
            <a:r>
              <a:rPr lang="en-ID" sz="2000" dirty="0" err="1"/>
              <a:t>mungkin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diperlihatkan</a:t>
            </a:r>
            <a:r>
              <a:rPr lang="en-ID" sz="2000" dirty="0"/>
              <a:t>, </a:t>
            </a:r>
            <a:r>
              <a:rPr lang="en-ID" sz="2000" dirty="0" err="1"/>
              <a:t>tapi</a:t>
            </a:r>
            <a:r>
              <a:rPr lang="en-ID" sz="2000" dirty="0"/>
              <a:t> </a:t>
            </a:r>
            <a:r>
              <a:rPr lang="en-ID" sz="2000" dirty="0" err="1"/>
              <a:t>ekspresi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suara</a:t>
            </a:r>
            <a:r>
              <a:rPr lang="en-ID" sz="2000" dirty="0"/>
              <a:t>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mudah</a:t>
            </a:r>
            <a:r>
              <a:rPr lang="en-ID" sz="2000" dirty="0"/>
              <a:t> di </a:t>
            </a:r>
            <a:r>
              <a:rPr lang="en-ID" sz="2000" dirty="0" err="1"/>
              <a:t>dapatkan</a:t>
            </a:r>
            <a:r>
              <a:rPr lang="en-ID" sz="2000" dirty="0"/>
              <a:t>. </a:t>
            </a:r>
            <a:endParaRPr lang="id-ID" sz="2000" b="1" dirty="0">
              <a:solidFill>
                <a:srgbClr val="32604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4F3138-B640-E74C-A67A-F7090909563A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Ciri-ciri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19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Ciri-ciri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539552" y="1841051"/>
            <a:ext cx="7992888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berlangsung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sirkuler</a:t>
            </a:r>
            <a:r>
              <a:rPr lang="en-ID" sz="2000" dirty="0"/>
              <a:t>. Peran </a:t>
            </a: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komunikator</a:t>
            </a:r>
            <a:r>
              <a:rPr lang="en-ID" sz="2000" dirty="0"/>
              <a:t> dan </a:t>
            </a:r>
            <a:r>
              <a:rPr lang="en-ID" sz="2000" dirty="0" err="1"/>
              <a:t>komunikan</a:t>
            </a:r>
            <a:r>
              <a:rPr lang="en-ID" sz="2000" dirty="0"/>
              <a:t> </a:t>
            </a:r>
            <a:r>
              <a:rPr lang="en-ID" sz="2000" dirty="0" err="1"/>
              <a:t>terus</a:t>
            </a:r>
            <a:r>
              <a:rPr lang="en-ID" sz="2000" dirty="0"/>
              <a:t> </a:t>
            </a:r>
            <a:r>
              <a:rPr lang="en-ID" sz="2000" dirty="0" err="1"/>
              <a:t>dipertukarkan</a:t>
            </a:r>
            <a:r>
              <a:rPr lang="en-ID" sz="2000" dirty="0"/>
              <a:t>. Orang yang </a:t>
            </a:r>
            <a:r>
              <a:rPr lang="en-ID" sz="2000" dirty="0" err="1"/>
              <a:t>memulai</a:t>
            </a:r>
            <a:r>
              <a:rPr lang="en-ID" sz="2000" dirty="0"/>
              <a:t> </a:t>
            </a:r>
            <a:r>
              <a:rPr lang="en-ID" sz="2000" dirty="0" err="1"/>
              <a:t>jalannya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dan orang yang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tanggapan</a:t>
            </a:r>
            <a:r>
              <a:rPr lang="en-ID" sz="2000" dirty="0"/>
              <a:t> </a:t>
            </a:r>
            <a:r>
              <a:rPr lang="en-ID" sz="2000" dirty="0" err="1"/>
              <a:t>berjalan</a:t>
            </a:r>
            <a:r>
              <a:rPr lang="en-ID" sz="2000" dirty="0"/>
              <a:t> </a:t>
            </a:r>
            <a:r>
              <a:rPr lang="en-ID" sz="2000" dirty="0" err="1"/>
              <a:t>bergantian</a:t>
            </a:r>
            <a:r>
              <a:rPr lang="en-ID" sz="2000" dirty="0"/>
              <a:t>. </a:t>
            </a:r>
            <a:r>
              <a:rPr lang="en-ID" sz="2000" dirty="0" err="1"/>
              <a:t>Terkadang</a:t>
            </a:r>
            <a:r>
              <a:rPr lang="en-ID" sz="2000" dirty="0"/>
              <a:t> </a:t>
            </a:r>
            <a:r>
              <a:rPr lang="en-ID" sz="2000" dirty="0" err="1"/>
              <a:t>si</a:t>
            </a:r>
            <a:r>
              <a:rPr lang="en-ID" sz="2000" dirty="0"/>
              <a:t> X </a:t>
            </a:r>
            <a:r>
              <a:rPr lang="en-ID" sz="2000" dirty="0" err="1"/>
              <a:t>memulai</a:t>
            </a:r>
            <a:r>
              <a:rPr lang="en-ID" sz="2000" dirty="0"/>
              <a:t> </a:t>
            </a:r>
            <a:r>
              <a:rPr lang="en-ID" sz="2000" dirty="0" err="1"/>
              <a:t>pembicaraan</a:t>
            </a:r>
            <a:r>
              <a:rPr lang="en-ID" sz="2000" dirty="0"/>
              <a:t>, Lalu </a:t>
            </a:r>
            <a:r>
              <a:rPr lang="en-ID" sz="2000" dirty="0" err="1"/>
              <a:t>si</a:t>
            </a:r>
            <a:r>
              <a:rPr lang="en-ID" sz="2000" dirty="0"/>
              <a:t> Y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tanggapannya</a:t>
            </a:r>
            <a:r>
              <a:rPr lang="en-ID" sz="2000" dirty="0"/>
              <a:t>. </a:t>
            </a:r>
            <a:r>
              <a:rPr lang="en-ID" sz="2000" dirty="0" err="1"/>
              <a:t>Dilanjutkan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si</a:t>
            </a:r>
            <a:r>
              <a:rPr lang="en-ID" sz="2000" dirty="0"/>
              <a:t> Y yang </a:t>
            </a:r>
            <a:r>
              <a:rPr lang="en-ID" sz="2000" dirty="0" err="1"/>
              <a:t>memulai</a:t>
            </a:r>
            <a:r>
              <a:rPr lang="en-ID" sz="2000" dirty="0"/>
              <a:t> </a:t>
            </a:r>
            <a:r>
              <a:rPr lang="en-ID" sz="2000" dirty="0" err="1"/>
              <a:t>pembicaraan</a:t>
            </a:r>
            <a:r>
              <a:rPr lang="en-ID" sz="2000" dirty="0"/>
              <a:t> </a:t>
            </a:r>
            <a:r>
              <a:rPr lang="en-ID" sz="2000" dirty="0" err="1"/>
              <a:t>lalu</a:t>
            </a:r>
            <a:r>
              <a:rPr lang="en-ID" sz="2000" dirty="0"/>
              <a:t> </a:t>
            </a:r>
            <a:r>
              <a:rPr lang="en-ID" sz="2000" dirty="0" err="1"/>
              <a:t>si</a:t>
            </a:r>
            <a:r>
              <a:rPr lang="en-ID" sz="2000" dirty="0"/>
              <a:t> X yang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tanggapannya</a:t>
            </a:r>
            <a:r>
              <a:rPr lang="en-ID" sz="2000" dirty="0"/>
              <a:t>. Proses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berlangsung</a:t>
            </a:r>
            <a:r>
              <a:rPr lang="en-ID" sz="2000" dirty="0"/>
              <a:t> </a:t>
            </a:r>
            <a:r>
              <a:rPr lang="en-ID" sz="2000" dirty="0" err="1"/>
              <a:t>terus-menerus</a:t>
            </a:r>
            <a:r>
              <a:rPr lang="en-ID" sz="2000" dirty="0"/>
              <a:t> </a:t>
            </a:r>
            <a:r>
              <a:rPr lang="en-ID" sz="2000" dirty="0" err="1"/>
              <a:t>secara</a:t>
            </a:r>
            <a:r>
              <a:rPr lang="en-ID" sz="2000" dirty="0"/>
              <a:t> </a:t>
            </a:r>
            <a:r>
              <a:rPr lang="en-ID" sz="2000" dirty="0" err="1"/>
              <a:t>bergantian</a:t>
            </a:r>
            <a:r>
              <a:rPr lang="en-ID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4663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Ciri-ciri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Kedudukan</a:t>
            </a:r>
            <a:r>
              <a:rPr lang="en-ID" sz="2000" dirty="0"/>
              <a:t> </a:t>
            </a:r>
            <a:r>
              <a:rPr lang="en-ID" sz="2000" dirty="0" err="1"/>
              <a:t>keduanya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setara</a:t>
            </a:r>
            <a:r>
              <a:rPr lang="en-ID" sz="2000" dirty="0"/>
              <a:t> (</a:t>
            </a:r>
            <a:r>
              <a:rPr lang="en-ID" sz="2000" dirty="0" err="1"/>
              <a:t>dialogis</a:t>
            </a:r>
            <a:r>
              <a:rPr lang="en-ID" sz="2000" dirty="0"/>
              <a:t>): </a:t>
            </a:r>
            <a:r>
              <a:rPr lang="en-ID" sz="2000" dirty="0" err="1"/>
              <a:t>Dikarenakan</a:t>
            </a:r>
            <a:r>
              <a:rPr lang="en-ID" sz="2000" dirty="0"/>
              <a:t> </a:t>
            </a:r>
            <a:r>
              <a:rPr lang="en-ID" sz="2000" dirty="0" err="1"/>
              <a:t>komunikator</a:t>
            </a:r>
            <a:r>
              <a:rPr lang="en-ID" sz="2000" dirty="0"/>
              <a:t> dan </a:t>
            </a:r>
            <a:r>
              <a:rPr lang="en-ID" sz="2000" dirty="0" err="1"/>
              <a:t>komunikan</a:t>
            </a:r>
            <a:r>
              <a:rPr lang="en-ID" sz="2000" dirty="0"/>
              <a:t> </a:t>
            </a:r>
            <a:r>
              <a:rPr lang="en-ID" sz="2000" dirty="0" err="1"/>
              <a:t>terus-menerus</a:t>
            </a:r>
            <a:r>
              <a:rPr lang="en-ID" sz="2000" dirty="0"/>
              <a:t> </a:t>
            </a:r>
            <a:r>
              <a:rPr lang="en-ID" sz="2000" dirty="0" err="1"/>
              <a:t>berganti</a:t>
            </a:r>
            <a:r>
              <a:rPr lang="en-ID" sz="2000" dirty="0"/>
              <a:t> </a:t>
            </a:r>
            <a:r>
              <a:rPr lang="en-ID" sz="2000" dirty="0" err="1"/>
              <a:t>posisi</a:t>
            </a:r>
            <a:r>
              <a:rPr lang="en-ID" sz="2000" dirty="0"/>
              <a:t>, </a:t>
            </a:r>
            <a:r>
              <a:rPr lang="en-ID" sz="2000" dirty="0" err="1"/>
              <a:t>maka</a:t>
            </a:r>
            <a:r>
              <a:rPr lang="en-ID" sz="2000" dirty="0"/>
              <a:t> </a:t>
            </a:r>
            <a:r>
              <a:rPr lang="en-ID" sz="2000" dirty="0" err="1"/>
              <a:t>kedudukan</a:t>
            </a:r>
            <a:r>
              <a:rPr lang="en-ID" sz="2000" dirty="0"/>
              <a:t> </a:t>
            </a:r>
            <a:r>
              <a:rPr lang="en-ID" sz="2000" dirty="0" err="1"/>
              <a:t>keduanya</a:t>
            </a:r>
            <a:r>
              <a:rPr lang="en-ID" sz="2000" dirty="0"/>
              <a:t> </a:t>
            </a:r>
            <a:r>
              <a:rPr lang="en-ID" sz="2000" dirty="0" err="1"/>
              <a:t>ialah</a:t>
            </a:r>
            <a:r>
              <a:rPr lang="en-ID" sz="2000" dirty="0"/>
              <a:t> </a:t>
            </a:r>
            <a:r>
              <a:rPr lang="en-ID" sz="2000" dirty="0" err="1"/>
              <a:t>setara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sifat</a:t>
            </a:r>
            <a:r>
              <a:rPr lang="en-ID" sz="2000" dirty="0"/>
              <a:t> </a:t>
            </a:r>
            <a:r>
              <a:rPr lang="en-ID" sz="2000" dirty="0" err="1"/>
              <a:t>dialogis</a:t>
            </a:r>
            <a:r>
              <a:rPr lang="en-ID" sz="2000" dirty="0"/>
              <a:t> dan </a:t>
            </a:r>
            <a:r>
              <a:rPr lang="en-ID" sz="2000" dirty="0" err="1"/>
              <a:t>bukan</a:t>
            </a:r>
            <a:r>
              <a:rPr lang="en-ID" sz="2000" dirty="0"/>
              <a:t>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arah</a:t>
            </a:r>
            <a:r>
              <a:rPr lang="en-ID" sz="2000" dirty="0"/>
              <a:t>. </a:t>
            </a:r>
            <a:r>
              <a:rPr lang="en-ID" sz="2000" dirty="0" err="1"/>
              <a:t>Meski</a:t>
            </a:r>
            <a:r>
              <a:rPr lang="en-ID" sz="2000" dirty="0"/>
              <a:t> </a:t>
            </a: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individu</a:t>
            </a:r>
            <a:r>
              <a:rPr lang="en-ID" sz="2000" dirty="0"/>
              <a:t> </a:t>
            </a:r>
            <a:r>
              <a:rPr lang="en-ID" sz="2000" dirty="0" err="1"/>
              <a:t>mencoba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mendominasi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, </a:t>
            </a:r>
            <a:r>
              <a:rPr lang="en-ID" sz="2000" dirty="0" err="1"/>
              <a:t>tapi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berlangsung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bila</a:t>
            </a:r>
            <a:r>
              <a:rPr lang="en-ID" sz="2000" dirty="0"/>
              <a:t> orang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kesempatan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lawan</a:t>
            </a:r>
            <a:r>
              <a:rPr lang="en-ID" sz="2000" dirty="0"/>
              <a:t> </a:t>
            </a:r>
            <a:r>
              <a:rPr lang="en-ID" sz="2000" dirty="0" err="1"/>
              <a:t>bicaranya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tanggapan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apa</a:t>
            </a:r>
            <a:r>
              <a:rPr lang="en-ID" sz="2000" dirty="0"/>
              <a:t> yang </a:t>
            </a:r>
            <a:r>
              <a:rPr lang="en-ID" sz="2000" dirty="0" err="1"/>
              <a:t>disampaikan</a:t>
            </a:r>
            <a:r>
              <a:rPr lang="en-ID" sz="2000" dirty="0"/>
              <a:t>.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8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26041"/>
                </a:solidFill>
              </a:rPr>
              <a:t>Pengertian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1619672" y="1326822"/>
            <a:ext cx="6408712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antarpribadi</a:t>
            </a:r>
            <a:r>
              <a:rPr lang="en-ID" sz="2400" dirty="0"/>
              <a:t>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dua</a:t>
            </a:r>
            <a:r>
              <a:rPr lang="en-ID" sz="2400" dirty="0"/>
              <a:t> orang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bertatap</a:t>
            </a:r>
            <a:r>
              <a:rPr lang="en-ID" sz="2400" dirty="0"/>
              <a:t> </a:t>
            </a:r>
            <a:r>
              <a:rPr lang="en-ID" sz="2400" dirty="0" err="1"/>
              <a:t>muka</a:t>
            </a:r>
            <a:r>
              <a:rPr lang="en-ID" sz="2400" dirty="0"/>
              <a:t>, yang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kemungkinan</a:t>
            </a:r>
            <a:r>
              <a:rPr lang="en-ID" sz="2400" dirty="0"/>
              <a:t> </a:t>
            </a:r>
            <a:r>
              <a:rPr lang="en-ID" sz="2400" dirty="0" err="1"/>
              <a:t>setiap</a:t>
            </a:r>
            <a:r>
              <a:rPr lang="en-ID" sz="2400" dirty="0"/>
              <a:t> </a:t>
            </a:r>
            <a:r>
              <a:rPr lang="en-ID" sz="2400" dirty="0" err="1"/>
              <a:t>pesertanya</a:t>
            </a:r>
            <a:r>
              <a:rPr lang="en-ID" sz="2400" dirty="0"/>
              <a:t> </a:t>
            </a:r>
            <a:r>
              <a:rPr lang="en-ID" sz="2400" dirty="0" err="1"/>
              <a:t>menangkap</a:t>
            </a:r>
            <a:r>
              <a:rPr lang="en-ID" sz="2400" dirty="0"/>
              <a:t> </a:t>
            </a:r>
            <a:r>
              <a:rPr lang="en-ID" sz="2400" dirty="0" err="1"/>
              <a:t>reaksi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pesan</a:t>
            </a:r>
            <a:r>
              <a:rPr lang="en-ID" sz="2400" dirty="0"/>
              <a:t> yang </a:t>
            </a:r>
            <a:r>
              <a:rPr lang="en-ID" sz="2400" dirty="0" err="1"/>
              <a:t>disampaikan</a:t>
            </a:r>
            <a:r>
              <a:rPr lang="en-ID" sz="2400" dirty="0"/>
              <a:t> sang </a:t>
            </a:r>
            <a:r>
              <a:rPr lang="en-ID" sz="2400" dirty="0" err="1"/>
              <a:t>komunikator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,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verbal </a:t>
            </a:r>
            <a:r>
              <a:rPr lang="en-ID" sz="2400" dirty="0" err="1"/>
              <a:t>maupun</a:t>
            </a:r>
            <a:r>
              <a:rPr lang="en-ID" sz="2400" dirty="0"/>
              <a:t> nonverbal. </a:t>
            </a:r>
          </a:p>
        </p:txBody>
      </p:sp>
    </p:spTree>
    <p:extLst>
      <p:ext uri="{BB962C8B-B14F-4D97-AF65-F5344CB8AC3E}">
        <p14:creationId xmlns:p14="http://schemas.microsoft.com/office/powerpoint/2010/main" val="1402892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 err="1"/>
              <a:t>Ciri-ciri</a:t>
            </a:r>
            <a:r>
              <a:rPr lang="en-ID" sz="2800" dirty="0"/>
              <a:t> </a:t>
            </a: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Mempunyai</a:t>
            </a:r>
            <a:r>
              <a:rPr lang="en-ID" sz="2400" dirty="0"/>
              <a:t> </a:t>
            </a:r>
            <a:r>
              <a:rPr lang="en-ID" sz="2400" dirty="0" err="1"/>
              <a:t>efek</a:t>
            </a:r>
            <a:r>
              <a:rPr lang="en-ID" sz="2400" dirty="0"/>
              <a:t> yang paling </a:t>
            </a:r>
            <a:r>
              <a:rPr lang="en-ID" sz="2400" dirty="0" err="1"/>
              <a:t>kuat</a:t>
            </a:r>
            <a:r>
              <a:rPr lang="en-ID" sz="2400" dirty="0"/>
              <a:t> </a:t>
            </a:r>
            <a:r>
              <a:rPr lang="en-ID" sz="2400" dirty="0" err="1"/>
              <a:t>dibanding</a:t>
            </a:r>
            <a:r>
              <a:rPr lang="en-ID" sz="2400" dirty="0"/>
              <a:t> </a:t>
            </a:r>
            <a:r>
              <a:rPr lang="en-ID" sz="2400" dirty="0" err="1"/>
              <a:t>konteks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lainnya</a:t>
            </a:r>
            <a:r>
              <a:rPr lang="en-ID" sz="2400" dirty="0"/>
              <a:t>. Sang </a:t>
            </a:r>
            <a:r>
              <a:rPr lang="en-ID" sz="2400" dirty="0" err="1"/>
              <a:t>Komunikator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mempengaruhi</a:t>
            </a:r>
            <a:r>
              <a:rPr lang="en-ID" sz="2400" dirty="0"/>
              <a:t> </a:t>
            </a:r>
            <a:r>
              <a:rPr lang="en-ID" sz="2400" dirty="0" err="1"/>
              <a:t>langsung</a:t>
            </a:r>
            <a:r>
              <a:rPr lang="en-ID" sz="2400" dirty="0"/>
              <a:t> </a:t>
            </a:r>
            <a:r>
              <a:rPr lang="en-ID" sz="2400" dirty="0" err="1"/>
              <a:t>tingkah</a:t>
            </a:r>
            <a:r>
              <a:rPr lang="en-ID" sz="2400" dirty="0"/>
              <a:t> </a:t>
            </a:r>
            <a:r>
              <a:rPr lang="en-ID" sz="2400" dirty="0" err="1"/>
              <a:t>laku</a:t>
            </a:r>
            <a:r>
              <a:rPr lang="en-ID" sz="2400" dirty="0"/>
              <a:t> (</a:t>
            </a:r>
            <a:r>
              <a:rPr lang="en-ID" sz="2400" dirty="0" err="1"/>
              <a:t>konatif</a:t>
            </a:r>
            <a:r>
              <a:rPr lang="en-ID" sz="2400" dirty="0"/>
              <a:t>)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komunikannya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memanfaatkan</a:t>
            </a:r>
            <a:r>
              <a:rPr lang="en-ID" sz="2400" dirty="0"/>
              <a:t> </a:t>
            </a:r>
            <a:r>
              <a:rPr lang="en-ID" sz="2400" dirty="0" err="1"/>
              <a:t>pesan</a:t>
            </a:r>
            <a:r>
              <a:rPr lang="en-ID" sz="2400" dirty="0"/>
              <a:t> verbal dan nonverbal. </a:t>
            </a:r>
            <a:r>
              <a:rPr lang="en-ID" sz="2400" dirty="0" err="1"/>
              <a:t>Pengaruh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seseorang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orang lain </a:t>
            </a:r>
            <a:r>
              <a:rPr lang="en-ID" sz="2400" dirty="0" err="1"/>
              <a:t>lebih</a:t>
            </a:r>
            <a:r>
              <a:rPr lang="en-ID" sz="2400" dirty="0"/>
              <a:t> </a:t>
            </a:r>
            <a:r>
              <a:rPr lang="en-ID" sz="2400" dirty="0" err="1"/>
              <a:t>kuat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mengambil</a:t>
            </a:r>
            <a:r>
              <a:rPr lang="en-ID" sz="2400" dirty="0"/>
              <a:t> </a:t>
            </a:r>
            <a:r>
              <a:rPr lang="en-ID" sz="2400" dirty="0" err="1"/>
              <a:t>keputusan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hidupnya</a:t>
            </a:r>
            <a:r>
              <a:rPr lang="en-ID" sz="2400" dirty="0"/>
              <a:t>. 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08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/>
              <a:t>Daerah </a:t>
            </a:r>
            <a:r>
              <a:rPr lang="en-ID" sz="2800" dirty="0" err="1"/>
              <a:t>terbuka</a:t>
            </a:r>
            <a:r>
              <a:rPr lang="en-ID" sz="2800" dirty="0"/>
              <a:t> (Open area)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791580" y="1700808"/>
            <a:ext cx="756084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terdapat</a:t>
            </a:r>
            <a:r>
              <a:rPr lang="en-ID" sz="2400" dirty="0"/>
              <a:t> </a:t>
            </a:r>
            <a:r>
              <a:rPr lang="en-ID" sz="2400" dirty="0" err="1"/>
              <a:t>daerah</a:t>
            </a:r>
            <a:r>
              <a:rPr lang="en-ID" sz="2400" dirty="0"/>
              <a:t> </a:t>
            </a:r>
            <a:r>
              <a:rPr lang="en-ID" sz="2400" dirty="0" err="1"/>
              <a:t>terbuka</a:t>
            </a:r>
            <a:r>
              <a:rPr lang="en-ID" sz="2400" dirty="0"/>
              <a:t> (Open area). Daerah </a:t>
            </a:r>
            <a:r>
              <a:rPr lang="en-ID" sz="2400" dirty="0" err="1"/>
              <a:t>terbuka</a:t>
            </a:r>
            <a:r>
              <a:rPr lang="en-ID" sz="2400" dirty="0"/>
              <a:t> </a:t>
            </a:r>
            <a:r>
              <a:rPr lang="en-ID" sz="2400" dirty="0" err="1"/>
              <a:t>ialah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yang </a:t>
            </a:r>
            <a:r>
              <a:rPr lang="en-ID" sz="2400" dirty="0" err="1"/>
              <a:t>menyiapkan</a:t>
            </a:r>
            <a:r>
              <a:rPr lang="en-ID" sz="2400" dirty="0"/>
              <a:t> </a:t>
            </a:r>
            <a:r>
              <a:rPr lang="en-ID" sz="2400" dirty="0" err="1"/>
              <a:t>semua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, </a:t>
            </a:r>
            <a:r>
              <a:rPr lang="en-ID" sz="2400" dirty="0" err="1"/>
              <a:t>baik</a:t>
            </a:r>
            <a:r>
              <a:rPr lang="en-ID" sz="2400" dirty="0"/>
              <a:t> </a:t>
            </a:r>
            <a:r>
              <a:rPr lang="en-ID" sz="2400" dirty="0" err="1"/>
              <a:t>itu</a:t>
            </a:r>
            <a:r>
              <a:rPr lang="en-ID" sz="2400" dirty="0"/>
              <a:t> </a:t>
            </a:r>
            <a:r>
              <a:rPr lang="en-ID" sz="2400" dirty="0" err="1"/>
              <a:t>sifat</a:t>
            </a:r>
            <a:r>
              <a:rPr lang="en-ID" sz="2400" dirty="0"/>
              <a:t>, </a:t>
            </a:r>
            <a:r>
              <a:rPr lang="en-ID" sz="2400" dirty="0" err="1"/>
              <a:t>perilaku</a:t>
            </a:r>
            <a:r>
              <a:rPr lang="en-ID" sz="2400" dirty="0"/>
              <a:t>, </a:t>
            </a:r>
            <a:r>
              <a:rPr lang="en-ID" sz="2400" dirty="0" err="1"/>
              <a:t>perasaan</a:t>
            </a:r>
            <a:r>
              <a:rPr lang="en-ID" sz="2400" dirty="0"/>
              <a:t>, </a:t>
            </a:r>
            <a:r>
              <a:rPr lang="en-ID" sz="2400" dirty="0" err="1"/>
              <a:t>keinginan</a:t>
            </a:r>
            <a:r>
              <a:rPr lang="en-ID" sz="2400" dirty="0"/>
              <a:t>, </a:t>
            </a:r>
            <a:r>
              <a:rPr lang="en-ID" sz="2400" dirty="0" err="1"/>
              <a:t>motivasi</a:t>
            </a:r>
            <a:r>
              <a:rPr lang="en-ID" sz="2400" dirty="0"/>
              <a:t>, </a:t>
            </a:r>
            <a:r>
              <a:rPr lang="en-ID" sz="2400" dirty="0" err="1"/>
              <a:t>serta</a:t>
            </a:r>
            <a:r>
              <a:rPr lang="en-ID" sz="2400" dirty="0"/>
              <a:t> ide yang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ketahui</a:t>
            </a:r>
            <a:r>
              <a:rPr lang="en-ID" sz="2400" dirty="0"/>
              <a:t> </a:t>
            </a:r>
            <a:r>
              <a:rPr lang="en-ID" sz="2400" dirty="0" err="1"/>
              <a:t>sendiri</a:t>
            </a:r>
            <a:r>
              <a:rPr lang="en-ID" sz="2400" dirty="0"/>
              <a:t> dan orang lain. </a:t>
            </a:r>
            <a:r>
              <a:rPr lang="en-ID" sz="2400" dirty="0" err="1"/>
              <a:t>Informasi</a:t>
            </a:r>
            <a:r>
              <a:rPr lang="en-ID" sz="2400" dirty="0"/>
              <a:t> yang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ketahui</a:t>
            </a:r>
            <a:r>
              <a:rPr lang="en-ID" sz="2400" dirty="0"/>
              <a:t> dan orang lain di </a:t>
            </a:r>
            <a:r>
              <a:rPr lang="en-ID" sz="2400" dirty="0" err="1"/>
              <a:t>antaranya</a:t>
            </a:r>
            <a:r>
              <a:rPr lang="en-ID" sz="2400" dirty="0"/>
              <a:t> : </a:t>
            </a:r>
            <a:r>
              <a:rPr lang="en-ID" sz="2400" dirty="0" err="1"/>
              <a:t>nama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, </a:t>
            </a:r>
            <a:r>
              <a:rPr lang="en-ID" sz="2400" dirty="0" err="1"/>
              <a:t>warna</a:t>
            </a:r>
            <a:r>
              <a:rPr lang="en-ID" sz="2400" dirty="0"/>
              <a:t> pada </a:t>
            </a:r>
            <a:r>
              <a:rPr lang="en-ID" sz="2400" dirty="0" err="1"/>
              <a:t>kulit</a:t>
            </a:r>
            <a:r>
              <a:rPr lang="en-ID" sz="2400" dirty="0"/>
              <a:t>, </a:t>
            </a:r>
            <a:r>
              <a:rPr lang="en-ID" sz="2400" dirty="0" err="1"/>
              <a:t>umur</a:t>
            </a:r>
            <a:r>
              <a:rPr lang="en-ID" sz="2400" dirty="0"/>
              <a:t>, </a:t>
            </a:r>
            <a:r>
              <a:rPr lang="en-ID" sz="2400" dirty="0" err="1"/>
              <a:t>kepercayaan</a:t>
            </a:r>
            <a:r>
              <a:rPr lang="en-ID" sz="2400" dirty="0"/>
              <a:t>, </a:t>
            </a:r>
            <a:r>
              <a:rPr lang="en-ID" sz="2400" dirty="0" err="1"/>
              <a:t>sikap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r>
              <a:rPr lang="en-ID" sz="2400" dirty="0"/>
              <a:t>, </a:t>
            </a:r>
            <a:r>
              <a:rPr lang="en-ID" sz="2400" dirty="0" err="1"/>
              <a:t>hobi</a:t>
            </a:r>
            <a:r>
              <a:rPr lang="en-ID" sz="2400" dirty="0"/>
              <a:t>, dan </a:t>
            </a:r>
            <a:r>
              <a:rPr lang="en-ID" sz="2400" dirty="0" err="1"/>
              <a:t>sebagainya</a:t>
            </a:r>
            <a:r>
              <a:rPr lang="en-ID" sz="2400" dirty="0"/>
              <a:t>. 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97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/>
              <a:t>Daerah </a:t>
            </a:r>
            <a:r>
              <a:rPr lang="en-ID" sz="2800" dirty="0" err="1"/>
              <a:t>Buta</a:t>
            </a:r>
            <a:r>
              <a:rPr lang="en-ID" sz="2800" dirty="0"/>
              <a:t> (blind area)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/>
              <a:t>Daerah </a:t>
            </a:r>
            <a:r>
              <a:rPr lang="en-ID" sz="2000" dirty="0" err="1"/>
              <a:t>kedua</a:t>
            </a:r>
            <a:r>
              <a:rPr lang="en-ID" sz="2000" dirty="0"/>
              <a:t> yang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manusia</a:t>
            </a:r>
            <a:r>
              <a:rPr lang="en-ID" sz="2000" dirty="0"/>
              <a:t> </a:t>
            </a:r>
            <a:r>
              <a:rPr lang="en-ID" sz="2000" dirty="0" err="1"/>
              <a:t>disebut</a:t>
            </a:r>
            <a:r>
              <a:rPr lang="en-ID" sz="2000" dirty="0"/>
              <a:t> </a:t>
            </a:r>
            <a:r>
              <a:rPr lang="en-ID" sz="2000" dirty="0" err="1"/>
              <a:t>daerah</a:t>
            </a:r>
            <a:r>
              <a:rPr lang="en-ID" sz="2000" dirty="0"/>
              <a:t> </a:t>
            </a:r>
            <a:r>
              <a:rPr lang="en-ID" sz="2000" dirty="0" err="1"/>
              <a:t>buta</a:t>
            </a:r>
            <a:r>
              <a:rPr lang="en-ID" sz="2000" dirty="0"/>
              <a:t> (blind). Daerah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berisi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yang </a:t>
            </a:r>
            <a:r>
              <a:rPr lang="en-ID" sz="2000" dirty="0" err="1"/>
              <a:t>diketahui</a:t>
            </a:r>
            <a:r>
              <a:rPr lang="en-ID" sz="2000" dirty="0"/>
              <a:t> orang lain </a:t>
            </a:r>
            <a:r>
              <a:rPr lang="en-ID" sz="2000" dirty="0" err="1"/>
              <a:t>namun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mengetahuinya</a:t>
            </a:r>
            <a:r>
              <a:rPr lang="en-ID" sz="2000" dirty="0"/>
              <a:t>. Daerah </a:t>
            </a:r>
            <a:r>
              <a:rPr lang="en-ID" sz="2000" dirty="0" err="1"/>
              <a:t>buta</a:t>
            </a:r>
            <a:r>
              <a:rPr lang="en-ID" sz="2000" dirty="0"/>
              <a:t> (blind area) </a:t>
            </a:r>
            <a:r>
              <a:rPr lang="en-ID" sz="2000" dirty="0" err="1"/>
              <a:t>berisikan</a:t>
            </a:r>
            <a:r>
              <a:rPr lang="en-ID" sz="2000" dirty="0"/>
              <a:t> </a:t>
            </a:r>
            <a:r>
              <a:rPr lang="en-ID" sz="2000" dirty="0" err="1"/>
              <a:t>informasi-informasi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yang </a:t>
            </a:r>
            <a:r>
              <a:rPr lang="en-ID" sz="2000" dirty="0" err="1"/>
              <a:t>diketahui</a:t>
            </a:r>
            <a:r>
              <a:rPr lang="en-ID" sz="2000" dirty="0"/>
              <a:t> orang lain, </a:t>
            </a:r>
            <a:r>
              <a:rPr lang="en-ID" sz="2000" dirty="0" err="1"/>
              <a:t>tetapi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mengetahuinya</a:t>
            </a:r>
            <a:r>
              <a:rPr lang="en-ID" sz="2000" dirty="0"/>
              <a:t>.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berwujud</a:t>
            </a:r>
            <a:r>
              <a:rPr lang="en-ID" sz="2000" dirty="0"/>
              <a:t> </a:t>
            </a:r>
            <a:r>
              <a:rPr lang="en-ID" sz="2000" dirty="0" err="1"/>
              <a:t>kebiasaan-kebiasaan</a:t>
            </a:r>
            <a:r>
              <a:rPr lang="en-ID" sz="2000" dirty="0"/>
              <a:t> </a:t>
            </a:r>
            <a:r>
              <a:rPr lang="en-ID" sz="2000" dirty="0" err="1"/>
              <a:t>kecil</a:t>
            </a:r>
            <a:r>
              <a:rPr lang="en-ID" sz="2000" dirty="0"/>
              <a:t> </a:t>
            </a:r>
            <a:r>
              <a:rPr lang="en-ID" sz="2000" dirty="0" err="1"/>
              <a:t>sering</a:t>
            </a:r>
            <a:r>
              <a:rPr lang="en-ID" sz="2000" dirty="0"/>
              <a:t> </a:t>
            </a:r>
            <a:r>
              <a:rPr lang="en-ID" sz="2000" dirty="0" err="1"/>
              <a:t>mengucapkan</a:t>
            </a:r>
            <a:r>
              <a:rPr lang="en-ID" sz="2000" dirty="0"/>
              <a:t> “</a:t>
            </a:r>
            <a:r>
              <a:rPr lang="en-ID" sz="2000" dirty="0" err="1"/>
              <a:t>mengerti</a:t>
            </a:r>
            <a:r>
              <a:rPr lang="en-ID" sz="2000" dirty="0"/>
              <a:t>?” </a:t>
            </a:r>
            <a:r>
              <a:rPr lang="en-ID" sz="2000" dirty="0" err="1"/>
              <a:t>ataupun</a:t>
            </a:r>
            <a:r>
              <a:rPr lang="en-ID" sz="2000" dirty="0"/>
              <a:t> </a:t>
            </a:r>
            <a:r>
              <a:rPr lang="en-ID" sz="2000" dirty="0" err="1"/>
              <a:t>memegang-megang</a:t>
            </a:r>
            <a:r>
              <a:rPr lang="en-ID" sz="2000" dirty="0"/>
              <a:t> </a:t>
            </a:r>
            <a:r>
              <a:rPr lang="en-ID" sz="2000" dirty="0" err="1"/>
              <a:t>hidung</a:t>
            </a:r>
            <a:r>
              <a:rPr lang="en-ID" sz="2000" dirty="0"/>
              <a:t> </a:t>
            </a:r>
            <a:r>
              <a:rPr lang="en-ID" sz="2000" dirty="0" err="1"/>
              <a:t>bila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suasana</a:t>
            </a:r>
            <a:r>
              <a:rPr lang="en-ID" sz="2000" dirty="0"/>
              <a:t> </a:t>
            </a:r>
            <a:r>
              <a:rPr lang="en-ID" sz="2000" dirty="0" err="1"/>
              <a:t>marah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hal-hal</a:t>
            </a:r>
            <a:r>
              <a:rPr lang="en-ID" sz="2000" dirty="0"/>
              <a:t> lain yang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berarti</a:t>
            </a:r>
            <a:r>
              <a:rPr lang="en-ID" sz="2000" dirty="0"/>
              <a:t> di </a:t>
            </a:r>
            <a:r>
              <a:rPr lang="en-ID" sz="2000" dirty="0" err="1"/>
              <a:t>antaranya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 </a:t>
            </a:r>
            <a:r>
              <a:rPr lang="en-ID" sz="2000" dirty="0" err="1"/>
              <a:t>defensif</a:t>
            </a:r>
            <a:r>
              <a:rPr lang="en-ID" sz="2000" dirty="0"/>
              <a:t>,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pengalaman</a:t>
            </a:r>
            <a:r>
              <a:rPr lang="en-ID" sz="2000" dirty="0"/>
              <a:t> </a:t>
            </a:r>
            <a:r>
              <a:rPr lang="en-ID" sz="2000" dirty="0" err="1"/>
              <a:t>terpendam</a:t>
            </a:r>
            <a:r>
              <a:rPr lang="en-ID" sz="2000" dirty="0"/>
              <a:t>. 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03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/>
              <a:t>Wilayah </a:t>
            </a:r>
            <a:r>
              <a:rPr lang="en-ID" sz="2800" dirty="0" err="1"/>
              <a:t>tersembuyi</a:t>
            </a:r>
            <a:r>
              <a:rPr lang="en-ID" sz="2800" dirty="0"/>
              <a:t> (hidden area)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/>
              <a:t>Daerah </a:t>
            </a:r>
            <a:r>
              <a:rPr lang="en-ID" sz="2400" dirty="0" err="1"/>
              <a:t>ketiga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disebut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wilayah </a:t>
            </a:r>
            <a:r>
              <a:rPr lang="en-ID" sz="2400" dirty="0" err="1"/>
              <a:t>tersembunyi</a:t>
            </a:r>
            <a:r>
              <a:rPr lang="en-ID" sz="2400" dirty="0"/>
              <a:t>. Wilayah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berisi</a:t>
            </a:r>
            <a:r>
              <a:rPr lang="en-ID" sz="2400" dirty="0"/>
              <a:t> </a:t>
            </a:r>
            <a:r>
              <a:rPr lang="en-ID" sz="2400" dirty="0" err="1"/>
              <a:t>apa-apa-apa</a:t>
            </a:r>
            <a:r>
              <a:rPr lang="en-ID" sz="2400" dirty="0"/>
              <a:t> </a:t>
            </a:r>
            <a:r>
              <a:rPr lang="en-ID" sz="2400" dirty="0" err="1"/>
              <a:t>saja</a:t>
            </a:r>
            <a:r>
              <a:rPr lang="en-ID" sz="2400" dirty="0"/>
              <a:t> yang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ketahui</a:t>
            </a:r>
            <a:r>
              <a:rPr lang="en-ID" sz="2400" dirty="0"/>
              <a:t> pada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sendiri</a:t>
            </a:r>
            <a:r>
              <a:rPr lang="en-ID" sz="2400" dirty="0"/>
              <a:t> </a:t>
            </a:r>
            <a:r>
              <a:rPr lang="en-ID" sz="2400" dirty="0" err="1"/>
              <a:t>ataupun</a:t>
            </a:r>
            <a:r>
              <a:rPr lang="en-ID" sz="2400" dirty="0"/>
              <a:t> </a:t>
            </a:r>
            <a:r>
              <a:rPr lang="en-ID" sz="2400" dirty="0" err="1"/>
              <a:t>berasal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orang lain yang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simpan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sendiri</a:t>
            </a:r>
            <a:r>
              <a:rPr lang="en-ID" sz="2400" dirty="0"/>
              <a:t>, yang orang lain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mengetahuinya</a:t>
            </a:r>
            <a:r>
              <a:rPr lang="en-ID" sz="2400" dirty="0"/>
              <a:t>. 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58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/>
              <a:t>Wilayah yang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dikenal</a:t>
            </a:r>
            <a:r>
              <a:rPr lang="en-ID" sz="2800" dirty="0"/>
              <a:t> (Unknown area)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/>
              <a:t>Daerah </a:t>
            </a:r>
            <a:r>
              <a:rPr lang="en-ID" sz="2400" dirty="0" err="1"/>
              <a:t>terakhir</a:t>
            </a:r>
            <a:r>
              <a:rPr lang="en-ID" sz="2400" dirty="0"/>
              <a:t> </a:t>
            </a:r>
            <a:r>
              <a:rPr lang="en-ID" sz="2400" dirty="0" err="1"/>
              <a:t>ialah</a:t>
            </a:r>
            <a:r>
              <a:rPr lang="en-ID" sz="2400" dirty="0"/>
              <a:t> wilayah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dikenal</a:t>
            </a:r>
            <a:r>
              <a:rPr lang="en-ID" sz="2400" dirty="0"/>
              <a:t> (unknown). Daerah unknown area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pada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yang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diketahui</a:t>
            </a:r>
            <a:r>
              <a:rPr lang="en-ID" sz="2400" dirty="0"/>
              <a:t>, </a:t>
            </a:r>
            <a:r>
              <a:rPr lang="en-ID" sz="2400" dirty="0" err="1"/>
              <a:t>baik</a:t>
            </a:r>
            <a:r>
              <a:rPr lang="en-ID" sz="2400" dirty="0"/>
              <a:t> oleh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ataupun</a:t>
            </a:r>
            <a:r>
              <a:rPr lang="en-ID" sz="2400" dirty="0"/>
              <a:t> orang lain. </a:t>
            </a:r>
            <a:r>
              <a:rPr lang="en-ID" sz="2400" dirty="0" err="1"/>
              <a:t>Mungkin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mengetahui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kondisi-kondisi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, </a:t>
            </a:r>
            <a:r>
              <a:rPr lang="en-ID" sz="2400" dirty="0" err="1"/>
              <a:t>misal</a:t>
            </a:r>
            <a:r>
              <a:rPr lang="en-ID" sz="2400" dirty="0"/>
              <a:t>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hipnotis</a:t>
            </a:r>
            <a:r>
              <a:rPr lang="en-ID" sz="2400" dirty="0"/>
              <a:t>. </a:t>
            </a:r>
            <a:r>
              <a:rPr lang="en-ID" sz="2400" dirty="0" err="1"/>
              <a:t>Walaupun</a:t>
            </a:r>
            <a:r>
              <a:rPr lang="en-ID" sz="2400" dirty="0"/>
              <a:t> </a:t>
            </a:r>
            <a:r>
              <a:rPr lang="en-ID" sz="2400" dirty="0" err="1"/>
              <a:t>sulit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mengetahuinya</a:t>
            </a:r>
            <a:r>
              <a:rPr lang="en-ID" sz="2400" dirty="0"/>
              <a:t>,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harus</a:t>
            </a:r>
            <a:r>
              <a:rPr lang="en-ID" sz="2400" dirty="0"/>
              <a:t> </a:t>
            </a:r>
            <a:r>
              <a:rPr lang="en-ID" sz="2400" dirty="0" err="1"/>
              <a:t>menyadari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ada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. </a:t>
            </a:r>
            <a:r>
              <a:rPr lang="en-ID" sz="2400" dirty="0" err="1"/>
              <a:t>Keterbukaan</a:t>
            </a:r>
            <a:r>
              <a:rPr lang="en-ID" sz="2400" dirty="0"/>
              <a:t> </a:t>
            </a:r>
            <a:r>
              <a:rPr lang="en-ID" sz="2400" dirty="0" err="1"/>
              <a:t>diri</a:t>
            </a:r>
            <a:r>
              <a:rPr lang="en-ID" sz="2400" dirty="0"/>
              <a:t>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diperlukan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membangun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efektif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keluarga</a:t>
            </a:r>
            <a:r>
              <a:rPr lang="en-ID" sz="2400" dirty="0"/>
              <a:t>.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47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800" dirty="0"/>
              <a:t>Johari Window</a:t>
            </a:r>
            <a:endParaRPr lang="id-ID" sz="2800" b="1" dirty="0">
              <a:solidFill>
                <a:srgbClr val="32604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E885CD-3D6B-A34F-B380-E46691366B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62" t="26190" r="12989" b="7979"/>
          <a:stretch/>
        </p:blipFill>
        <p:spPr>
          <a:xfrm>
            <a:off x="1763688" y="1313764"/>
            <a:ext cx="5400600" cy="423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968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/>
              <a:t>Kecerdasan </a:t>
            </a:r>
            <a:r>
              <a:rPr lang="id-ID" sz="2800" dirty="0" err="1"/>
              <a:t>interpersonal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Komunikasi </a:t>
            </a:r>
            <a:r>
              <a:rPr lang="id-ID" sz="2400" dirty="0" err="1"/>
              <a:t>interpersonal</a:t>
            </a:r>
            <a:r>
              <a:rPr lang="id-ID" sz="2400" dirty="0"/>
              <a:t> dipengaruhi kecerdasan </a:t>
            </a:r>
            <a:r>
              <a:rPr lang="id-ID" sz="2400" dirty="0" err="1"/>
              <a:t>interpersonal</a:t>
            </a:r>
            <a:endParaRPr lang="id-ID" sz="24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Kemampuan untuk memahami dan </a:t>
            </a:r>
            <a:r>
              <a:rPr lang="id-ID" sz="2400" dirty="0" err="1"/>
              <a:t>bekerjasama</a:t>
            </a:r>
            <a:r>
              <a:rPr lang="id-ID" sz="2400" dirty="0"/>
              <a:t> dengan orang lain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Menuntut kemampuan untuk menyerap dan tanggap terhadap suasana hati, perangai, niat, dan hasrat orang lain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Menunjukkan kemampuan dalam berhubungan dengan orang lain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Jadi : kemampuan untuk memahami maksud dan perasaan orang lain sehingga tercipta hubungan yang harmonis dengan orang lain.</a:t>
            </a:r>
          </a:p>
        </p:txBody>
      </p:sp>
    </p:spTree>
    <p:extLst>
      <p:ext uri="{BB962C8B-B14F-4D97-AF65-F5344CB8AC3E}">
        <p14:creationId xmlns:p14="http://schemas.microsoft.com/office/powerpoint/2010/main" val="3739532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/>
              <a:t>Karakteristik 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Belajar dengan baik untuk membangun interaksi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Semakin banyak interaksi, semakin baik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Kooperatif dan </a:t>
            </a:r>
            <a:r>
              <a:rPr lang="id-ID" sz="2400" dirty="0" err="1"/>
              <a:t>koolaboratif</a:t>
            </a:r>
            <a:r>
              <a:rPr lang="id-ID" sz="2400" dirty="0"/>
              <a:t> unsur penting dalam produktif dan perkembangan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Dalam jejaring sosial senang menggunakan </a:t>
            </a:r>
            <a:r>
              <a:rPr lang="id-ID" sz="2400" dirty="0" err="1"/>
              <a:t>chatting</a:t>
            </a:r>
            <a:r>
              <a:rPr lang="id-ID" sz="2400" dirty="0"/>
              <a:t> dan </a:t>
            </a:r>
            <a:r>
              <a:rPr lang="id-ID" sz="2400" dirty="0" err="1"/>
              <a:t>teleconference</a:t>
            </a:r>
            <a:endParaRPr lang="id-ID" sz="2400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Senang bekerja dalam organisasi sosial, politik, </a:t>
            </a:r>
            <a:r>
              <a:rPr lang="id-ID" sz="2400" dirty="0" err="1"/>
              <a:t>tv</a:t>
            </a:r>
            <a:r>
              <a:rPr lang="id-ID" sz="2400" dirty="0"/>
              <a:t>, </a:t>
            </a:r>
            <a:r>
              <a:rPr lang="id-ID" sz="2400" dirty="0" err="1"/>
              <a:t>talkshow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467453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/>
              <a:t>Ciri kecerdasan </a:t>
            </a:r>
            <a:r>
              <a:rPr lang="id-ID" sz="2800" dirty="0" err="1"/>
              <a:t>interperssonal</a:t>
            </a:r>
            <a:r>
              <a:rPr lang="id-ID" sz="2800" dirty="0"/>
              <a:t> tinggi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Dapat membangun dan mengembangkan hubungan yang harmonis dengan orang lain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Mampu berempati dengan orang lain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Mampu menjaga persahabatan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Memahami norma sosial, mampu beradaptasi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 err="1"/>
              <a:t>Solutif</a:t>
            </a:r>
            <a:endParaRPr lang="id-ID" sz="24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Senang berkelompok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Menyukai kegiatan kelompok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d-ID" sz="2400" dirty="0"/>
              <a:t>Komunikasi baik dengan orang lain</a:t>
            </a:r>
          </a:p>
        </p:txBody>
      </p:sp>
    </p:spTree>
    <p:extLst>
      <p:ext uri="{BB962C8B-B14F-4D97-AF65-F5344CB8AC3E}">
        <p14:creationId xmlns:p14="http://schemas.microsoft.com/office/powerpoint/2010/main" val="778526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/>
              <a:t>Strategi mengembangkan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Ungkapkan kasih sayang secara  eksplisit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Berikan penghargaan ungkapan kasih sayang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Mengenali perasaan non verbal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Beri kesempatan bersosialisasi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Memahami sosialisasi antar teman sebaya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Mengembangkan sikap empati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sz="2400" dirty="0"/>
              <a:t>Mengajarkan cara mendengarkan yang efektif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4964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26041"/>
                </a:solidFill>
              </a:rPr>
              <a:t>Pengertian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1259632" y="1378759"/>
            <a:ext cx="6840760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diadik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khusus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antarpribadi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langsung</a:t>
            </a:r>
            <a:r>
              <a:rPr lang="en-ID" sz="2000" dirty="0"/>
              <a:t> yang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partisipan</a:t>
            </a:r>
            <a:r>
              <a:rPr lang="en-ID" sz="2000" dirty="0"/>
              <a:t> </a:t>
            </a:r>
            <a:r>
              <a:rPr lang="en-ID" sz="2000" dirty="0" err="1"/>
              <a:t>dua</a:t>
            </a:r>
            <a:r>
              <a:rPr lang="en-ID" sz="2000" dirty="0"/>
              <a:t> orang. Ada pun </a:t>
            </a:r>
            <a:r>
              <a:rPr lang="en-ID" sz="2000" dirty="0" err="1"/>
              <a:t>beberapa</a:t>
            </a:r>
            <a:r>
              <a:rPr lang="en-ID" sz="2000" dirty="0"/>
              <a:t> </a:t>
            </a:r>
            <a:r>
              <a:rPr lang="en-ID" sz="2000" dirty="0" err="1"/>
              <a:t>contoh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diadik</a:t>
            </a:r>
            <a:r>
              <a:rPr lang="en-ID" sz="2000" dirty="0"/>
              <a:t> : </a:t>
            </a:r>
            <a:r>
              <a:rPr lang="en-ID" sz="2000" dirty="0" err="1"/>
              <a:t>suami</a:t>
            </a:r>
            <a:r>
              <a:rPr lang="en-ID" sz="2000" dirty="0"/>
              <a:t> dan </a:t>
            </a:r>
            <a:r>
              <a:rPr lang="en-ID" sz="2000" dirty="0" err="1"/>
              <a:t>istri</a:t>
            </a:r>
            <a:r>
              <a:rPr lang="en-ID" sz="2000" dirty="0"/>
              <a:t>, </a:t>
            </a:r>
            <a:r>
              <a:rPr lang="en-ID" sz="2000" dirty="0" err="1"/>
              <a:t>dua</a:t>
            </a:r>
            <a:r>
              <a:rPr lang="en-ID" sz="2000" dirty="0"/>
              <a:t> </a:t>
            </a:r>
            <a:r>
              <a:rPr lang="en-ID" sz="2000" dirty="0" err="1"/>
              <a:t>sahabat</a:t>
            </a:r>
            <a:r>
              <a:rPr lang="en-ID" sz="2000" dirty="0"/>
              <a:t> </a:t>
            </a:r>
            <a:r>
              <a:rPr lang="en-ID" sz="2000" dirty="0" err="1"/>
              <a:t>dekat</a:t>
            </a:r>
            <a:r>
              <a:rPr lang="en-ID" sz="2000" dirty="0"/>
              <a:t>, </a:t>
            </a:r>
            <a:r>
              <a:rPr lang="en-ID" sz="2000" dirty="0" err="1"/>
              <a:t>dua</a:t>
            </a:r>
            <a:r>
              <a:rPr lang="en-ID" sz="2000" dirty="0"/>
              <a:t> </a:t>
            </a:r>
            <a:r>
              <a:rPr lang="en-ID" sz="2000" dirty="0" err="1"/>
              <a:t>sejawat</a:t>
            </a:r>
            <a:r>
              <a:rPr lang="en-ID" sz="2000" dirty="0"/>
              <a:t>, guru dan murid, dan </a:t>
            </a:r>
            <a:r>
              <a:rPr lang="en-ID" sz="2000" dirty="0" err="1"/>
              <a:t>sebagainya</a:t>
            </a:r>
            <a:r>
              <a:rPr lang="en-ID" sz="2000" dirty="0"/>
              <a:t>. Adapun </a:t>
            </a:r>
            <a:r>
              <a:rPr lang="en-ID" sz="2000" dirty="0" err="1"/>
              <a:t>ilmuan</a:t>
            </a:r>
            <a:r>
              <a:rPr lang="en-ID" sz="2000" dirty="0"/>
              <a:t> lain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definisinya</a:t>
            </a:r>
            <a:r>
              <a:rPr lang="en-ID" sz="2000" dirty="0"/>
              <a:t> </a:t>
            </a:r>
            <a:r>
              <a:rPr lang="en-ID" sz="2000" dirty="0" err="1"/>
              <a:t>terhadap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antarpribadi</a:t>
            </a:r>
            <a:r>
              <a:rPr lang="en-ID" sz="2000" dirty="0"/>
              <a:t>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pengembangan</a:t>
            </a:r>
            <a:r>
              <a:rPr lang="en-ID" sz="2000" dirty="0"/>
              <a:t> </a:t>
            </a:r>
            <a:r>
              <a:rPr lang="en-ID" sz="2000" dirty="0" err="1"/>
              <a:t>hubungan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pribadi</a:t>
            </a:r>
            <a:r>
              <a:rPr lang="en-ID" sz="2000" dirty="0"/>
              <a:t> (impersonal)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yang </a:t>
            </a:r>
            <a:r>
              <a:rPr lang="en-ID" sz="2000" dirty="0" err="1"/>
              <a:t>bersifat</a:t>
            </a:r>
            <a:r>
              <a:rPr lang="en-ID" sz="2000" dirty="0"/>
              <a:t> </a:t>
            </a:r>
            <a:r>
              <a:rPr lang="en-ID" sz="2000" dirty="0" err="1"/>
              <a:t>pribadi</a:t>
            </a:r>
            <a:r>
              <a:rPr lang="en-ID" sz="2000" dirty="0"/>
              <a:t> (personal)</a:t>
            </a:r>
          </a:p>
        </p:txBody>
      </p:sp>
    </p:spTree>
    <p:extLst>
      <p:ext uri="{BB962C8B-B14F-4D97-AF65-F5344CB8AC3E}">
        <p14:creationId xmlns:p14="http://schemas.microsoft.com/office/powerpoint/2010/main" val="595259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dirty="0"/>
              <a:t>Referensi</a:t>
            </a:r>
            <a:endParaRPr lang="id-ID" sz="28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899592" y="1841051"/>
            <a:ext cx="7560840" cy="465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d-ID" sz="2400" dirty="0">
                <a:hlinkClick r:id="rId3"/>
              </a:rPr>
              <a:t>http://repo.unand.ac.id/33793/1/Buku%20Monograf%20KOMUNIKASI%20INTERPERSONAL.pdf</a:t>
            </a:r>
            <a:endParaRPr lang="id-ID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http://repository.iainbengkulu.ac.id/4169/1/ALVERA%20METASARI.pdf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5"/>
              </a:rPr>
              <a:t>https://digilib.uin-suka.ac.id/id/eprint/15929/1/BAB%20I,%20V,%20DAFTAR%20PUSTAKA.pdf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http://</a:t>
            </a:r>
            <a:r>
              <a:rPr lang="en-US" sz="2400" dirty="0" err="1"/>
              <a:t>www.parchain.co.id</a:t>
            </a:r>
            <a:r>
              <a:rPr lang="en-US" sz="2400" dirty="0"/>
              <a:t>/id/</a:t>
            </a:r>
            <a:r>
              <a:rPr lang="en-US" sz="2400" dirty="0" err="1"/>
              <a:t>berita</a:t>
            </a:r>
            <a:r>
              <a:rPr lang="en-US" sz="2400" dirty="0"/>
              <a:t>-dan-acara/</a:t>
            </a:r>
            <a:r>
              <a:rPr lang="en-US" sz="2400" dirty="0" err="1"/>
              <a:t>berita</a:t>
            </a:r>
            <a:r>
              <a:rPr lang="en-US" sz="2400" dirty="0"/>
              <a:t>/8-jenis-kecerdasan-yang-dimiliki-manusia-mana-yang-paling-dominan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146262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857364"/>
            <a:ext cx="2071702" cy="2363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26041"/>
                </a:solidFill>
              </a:rPr>
              <a:t>Pengertian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1115616" y="1326822"/>
            <a:ext cx="7128792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800" dirty="0" err="1"/>
              <a:t>Komunikasi</a:t>
            </a:r>
            <a:r>
              <a:rPr lang="en-ID" sz="2800" dirty="0"/>
              <a:t> </a:t>
            </a:r>
            <a:r>
              <a:rPr lang="en-ID" sz="2800" dirty="0" err="1"/>
              <a:t>antarpribadi</a:t>
            </a:r>
            <a:r>
              <a:rPr lang="en-ID" sz="2800" dirty="0"/>
              <a:t> </a:t>
            </a:r>
            <a:r>
              <a:rPr lang="en-ID" sz="2800" dirty="0" err="1"/>
              <a:t>ialah</a:t>
            </a:r>
            <a:r>
              <a:rPr lang="en-ID" sz="2800" dirty="0"/>
              <a:t> </a:t>
            </a:r>
            <a:r>
              <a:rPr lang="en-ID" sz="2800" dirty="0" err="1"/>
              <a:t>interaksi</a:t>
            </a:r>
            <a:r>
              <a:rPr lang="en-ID" sz="2800" dirty="0"/>
              <a:t> yang </a:t>
            </a:r>
            <a:r>
              <a:rPr lang="en-ID" sz="2800" dirty="0" err="1"/>
              <a:t>berlangsung</a:t>
            </a:r>
            <a:r>
              <a:rPr lang="en-ID" sz="2800" dirty="0"/>
              <a:t> </a:t>
            </a:r>
            <a:r>
              <a:rPr lang="en-ID" sz="2800" dirty="0" err="1"/>
              <a:t>tatap</a:t>
            </a:r>
            <a:r>
              <a:rPr lang="en-ID" sz="2800" dirty="0"/>
              <a:t> </a:t>
            </a:r>
            <a:r>
              <a:rPr lang="en-ID" sz="2800" dirty="0" err="1"/>
              <a:t>muka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</a:t>
            </a:r>
            <a:r>
              <a:rPr lang="en-ID" sz="2800" dirty="0" err="1"/>
              <a:t>dua</a:t>
            </a:r>
            <a:r>
              <a:rPr lang="en-ID" sz="2800" dirty="0"/>
              <a:t> orang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beberapa</a:t>
            </a:r>
            <a:r>
              <a:rPr lang="en-ID" sz="2800" dirty="0"/>
              <a:t> orang, </a:t>
            </a:r>
            <a:r>
              <a:rPr lang="en-ID" sz="2800" dirty="0" err="1"/>
              <a:t>dimana</a:t>
            </a:r>
            <a:r>
              <a:rPr lang="en-ID" sz="2800" dirty="0"/>
              <a:t> </a:t>
            </a:r>
            <a:r>
              <a:rPr lang="en-ID" sz="2800" dirty="0" err="1"/>
              <a:t>pengirim</a:t>
            </a:r>
            <a:r>
              <a:rPr lang="en-ID" sz="2800" dirty="0"/>
              <a:t> </a:t>
            </a:r>
            <a:r>
              <a:rPr lang="en-ID" sz="2800" dirty="0" err="1"/>
              <a:t>pesan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menyampaikan</a:t>
            </a:r>
            <a:r>
              <a:rPr lang="en-ID" sz="2800" dirty="0"/>
              <a:t> </a:t>
            </a:r>
            <a:r>
              <a:rPr lang="en-ID" sz="2800" dirty="0" err="1"/>
              <a:t>pesan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langsung</a:t>
            </a:r>
            <a:r>
              <a:rPr lang="en-ID" sz="2800" dirty="0"/>
              <a:t> dan </a:t>
            </a:r>
            <a:r>
              <a:rPr lang="en-ID" sz="2800" dirty="0" err="1"/>
              <a:t>penerima</a:t>
            </a:r>
            <a:r>
              <a:rPr lang="en-ID" sz="2800" dirty="0"/>
              <a:t> </a:t>
            </a:r>
            <a:r>
              <a:rPr lang="en-ID" sz="2800" dirty="0" err="1"/>
              <a:t>pesan</a:t>
            </a:r>
            <a:r>
              <a:rPr lang="en-ID" sz="2800" dirty="0"/>
              <a:t> juga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menerima</a:t>
            </a:r>
            <a:r>
              <a:rPr lang="en-ID" sz="2800" dirty="0"/>
              <a:t> </a:t>
            </a:r>
            <a:r>
              <a:rPr lang="en-ID" sz="2800" dirty="0" err="1"/>
              <a:t>lalu</a:t>
            </a:r>
            <a:r>
              <a:rPr lang="en-ID" sz="2800" dirty="0"/>
              <a:t> </a:t>
            </a:r>
            <a:r>
              <a:rPr lang="en-ID" sz="2800" dirty="0" err="1"/>
              <a:t>menanggapi</a:t>
            </a:r>
            <a:r>
              <a:rPr lang="en-ID" sz="2800" dirty="0"/>
              <a:t> </a:t>
            </a:r>
            <a:r>
              <a:rPr lang="en-ID" sz="2800" dirty="0" err="1"/>
              <a:t>pesan</a:t>
            </a:r>
            <a:r>
              <a:rPr lang="en-ID" sz="2800" dirty="0"/>
              <a:t>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langsung</a:t>
            </a:r>
            <a:r>
              <a:rPr lang="en-ID" sz="2800" dirty="0"/>
              <a:t> juga</a:t>
            </a:r>
            <a:endParaRPr lang="id-ID" sz="28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4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326041"/>
                </a:solidFill>
              </a:rPr>
              <a:t>Tujuan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971600" y="1779124"/>
            <a:ext cx="7816382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/>
              <a:t>Mengenal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 dan orang lain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/>
              <a:t>Mengetahui</a:t>
            </a:r>
            <a:r>
              <a:rPr lang="en-ID" sz="2000" dirty="0"/>
              <a:t> dunia </a:t>
            </a:r>
            <a:r>
              <a:rPr lang="en-ID" sz="2000" dirty="0" err="1"/>
              <a:t>luar</a:t>
            </a:r>
            <a:endParaRPr lang="en-ID" sz="2000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/>
              <a:t>Menciptakan</a:t>
            </a:r>
            <a:r>
              <a:rPr lang="en-ID" sz="2000" dirty="0"/>
              <a:t> dan </a:t>
            </a:r>
            <a:r>
              <a:rPr lang="en-ID" sz="2000" dirty="0" err="1"/>
              <a:t>memelihara</a:t>
            </a:r>
            <a:r>
              <a:rPr lang="en-ID" sz="2000" dirty="0"/>
              <a:t> </a:t>
            </a:r>
            <a:r>
              <a:rPr lang="en-ID" sz="2000" dirty="0" err="1"/>
              <a:t>hubungan</a:t>
            </a:r>
            <a:r>
              <a:rPr lang="en-ID" sz="2000" dirty="0"/>
              <a:t>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/>
              <a:t>Mengubah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 dan </a:t>
            </a:r>
            <a:r>
              <a:rPr lang="en-ID" sz="2000" dirty="0" err="1"/>
              <a:t>perilaku</a:t>
            </a:r>
            <a:r>
              <a:rPr lang="en-ID" sz="2000" dirty="0"/>
              <a:t>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/>
              <a:t>Bermain</a:t>
            </a:r>
            <a:r>
              <a:rPr lang="en-ID" sz="2000" dirty="0"/>
              <a:t> dan </a:t>
            </a:r>
            <a:r>
              <a:rPr lang="en-ID" sz="2000" dirty="0" err="1"/>
              <a:t>mencari</a:t>
            </a:r>
            <a:r>
              <a:rPr lang="en-ID" sz="2000" dirty="0"/>
              <a:t> </a:t>
            </a:r>
            <a:r>
              <a:rPr lang="en-ID" sz="2000" dirty="0" err="1"/>
              <a:t>hiburan</a:t>
            </a:r>
            <a:r>
              <a:rPr lang="en-ID" sz="2000" dirty="0"/>
              <a:t>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dirty="0" err="1"/>
              <a:t>Membantu</a:t>
            </a:r>
            <a:r>
              <a:rPr lang="en-ID" sz="2000" dirty="0"/>
              <a:t> orang lain</a:t>
            </a:r>
          </a:p>
          <a:p>
            <a:pPr algn="just">
              <a:lnSpc>
                <a:spcPct val="150000"/>
              </a:lnSpc>
            </a:pP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yang </a:t>
            </a:r>
            <a:r>
              <a:rPr lang="en-ID" sz="2000" dirty="0" err="1"/>
              <a:t>perlu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perhatikan</a:t>
            </a:r>
            <a:r>
              <a:rPr lang="en-ID" sz="2000" dirty="0"/>
              <a:t> </a:t>
            </a:r>
            <a:r>
              <a:rPr lang="en-ID" sz="2000" dirty="0" err="1"/>
              <a:t>bersama</a:t>
            </a:r>
            <a:r>
              <a:rPr lang="en-ID" sz="2000" dirty="0"/>
              <a:t>, </a:t>
            </a:r>
            <a:r>
              <a:rPr lang="en-ID" sz="2000" dirty="0" err="1"/>
              <a:t>tujuan-tujuan</a:t>
            </a:r>
            <a:r>
              <a:rPr lang="en-ID" sz="2000" dirty="0"/>
              <a:t> </a:t>
            </a:r>
            <a:r>
              <a:rPr lang="en-ID" sz="2000" dirty="0" err="1"/>
              <a:t>diatas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dilakukan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sadar</a:t>
            </a:r>
            <a:r>
              <a:rPr lang="en-ID" sz="2000" dirty="0"/>
              <a:t>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niatan</a:t>
            </a:r>
            <a:r>
              <a:rPr lang="en-ID" sz="2000" dirty="0"/>
              <a:t>, </a:t>
            </a:r>
            <a:r>
              <a:rPr lang="en-ID" sz="2000" dirty="0" err="1"/>
              <a:t>tapi</a:t>
            </a:r>
            <a:r>
              <a:rPr lang="en-ID" sz="2000" dirty="0"/>
              <a:t> juga </a:t>
            </a:r>
            <a:r>
              <a:rPr lang="en-ID" sz="2000" dirty="0" err="1"/>
              <a:t>bisa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lakukan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sadar</a:t>
            </a:r>
            <a:r>
              <a:rPr lang="en-ID" sz="2000" dirty="0"/>
              <a:t> </a:t>
            </a:r>
            <a:r>
              <a:rPr lang="en-ID" sz="2000" dirty="0" err="1"/>
              <a:t>ataupun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maksud</a:t>
            </a:r>
            <a:r>
              <a:rPr lang="en-ID" sz="2000" dirty="0"/>
              <a:t> </a:t>
            </a:r>
            <a:r>
              <a:rPr lang="en-ID" sz="2000" dirty="0" err="1"/>
              <a:t>tertentu</a:t>
            </a:r>
            <a:r>
              <a:rPr lang="en-ID" sz="2000" dirty="0"/>
              <a:t>.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5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dirty="0" err="1"/>
              <a:t>Mengenal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 dan Orang Lain</a:t>
            </a:r>
            <a:endParaRPr lang="id-ID" sz="20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971600" y="1779124"/>
            <a:ext cx="7816382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/>
              <a:t>Salah </a:t>
            </a:r>
            <a:r>
              <a:rPr lang="en-ID" sz="2000" dirty="0" err="1"/>
              <a:t>satu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agar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mengenali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antarpribadi</a:t>
            </a:r>
            <a:r>
              <a:rPr lang="en-ID" sz="2000" dirty="0"/>
              <a:t>. </a:t>
            </a:r>
            <a:r>
              <a:rPr lang="en-ID" sz="2000" dirty="0" err="1"/>
              <a:t>Komunikasi</a:t>
            </a:r>
            <a:r>
              <a:rPr lang="en-ID" sz="2000" dirty="0"/>
              <a:t> </a:t>
            </a:r>
            <a:r>
              <a:rPr lang="en-ID" sz="2000" dirty="0" err="1"/>
              <a:t>antarpribadi</a:t>
            </a:r>
            <a:r>
              <a:rPr lang="en-ID" sz="2000" dirty="0"/>
              <a:t> </a:t>
            </a:r>
            <a:r>
              <a:rPr lang="en-ID" sz="2000" dirty="0" err="1"/>
              <a:t>memberi</a:t>
            </a:r>
            <a:r>
              <a:rPr lang="en-ID" sz="2000" dirty="0"/>
              <a:t> </a:t>
            </a:r>
            <a:r>
              <a:rPr lang="en-ID" sz="2000" dirty="0" err="1"/>
              <a:t>kesempatan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memperbincangkan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.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membicarakan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orang lain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memunculkan</a:t>
            </a:r>
            <a:r>
              <a:rPr lang="en-ID" sz="2000" dirty="0"/>
              <a:t> </a:t>
            </a:r>
            <a:r>
              <a:rPr lang="en-ID" sz="2000" dirty="0" err="1"/>
              <a:t>pandangan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diri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yang </a:t>
            </a:r>
            <a:r>
              <a:rPr lang="en-ID" sz="2000" dirty="0" err="1"/>
              <a:t>belum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kenali</a:t>
            </a:r>
            <a:r>
              <a:rPr lang="en-ID" sz="2000" dirty="0"/>
              <a:t> </a:t>
            </a:r>
            <a:r>
              <a:rPr lang="en-ID" sz="2000" dirty="0" err="1"/>
              <a:t>sejauh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.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juga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memahami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sikap</a:t>
            </a:r>
            <a:r>
              <a:rPr lang="en-ID" sz="2000" dirty="0"/>
              <a:t> dan </a:t>
            </a:r>
            <a:r>
              <a:rPr lang="en-ID" sz="2000" dirty="0" err="1"/>
              <a:t>perilaku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selama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9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dirty="0" err="1"/>
              <a:t>Mengetahui</a:t>
            </a:r>
            <a:r>
              <a:rPr lang="en-ID" sz="2000" dirty="0"/>
              <a:t> Dunia </a:t>
            </a:r>
            <a:r>
              <a:rPr lang="en-ID" sz="2000" dirty="0" err="1"/>
              <a:t>Luar</a:t>
            </a:r>
            <a:endParaRPr lang="id-ID" sz="20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1115616" y="1376169"/>
            <a:ext cx="6984776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antarpribadi</a:t>
            </a:r>
            <a:r>
              <a:rPr lang="en-ID" sz="2400" dirty="0"/>
              <a:t> juga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membuat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memahami</a:t>
            </a:r>
            <a:r>
              <a:rPr lang="en-ID" sz="2400" dirty="0"/>
              <a:t> </a:t>
            </a:r>
            <a:r>
              <a:rPr lang="en-ID" sz="2400" dirty="0" err="1"/>
              <a:t>lingkungan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, </a:t>
            </a:r>
            <a:r>
              <a:rPr lang="en-ID" sz="2400" dirty="0" err="1"/>
              <a:t>yaitu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objek</a:t>
            </a:r>
            <a:r>
              <a:rPr lang="en-ID" sz="2400" dirty="0"/>
              <a:t>, </a:t>
            </a:r>
            <a:r>
              <a:rPr lang="en-ID" sz="2400" dirty="0" err="1"/>
              <a:t>peristiwa</a:t>
            </a:r>
            <a:r>
              <a:rPr lang="en-ID" sz="2400" dirty="0"/>
              <a:t>, dan orang lain.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bantah</a:t>
            </a:r>
            <a:r>
              <a:rPr lang="en-ID" sz="2400" dirty="0"/>
              <a:t>,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yang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hingga</a:t>
            </a:r>
            <a:r>
              <a:rPr lang="en-ID" sz="2400" dirty="0"/>
              <a:t>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 </a:t>
            </a:r>
            <a:r>
              <a:rPr lang="en-ID" sz="2400" dirty="0" err="1"/>
              <a:t>berasal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antarpribadi</a:t>
            </a:r>
            <a:r>
              <a:rPr lang="en-ID" sz="2400" dirty="0"/>
              <a:t>.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2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 err="1"/>
              <a:t>Menciptakan</a:t>
            </a:r>
            <a:r>
              <a:rPr lang="en-ID" sz="2400" dirty="0"/>
              <a:t> dan </a:t>
            </a:r>
            <a:r>
              <a:rPr lang="en-ID" sz="2400" dirty="0" err="1"/>
              <a:t>memelihara</a:t>
            </a:r>
            <a:r>
              <a:rPr lang="en-ID" sz="2400" dirty="0"/>
              <a:t>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bermakna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1115616" y="2060848"/>
            <a:ext cx="7312326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000" dirty="0" err="1"/>
              <a:t>Manusia</a:t>
            </a:r>
            <a:r>
              <a:rPr lang="en-ID" sz="2000" dirty="0"/>
              <a:t> </a:t>
            </a:r>
            <a:r>
              <a:rPr lang="en-ID" sz="2000" dirty="0" err="1"/>
              <a:t>diciptakan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makhluk</a:t>
            </a:r>
            <a:r>
              <a:rPr lang="en-ID" sz="2000" dirty="0"/>
              <a:t> </a:t>
            </a:r>
            <a:r>
              <a:rPr lang="en-ID" sz="2000" dirty="0" err="1"/>
              <a:t>individu</a:t>
            </a:r>
            <a:r>
              <a:rPr lang="en-ID" sz="2000" dirty="0"/>
              <a:t> </a:t>
            </a:r>
            <a:r>
              <a:rPr lang="en-ID" sz="2000" dirty="0" err="1"/>
              <a:t>sekaligus</a:t>
            </a:r>
            <a:r>
              <a:rPr lang="en-ID" sz="2000" dirty="0"/>
              <a:t> </a:t>
            </a:r>
            <a:r>
              <a:rPr lang="en-ID" sz="2000" dirty="0" err="1"/>
              <a:t>makhluk</a:t>
            </a:r>
            <a:r>
              <a:rPr lang="en-ID" sz="2000" dirty="0"/>
              <a:t> </a:t>
            </a:r>
            <a:r>
              <a:rPr lang="en-ID" sz="2000" dirty="0" err="1"/>
              <a:t>sosial</a:t>
            </a:r>
            <a:r>
              <a:rPr lang="en-ID" sz="2000" dirty="0"/>
              <a:t>. </a:t>
            </a:r>
            <a:r>
              <a:rPr lang="en-ID" sz="2000" dirty="0" err="1"/>
              <a:t>Akibatnya</a:t>
            </a:r>
            <a:r>
              <a:rPr lang="en-ID" sz="2000" dirty="0"/>
              <a:t>,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kehidupan</a:t>
            </a:r>
            <a:r>
              <a:rPr lang="en-ID" sz="2000" dirty="0"/>
              <a:t> </a:t>
            </a:r>
            <a:r>
              <a:rPr lang="en-ID" sz="2000" dirty="0" err="1"/>
              <a:t>sehari-hari</a:t>
            </a:r>
            <a:r>
              <a:rPr lang="en-ID" sz="2000" dirty="0"/>
              <a:t> orang </a:t>
            </a:r>
            <a:r>
              <a:rPr lang="en-ID" sz="2000" dirty="0" err="1"/>
              <a:t>cenderung</a:t>
            </a:r>
            <a:r>
              <a:rPr lang="en-ID" sz="2000" dirty="0"/>
              <a:t> </a:t>
            </a:r>
            <a:r>
              <a:rPr lang="en-ID" sz="2000" dirty="0" err="1"/>
              <a:t>menciptakan</a:t>
            </a:r>
            <a:r>
              <a:rPr lang="en-ID" sz="2000" dirty="0"/>
              <a:t> dan </a:t>
            </a:r>
            <a:r>
              <a:rPr lang="en-ID" sz="2000" dirty="0" err="1"/>
              <a:t>memelihara</a:t>
            </a:r>
            <a:r>
              <a:rPr lang="en-ID" sz="2000" dirty="0"/>
              <a:t> </a:t>
            </a:r>
            <a:r>
              <a:rPr lang="en-ID" sz="2000" dirty="0" err="1"/>
              <a:t>hubungan</a:t>
            </a:r>
            <a:r>
              <a:rPr lang="en-ID" sz="2000" dirty="0"/>
              <a:t> </a:t>
            </a:r>
            <a:r>
              <a:rPr lang="en-ID" sz="2000" dirty="0" err="1"/>
              <a:t>dekat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orang lain. </a:t>
            </a:r>
            <a:r>
              <a:rPr lang="en-ID" sz="2000" dirty="0" err="1"/>
              <a:t>Tentu</a:t>
            </a:r>
            <a:r>
              <a:rPr lang="en-ID" sz="2000" dirty="0"/>
              <a:t> </a:t>
            </a:r>
            <a:r>
              <a:rPr lang="en-ID" sz="2000" dirty="0" err="1"/>
              <a:t>saja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ingin</a:t>
            </a:r>
            <a:r>
              <a:rPr lang="en-ID" sz="2000" dirty="0"/>
              <a:t> </a:t>
            </a:r>
            <a:r>
              <a:rPr lang="en-ID" sz="2000" dirty="0" err="1"/>
              <a:t>terisolasi</a:t>
            </a:r>
            <a:r>
              <a:rPr lang="en-ID" sz="2000" dirty="0"/>
              <a:t> dan </a:t>
            </a:r>
            <a:r>
              <a:rPr lang="en-ID" sz="2000" dirty="0" err="1"/>
              <a:t>diasingkan</a:t>
            </a:r>
            <a:r>
              <a:rPr lang="en-ID" sz="2000" dirty="0"/>
              <a:t> oleh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sehingga</a:t>
            </a:r>
            <a:r>
              <a:rPr lang="en-ID" sz="2000" dirty="0"/>
              <a:t>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jadi</a:t>
            </a:r>
            <a:r>
              <a:rPr lang="en-ID" sz="2000" dirty="0"/>
              <a:t> </a:t>
            </a:r>
            <a:r>
              <a:rPr lang="en-ID" sz="2000" dirty="0" err="1"/>
              <a:t>hidup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. </a:t>
            </a:r>
            <a:r>
              <a:rPr lang="en-ID" sz="2000" dirty="0" err="1"/>
              <a:t>Justru</a:t>
            </a:r>
            <a:r>
              <a:rPr lang="en-ID" sz="2000" dirty="0"/>
              <a:t> </a:t>
            </a:r>
            <a:r>
              <a:rPr lang="en-ID" sz="2000" dirty="0" err="1"/>
              <a:t>sebaliknya</a:t>
            </a:r>
            <a:r>
              <a:rPr lang="en-ID" sz="2000" dirty="0"/>
              <a:t>,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ingin</a:t>
            </a:r>
            <a:r>
              <a:rPr lang="en-ID" sz="2000" dirty="0"/>
              <a:t> </a:t>
            </a:r>
            <a:r>
              <a:rPr lang="en-ID" sz="2000" dirty="0" err="1"/>
              <a:t>merasakan</a:t>
            </a:r>
            <a:r>
              <a:rPr lang="en-ID" sz="2000" dirty="0"/>
              <a:t> </a:t>
            </a:r>
            <a:r>
              <a:rPr lang="en-ID" sz="2000" dirty="0" err="1"/>
              <a:t>dicintai</a:t>
            </a:r>
            <a:r>
              <a:rPr lang="en-ID" sz="2000" dirty="0"/>
              <a:t> dan </a:t>
            </a:r>
            <a:r>
              <a:rPr lang="en-ID" sz="2000" dirty="0" err="1"/>
              <a:t>disukai</a:t>
            </a:r>
            <a:r>
              <a:rPr lang="en-ID" sz="2000" dirty="0"/>
              <a:t>, </a:t>
            </a:r>
            <a:r>
              <a:rPr lang="en-ID" sz="2000" dirty="0" err="1"/>
              <a:t>kita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ingin</a:t>
            </a:r>
            <a:r>
              <a:rPr lang="en-ID" sz="2000" dirty="0"/>
              <a:t> </a:t>
            </a:r>
            <a:r>
              <a:rPr lang="en-ID" sz="2000" dirty="0" err="1"/>
              <a:t>membenci</a:t>
            </a:r>
            <a:r>
              <a:rPr lang="en-ID" sz="2000" dirty="0"/>
              <a:t> </a:t>
            </a:r>
            <a:r>
              <a:rPr lang="en-ID" sz="2000" dirty="0" err="1"/>
              <a:t>maupun</a:t>
            </a:r>
            <a:r>
              <a:rPr lang="en-ID" sz="2000" dirty="0"/>
              <a:t> </a:t>
            </a:r>
            <a:r>
              <a:rPr lang="en-ID" sz="2000" dirty="0" err="1"/>
              <a:t>dibenci</a:t>
            </a:r>
            <a:r>
              <a:rPr lang="en-ID" sz="2000" dirty="0"/>
              <a:t> orang lain. </a:t>
            </a:r>
            <a:endParaRPr lang="id-ID" sz="20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53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ARTWORK\UNISA\BRAND BOOK\CDR\__MASTER TEMPLATE\TEMPLATE PPT\JPG\4.png">
            <a:extLst>
              <a:ext uri="{FF2B5EF4-FFF2-40B4-BE49-F238E27FC236}">
                <a16:creationId xmlns:a16="http://schemas.microsoft.com/office/drawing/2014/main" id="{70A81F67-FFE4-2B43-905E-F490B645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862"/>
            <a:ext cx="1619672" cy="184791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6F11D9-F1EE-6549-B78D-81EE1784517B}"/>
              </a:ext>
            </a:extLst>
          </p:cNvPr>
          <p:cNvSpPr txBox="1"/>
          <p:nvPr/>
        </p:nvSpPr>
        <p:spPr>
          <a:xfrm>
            <a:off x="1619672" y="917094"/>
            <a:ext cx="7312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400" dirty="0" err="1"/>
              <a:t>Mengubah</a:t>
            </a:r>
            <a:r>
              <a:rPr lang="en-ID" sz="2400" dirty="0"/>
              <a:t> </a:t>
            </a:r>
            <a:r>
              <a:rPr lang="en-ID" sz="2400" dirty="0" err="1"/>
              <a:t>Sikap</a:t>
            </a:r>
            <a:r>
              <a:rPr lang="en-ID" sz="2400" dirty="0"/>
              <a:t> dan </a:t>
            </a:r>
            <a:r>
              <a:rPr lang="en-ID" sz="2400" dirty="0" err="1"/>
              <a:t>Perilaku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5CA25-4A65-B34D-9B78-9159761B3953}"/>
              </a:ext>
            </a:extLst>
          </p:cNvPr>
          <p:cNvSpPr txBox="1"/>
          <p:nvPr/>
        </p:nvSpPr>
        <p:spPr>
          <a:xfrm>
            <a:off x="467544" y="1841051"/>
            <a:ext cx="8136904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antarpribadi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sering</a:t>
            </a:r>
            <a:r>
              <a:rPr lang="en-ID" sz="2400" dirty="0"/>
              <a:t> </a:t>
            </a:r>
            <a:r>
              <a:rPr lang="en-ID" sz="2400" dirty="0" err="1"/>
              <a:t>berupaya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sikap</a:t>
            </a:r>
            <a:r>
              <a:rPr lang="en-ID" sz="2400" dirty="0"/>
              <a:t> dan </a:t>
            </a:r>
            <a:r>
              <a:rPr lang="en-ID" sz="2400" dirty="0" err="1"/>
              <a:t>perilaku</a:t>
            </a:r>
            <a:r>
              <a:rPr lang="en-ID" sz="2400" dirty="0"/>
              <a:t> orang lain. Kita </a:t>
            </a:r>
            <a:r>
              <a:rPr lang="en-ID" sz="2400" dirty="0" err="1"/>
              <a:t>menginginkan</a:t>
            </a:r>
            <a:r>
              <a:rPr lang="en-ID" sz="2400" dirty="0"/>
              <a:t> </a:t>
            </a:r>
            <a:r>
              <a:rPr lang="en-ID" sz="2400" dirty="0" err="1"/>
              <a:t>seseorang</a:t>
            </a:r>
            <a:r>
              <a:rPr lang="en-ID" sz="2400" dirty="0"/>
              <a:t> </a:t>
            </a:r>
            <a:r>
              <a:rPr lang="en-ID" sz="2400" dirty="0" err="1"/>
              <a:t>memilih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, </a:t>
            </a:r>
            <a:r>
              <a:rPr lang="en-ID" sz="2400" dirty="0" err="1"/>
              <a:t>membaca</a:t>
            </a:r>
            <a:r>
              <a:rPr lang="en-ID" sz="2400" dirty="0"/>
              <a:t> </a:t>
            </a:r>
            <a:r>
              <a:rPr lang="en-ID" sz="2400" dirty="0" err="1"/>
              <a:t>buku</a:t>
            </a:r>
            <a:r>
              <a:rPr lang="en-ID" sz="2400" dirty="0"/>
              <a:t>, </a:t>
            </a:r>
            <a:r>
              <a:rPr lang="en-ID" sz="2400" dirty="0" err="1"/>
              <a:t>mendengarkan</a:t>
            </a:r>
            <a:r>
              <a:rPr lang="en-ID" sz="2400" dirty="0"/>
              <a:t> </a:t>
            </a:r>
            <a:r>
              <a:rPr lang="en-ID" sz="2400" dirty="0" err="1"/>
              <a:t>musik</a:t>
            </a:r>
            <a:r>
              <a:rPr lang="en-ID" sz="2400" dirty="0"/>
              <a:t> genre </a:t>
            </a:r>
            <a:r>
              <a:rPr lang="en-ID" sz="2400" dirty="0" err="1"/>
              <a:t>terbaru</a:t>
            </a:r>
            <a:r>
              <a:rPr lang="en-ID" sz="2400" dirty="0"/>
              <a:t>, </a:t>
            </a:r>
            <a:r>
              <a:rPr lang="en-ID" sz="2400" dirty="0" err="1"/>
              <a:t>memberi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, </a:t>
            </a:r>
            <a:r>
              <a:rPr lang="en-ID" sz="2400" dirty="0" err="1"/>
              <a:t>mencoba</a:t>
            </a:r>
            <a:r>
              <a:rPr lang="en-ID" sz="2400" dirty="0"/>
              <a:t> </a:t>
            </a:r>
            <a:r>
              <a:rPr lang="en-ID" sz="2400" dirty="0" err="1"/>
              <a:t>makanan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, </a:t>
            </a:r>
            <a:r>
              <a:rPr lang="en-ID" sz="2400" dirty="0" err="1"/>
              <a:t>berfikir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cara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, </a:t>
            </a:r>
            <a:r>
              <a:rPr lang="en-ID" sz="2400" dirty="0" err="1"/>
              <a:t>menonton</a:t>
            </a:r>
            <a:r>
              <a:rPr lang="en-ID" sz="2400" dirty="0"/>
              <a:t> </a:t>
            </a:r>
            <a:r>
              <a:rPr lang="en-ID" sz="2400" dirty="0" err="1"/>
              <a:t>bioskop</a:t>
            </a:r>
            <a:r>
              <a:rPr lang="en-ID" sz="2400" dirty="0"/>
              <a:t>, </a:t>
            </a:r>
            <a:r>
              <a:rPr lang="en-ID" sz="2400" dirty="0" err="1"/>
              <a:t>percaya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</a:t>
            </a:r>
            <a:r>
              <a:rPr lang="en-ID" sz="2400" dirty="0" err="1"/>
              <a:t>sesuatu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 dan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r>
              <a:rPr lang="en-ID" sz="2400" dirty="0"/>
              <a:t>, dan </a:t>
            </a:r>
            <a:r>
              <a:rPr lang="en-ID" sz="2400" dirty="0" err="1"/>
              <a:t>semacamnya</a:t>
            </a:r>
            <a:r>
              <a:rPr lang="en-ID" sz="2400" dirty="0"/>
              <a:t>. </a:t>
            </a:r>
            <a:r>
              <a:rPr lang="en-ID" sz="2400" dirty="0" err="1"/>
              <a:t>Singkatnya</a:t>
            </a:r>
            <a:r>
              <a:rPr lang="en-ID" sz="2400" dirty="0"/>
              <a:t> </a:t>
            </a:r>
            <a:r>
              <a:rPr lang="en-ID" sz="2400" dirty="0" err="1"/>
              <a:t>kita</a:t>
            </a:r>
            <a:r>
              <a:rPr lang="en-ID" sz="2400" dirty="0"/>
              <a:t> </a:t>
            </a:r>
            <a:r>
              <a:rPr lang="en-ID" sz="2400" dirty="0" err="1"/>
              <a:t>banyak</a:t>
            </a:r>
            <a:r>
              <a:rPr lang="en-ID" sz="2400" dirty="0"/>
              <a:t> </a:t>
            </a:r>
            <a:r>
              <a:rPr lang="en-ID" sz="2400" dirty="0" err="1"/>
              <a:t>mempergunakan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mempersuasi</a:t>
            </a:r>
            <a:r>
              <a:rPr lang="en-ID" sz="2400" dirty="0"/>
              <a:t> orang lain </a:t>
            </a:r>
            <a:r>
              <a:rPr lang="en-ID" sz="2400" dirty="0" err="1"/>
              <a:t>melalui</a:t>
            </a:r>
            <a:r>
              <a:rPr lang="en-ID" sz="2400" dirty="0"/>
              <a:t> </a:t>
            </a:r>
            <a:r>
              <a:rPr lang="en-ID" sz="2400" dirty="0" err="1"/>
              <a:t>komunikasi</a:t>
            </a:r>
            <a:r>
              <a:rPr lang="en-ID" sz="2400" dirty="0"/>
              <a:t> </a:t>
            </a:r>
            <a:r>
              <a:rPr lang="en-ID" sz="2400" dirty="0" err="1"/>
              <a:t>antarpribadi</a:t>
            </a:r>
            <a:r>
              <a:rPr lang="en-ID" sz="2400" dirty="0"/>
              <a:t>.</a:t>
            </a:r>
            <a:endParaRPr lang="id-ID" sz="2400" b="1" dirty="0">
              <a:solidFill>
                <a:srgbClr val="326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74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UNISA_01</Template>
  <TotalTime>884</TotalTime>
  <Words>1755</Words>
  <Application>Microsoft Macintosh PowerPoint</Application>
  <PresentationFormat>On-screen Show (4:3)</PresentationFormat>
  <Paragraphs>91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Wingdings</vt:lpstr>
      <vt:lpstr>Presentation UNISA_01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Office User</cp:lastModifiedBy>
  <cp:revision>30</cp:revision>
  <dcterms:created xsi:type="dcterms:W3CDTF">2018-06-25T02:53:09Z</dcterms:created>
  <dcterms:modified xsi:type="dcterms:W3CDTF">2022-04-11T02:55:19Z</dcterms:modified>
</cp:coreProperties>
</file>