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73" r:id="rId14"/>
    <p:sldId id="269" r:id="rId15"/>
    <p:sldId id="270" r:id="rId16"/>
    <p:sldId id="271" r:id="rId17"/>
    <p:sldId id="274" r:id="rId18"/>
    <p:sldId id="272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25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676C2BF4-E0B4-4F14-8888-77EC534E1EA0}" type="datetimeFigureOut">
              <a:rPr lang="en-ID" smtClean="0"/>
              <a:t>24/07/2022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n-ID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25760115-C803-4964-9711-66F94BA43FA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51767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C2BF4-E0B4-4F14-8888-77EC534E1EA0}" type="datetimeFigureOut">
              <a:rPr lang="en-ID" smtClean="0"/>
              <a:t>24/07/2022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60115-C803-4964-9711-66F94BA43FA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50578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C2BF4-E0B4-4F14-8888-77EC534E1EA0}" type="datetimeFigureOut">
              <a:rPr lang="en-ID" smtClean="0"/>
              <a:t>24/07/2022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60115-C803-4964-9711-66F94BA43FA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281658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C2BF4-E0B4-4F14-8888-77EC534E1EA0}" type="datetimeFigureOut">
              <a:rPr lang="en-ID" smtClean="0"/>
              <a:t>24/07/2022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60115-C803-4964-9711-66F94BA43FA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486174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C2BF4-E0B4-4F14-8888-77EC534E1EA0}" type="datetimeFigureOut">
              <a:rPr lang="en-ID" smtClean="0"/>
              <a:t>24/07/2022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60115-C803-4964-9711-66F94BA43FA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225481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C2BF4-E0B4-4F14-8888-77EC534E1EA0}" type="datetimeFigureOut">
              <a:rPr lang="en-ID" smtClean="0"/>
              <a:t>24/07/2022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60115-C803-4964-9711-66F94BA43FA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891807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C2BF4-E0B4-4F14-8888-77EC534E1EA0}" type="datetimeFigureOut">
              <a:rPr lang="en-ID" smtClean="0"/>
              <a:t>24/07/2022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60115-C803-4964-9711-66F94BA43FA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474121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C2BF4-E0B4-4F14-8888-77EC534E1EA0}" type="datetimeFigureOut">
              <a:rPr lang="en-ID" smtClean="0"/>
              <a:t>24/07/2022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60115-C803-4964-9711-66F94BA43FA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221706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C2BF4-E0B4-4F14-8888-77EC534E1EA0}" type="datetimeFigureOut">
              <a:rPr lang="en-ID" smtClean="0"/>
              <a:t>24/07/2022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60115-C803-4964-9711-66F94BA43FA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7434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C2BF4-E0B4-4F14-8888-77EC534E1EA0}" type="datetimeFigureOut">
              <a:rPr lang="en-ID" smtClean="0"/>
              <a:t>24/07/2022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60115-C803-4964-9711-66F94BA43FA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82988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C2BF4-E0B4-4F14-8888-77EC534E1EA0}" type="datetimeFigureOut">
              <a:rPr lang="en-ID" smtClean="0"/>
              <a:t>24/07/2022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60115-C803-4964-9711-66F94BA43FA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8511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C2BF4-E0B4-4F14-8888-77EC534E1EA0}" type="datetimeFigureOut">
              <a:rPr lang="en-ID" smtClean="0"/>
              <a:t>24/07/2022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60115-C803-4964-9711-66F94BA43FA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17367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C2BF4-E0B4-4F14-8888-77EC534E1EA0}" type="datetimeFigureOut">
              <a:rPr lang="en-ID" smtClean="0"/>
              <a:t>24/07/2022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60115-C803-4964-9711-66F94BA43FA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49621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C2BF4-E0B4-4F14-8888-77EC534E1EA0}" type="datetimeFigureOut">
              <a:rPr lang="en-ID" smtClean="0"/>
              <a:t>24/07/2022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60115-C803-4964-9711-66F94BA43FA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27729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C2BF4-E0B4-4F14-8888-77EC534E1EA0}" type="datetimeFigureOut">
              <a:rPr lang="en-ID" smtClean="0"/>
              <a:t>24/07/2022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60115-C803-4964-9711-66F94BA43FA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92143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C2BF4-E0B4-4F14-8888-77EC534E1EA0}" type="datetimeFigureOut">
              <a:rPr lang="en-ID" smtClean="0"/>
              <a:t>24/07/2022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60115-C803-4964-9711-66F94BA43FA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40324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C2BF4-E0B4-4F14-8888-77EC534E1EA0}" type="datetimeFigureOut">
              <a:rPr lang="en-ID" smtClean="0"/>
              <a:t>24/07/2022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60115-C803-4964-9711-66F94BA43FA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70660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676C2BF4-E0B4-4F14-8888-77EC534E1EA0}" type="datetimeFigureOut">
              <a:rPr lang="en-ID" smtClean="0"/>
              <a:t>24/07/2022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en-ID"/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25760115-C803-4964-9711-66F94BA43FA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54919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743E6-E7C6-4505-957D-05CBF5DFA7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Penyakit</a:t>
            </a:r>
            <a:r>
              <a:rPr lang="en-US" dirty="0"/>
              <a:t> pada </a:t>
            </a:r>
            <a:r>
              <a:rPr lang="en-US" dirty="0" err="1"/>
              <a:t>anak</a:t>
            </a:r>
            <a:r>
              <a:rPr lang="en-US" dirty="0"/>
              <a:t> </a:t>
            </a:r>
            <a:endParaRPr lang="en-ID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782404-9463-4080-893D-845BDC6AF9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Muriana </a:t>
            </a:r>
            <a:r>
              <a:rPr lang="en-US" dirty="0" err="1"/>
              <a:t>novariani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77514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795C3-482D-45E0-8892-E89C46E95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Gambaran </a:t>
            </a:r>
            <a:r>
              <a:rPr lang="en-US" dirty="0" err="1"/>
              <a:t>klinis</a:t>
            </a:r>
            <a:r>
              <a:rPr lang="en-US" dirty="0"/>
              <a:t> epiglottis 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091209-9C9F-4392-A0AC-08DF9F87C3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339" y="1825625"/>
            <a:ext cx="6016487" cy="4351338"/>
          </a:xfrm>
        </p:spPr>
        <p:txBody>
          <a:bodyPr>
            <a:normAutofit/>
          </a:bodyPr>
          <a:lstStyle/>
          <a:p>
            <a:r>
              <a:rPr lang="en-US" dirty="0" err="1"/>
              <a:t>Sesk</a:t>
            </a:r>
            <a:r>
              <a:rPr lang="en-US" dirty="0"/>
              <a:t> napas yang </a:t>
            </a:r>
            <a:r>
              <a:rPr lang="en-US" dirty="0" err="1"/>
              <a:t>sangat</a:t>
            </a:r>
            <a:r>
              <a:rPr lang="en-US" dirty="0"/>
              <a:t> </a:t>
            </a:r>
            <a:r>
              <a:rPr lang="en-US" dirty="0" err="1"/>
              <a:t>progresif</a:t>
            </a:r>
            <a:r>
              <a:rPr lang="en-US" dirty="0"/>
              <a:t> </a:t>
            </a:r>
            <a:r>
              <a:rPr lang="en-US" dirty="0" err="1"/>
              <a:t>tanda</a:t>
            </a:r>
            <a:r>
              <a:rPr lang="en-US" dirty="0"/>
              <a:t> </a:t>
            </a:r>
            <a:r>
              <a:rPr lang="en-US" dirty="0" err="1"/>
              <a:t>gejala</a:t>
            </a:r>
            <a:r>
              <a:rPr lang="en-US" dirty="0"/>
              <a:t> </a:t>
            </a:r>
            <a:r>
              <a:rPr lang="en-US" dirty="0" err="1"/>
              <a:t>awal</a:t>
            </a:r>
            <a:r>
              <a:rPr lang="en-US" dirty="0"/>
              <a:t>, </a:t>
            </a:r>
          </a:p>
          <a:p>
            <a:r>
              <a:rPr lang="en-US" dirty="0" err="1"/>
              <a:t>Demam</a:t>
            </a:r>
            <a:r>
              <a:rPr lang="en-US" dirty="0"/>
              <a:t> </a:t>
            </a:r>
            <a:r>
              <a:rPr lang="en-US" dirty="0" err="1"/>
              <a:t>tinggi</a:t>
            </a:r>
            <a:r>
              <a:rPr lang="en-US" dirty="0"/>
              <a:t> dan </a:t>
            </a:r>
            <a:r>
              <a:rPr lang="en-US" dirty="0" err="1"/>
              <a:t>wajah</a:t>
            </a:r>
            <a:r>
              <a:rPr lang="en-US" dirty="0"/>
              <a:t> </a:t>
            </a:r>
            <a:r>
              <a:rPr lang="en-US" dirty="0" err="1"/>
              <a:t>tampak</a:t>
            </a:r>
            <a:r>
              <a:rPr lang="en-US" dirty="0"/>
              <a:t> </a:t>
            </a:r>
            <a:r>
              <a:rPr lang="en-US" dirty="0" err="1"/>
              <a:t>sakit</a:t>
            </a:r>
            <a:r>
              <a:rPr lang="en-US" dirty="0"/>
              <a:t> </a:t>
            </a:r>
          </a:p>
          <a:p>
            <a:r>
              <a:rPr lang="en-US" dirty="0"/>
              <a:t>Stridor </a:t>
            </a:r>
          </a:p>
          <a:p>
            <a:r>
              <a:rPr lang="en-US" dirty="0" err="1"/>
              <a:t>Sulit</a:t>
            </a:r>
            <a:r>
              <a:rPr lang="en-US" dirty="0"/>
              <a:t> </a:t>
            </a:r>
            <a:r>
              <a:rPr lang="en-US" dirty="0" err="1"/>
              <a:t>menelan</a:t>
            </a:r>
            <a:r>
              <a:rPr lang="en-US" dirty="0"/>
              <a:t> dan </a:t>
            </a:r>
            <a:r>
              <a:rPr lang="en-US" dirty="0" err="1"/>
              <a:t>ngeces</a:t>
            </a:r>
            <a:r>
              <a:rPr lang="en-US" dirty="0"/>
              <a:t>. </a:t>
            </a:r>
          </a:p>
          <a:p>
            <a:r>
              <a:rPr lang="en-US" dirty="0"/>
              <a:t>Duduk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posissi</a:t>
            </a:r>
            <a:r>
              <a:rPr lang="en-US" dirty="0"/>
              <a:t> tripod</a:t>
            </a:r>
          </a:p>
          <a:p>
            <a:r>
              <a:rPr lang="en-US" dirty="0"/>
              <a:t>Bisa </a:t>
            </a:r>
            <a:r>
              <a:rPr lang="en-US" dirty="0" err="1"/>
              <a:t>terjadi</a:t>
            </a:r>
            <a:r>
              <a:rPr lang="en-US" dirty="0"/>
              <a:t> </a:t>
            </a:r>
            <a:r>
              <a:rPr lang="en-US" dirty="0" err="1"/>
              <a:t>serangan</a:t>
            </a:r>
            <a:r>
              <a:rPr lang="en-US" dirty="0"/>
              <a:t> </a:t>
            </a:r>
            <a:r>
              <a:rPr lang="en-US" dirty="0" err="1"/>
              <a:t>sesak</a:t>
            </a:r>
            <a:r>
              <a:rPr lang="en-US" dirty="0"/>
              <a:t> napas </a:t>
            </a:r>
            <a:r>
              <a:rPr lang="en-US" dirty="0" err="1"/>
              <a:t>mendadak</a:t>
            </a:r>
            <a:r>
              <a:rPr lang="en-US" dirty="0"/>
              <a:t>.</a:t>
            </a:r>
          </a:p>
          <a:p>
            <a:r>
              <a:rPr lang="en-US" dirty="0" err="1"/>
              <a:t>Penanganan</a:t>
            </a:r>
            <a:r>
              <a:rPr lang="en-US" dirty="0"/>
              <a:t> : </a:t>
            </a:r>
            <a:r>
              <a:rPr lang="en-US" dirty="0" err="1"/>
              <a:t>pembebasan</a:t>
            </a:r>
            <a:r>
              <a:rPr lang="en-US" dirty="0"/>
              <a:t> </a:t>
            </a:r>
            <a:r>
              <a:rPr lang="en-US" dirty="0" err="1"/>
              <a:t>jalan</a:t>
            </a:r>
            <a:r>
              <a:rPr lang="en-US" dirty="0"/>
              <a:t> napas: </a:t>
            </a:r>
            <a:r>
              <a:rPr lang="en-US" dirty="0" err="1"/>
              <a:t>intubasi</a:t>
            </a:r>
            <a:r>
              <a:rPr lang="en-US" dirty="0"/>
              <a:t> </a:t>
            </a:r>
          </a:p>
          <a:p>
            <a:r>
              <a:rPr lang="en-US" dirty="0" err="1"/>
              <a:t>Antibiotik</a:t>
            </a:r>
            <a:r>
              <a:rPr lang="en-US" dirty="0"/>
              <a:t> </a:t>
            </a:r>
            <a:r>
              <a:rPr lang="en-US" dirty="0" err="1"/>
              <a:t>intravena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.</a:t>
            </a:r>
            <a:endParaRPr lang="en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DBF0A1-9F4F-4E18-A130-9445949ED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7635" y="1434781"/>
            <a:ext cx="4631220" cy="454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4217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E417F-7A2B-44C9-B4D0-C981B24F9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Laryngotracheobronchitis (croup)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8D6C7D-86DA-4B21-912D-9E4CC91194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81939" cy="4351338"/>
          </a:xfrm>
        </p:spPr>
        <p:txBody>
          <a:bodyPr>
            <a:normAutofit/>
          </a:bodyPr>
          <a:lstStyle/>
          <a:p>
            <a:r>
              <a:rPr lang="en-US" dirty="0" err="1"/>
              <a:t>Definisi</a:t>
            </a:r>
            <a:r>
              <a:rPr lang="en-US" dirty="0"/>
              <a:t> : viral croup dan spasmodic croup. </a:t>
            </a:r>
            <a:r>
              <a:rPr lang="en-US" dirty="0" err="1"/>
              <a:t>Disebabkan</a:t>
            </a:r>
            <a:r>
              <a:rPr lang="en-US" dirty="0"/>
              <a:t> </a:t>
            </a:r>
            <a:r>
              <a:rPr lang="en-US" dirty="0" err="1"/>
              <a:t>inflamasi</a:t>
            </a:r>
            <a:r>
              <a:rPr lang="en-US" dirty="0"/>
              <a:t> </a:t>
            </a:r>
            <a:r>
              <a:rPr lang="en-US" dirty="0" err="1"/>
              <a:t>mukosa</a:t>
            </a:r>
            <a:r>
              <a:rPr lang="en-US" dirty="0"/>
              <a:t> dan edema di </a:t>
            </a:r>
            <a:r>
              <a:rPr lang="en-US" dirty="0" err="1"/>
              <a:t>subglotis</a:t>
            </a:r>
            <a:r>
              <a:rPr lang="en-US" dirty="0"/>
              <a:t>., larynx, trachea dan bronchus. </a:t>
            </a:r>
          </a:p>
          <a:p>
            <a:r>
              <a:rPr lang="en-US" dirty="0" err="1"/>
              <a:t>Penyebab</a:t>
            </a:r>
            <a:r>
              <a:rPr lang="en-US" dirty="0"/>
              <a:t> </a:t>
            </a:r>
            <a:r>
              <a:rPr lang="en-US" dirty="0" err="1"/>
              <a:t>tersering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virus. </a:t>
            </a:r>
          </a:p>
          <a:p>
            <a:r>
              <a:rPr lang="en-US" dirty="0" err="1">
                <a:sym typeface="Wingdings" panose="05000000000000000000" pitchFamily="2" charset="2"/>
              </a:rPr>
              <a:t>Sering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terjadi</a:t>
            </a:r>
            <a:r>
              <a:rPr lang="en-US" dirty="0">
                <a:sym typeface="Wingdings" panose="05000000000000000000" pitchFamily="2" charset="2"/>
              </a:rPr>
              <a:t> pada </a:t>
            </a:r>
            <a:r>
              <a:rPr lang="en-US" dirty="0" err="1">
                <a:sym typeface="Wingdings" panose="05000000000000000000" pitchFamily="2" charset="2"/>
              </a:rPr>
              <a:t>anak</a:t>
            </a:r>
            <a:r>
              <a:rPr lang="en-US" dirty="0">
                <a:sym typeface="Wingdings" panose="05000000000000000000" pitchFamily="2" charset="2"/>
              </a:rPr>
              <a:t> 6 </a:t>
            </a:r>
            <a:r>
              <a:rPr lang="en-US" dirty="0" err="1">
                <a:sym typeface="Wingdings" panose="05000000000000000000" pitchFamily="2" charset="2"/>
              </a:rPr>
              <a:t>bulan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sampai</a:t>
            </a:r>
            <a:r>
              <a:rPr lang="en-US" dirty="0">
                <a:sym typeface="Wingdings" panose="05000000000000000000" pitchFamily="2" charset="2"/>
              </a:rPr>
              <a:t> 4 </a:t>
            </a:r>
            <a:r>
              <a:rPr lang="en-US" dirty="0" err="1">
                <a:sym typeface="Wingdings" panose="05000000000000000000" pitchFamily="2" charset="2"/>
              </a:rPr>
              <a:t>tahun</a:t>
            </a:r>
            <a:r>
              <a:rPr lang="en-US" dirty="0">
                <a:sym typeface="Wingdings" panose="05000000000000000000" pitchFamily="2" charset="2"/>
              </a:rPr>
              <a:t>.</a:t>
            </a:r>
          </a:p>
          <a:p>
            <a:r>
              <a:rPr lang="en-US" dirty="0" err="1"/>
              <a:t>Batuk</a:t>
            </a:r>
            <a:r>
              <a:rPr lang="en-US" dirty="0"/>
              <a:t> spasmodic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sering</a:t>
            </a:r>
            <a:r>
              <a:rPr lang="en-US" dirty="0">
                <a:sym typeface="Wingdings" panose="05000000000000000000" pitchFamily="2" charset="2"/>
              </a:rPr>
              <a:t> pada </a:t>
            </a:r>
            <a:r>
              <a:rPr lang="en-US" dirty="0" err="1">
                <a:sym typeface="Wingdings" panose="05000000000000000000" pitchFamily="2" charset="2"/>
              </a:rPr>
              <a:t>anak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prasekolah</a:t>
            </a:r>
            <a:r>
              <a:rPr lang="en-US" dirty="0">
                <a:sym typeface="Wingdings" panose="05000000000000000000" pitchFamily="2" charset="2"/>
              </a:rPr>
              <a:t> </a:t>
            </a:r>
          </a:p>
          <a:p>
            <a:r>
              <a:rPr lang="en-US" dirty="0" err="1">
                <a:sym typeface="Wingdings" panose="05000000000000000000" pitchFamily="2" charset="2"/>
              </a:rPr>
              <a:t>Penyebab</a:t>
            </a:r>
            <a:r>
              <a:rPr lang="en-US" dirty="0">
                <a:sym typeface="Wingdings" panose="05000000000000000000" pitchFamily="2" charset="2"/>
              </a:rPr>
              <a:t> : virus parainfluenza</a:t>
            </a:r>
            <a:endParaRPr lang="en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3F7925-8CE1-4688-8DC9-8D267216C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5793" y="1690688"/>
            <a:ext cx="5495925" cy="33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1306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EB018-40CC-4A9A-8DA0-042749C5B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Gambaran </a:t>
            </a:r>
            <a:r>
              <a:rPr lang="en-US" dirty="0" err="1"/>
              <a:t>klinis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1E215D-DE22-44A1-9310-9C39EA9BAF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002078" cy="4351338"/>
          </a:xfrm>
        </p:spPr>
        <p:txBody>
          <a:bodyPr>
            <a:normAutofit/>
          </a:bodyPr>
          <a:lstStyle/>
          <a:p>
            <a:r>
              <a:rPr lang="en-US" dirty="0" err="1"/>
              <a:t>Infeksi</a:t>
            </a:r>
            <a:r>
              <a:rPr lang="en-US" dirty="0"/>
              <a:t> prodromal </a:t>
            </a:r>
            <a:r>
              <a:rPr lang="en-US" dirty="0" err="1"/>
              <a:t>saluran</a:t>
            </a:r>
            <a:r>
              <a:rPr lang="en-US" dirty="0"/>
              <a:t> napas </a:t>
            </a:r>
            <a:r>
              <a:rPr lang="en-US" dirty="0" err="1"/>
              <a:t>selama</a:t>
            </a:r>
            <a:r>
              <a:rPr lang="en-US" dirty="0"/>
              <a:t> 2-3 </a:t>
            </a:r>
            <a:r>
              <a:rPr lang="en-US" dirty="0" err="1"/>
              <a:t>hari</a:t>
            </a:r>
            <a:r>
              <a:rPr lang="en-US" dirty="0"/>
              <a:t>, </a:t>
            </a:r>
            <a:r>
              <a:rPr lang="en-US" dirty="0" err="1"/>
              <a:t>diikuti</a:t>
            </a:r>
            <a:r>
              <a:rPr lang="en-US" dirty="0"/>
              <a:t> stridor dan </a:t>
            </a:r>
            <a:r>
              <a:rPr lang="en-US" dirty="0" err="1"/>
              <a:t>batuk</a:t>
            </a:r>
            <a:r>
              <a:rPr lang="en-US" dirty="0"/>
              <a:t>. </a:t>
            </a:r>
          </a:p>
          <a:p>
            <a:r>
              <a:rPr lang="en-US" dirty="0"/>
              <a:t>Barky cough, </a:t>
            </a:r>
            <a:r>
              <a:rPr lang="en-US" dirty="0" err="1"/>
              <a:t>demam</a:t>
            </a:r>
            <a:r>
              <a:rPr lang="en-US" dirty="0"/>
              <a:t>, stridor, </a:t>
            </a:r>
            <a:r>
              <a:rPr lang="en-US" dirty="0" err="1"/>
              <a:t>suara</a:t>
            </a:r>
            <a:r>
              <a:rPr lang="en-US" dirty="0"/>
              <a:t> </a:t>
            </a:r>
            <a:r>
              <a:rPr lang="en-US" dirty="0" err="1"/>
              <a:t>serak</a:t>
            </a:r>
            <a:r>
              <a:rPr lang="en-US" dirty="0"/>
              <a:t>. </a:t>
            </a:r>
            <a:r>
              <a:rPr lang="en-US" dirty="0" err="1"/>
              <a:t>Berlanbgsung</a:t>
            </a:r>
            <a:r>
              <a:rPr lang="en-US" dirty="0"/>
              <a:t> 3-7 </a:t>
            </a:r>
            <a:r>
              <a:rPr lang="en-US" dirty="0" err="1"/>
              <a:t>hari</a:t>
            </a:r>
            <a:r>
              <a:rPr lang="en-US" dirty="0"/>
              <a:t>. </a:t>
            </a:r>
          </a:p>
          <a:p>
            <a:r>
              <a:rPr lang="en-US" dirty="0"/>
              <a:t>Bisa </a:t>
            </a:r>
            <a:r>
              <a:rPr lang="en-US" dirty="0" err="1"/>
              <a:t>terjadi</a:t>
            </a:r>
            <a:r>
              <a:rPr lang="en-US" dirty="0"/>
              <a:t> distress napas. </a:t>
            </a:r>
          </a:p>
          <a:p>
            <a:r>
              <a:rPr lang="en-US" dirty="0"/>
              <a:t>Stridor </a:t>
            </a:r>
            <a:r>
              <a:rPr lang="en-US" dirty="0" err="1"/>
              <a:t>memburuk</a:t>
            </a:r>
            <a:r>
              <a:rPr lang="en-US" dirty="0"/>
              <a:t> </a:t>
            </a:r>
            <a:r>
              <a:rPr lang="en-US" dirty="0" err="1"/>
              <a:t>saat</a:t>
            </a:r>
            <a:r>
              <a:rPr lang="en-US" dirty="0"/>
              <a:t> </a:t>
            </a:r>
            <a:r>
              <a:rPr lang="en-US" dirty="0" err="1"/>
              <a:t>malam</a:t>
            </a:r>
            <a:r>
              <a:rPr lang="en-US" dirty="0"/>
              <a:t> dan </a:t>
            </a:r>
            <a:r>
              <a:rPr lang="en-US" dirty="0" err="1"/>
              <a:t>ketika</a:t>
            </a:r>
            <a:r>
              <a:rPr lang="en-US" dirty="0"/>
              <a:t> </a:t>
            </a:r>
            <a:r>
              <a:rPr lang="en-US" dirty="0" err="1"/>
              <a:t>rewel</a:t>
            </a:r>
            <a:r>
              <a:rPr lang="en-US" dirty="0"/>
              <a:t>.</a:t>
            </a:r>
          </a:p>
          <a:p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terjadi</a:t>
            </a:r>
            <a:r>
              <a:rPr lang="en-US" dirty="0"/>
              <a:t> wheezing.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1546285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1BFAF-3B17-41BC-9DA3-456004F65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WhatsApp Video 2022-06-17 at 9.25.30 PM">
            <a:hlinkClick r:id="" action="ppaction://media"/>
            <a:extLst>
              <a:ext uri="{FF2B5EF4-FFF2-40B4-BE49-F238E27FC236}">
                <a16:creationId xmlns:a16="http://schemas.microsoft.com/office/drawing/2014/main" id="{54B6EC1B-2BDF-401E-8590-4FCCFD3A18F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30463" y="2603500"/>
            <a:ext cx="6211887" cy="3416300"/>
          </a:xfrm>
        </p:spPr>
      </p:pic>
    </p:spTree>
    <p:extLst>
      <p:ext uri="{BB962C8B-B14F-4D97-AF65-F5344CB8AC3E}">
        <p14:creationId xmlns:p14="http://schemas.microsoft.com/office/powerpoint/2010/main" val="316637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49059-F0F3-4A53-B5C8-7286B2FB5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Penatalaksanaan</a:t>
            </a:r>
            <a:r>
              <a:rPr lang="en-US" dirty="0"/>
              <a:t> 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B54CF-CCCC-409E-8B3C-64A6A6E13B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Supportif</a:t>
            </a:r>
            <a:r>
              <a:rPr lang="en-US" dirty="0"/>
              <a:t> care ; </a:t>
            </a:r>
            <a:r>
              <a:rPr lang="en-US" dirty="0" err="1"/>
              <a:t>hidrasi</a:t>
            </a:r>
            <a:r>
              <a:rPr lang="en-US" dirty="0"/>
              <a:t>, </a:t>
            </a:r>
            <a:r>
              <a:rPr lang="en-US" dirty="0" err="1"/>
              <a:t>penurun</a:t>
            </a:r>
            <a:r>
              <a:rPr lang="en-US" dirty="0"/>
              <a:t> </a:t>
            </a:r>
            <a:r>
              <a:rPr lang="en-US" dirty="0" err="1"/>
              <a:t>panas</a:t>
            </a:r>
            <a:r>
              <a:rPr lang="en-US" dirty="0"/>
              <a:t>, </a:t>
            </a:r>
            <a:r>
              <a:rPr lang="en-US" dirty="0" err="1"/>
              <a:t>oksigen</a:t>
            </a:r>
            <a:r>
              <a:rPr lang="en-US" dirty="0"/>
              <a:t>, </a:t>
            </a:r>
          </a:p>
          <a:p>
            <a:r>
              <a:rPr lang="en-US" dirty="0"/>
              <a:t>Steroid </a:t>
            </a:r>
          </a:p>
          <a:p>
            <a:r>
              <a:rPr lang="en-US" dirty="0" err="1"/>
              <a:t>Bila</a:t>
            </a:r>
            <a:r>
              <a:rPr lang="en-US" dirty="0"/>
              <a:t> </a:t>
            </a:r>
            <a:r>
              <a:rPr lang="en-US" dirty="0" err="1"/>
              <a:t>sesak</a:t>
            </a:r>
            <a:r>
              <a:rPr lang="en-US" dirty="0"/>
              <a:t> napas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nebul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dengan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/>
              <a:t>acemic</a:t>
            </a:r>
            <a:r>
              <a:rPr lang="en-US" dirty="0"/>
              <a:t> epinephrine aerosols, </a:t>
            </a:r>
          </a:p>
          <a:p>
            <a:r>
              <a:rPr lang="en-US" dirty="0"/>
              <a:t>Rawat </a:t>
            </a:r>
            <a:r>
              <a:rPr lang="en-US" dirty="0" err="1"/>
              <a:t>inpa</a:t>
            </a:r>
            <a:r>
              <a:rPr lang="en-US" dirty="0"/>
              <a:t> </a:t>
            </a:r>
            <a:r>
              <a:rPr lang="en-US" dirty="0" err="1"/>
              <a:t>diperlukan</a:t>
            </a:r>
            <a:r>
              <a:rPr lang="en-US" dirty="0"/>
              <a:t> </a:t>
            </a:r>
            <a:r>
              <a:rPr lang="en-US" dirty="0" err="1"/>
              <a:t>bila</a:t>
            </a:r>
            <a:r>
              <a:rPr lang="en-US" dirty="0"/>
              <a:t> </a:t>
            </a:r>
            <a:r>
              <a:rPr lang="en-US" dirty="0" err="1"/>
              <a:t>anak</a:t>
            </a:r>
            <a:r>
              <a:rPr lang="en-US" dirty="0"/>
              <a:t> </a:t>
            </a:r>
            <a:r>
              <a:rPr lang="en-US" dirty="0" err="1"/>
              <a:t>sesak</a:t>
            </a:r>
            <a:r>
              <a:rPr lang="en-US" dirty="0"/>
              <a:t> napas.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0371560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EA9E8-B0B5-434E-9FFF-C60C004AF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Pertusis</a:t>
            </a:r>
            <a:r>
              <a:rPr lang="en-US" dirty="0"/>
              <a:t> 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2032CE-6CDD-43B1-986B-10E3734926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Infeksi</a:t>
            </a:r>
            <a:r>
              <a:rPr lang="en-US" dirty="0"/>
              <a:t> </a:t>
            </a:r>
            <a:r>
              <a:rPr lang="en-US" dirty="0" err="1"/>
              <a:t>saluran</a:t>
            </a:r>
            <a:r>
              <a:rPr lang="en-US" dirty="0"/>
              <a:t> napas </a:t>
            </a:r>
            <a:r>
              <a:rPr lang="en-US" dirty="0" err="1"/>
              <a:t>atas</a:t>
            </a:r>
            <a:r>
              <a:rPr lang="en-US" dirty="0"/>
              <a:t> yang </a:t>
            </a:r>
            <a:r>
              <a:rPr lang="en-US" dirty="0" err="1"/>
              <a:t>snagat</a:t>
            </a:r>
            <a:r>
              <a:rPr lang="en-US" dirty="0"/>
              <a:t> </a:t>
            </a:r>
            <a:r>
              <a:rPr lang="en-US" dirty="0" err="1"/>
              <a:t>menular</a:t>
            </a:r>
            <a:r>
              <a:rPr lang="en-US" dirty="0"/>
              <a:t> </a:t>
            </a:r>
            <a:r>
              <a:rPr lang="en-US" dirty="0" err="1"/>
              <a:t>ditandai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“whooping cough.” </a:t>
            </a:r>
          </a:p>
          <a:p>
            <a:r>
              <a:rPr lang="en-US" dirty="0" err="1"/>
              <a:t>Penyebab</a:t>
            </a:r>
            <a:r>
              <a:rPr lang="en-US" dirty="0"/>
              <a:t> :  Bordetella pertussis </a:t>
            </a:r>
          </a:p>
          <a:p>
            <a:r>
              <a:rPr lang="en-US" dirty="0" err="1"/>
              <a:t>Epidemiologi</a:t>
            </a:r>
            <a:r>
              <a:rPr lang="en-US" dirty="0"/>
              <a:t> : pada orang yang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mempunyai</a:t>
            </a:r>
            <a:r>
              <a:rPr lang="en-US" dirty="0"/>
              <a:t> </a:t>
            </a:r>
            <a:r>
              <a:rPr lang="en-US" dirty="0" err="1"/>
              <a:t>imunitas</a:t>
            </a:r>
            <a:r>
              <a:rPr lang="en-US" dirty="0"/>
              <a:t> /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divaksin</a:t>
            </a:r>
            <a:r>
              <a:rPr lang="en-US" dirty="0"/>
              <a:t> pertussis. (DPT)</a:t>
            </a:r>
          </a:p>
          <a:p>
            <a:r>
              <a:rPr lang="en-US" dirty="0" err="1"/>
              <a:t>Penularan</a:t>
            </a:r>
            <a:r>
              <a:rPr lang="en-US" dirty="0"/>
              <a:t> : </a:t>
            </a:r>
            <a:r>
              <a:rPr lang="en-US" dirty="0" err="1"/>
              <a:t>lewat</a:t>
            </a:r>
            <a:r>
              <a:rPr lang="en-US" dirty="0"/>
              <a:t> droplet. Toxin yang </a:t>
            </a:r>
            <a:r>
              <a:rPr lang="en-US" dirty="0" err="1"/>
              <a:t>diproduksi</a:t>
            </a:r>
            <a:r>
              <a:rPr lang="en-US" dirty="0"/>
              <a:t> </a:t>
            </a:r>
            <a:r>
              <a:rPr lang="en-US" dirty="0" err="1"/>
              <a:t>merusak</a:t>
            </a:r>
            <a:r>
              <a:rPr lang="en-US" dirty="0"/>
              <a:t> </a:t>
            </a:r>
            <a:r>
              <a:rPr lang="en-US" dirty="0" err="1"/>
              <a:t>saluran</a:t>
            </a:r>
            <a:r>
              <a:rPr lang="en-US" dirty="0"/>
              <a:t> napas dan </a:t>
            </a:r>
            <a:r>
              <a:rPr lang="en-US" dirty="0" err="1"/>
              <a:t>memasuki</a:t>
            </a:r>
            <a:r>
              <a:rPr lang="en-US" dirty="0"/>
              <a:t> </a:t>
            </a:r>
            <a:r>
              <a:rPr lang="en-US" dirty="0" err="1"/>
              <a:t>darah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0541378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9A47C-4491-40A7-BA64-1A0B65941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Gambaran </a:t>
            </a:r>
            <a:r>
              <a:rPr lang="en-US" dirty="0" err="1"/>
              <a:t>klinis</a:t>
            </a:r>
            <a:r>
              <a:rPr lang="en-US" dirty="0"/>
              <a:t> 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6E75E-9B16-4258-9B19-BF5ABA9121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Inkubasi</a:t>
            </a:r>
            <a:r>
              <a:rPr lang="en-US" dirty="0"/>
              <a:t> : 7-10 </a:t>
            </a:r>
            <a:r>
              <a:rPr lang="en-US" dirty="0" err="1"/>
              <a:t>hari</a:t>
            </a:r>
            <a:endParaRPr lang="en-US" dirty="0"/>
          </a:p>
          <a:p>
            <a:r>
              <a:rPr lang="en-US" dirty="0"/>
              <a:t>Ada 3 stage : </a:t>
            </a:r>
          </a:p>
          <a:p>
            <a:pPr lvl="1"/>
            <a:r>
              <a:rPr lang="en-US" dirty="0" err="1"/>
              <a:t>Fase</a:t>
            </a:r>
            <a:r>
              <a:rPr lang="en-US" dirty="0"/>
              <a:t> </a:t>
            </a:r>
            <a:r>
              <a:rPr lang="en-US" dirty="0" err="1"/>
              <a:t>katarrrhal</a:t>
            </a:r>
            <a:r>
              <a:rPr lang="en-US" dirty="0"/>
              <a:t> 1-2 </a:t>
            </a:r>
            <a:r>
              <a:rPr lang="en-US" dirty="0" err="1"/>
              <a:t>minggu</a:t>
            </a:r>
            <a:r>
              <a:rPr lang="en-US" dirty="0"/>
              <a:t>, </a:t>
            </a:r>
            <a:r>
              <a:rPr lang="en-US" dirty="0" err="1"/>
              <a:t>ditandai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pilek</a:t>
            </a:r>
            <a:r>
              <a:rPr lang="en-US" dirty="0"/>
              <a:t>, </a:t>
            </a:r>
            <a:r>
              <a:rPr lang="en-US" dirty="0" err="1"/>
              <a:t>hidung</a:t>
            </a:r>
            <a:r>
              <a:rPr lang="en-US" dirty="0"/>
              <a:t> </a:t>
            </a:r>
            <a:r>
              <a:rPr lang="en-US" dirty="0" err="1"/>
              <a:t>buntu</a:t>
            </a:r>
            <a:r>
              <a:rPr lang="en-US" dirty="0"/>
              <a:t>, </a:t>
            </a:r>
            <a:r>
              <a:rPr lang="en-US" dirty="0" err="1"/>
              <a:t>mata</a:t>
            </a:r>
            <a:r>
              <a:rPr lang="en-US" dirty="0"/>
              <a:t> </a:t>
            </a:r>
            <a:r>
              <a:rPr lang="en-US" dirty="0" err="1"/>
              <a:t>merah</a:t>
            </a:r>
            <a:r>
              <a:rPr lang="en-US" dirty="0"/>
              <a:t>, </a:t>
            </a:r>
            <a:r>
              <a:rPr lang="en-US" dirty="0" err="1"/>
              <a:t>demam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tinggi</a:t>
            </a:r>
            <a:r>
              <a:rPr lang="en-US" dirty="0"/>
              <a:t>. </a:t>
            </a:r>
          </a:p>
          <a:p>
            <a:pPr lvl="1"/>
            <a:r>
              <a:rPr lang="en-US" dirty="0" err="1"/>
              <a:t>Fase</a:t>
            </a:r>
            <a:r>
              <a:rPr lang="en-US" dirty="0"/>
              <a:t> </a:t>
            </a:r>
            <a:r>
              <a:rPr lang="en-US" dirty="0" err="1"/>
              <a:t>paroksismal</a:t>
            </a:r>
            <a:r>
              <a:rPr lang="en-US" dirty="0"/>
              <a:t> 1- 6 </a:t>
            </a:r>
            <a:r>
              <a:rPr lang="en-US" dirty="0" err="1"/>
              <a:t>minggu</a:t>
            </a:r>
            <a:r>
              <a:rPr lang="en-US" dirty="0"/>
              <a:t>, </a:t>
            </a:r>
            <a:r>
              <a:rPr lang="en-US" dirty="0" err="1"/>
              <a:t>batuk</a:t>
            </a:r>
            <a:r>
              <a:rPr lang="en-US" dirty="0"/>
              <a:t> </a:t>
            </a:r>
            <a:r>
              <a:rPr lang="en-US" dirty="0" err="1"/>
              <a:t>paroksismal</a:t>
            </a:r>
            <a:r>
              <a:rPr lang="en-US" dirty="0"/>
              <a:t> yang </a:t>
            </a:r>
            <a:r>
              <a:rPr lang="en-US" dirty="0" err="1"/>
              <a:t>khas</a:t>
            </a:r>
            <a:r>
              <a:rPr lang="en-US" dirty="0"/>
              <a:t>. Ada </a:t>
            </a:r>
            <a:r>
              <a:rPr lang="en-US" dirty="0" err="1"/>
              <a:t>jeda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tarikan</a:t>
            </a:r>
            <a:r>
              <a:rPr lang="en-US" dirty="0"/>
              <a:t> napas (whoop) . </a:t>
            </a:r>
            <a:r>
              <a:rPr lang="en-US" dirty="0" err="1"/>
              <a:t>Jarang</a:t>
            </a:r>
            <a:r>
              <a:rPr lang="en-US" dirty="0"/>
              <a:t> pada </a:t>
            </a:r>
            <a:r>
              <a:rPr lang="en-US" dirty="0" err="1"/>
              <a:t>bayi</a:t>
            </a:r>
            <a:r>
              <a:rPr lang="en-US" dirty="0"/>
              <a:t> </a:t>
            </a:r>
            <a:r>
              <a:rPr lang="en-US" dirty="0" err="1"/>
              <a:t>muda</a:t>
            </a:r>
            <a:r>
              <a:rPr lang="en-US" dirty="0"/>
              <a:t>, </a:t>
            </a:r>
            <a:r>
              <a:rPr lang="en-US" dirty="0" err="1"/>
              <a:t>Biasanya</a:t>
            </a:r>
            <a:r>
              <a:rPr lang="en-US" dirty="0"/>
              <a:t> </a:t>
            </a:r>
            <a:r>
              <a:rPr lang="en-US" dirty="0" err="1"/>
              <a:t>disertai</a:t>
            </a:r>
            <a:r>
              <a:rPr lang="en-US" dirty="0"/>
              <a:t> </a:t>
            </a:r>
            <a:r>
              <a:rPr lang="en-US" dirty="0" err="1"/>
              <a:t>sianosis</a:t>
            </a:r>
            <a:r>
              <a:rPr lang="en-US" dirty="0"/>
              <a:t>, apnea dan </a:t>
            </a:r>
            <a:r>
              <a:rPr lang="en-US" dirty="0" err="1"/>
              <a:t>tersedak</a:t>
            </a:r>
            <a:r>
              <a:rPr lang="en-US" dirty="0"/>
              <a:t> </a:t>
            </a:r>
            <a:r>
              <a:rPr lang="en-US" dirty="0" err="1"/>
              <a:t>saat</a:t>
            </a:r>
            <a:r>
              <a:rPr lang="en-US" dirty="0"/>
              <a:t> </a:t>
            </a:r>
            <a:r>
              <a:rPr lang="en-US" dirty="0" err="1"/>
              <a:t>batuk</a:t>
            </a:r>
            <a:r>
              <a:rPr lang="en-US" dirty="0"/>
              <a:t> </a:t>
            </a:r>
            <a:r>
              <a:rPr lang="en-US" dirty="0" err="1"/>
              <a:t>paroksismal</a:t>
            </a:r>
            <a:r>
              <a:rPr lang="en-US" dirty="0"/>
              <a:t>. Di </a:t>
            </a:r>
            <a:r>
              <a:rPr lang="en-US" dirty="0" err="1"/>
              <a:t>antara</a:t>
            </a:r>
            <a:r>
              <a:rPr lang="en-US" dirty="0"/>
              <a:t> </a:t>
            </a:r>
            <a:r>
              <a:rPr lang="en-US" dirty="0" err="1"/>
              <a:t>batuk</a:t>
            </a:r>
            <a:r>
              <a:rPr lang="en-US" dirty="0"/>
              <a:t> </a:t>
            </a:r>
            <a:r>
              <a:rPr lang="en-US" dirty="0" err="1"/>
              <a:t>kondisinya</a:t>
            </a:r>
            <a:r>
              <a:rPr lang="en-US" dirty="0"/>
              <a:t> </a:t>
            </a:r>
            <a:r>
              <a:rPr lang="en-US" dirty="0" err="1"/>
              <a:t>tampak</a:t>
            </a:r>
            <a:r>
              <a:rPr lang="en-US" dirty="0"/>
              <a:t> </a:t>
            </a:r>
            <a:r>
              <a:rPr lang="en-US" dirty="0" err="1"/>
              <a:t>baik</a:t>
            </a:r>
            <a:r>
              <a:rPr lang="en-US" dirty="0"/>
              <a:t> dan </a:t>
            </a:r>
            <a:r>
              <a:rPr lang="en-US" dirty="0" err="1"/>
              <a:t>tak</a:t>
            </a:r>
            <a:r>
              <a:rPr lang="en-US" dirty="0"/>
              <a:t> </a:t>
            </a:r>
            <a:r>
              <a:rPr lang="en-US" dirty="0" err="1"/>
              <a:t>panas</a:t>
            </a:r>
            <a:r>
              <a:rPr lang="en-US" dirty="0"/>
              <a:t>. </a:t>
            </a:r>
          </a:p>
          <a:p>
            <a:pPr lvl="1"/>
            <a:r>
              <a:rPr lang="en-US" dirty="0" err="1"/>
              <a:t>Fase</a:t>
            </a:r>
            <a:r>
              <a:rPr lang="en-US" dirty="0"/>
              <a:t> convalescence (</a:t>
            </a:r>
            <a:r>
              <a:rPr lang="en-US" dirty="0" err="1"/>
              <a:t>minggu</a:t>
            </a:r>
            <a:r>
              <a:rPr lang="en-US" dirty="0"/>
              <a:t> </a:t>
            </a:r>
            <a:r>
              <a:rPr lang="en-US" dirty="0" err="1"/>
              <a:t>sampai</a:t>
            </a:r>
            <a:r>
              <a:rPr lang="en-US" dirty="0"/>
              <a:t> </a:t>
            </a:r>
            <a:r>
              <a:rPr lang="en-US" dirty="0" err="1"/>
              <a:t>bulan</a:t>
            </a:r>
            <a:r>
              <a:rPr lang="en-US" dirty="0"/>
              <a:t> / 100 </a:t>
            </a:r>
            <a:r>
              <a:rPr lang="en-US" dirty="0" err="1"/>
              <a:t>hari</a:t>
            </a:r>
            <a:r>
              <a:rPr lang="en-US" dirty="0"/>
              <a:t>)</a:t>
            </a:r>
          </a:p>
          <a:p>
            <a:r>
              <a:rPr lang="en-US" dirty="0"/>
              <a:t>Diagnosis : </a:t>
            </a:r>
            <a:r>
              <a:rPr lang="en-US" dirty="0" err="1"/>
              <a:t>leukositosis</a:t>
            </a:r>
            <a:r>
              <a:rPr lang="en-US" dirty="0"/>
              <a:t> </a:t>
            </a:r>
            <a:r>
              <a:rPr lang="en-US" dirty="0" err="1"/>
              <a:t>dominasi</a:t>
            </a:r>
            <a:r>
              <a:rPr lang="en-US" dirty="0"/>
              <a:t> </a:t>
            </a:r>
            <a:r>
              <a:rPr lang="en-US" dirty="0" err="1"/>
              <a:t>limfosit</a:t>
            </a:r>
            <a:r>
              <a:rPr lang="en-US" dirty="0"/>
              <a:t>. Diagnosis </a:t>
            </a:r>
            <a:r>
              <a:rPr lang="en-US" dirty="0" err="1"/>
              <a:t>pasti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kultur </a:t>
            </a:r>
            <a:r>
              <a:rPr lang="en-US" dirty="0" err="1"/>
              <a:t>atau</a:t>
            </a:r>
            <a:r>
              <a:rPr lang="en-US" dirty="0"/>
              <a:t> PCR. </a:t>
            </a:r>
          </a:p>
        </p:txBody>
      </p:sp>
    </p:spTree>
    <p:extLst>
      <p:ext uri="{BB962C8B-B14F-4D97-AF65-F5344CB8AC3E}">
        <p14:creationId xmlns:p14="http://schemas.microsoft.com/office/powerpoint/2010/main" val="13737609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ACD0E-B692-46B8-8674-ED1510D5F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WhatsApp Video 2022-06-17 at 9.50.45 PM">
            <a:hlinkClick r:id="" action="ppaction://media"/>
            <a:extLst>
              <a:ext uri="{FF2B5EF4-FFF2-40B4-BE49-F238E27FC236}">
                <a16:creationId xmlns:a16="http://schemas.microsoft.com/office/drawing/2014/main" id="{10D3CA87-6E90-4D35-AC21-CDFB9B97552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30463" y="2603500"/>
            <a:ext cx="6211887" cy="3416300"/>
          </a:xfrm>
        </p:spPr>
      </p:pic>
    </p:spTree>
    <p:extLst>
      <p:ext uri="{BB962C8B-B14F-4D97-AF65-F5344CB8AC3E}">
        <p14:creationId xmlns:p14="http://schemas.microsoft.com/office/powerpoint/2010/main" val="2314095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2D71C-7E18-4045-95DD-A553A4CFB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Penatalaksanaan</a:t>
            </a:r>
            <a:r>
              <a:rPr lang="en-US" dirty="0"/>
              <a:t> 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515B65-A53B-4145-8C1C-CB8B8620B6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Rawat </a:t>
            </a:r>
            <a:r>
              <a:rPr lang="en-US" dirty="0" err="1"/>
              <a:t>inap</a:t>
            </a:r>
            <a:r>
              <a:rPr lang="en-US" dirty="0"/>
              <a:t> pada </a:t>
            </a:r>
            <a:r>
              <a:rPr lang="en-US" dirty="0" err="1"/>
              <a:t>bayi</a:t>
            </a:r>
            <a:r>
              <a:rPr lang="en-US" dirty="0"/>
              <a:t> </a:t>
            </a:r>
            <a:r>
              <a:rPr lang="en-US" dirty="0" err="1"/>
              <a:t>muda</a:t>
            </a:r>
            <a:r>
              <a:rPr lang="en-US" dirty="0"/>
              <a:t> </a:t>
            </a:r>
            <a:r>
              <a:rPr lang="en-US" dirty="0" err="1"/>
              <a:t>karena</a:t>
            </a:r>
            <a:r>
              <a:rPr lang="en-US" dirty="0"/>
              <a:t> </a:t>
            </a:r>
            <a:r>
              <a:rPr lang="en-US" dirty="0" err="1"/>
              <a:t>risiko</a:t>
            </a:r>
            <a:r>
              <a:rPr lang="en-US" dirty="0"/>
              <a:t> apnea dan </a:t>
            </a:r>
            <a:r>
              <a:rPr lang="en-US" dirty="0" err="1"/>
              <a:t>tersedak</a:t>
            </a:r>
            <a:r>
              <a:rPr lang="en-US" dirty="0"/>
              <a:t>. </a:t>
            </a:r>
          </a:p>
          <a:p>
            <a:r>
              <a:rPr lang="en-US" dirty="0" err="1"/>
              <a:t>Bila</a:t>
            </a:r>
            <a:r>
              <a:rPr lang="en-US" dirty="0"/>
              <a:t> </a:t>
            </a:r>
            <a:r>
              <a:rPr lang="en-US" dirty="0" err="1"/>
              <a:t>perlu</a:t>
            </a:r>
            <a:r>
              <a:rPr lang="en-US" dirty="0"/>
              <a:t> </a:t>
            </a:r>
            <a:r>
              <a:rPr lang="en-US" dirty="0" err="1"/>
              <a:t>oksigen</a:t>
            </a:r>
            <a:r>
              <a:rPr lang="en-US" dirty="0"/>
              <a:t> </a:t>
            </a:r>
          </a:p>
          <a:p>
            <a:r>
              <a:rPr lang="en-US" dirty="0" err="1"/>
              <a:t>Antibiotik</a:t>
            </a:r>
            <a:r>
              <a:rPr lang="en-US" dirty="0"/>
              <a:t> </a:t>
            </a:r>
            <a:r>
              <a:rPr lang="en-US" dirty="0" err="1"/>
              <a:t>golongan</a:t>
            </a:r>
            <a:r>
              <a:rPr lang="en-US" dirty="0"/>
              <a:t> macrolide. Orang yang </a:t>
            </a:r>
            <a:r>
              <a:rPr lang="en-US" dirty="0" err="1"/>
              <a:t>kontak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juga </a:t>
            </a:r>
            <a:r>
              <a:rPr lang="en-US" dirty="0" err="1"/>
              <a:t>diberikan</a:t>
            </a:r>
            <a:r>
              <a:rPr lang="en-US" dirty="0"/>
              <a:t>. </a:t>
            </a:r>
          </a:p>
          <a:p>
            <a:r>
              <a:rPr lang="en-US" dirty="0" err="1"/>
              <a:t>Perawatan</a:t>
            </a:r>
            <a:r>
              <a:rPr lang="en-US" dirty="0"/>
              <a:t> </a:t>
            </a:r>
            <a:r>
              <a:rPr lang="en-US" dirty="0" err="1"/>
              <a:t>isolasi</a:t>
            </a:r>
            <a:r>
              <a:rPr lang="en-US" dirty="0"/>
              <a:t> </a:t>
            </a:r>
            <a:r>
              <a:rPr lang="en-US" dirty="0" err="1"/>
              <a:t>sampai</a:t>
            </a:r>
            <a:r>
              <a:rPr lang="en-US" dirty="0"/>
              <a:t> antibiotic </a:t>
            </a:r>
            <a:r>
              <a:rPr lang="en-US" dirty="0" err="1"/>
              <a:t>diberikan</a:t>
            </a:r>
            <a:r>
              <a:rPr lang="en-US" dirty="0"/>
              <a:t> </a:t>
            </a:r>
            <a:r>
              <a:rPr lang="en-US" dirty="0" err="1"/>
              <a:t>sekurangnya</a:t>
            </a:r>
            <a:r>
              <a:rPr lang="en-US" dirty="0"/>
              <a:t> 5 </a:t>
            </a:r>
            <a:r>
              <a:rPr lang="en-US" dirty="0" err="1"/>
              <a:t>hari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623258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02C88-2439-47F9-8834-C0C2270F5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Bronkhiolitis</a:t>
            </a:r>
            <a:r>
              <a:rPr lang="en-US" dirty="0"/>
              <a:t> 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9865DA-D172-4B65-926B-CE88BD4738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Peradangan</a:t>
            </a:r>
            <a:r>
              <a:rPr lang="en-US" dirty="0"/>
              <a:t> </a:t>
            </a:r>
            <a:r>
              <a:rPr lang="en-US" dirty="0" err="1"/>
              <a:t>bronkhiolus</a:t>
            </a:r>
            <a:r>
              <a:rPr lang="en-US" dirty="0"/>
              <a:t> </a:t>
            </a:r>
            <a:r>
              <a:rPr lang="en-US" dirty="0" err="1"/>
              <a:t>sehingga</a:t>
            </a:r>
            <a:r>
              <a:rPr lang="en-US" dirty="0"/>
              <a:t> </a:t>
            </a:r>
            <a:r>
              <a:rPr lang="en-US" dirty="0" err="1"/>
              <a:t>menyebabkan</a:t>
            </a:r>
            <a:r>
              <a:rPr lang="en-US" dirty="0"/>
              <a:t> debris </a:t>
            </a:r>
            <a:r>
              <a:rPr lang="en-US" dirty="0" err="1"/>
              <a:t>sel</a:t>
            </a:r>
            <a:r>
              <a:rPr lang="en-US" dirty="0"/>
              <a:t> dan mucus plug. Paling </a:t>
            </a:r>
            <a:r>
              <a:rPr lang="en-US" dirty="0" err="1"/>
              <a:t>sering</a:t>
            </a:r>
            <a:r>
              <a:rPr lang="en-US" dirty="0"/>
              <a:t> </a:t>
            </a:r>
            <a:r>
              <a:rPr lang="en-US" dirty="0" err="1"/>
              <a:t>karena</a:t>
            </a:r>
            <a:r>
              <a:rPr lang="en-US" dirty="0"/>
              <a:t> virus</a:t>
            </a:r>
          </a:p>
          <a:p>
            <a:r>
              <a:rPr lang="en-US" dirty="0" err="1"/>
              <a:t>Epidemiologi</a:t>
            </a:r>
            <a:r>
              <a:rPr lang="en-US" dirty="0"/>
              <a:t> : </a:t>
            </a:r>
            <a:r>
              <a:rPr lang="en-US" dirty="0" err="1"/>
              <a:t>anak</a:t>
            </a:r>
            <a:r>
              <a:rPr lang="en-US" dirty="0"/>
              <a:t> </a:t>
            </a:r>
            <a:r>
              <a:rPr lang="en-US" dirty="0" err="1"/>
              <a:t>dibawah</a:t>
            </a:r>
            <a:r>
              <a:rPr lang="en-US" dirty="0"/>
              <a:t> 2 </a:t>
            </a:r>
            <a:r>
              <a:rPr lang="en-US" dirty="0" err="1"/>
              <a:t>tahun</a:t>
            </a:r>
            <a:r>
              <a:rPr lang="en-US" dirty="0"/>
              <a:t> </a:t>
            </a:r>
          </a:p>
          <a:p>
            <a:r>
              <a:rPr lang="en-US" dirty="0" err="1"/>
              <a:t>Biasa</a:t>
            </a:r>
            <a:r>
              <a:rPr lang="en-US" dirty="0"/>
              <a:t> di </a:t>
            </a:r>
            <a:r>
              <a:rPr lang="en-US" dirty="0" err="1"/>
              <a:t>musim</a:t>
            </a:r>
            <a:r>
              <a:rPr lang="en-US" dirty="0"/>
              <a:t> </a:t>
            </a:r>
            <a:r>
              <a:rPr lang="en-US" dirty="0" err="1"/>
              <a:t>penghujan</a:t>
            </a:r>
            <a:r>
              <a:rPr lang="en-US" dirty="0"/>
              <a:t> </a:t>
            </a:r>
          </a:p>
          <a:p>
            <a:r>
              <a:rPr lang="en-US" dirty="0" err="1"/>
              <a:t>Penyebab</a:t>
            </a:r>
            <a:r>
              <a:rPr lang="en-US" dirty="0"/>
              <a:t> paling </a:t>
            </a:r>
            <a:r>
              <a:rPr lang="en-US" dirty="0" err="1"/>
              <a:t>sering</a:t>
            </a:r>
            <a:r>
              <a:rPr lang="en-US" dirty="0"/>
              <a:t> </a:t>
            </a:r>
            <a:r>
              <a:rPr lang="en-ID" dirty="0"/>
              <a:t>Respiratory syncytial virus (RSV). </a:t>
            </a:r>
            <a:r>
              <a:rPr lang="en-ID" dirty="0" err="1"/>
              <a:t>Lebih</a:t>
            </a:r>
            <a:r>
              <a:rPr lang="en-ID" dirty="0"/>
              <a:t> </a:t>
            </a:r>
            <a:r>
              <a:rPr lang="en-ID" dirty="0" err="1"/>
              <a:t>jarang</a:t>
            </a:r>
            <a:r>
              <a:rPr lang="en-ID" dirty="0"/>
              <a:t> : human metapneumovirus, parainfluenza, adenovirus, 341 rhinovirus, influenza, and coronavirus.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106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12A8A-036A-4706-AD10-4F6B40FE9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Gangguan</a:t>
            </a:r>
            <a:r>
              <a:rPr lang="en-US" dirty="0"/>
              <a:t> </a:t>
            </a:r>
            <a:r>
              <a:rPr lang="en-US" dirty="0" err="1"/>
              <a:t>pernapasan</a:t>
            </a:r>
            <a:r>
              <a:rPr lang="en-US" dirty="0"/>
              <a:t> </a:t>
            </a:r>
            <a:endParaRPr lang="en-ID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56A4423-CB66-44A6-9CD0-C55CD4B442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1945" y="1520825"/>
            <a:ext cx="538191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7288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147D3-2574-4CA3-BC48-3FF8BEADC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Gambaran </a:t>
            </a:r>
            <a:r>
              <a:rPr lang="en-US" dirty="0" err="1"/>
              <a:t>klinis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6C7261-4F12-4E9B-8515-0AC8DD541E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Gejala</a:t>
            </a:r>
            <a:r>
              <a:rPr lang="en-US" dirty="0"/>
              <a:t> </a:t>
            </a:r>
            <a:r>
              <a:rPr lang="en-US" dirty="0" err="1"/>
              <a:t>bertahap</a:t>
            </a:r>
            <a:endParaRPr lang="en-US" dirty="0"/>
          </a:p>
          <a:p>
            <a:r>
              <a:rPr lang="en-US" dirty="0" err="1"/>
              <a:t>Prgresif</a:t>
            </a:r>
            <a:r>
              <a:rPr lang="en-US" dirty="0"/>
              <a:t> : </a:t>
            </a:r>
            <a:r>
              <a:rPr lang="en-US" dirty="0" err="1"/>
              <a:t>takipneam</a:t>
            </a:r>
            <a:r>
              <a:rPr lang="en-US" dirty="0"/>
              <a:t> wheezing , </a:t>
            </a:r>
            <a:r>
              <a:rPr lang="en-US" dirty="0" err="1"/>
              <a:t>peningkatan</a:t>
            </a:r>
            <a:r>
              <a:rPr lang="en-US" dirty="0"/>
              <a:t> work of breathing</a:t>
            </a:r>
          </a:p>
          <a:p>
            <a:r>
              <a:rPr lang="en-US" dirty="0" err="1"/>
              <a:t>Sering</a:t>
            </a:r>
            <a:r>
              <a:rPr lang="en-US" dirty="0"/>
              <a:t> </a:t>
            </a:r>
            <a:r>
              <a:rPr lang="en-US" dirty="0" err="1"/>
              <a:t>terjadi</a:t>
            </a:r>
            <a:r>
              <a:rPr lang="en-US" dirty="0"/>
              <a:t> hypoxemia, </a:t>
            </a:r>
            <a:r>
              <a:rPr lang="en-US" dirty="0" err="1"/>
              <a:t>terutama</a:t>
            </a:r>
            <a:r>
              <a:rPr lang="en-US" dirty="0"/>
              <a:t> pada </a:t>
            </a:r>
            <a:r>
              <a:rPr lang="en-US" dirty="0" err="1"/>
              <a:t>bayi</a:t>
            </a:r>
            <a:r>
              <a:rPr lang="en-US" dirty="0"/>
              <a:t> </a:t>
            </a:r>
            <a:r>
              <a:rPr lang="en-US" dirty="0" err="1"/>
              <a:t>kecil</a:t>
            </a:r>
            <a:r>
              <a:rPr lang="en-US" dirty="0"/>
              <a:t>. </a:t>
            </a:r>
          </a:p>
          <a:p>
            <a:r>
              <a:rPr lang="en-US" dirty="0" err="1"/>
              <a:t>Risiko</a:t>
            </a:r>
            <a:r>
              <a:rPr lang="en-US" dirty="0"/>
              <a:t> apnea pada </a:t>
            </a:r>
            <a:r>
              <a:rPr lang="en-US" dirty="0" err="1"/>
              <a:t>bayi</a:t>
            </a:r>
            <a:r>
              <a:rPr lang="en-US" dirty="0"/>
              <a:t> </a:t>
            </a:r>
            <a:r>
              <a:rPr lang="en-US" dirty="0" err="1"/>
              <a:t>kecil</a:t>
            </a:r>
            <a:r>
              <a:rPr lang="en-US" dirty="0"/>
              <a:t> </a:t>
            </a:r>
            <a:r>
              <a:rPr lang="en-US" dirty="0" err="1"/>
              <a:t>terutama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Riwayat apnea of prematurity, </a:t>
            </a:r>
          </a:p>
          <a:p>
            <a:r>
              <a:rPr lang="en-US" dirty="0" err="1"/>
              <a:t>Pemeriksaan</a:t>
            </a:r>
            <a:r>
              <a:rPr lang="en-US" dirty="0"/>
              <a:t> </a:t>
            </a:r>
            <a:r>
              <a:rPr lang="en-US" dirty="0" err="1"/>
              <a:t>rontgen</a:t>
            </a:r>
            <a:r>
              <a:rPr lang="en-US" dirty="0"/>
              <a:t> : </a:t>
            </a:r>
            <a:r>
              <a:rPr lang="en-US" dirty="0" err="1"/>
              <a:t>hiperinflasi</a:t>
            </a:r>
            <a:r>
              <a:rPr lang="en-US" dirty="0"/>
              <a:t>, air trapping dan atelectasis. </a:t>
            </a:r>
          </a:p>
          <a:p>
            <a:r>
              <a:rPr lang="en-US" dirty="0" err="1"/>
              <a:t>Membaik</a:t>
            </a:r>
            <a:r>
              <a:rPr lang="en-US" dirty="0"/>
              <a:t> 2 </a:t>
            </a:r>
            <a:r>
              <a:rPr lang="en-US" dirty="0" err="1"/>
              <a:t>minggu</a:t>
            </a:r>
            <a:endParaRPr lang="en-US" dirty="0"/>
          </a:p>
          <a:p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50% </a:t>
            </a:r>
            <a:r>
              <a:rPr lang="en-US" dirty="0" err="1"/>
              <a:t>terjadi</a:t>
            </a:r>
            <a:r>
              <a:rPr lang="en-US" dirty="0"/>
              <a:t> </a:t>
            </a:r>
            <a:r>
              <a:rPr lang="en-US" dirty="0" err="1"/>
              <a:t>mengi</a:t>
            </a:r>
            <a:r>
              <a:rPr lang="en-US" dirty="0"/>
              <a:t> </a:t>
            </a:r>
            <a:r>
              <a:rPr lang="en-US" dirty="0" err="1"/>
              <a:t>berulang</a:t>
            </a:r>
            <a:r>
              <a:rPr lang="en-US" dirty="0"/>
              <a:t>. </a:t>
            </a:r>
          </a:p>
          <a:p>
            <a:r>
              <a:rPr lang="en-US" dirty="0"/>
              <a:t>Diagnosis : </a:t>
            </a:r>
            <a:r>
              <a:rPr lang="en-US" dirty="0" err="1"/>
              <a:t>gambaran</a:t>
            </a:r>
            <a:r>
              <a:rPr lang="en-US" dirty="0"/>
              <a:t> </a:t>
            </a:r>
            <a:r>
              <a:rPr lang="en-US" dirty="0" err="1"/>
              <a:t>klinis</a:t>
            </a:r>
            <a:r>
              <a:rPr lang="en-US" dirty="0"/>
              <a:t> dan </a:t>
            </a:r>
            <a:r>
              <a:rPr lang="en-US" dirty="0" err="1"/>
              <a:t>virologi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664430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32A0D-9B58-4039-8C85-90CEA2679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Penatalaksanaan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A76299-03E5-41B2-B2F6-674F8398F7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/>
          </a:bodyPr>
          <a:lstStyle/>
          <a:p>
            <a:r>
              <a:rPr lang="en-US" dirty="0" err="1"/>
              <a:t>Pembersihan</a:t>
            </a:r>
            <a:r>
              <a:rPr lang="en-US" dirty="0"/>
              <a:t> </a:t>
            </a:r>
            <a:r>
              <a:rPr lang="en-US" dirty="0" err="1"/>
              <a:t>jalan</a:t>
            </a:r>
            <a:r>
              <a:rPr lang="en-US" dirty="0"/>
              <a:t> napas, </a:t>
            </a:r>
            <a:r>
              <a:rPr lang="en-US" dirty="0" err="1"/>
              <a:t>oksogen</a:t>
            </a:r>
            <a:r>
              <a:rPr lang="en-US" dirty="0"/>
              <a:t> </a:t>
            </a:r>
            <a:r>
              <a:rPr lang="en-US" dirty="0" err="1"/>
              <a:t>bila</a:t>
            </a:r>
            <a:r>
              <a:rPr lang="en-US" dirty="0"/>
              <a:t>  SpO2 &lt; 90%. </a:t>
            </a:r>
          </a:p>
          <a:p>
            <a:r>
              <a:rPr lang="en-US" dirty="0" err="1"/>
              <a:t>Menghindari</a:t>
            </a:r>
            <a:r>
              <a:rPr lang="en-US" dirty="0"/>
              <a:t> </a:t>
            </a:r>
            <a:r>
              <a:rPr lang="en-US" dirty="0" err="1"/>
              <a:t>paparan</a:t>
            </a:r>
            <a:r>
              <a:rPr lang="en-US" dirty="0"/>
              <a:t> asap </a:t>
            </a:r>
            <a:r>
              <a:rPr lang="en-US" dirty="0" err="1"/>
              <a:t>rokok</a:t>
            </a:r>
            <a:r>
              <a:rPr lang="en-US" dirty="0"/>
              <a:t>.</a:t>
            </a:r>
          </a:p>
          <a:p>
            <a:r>
              <a:rPr lang="en-US" dirty="0" err="1"/>
              <a:t>Nebulisasi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NaCl </a:t>
            </a:r>
            <a:r>
              <a:rPr lang="en-US" dirty="0" err="1"/>
              <a:t>hipertonik</a:t>
            </a:r>
            <a:endParaRPr lang="en-US" dirty="0"/>
          </a:p>
          <a:p>
            <a:r>
              <a:rPr lang="en-US" dirty="0" err="1"/>
              <a:t>Indikasi</a:t>
            </a:r>
            <a:r>
              <a:rPr lang="en-US" dirty="0"/>
              <a:t> </a:t>
            </a:r>
            <a:r>
              <a:rPr lang="en-US" dirty="0" err="1"/>
              <a:t>rawat</a:t>
            </a:r>
            <a:r>
              <a:rPr lang="en-US" dirty="0"/>
              <a:t> </a:t>
            </a:r>
            <a:r>
              <a:rPr lang="en-US" dirty="0" err="1"/>
              <a:t>inap</a:t>
            </a:r>
            <a:r>
              <a:rPr lang="en-US" dirty="0"/>
              <a:t> </a:t>
            </a:r>
            <a:r>
              <a:rPr lang="en-US" dirty="0" err="1"/>
              <a:t>bila</a:t>
            </a:r>
            <a:r>
              <a:rPr lang="en-US" dirty="0"/>
              <a:t> </a:t>
            </a:r>
            <a:r>
              <a:rPr lang="en-US" dirty="0" err="1"/>
              <a:t>ada</a:t>
            </a:r>
            <a:r>
              <a:rPr lang="en-US" dirty="0"/>
              <a:t> distress napas, apnea, </a:t>
            </a:r>
            <a:r>
              <a:rPr lang="en-US" dirty="0" err="1"/>
              <a:t>dehidrasi</a:t>
            </a:r>
            <a:r>
              <a:rPr lang="en-US" dirty="0"/>
              <a:t>, </a:t>
            </a:r>
            <a:r>
              <a:rPr lang="en-US" dirty="0" err="1"/>
              <a:t>penyakit</a:t>
            </a:r>
            <a:r>
              <a:rPr lang="en-US" dirty="0"/>
              <a:t> </a:t>
            </a:r>
            <a:r>
              <a:rPr lang="en-US" dirty="0" err="1"/>
              <a:t>jantung</a:t>
            </a:r>
            <a:r>
              <a:rPr lang="en-US" dirty="0"/>
              <a:t> </a:t>
            </a:r>
            <a:r>
              <a:rPr lang="en-US" dirty="0" err="1"/>
              <a:t>bawaan</a:t>
            </a:r>
            <a:r>
              <a:rPr lang="en-US" dirty="0"/>
              <a:t>, </a:t>
            </a:r>
            <a:endParaRPr lang="en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E5F5EE-A56B-43C0-810A-C8AA47467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914505"/>
            <a:ext cx="5467764" cy="405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8790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F415C-0C38-4865-B524-415B48679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Pneumonia 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AB44A9-5EAB-4B7D-9FD1-0557CCD495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Infeksi</a:t>
            </a:r>
            <a:r>
              <a:rPr lang="en-US" dirty="0"/>
              <a:t> </a:t>
            </a:r>
            <a:r>
              <a:rPr lang="en-US" dirty="0" err="1"/>
              <a:t>parenkhim</a:t>
            </a:r>
            <a:r>
              <a:rPr lang="en-US" dirty="0"/>
              <a:t> </a:t>
            </a:r>
            <a:r>
              <a:rPr lang="en-US" dirty="0" err="1"/>
              <a:t>paru</a:t>
            </a:r>
            <a:r>
              <a:rPr lang="en-US" dirty="0"/>
              <a:t> yang pada </a:t>
            </a:r>
            <a:r>
              <a:rPr lang="en-US" dirty="0" err="1"/>
              <a:t>rontgen</a:t>
            </a:r>
            <a:r>
              <a:rPr lang="en-US" dirty="0"/>
              <a:t> thorax </a:t>
            </a:r>
            <a:r>
              <a:rPr lang="en-US" dirty="0" err="1"/>
              <a:t>terdapat</a:t>
            </a:r>
            <a:r>
              <a:rPr lang="en-US" dirty="0"/>
              <a:t> infiltrate</a:t>
            </a:r>
          </a:p>
          <a:p>
            <a:r>
              <a:rPr lang="en-US" dirty="0" err="1"/>
              <a:t>Epidemiologi</a:t>
            </a:r>
            <a:r>
              <a:rPr lang="en-US" dirty="0"/>
              <a:t> : </a:t>
            </a:r>
            <a:r>
              <a:rPr lang="en-US" dirty="0" err="1"/>
              <a:t>kemiskinan</a:t>
            </a:r>
            <a:r>
              <a:rPr lang="en-US" dirty="0"/>
              <a:t>, </a:t>
            </a:r>
            <a:r>
              <a:rPr lang="en-US" dirty="0" err="1"/>
              <a:t>sosek</a:t>
            </a:r>
            <a:r>
              <a:rPr lang="en-US" dirty="0"/>
              <a:t> </a:t>
            </a:r>
            <a:r>
              <a:rPr lang="en-US" dirty="0" err="1"/>
              <a:t>rendah</a:t>
            </a:r>
            <a:r>
              <a:rPr lang="en-US" dirty="0"/>
              <a:t>, </a:t>
            </a:r>
            <a:r>
              <a:rPr lang="en-US" dirty="0" err="1"/>
              <a:t>banyak</a:t>
            </a:r>
            <a:r>
              <a:rPr lang="en-US" dirty="0"/>
              <a:t> </a:t>
            </a:r>
            <a:r>
              <a:rPr lang="en-US" dirty="0" err="1"/>
              <a:t>anak</a:t>
            </a:r>
            <a:r>
              <a:rPr lang="en-US" dirty="0"/>
              <a:t>, </a:t>
            </a:r>
            <a:r>
              <a:rPr lang="en-US" dirty="0" err="1"/>
              <a:t>prematuritas</a:t>
            </a:r>
            <a:r>
              <a:rPr lang="en-US" dirty="0"/>
              <a:t>,</a:t>
            </a:r>
          </a:p>
          <a:p>
            <a:r>
              <a:rPr lang="en-US" dirty="0" err="1"/>
              <a:t>Etiologi</a:t>
            </a:r>
            <a:r>
              <a:rPr lang="en-US" dirty="0"/>
              <a:t> : </a:t>
            </a:r>
            <a:r>
              <a:rPr lang="en-US" dirty="0" err="1"/>
              <a:t>berbeda</a:t>
            </a:r>
            <a:r>
              <a:rPr lang="en-US" dirty="0"/>
              <a:t> </a:t>
            </a:r>
            <a:r>
              <a:rPr lang="en-US" dirty="0" err="1"/>
              <a:t>menurut</a:t>
            </a:r>
            <a:r>
              <a:rPr lang="en-US" dirty="0"/>
              <a:t> </a:t>
            </a:r>
            <a:r>
              <a:rPr lang="en-US" dirty="0" err="1"/>
              <a:t>umur</a:t>
            </a:r>
            <a:r>
              <a:rPr lang="en-US" dirty="0"/>
              <a:t>. </a:t>
            </a:r>
          </a:p>
          <a:p>
            <a:pPr lvl="1"/>
            <a:r>
              <a:rPr lang="en-US" dirty="0"/>
              <a:t>Paling </a:t>
            </a:r>
            <a:r>
              <a:rPr lang="en-US" dirty="0" err="1"/>
              <a:t>banyak</a:t>
            </a:r>
            <a:r>
              <a:rPr lang="en-US" dirty="0"/>
              <a:t> virus</a:t>
            </a:r>
          </a:p>
          <a:p>
            <a:pPr lvl="1"/>
            <a:r>
              <a:rPr lang="en-US" dirty="0"/>
              <a:t>S. pneumoniae </a:t>
            </a:r>
            <a:r>
              <a:rPr lang="en-US" dirty="0" err="1"/>
              <a:t>adalah</a:t>
            </a:r>
            <a:r>
              <a:rPr lang="en-US" dirty="0"/>
              <a:t> bacterial pathogen paling </a:t>
            </a:r>
            <a:r>
              <a:rPr lang="en-US" dirty="0" err="1"/>
              <a:t>sering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Staphylococcal pneumonias </a:t>
            </a:r>
            <a:r>
              <a:rPr lang="en-US" dirty="0" err="1"/>
              <a:t>sering</a:t>
            </a:r>
            <a:r>
              <a:rPr lang="en-US" dirty="0"/>
              <a:t> </a:t>
            </a:r>
            <a:r>
              <a:rPr lang="en-US" dirty="0" err="1"/>
              <a:t>komplikasi</a:t>
            </a:r>
            <a:r>
              <a:rPr lang="en-US" dirty="0"/>
              <a:t> empyema. </a:t>
            </a:r>
          </a:p>
        </p:txBody>
      </p:sp>
    </p:spTree>
    <p:extLst>
      <p:ext uri="{BB962C8B-B14F-4D97-AF65-F5344CB8AC3E}">
        <p14:creationId xmlns:p14="http://schemas.microsoft.com/office/powerpoint/2010/main" val="615483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0207D-A486-4A08-8B5C-C16AA7CD7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Gambaran </a:t>
            </a:r>
            <a:r>
              <a:rPr lang="en-US" dirty="0" err="1"/>
              <a:t>klinis</a:t>
            </a:r>
            <a:r>
              <a:rPr lang="en-US" dirty="0"/>
              <a:t>, diagnosis dan </a:t>
            </a:r>
            <a:r>
              <a:rPr lang="en-US" dirty="0" err="1"/>
              <a:t>manajemen</a:t>
            </a:r>
            <a:r>
              <a:rPr lang="en-US" dirty="0"/>
              <a:t> 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4C69DE-2E8A-4E6C-B214-9451C7076A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Tergantung</a:t>
            </a:r>
            <a:r>
              <a:rPr lang="en-US" dirty="0"/>
              <a:t> </a:t>
            </a:r>
            <a:r>
              <a:rPr lang="en-US" dirty="0" err="1"/>
              <a:t>kausa</a:t>
            </a:r>
            <a:r>
              <a:rPr lang="en-US" dirty="0"/>
              <a:t> </a:t>
            </a:r>
          </a:p>
          <a:p>
            <a:r>
              <a:rPr lang="en-US" dirty="0"/>
              <a:t>Virus: </a:t>
            </a:r>
            <a:r>
              <a:rPr lang="en-US" dirty="0" err="1"/>
              <a:t>supportif</a:t>
            </a:r>
            <a:endParaRPr lang="en-US" dirty="0"/>
          </a:p>
          <a:p>
            <a:r>
              <a:rPr lang="en-US" dirty="0" err="1"/>
              <a:t>Bakteria</a:t>
            </a:r>
            <a:r>
              <a:rPr lang="en-US" dirty="0"/>
              <a:t> : </a:t>
            </a:r>
            <a:r>
              <a:rPr lang="en-US" dirty="0" err="1"/>
              <a:t>gejala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cepat</a:t>
            </a:r>
            <a:r>
              <a:rPr lang="en-US" dirty="0"/>
              <a:t> </a:t>
            </a:r>
            <a:r>
              <a:rPr lang="en-US" dirty="0" err="1"/>
              <a:t>berat</a:t>
            </a:r>
            <a:r>
              <a:rPr lang="en-US" dirty="0"/>
              <a:t>. Diagnosis : </a:t>
            </a:r>
            <a:r>
              <a:rPr lang="en-US" dirty="0" err="1"/>
              <a:t>leukositosis</a:t>
            </a:r>
            <a:r>
              <a:rPr lang="en-US" dirty="0"/>
              <a:t> </a:t>
            </a:r>
            <a:r>
              <a:rPr lang="en-US" dirty="0" err="1"/>
              <a:t>dominasi</a:t>
            </a:r>
            <a:r>
              <a:rPr lang="en-US" dirty="0"/>
              <a:t> neutrophil, CRP </a:t>
            </a:r>
            <a:r>
              <a:rPr lang="en-US" dirty="0" err="1"/>
              <a:t>meningkat</a:t>
            </a:r>
            <a:endParaRPr lang="en-US" dirty="0"/>
          </a:p>
          <a:p>
            <a:r>
              <a:rPr lang="en-US" dirty="0"/>
              <a:t>Mycoplasma Pneumonia : walking pneumonia, pada </a:t>
            </a:r>
            <a:r>
              <a:rPr lang="en-US" dirty="0" err="1"/>
              <a:t>dewasa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remaja</a:t>
            </a:r>
            <a:r>
              <a:rPr lang="en-US" dirty="0"/>
              <a:t>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1041905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F9D8D-653A-4994-9AED-5D2089B94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Noninfeksi</a:t>
            </a:r>
            <a:r>
              <a:rPr lang="en-US" dirty="0"/>
              <a:t> : 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861F96-B56A-4872-9750-9EC1F12B4B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Asma : </a:t>
            </a:r>
            <a:r>
              <a:rPr lang="en-US" dirty="0" err="1"/>
              <a:t>hipereaktif</a:t>
            </a:r>
            <a:r>
              <a:rPr lang="en-US" dirty="0"/>
              <a:t> </a:t>
            </a:r>
            <a:r>
              <a:rPr lang="en-US" dirty="0" err="1"/>
              <a:t>saluran</a:t>
            </a:r>
            <a:r>
              <a:rPr lang="en-US" dirty="0"/>
              <a:t> napas</a:t>
            </a:r>
          </a:p>
          <a:p>
            <a:r>
              <a:rPr lang="en-US" dirty="0" err="1"/>
              <a:t>Definisi</a:t>
            </a:r>
            <a:r>
              <a:rPr lang="en-US" dirty="0"/>
              <a:t> : </a:t>
            </a:r>
            <a:r>
              <a:rPr lang="en-US" dirty="0" err="1"/>
              <a:t>inflamasi</a:t>
            </a:r>
            <a:r>
              <a:rPr lang="en-US" dirty="0"/>
              <a:t> </a:t>
            </a:r>
            <a:r>
              <a:rPr lang="en-US" dirty="0" err="1"/>
              <a:t>kronik</a:t>
            </a:r>
            <a:r>
              <a:rPr lang="en-US" dirty="0"/>
              <a:t>, yang </a:t>
            </a:r>
            <a:r>
              <a:rPr lang="en-US" dirty="0" err="1"/>
              <a:t>menyebaban</a:t>
            </a:r>
            <a:r>
              <a:rPr lang="en-US" dirty="0"/>
              <a:t> </a:t>
            </a:r>
            <a:r>
              <a:rPr lang="en-US" dirty="0" err="1"/>
              <a:t>batuk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mengi</a:t>
            </a:r>
            <a:r>
              <a:rPr lang="en-US" dirty="0"/>
              <a:t> </a:t>
            </a:r>
            <a:r>
              <a:rPr lang="en-US" dirty="0" err="1"/>
              <a:t>berulang</a:t>
            </a:r>
            <a:r>
              <a:rPr lang="en-US" dirty="0"/>
              <a:t>. </a:t>
            </a:r>
            <a:r>
              <a:rPr lang="en-US" dirty="0" err="1"/>
              <a:t>Umumnya</a:t>
            </a:r>
            <a:r>
              <a:rPr lang="en-US" dirty="0"/>
              <a:t> nocturnal. </a:t>
            </a:r>
            <a:r>
              <a:rPr lang="en-US" dirty="0" err="1"/>
              <a:t>Membaik</a:t>
            </a:r>
            <a:r>
              <a:rPr lang="en-US" dirty="0"/>
              <a:t> </a:t>
            </a:r>
            <a:r>
              <a:rPr lang="en-US" dirty="0" err="1"/>
              <a:t>cepat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bronchodilator.  </a:t>
            </a:r>
          </a:p>
          <a:p>
            <a:r>
              <a:rPr lang="en-US" dirty="0" err="1"/>
              <a:t>Epidemiologi</a:t>
            </a:r>
            <a:r>
              <a:rPr lang="en-US" dirty="0"/>
              <a:t> : </a:t>
            </a:r>
            <a:r>
              <a:rPr lang="en-US" dirty="0" err="1"/>
              <a:t>penyebab</a:t>
            </a:r>
            <a:r>
              <a:rPr lang="en-US" dirty="0"/>
              <a:t> paling </a:t>
            </a:r>
            <a:r>
              <a:rPr lang="en-US" dirty="0" err="1"/>
              <a:t>sering</a:t>
            </a:r>
            <a:r>
              <a:rPr lang="en-US" dirty="0"/>
              <a:t> </a:t>
            </a:r>
            <a:r>
              <a:rPr lang="en-US" dirty="0" err="1"/>
              <a:t>infeksi</a:t>
            </a:r>
            <a:r>
              <a:rPr lang="en-US" dirty="0"/>
              <a:t> </a:t>
            </a:r>
            <a:r>
              <a:rPr lang="en-US" dirty="0" err="1"/>
              <a:t>saluran</a:t>
            </a:r>
            <a:r>
              <a:rPr lang="en-US" dirty="0"/>
              <a:t> napas </a:t>
            </a:r>
            <a:r>
              <a:rPr lang="en-US" dirty="0" err="1"/>
              <a:t>anak</a:t>
            </a:r>
            <a:r>
              <a:rPr lang="en-US" dirty="0"/>
              <a:t>. 50 -80%anak </a:t>
            </a:r>
            <a:r>
              <a:rPr lang="en-US" dirty="0" err="1"/>
              <a:t>mulai</a:t>
            </a:r>
            <a:r>
              <a:rPr lang="en-US" dirty="0"/>
              <a:t> </a:t>
            </a:r>
            <a:r>
              <a:rPr lang="en-US" dirty="0" err="1"/>
              <a:t>mengalami</a:t>
            </a:r>
            <a:r>
              <a:rPr lang="en-US" dirty="0"/>
              <a:t> </a:t>
            </a:r>
            <a:r>
              <a:rPr lang="en-US" dirty="0" err="1"/>
              <a:t>asma</a:t>
            </a:r>
            <a:r>
              <a:rPr lang="en-US" dirty="0"/>
              <a:t> </a:t>
            </a:r>
            <a:r>
              <a:rPr lang="en-US" dirty="0" err="1"/>
              <a:t>saat</a:t>
            </a:r>
            <a:r>
              <a:rPr lang="en-US" dirty="0"/>
              <a:t> 5 </a:t>
            </a:r>
            <a:r>
              <a:rPr lang="en-US" dirty="0" err="1"/>
              <a:t>tahun</a:t>
            </a:r>
            <a:r>
              <a:rPr lang="en-US" dirty="0"/>
              <a:t>. </a:t>
            </a:r>
          </a:p>
          <a:p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besar</a:t>
            </a:r>
            <a:r>
              <a:rPr lang="en-US" dirty="0"/>
              <a:t> </a:t>
            </a:r>
            <a:r>
              <a:rPr lang="en-US" dirty="0" err="1"/>
              <a:t>risko</a:t>
            </a:r>
            <a:r>
              <a:rPr lang="en-US" dirty="0"/>
              <a:t> </a:t>
            </a:r>
            <a:r>
              <a:rPr lang="en-US" dirty="0" err="1"/>
              <a:t>bila</a:t>
            </a:r>
            <a:r>
              <a:rPr lang="en-US" dirty="0"/>
              <a:t> </a:t>
            </a:r>
            <a:r>
              <a:rPr lang="en-US" dirty="0" err="1"/>
              <a:t>ada</a:t>
            </a:r>
            <a:r>
              <a:rPr lang="en-US" dirty="0"/>
              <a:t> </a:t>
            </a:r>
            <a:r>
              <a:rPr lang="en-US" dirty="0" err="1"/>
              <a:t>asma</a:t>
            </a:r>
            <a:r>
              <a:rPr lang="en-US" dirty="0"/>
              <a:t> </a:t>
            </a:r>
            <a:r>
              <a:rPr lang="en-US" dirty="0" err="1"/>
              <a:t>prediktif</a:t>
            </a:r>
            <a:r>
              <a:rPr lang="en-US" dirty="0"/>
              <a:t> </a:t>
            </a:r>
            <a:r>
              <a:rPr lang="en-US" dirty="0" err="1"/>
              <a:t>indeks</a:t>
            </a:r>
            <a:r>
              <a:rPr lang="en-US" dirty="0"/>
              <a:t> :</a:t>
            </a:r>
          </a:p>
          <a:p>
            <a:pPr lvl="1"/>
            <a:r>
              <a:rPr lang="en-US" dirty="0" err="1"/>
              <a:t>Mengalami</a:t>
            </a:r>
            <a:r>
              <a:rPr lang="en-US" dirty="0"/>
              <a:t> dermatitis </a:t>
            </a:r>
            <a:r>
              <a:rPr lang="en-US" dirty="0" err="1"/>
              <a:t>atopik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Riwayat orang </a:t>
            </a:r>
            <a:r>
              <a:rPr lang="en-US" dirty="0" err="1"/>
              <a:t>tua</a:t>
            </a:r>
            <a:r>
              <a:rPr lang="en-US" dirty="0"/>
              <a:t> </a:t>
            </a:r>
            <a:r>
              <a:rPr lang="en-US" dirty="0" err="1"/>
              <a:t>asma</a:t>
            </a:r>
            <a:endParaRPr lang="en-US" dirty="0"/>
          </a:p>
          <a:p>
            <a:pPr lvl="1"/>
            <a:r>
              <a:rPr lang="en-US" dirty="0" err="1"/>
              <a:t>Alergi</a:t>
            </a:r>
            <a:r>
              <a:rPr lang="en-US" dirty="0"/>
              <a:t> </a:t>
            </a:r>
            <a:r>
              <a:rPr lang="en-US" dirty="0" err="1"/>
              <a:t>makanan</a:t>
            </a:r>
            <a:endParaRPr lang="en-US" dirty="0"/>
          </a:p>
          <a:p>
            <a:pPr lvl="1"/>
            <a:r>
              <a:rPr lang="en-US" dirty="0" err="1"/>
              <a:t>Eosinofil</a:t>
            </a:r>
            <a:r>
              <a:rPr lang="en-US" dirty="0"/>
              <a:t> &gt;4%</a:t>
            </a:r>
          </a:p>
        </p:txBody>
      </p:sp>
    </p:spTree>
    <p:extLst>
      <p:ext uri="{BB962C8B-B14F-4D97-AF65-F5344CB8AC3E}">
        <p14:creationId xmlns:p14="http://schemas.microsoft.com/office/powerpoint/2010/main" val="16548699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7220F-642A-48B8-BDF8-7DB683417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Penyebab</a:t>
            </a:r>
            <a:r>
              <a:rPr lang="en-US" dirty="0"/>
              <a:t> </a:t>
            </a:r>
            <a:r>
              <a:rPr lang="en-US" dirty="0" err="1"/>
              <a:t>asma</a:t>
            </a:r>
            <a:r>
              <a:rPr lang="en-US" dirty="0"/>
              <a:t> 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55098-05AE-4611-BFC9-BB2F9A3054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01209" cy="4351338"/>
          </a:xfrm>
        </p:spPr>
        <p:txBody>
          <a:bodyPr>
            <a:normAutofit/>
          </a:bodyPr>
          <a:lstStyle/>
          <a:p>
            <a:r>
              <a:rPr lang="en-US" dirty="0" err="1"/>
              <a:t>Faktor</a:t>
            </a:r>
            <a:r>
              <a:rPr lang="en-US" dirty="0"/>
              <a:t> </a:t>
            </a:r>
            <a:r>
              <a:rPr lang="en-US" dirty="0" err="1"/>
              <a:t>predisposisi</a:t>
            </a:r>
            <a:r>
              <a:rPr lang="en-US" dirty="0"/>
              <a:t> : </a:t>
            </a:r>
            <a:r>
              <a:rPr lang="en-US" dirty="0" err="1"/>
              <a:t>atopi</a:t>
            </a:r>
            <a:r>
              <a:rPr lang="en-US" dirty="0"/>
              <a:t>, </a:t>
            </a:r>
            <a:r>
              <a:rPr lang="en-US" dirty="0" err="1"/>
              <a:t>paparan</a:t>
            </a:r>
            <a:r>
              <a:rPr lang="en-US" dirty="0"/>
              <a:t> asap </a:t>
            </a:r>
            <a:r>
              <a:rPr lang="en-US" dirty="0" err="1"/>
              <a:t>rokok</a:t>
            </a:r>
            <a:r>
              <a:rPr lang="en-US" dirty="0"/>
              <a:t>, </a:t>
            </a:r>
            <a:r>
              <a:rPr lang="en-US" dirty="0" err="1"/>
              <a:t>infeksi</a:t>
            </a:r>
            <a:r>
              <a:rPr lang="en-US" dirty="0"/>
              <a:t> viral, diet, </a:t>
            </a:r>
            <a:r>
              <a:rPr lang="en-US" dirty="0" err="1"/>
              <a:t>polusi</a:t>
            </a:r>
            <a:r>
              <a:rPr lang="en-US" dirty="0"/>
              <a:t>.</a:t>
            </a:r>
          </a:p>
          <a:p>
            <a:r>
              <a:rPr lang="en-US" dirty="0"/>
              <a:t>Trigger : </a:t>
            </a:r>
            <a:r>
              <a:rPr lang="en-US" dirty="0" err="1"/>
              <a:t>aktivitas</a:t>
            </a:r>
            <a:r>
              <a:rPr lang="en-US" dirty="0"/>
              <a:t> </a:t>
            </a:r>
            <a:r>
              <a:rPr lang="en-US" dirty="0" err="1"/>
              <a:t>fisik</a:t>
            </a:r>
            <a:r>
              <a:rPr lang="en-US" dirty="0"/>
              <a:t>, </a:t>
            </a:r>
            <a:r>
              <a:rPr lang="en-US" dirty="0" err="1"/>
              <a:t>udara</a:t>
            </a:r>
            <a:r>
              <a:rPr lang="en-US" dirty="0"/>
              <a:t> </a:t>
            </a:r>
            <a:r>
              <a:rPr lang="en-US" dirty="0" err="1"/>
              <a:t>dingin</a:t>
            </a:r>
            <a:r>
              <a:rPr lang="en-US" dirty="0"/>
              <a:t>, GERD, </a:t>
            </a:r>
            <a:r>
              <a:rPr lang="en-US" dirty="0" err="1"/>
              <a:t>emosi</a:t>
            </a:r>
            <a:endParaRPr lang="en-US" dirty="0"/>
          </a:p>
          <a:p>
            <a:r>
              <a:rPr lang="en-US" dirty="0" err="1"/>
              <a:t>Komorbid</a:t>
            </a:r>
            <a:r>
              <a:rPr lang="en-US" dirty="0"/>
              <a:t> : Rhinitis </a:t>
            </a:r>
            <a:r>
              <a:rPr lang="en-US" dirty="0" err="1"/>
              <a:t>alergi</a:t>
            </a:r>
            <a:r>
              <a:rPr lang="en-US" dirty="0"/>
              <a:t>, cystic fibrosis. </a:t>
            </a:r>
          </a:p>
          <a:p>
            <a:r>
              <a:rPr lang="en-US" dirty="0" err="1"/>
              <a:t>Patofisiologi</a:t>
            </a:r>
            <a:r>
              <a:rPr lang="en-US" dirty="0"/>
              <a:t>  : </a:t>
            </a:r>
            <a:r>
              <a:rPr lang="en-US" dirty="0" err="1"/>
              <a:t>peningkatan</a:t>
            </a:r>
            <a:r>
              <a:rPr lang="en-US" dirty="0"/>
              <a:t> </a:t>
            </a:r>
            <a:r>
              <a:rPr lang="en-US" dirty="0" err="1"/>
              <a:t>produksi</a:t>
            </a:r>
            <a:r>
              <a:rPr lang="en-US" dirty="0"/>
              <a:t> dan </a:t>
            </a:r>
            <a:r>
              <a:rPr lang="en-US" dirty="0" err="1"/>
              <a:t>infiltrasi</a:t>
            </a:r>
            <a:r>
              <a:rPr lang="en-US" dirty="0"/>
              <a:t> </a:t>
            </a:r>
            <a:r>
              <a:rPr lang="en-US" dirty="0" err="1"/>
              <a:t>sel</a:t>
            </a:r>
            <a:r>
              <a:rPr lang="en-US" dirty="0"/>
              <a:t> </a:t>
            </a:r>
            <a:r>
              <a:rPr lang="en-US" dirty="0" err="1"/>
              <a:t>inflamasi</a:t>
            </a:r>
            <a:r>
              <a:rPr lang="en-US" dirty="0"/>
              <a:t> dan mediator2, </a:t>
            </a:r>
            <a:r>
              <a:rPr lang="en-US" dirty="0" err="1"/>
              <a:t>menyebabkan</a:t>
            </a:r>
            <a:r>
              <a:rPr lang="en-US" dirty="0"/>
              <a:t> </a:t>
            </a:r>
            <a:r>
              <a:rPr lang="en-US" dirty="0" err="1"/>
              <a:t>bronkhokonstriksi</a:t>
            </a:r>
            <a:r>
              <a:rPr lang="en-US" dirty="0"/>
              <a:t>, edema </a:t>
            </a:r>
            <a:r>
              <a:rPr lang="en-US" dirty="0" err="1"/>
              <a:t>mukosa</a:t>
            </a:r>
            <a:r>
              <a:rPr lang="en-US" dirty="0"/>
              <a:t> </a:t>
            </a:r>
            <a:r>
              <a:rPr lang="en-US" dirty="0" err="1"/>
              <a:t>saluran</a:t>
            </a:r>
            <a:r>
              <a:rPr lang="en-US" dirty="0"/>
              <a:t> napas, </a:t>
            </a:r>
            <a:r>
              <a:rPr lang="en-US" dirty="0" err="1"/>
              <a:t>peningkatan</a:t>
            </a:r>
            <a:r>
              <a:rPr lang="en-US" dirty="0"/>
              <a:t> secret, dan </a:t>
            </a:r>
            <a:r>
              <a:rPr lang="en-US" dirty="0" err="1"/>
              <a:t>mungkin</a:t>
            </a:r>
            <a:r>
              <a:rPr lang="en-US" dirty="0"/>
              <a:t> </a:t>
            </a:r>
            <a:r>
              <a:rPr lang="en-US" dirty="0" err="1"/>
              <a:t>remodelling</a:t>
            </a:r>
            <a:r>
              <a:rPr lang="en-US" dirty="0"/>
              <a:t> </a:t>
            </a:r>
            <a:r>
              <a:rPr lang="en-US" dirty="0" err="1"/>
              <a:t>saluran</a:t>
            </a:r>
            <a:r>
              <a:rPr lang="en-US" dirty="0"/>
              <a:t> napas.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65FB67-B769-4510-8DD0-795F63A23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5502" y="1444486"/>
            <a:ext cx="6121834" cy="415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5068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17361-5657-4198-A8C3-CC7B51210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Diagnosis dan </a:t>
            </a:r>
            <a:r>
              <a:rPr lang="en-US" dirty="0" err="1"/>
              <a:t>penatalaksanaan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8984B-0386-4D30-B0E1-B5F0F15CA2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458739" cy="4351338"/>
          </a:xfrm>
        </p:spPr>
        <p:txBody>
          <a:bodyPr/>
          <a:lstStyle/>
          <a:p>
            <a:r>
              <a:rPr lang="en-US" dirty="0"/>
              <a:t>Gambaran </a:t>
            </a:r>
            <a:r>
              <a:rPr lang="en-US" dirty="0" err="1"/>
              <a:t>klinis</a:t>
            </a:r>
            <a:r>
              <a:rPr lang="en-US" dirty="0"/>
              <a:t> dan </a:t>
            </a:r>
            <a:r>
              <a:rPr lang="en-US" dirty="0" err="1"/>
              <a:t>respons</a:t>
            </a:r>
            <a:r>
              <a:rPr lang="en-US" dirty="0"/>
              <a:t> </a:t>
            </a:r>
            <a:r>
              <a:rPr lang="en-US" dirty="0" err="1"/>
              <a:t>terhadap</a:t>
            </a:r>
            <a:r>
              <a:rPr lang="en-US" dirty="0"/>
              <a:t> bronchodilator.</a:t>
            </a:r>
          </a:p>
          <a:p>
            <a:r>
              <a:rPr lang="en-US" dirty="0" err="1"/>
              <a:t>Spirometri</a:t>
            </a:r>
            <a:endParaRPr lang="en-US" dirty="0"/>
          </a:p>
          <a:p>
            <a:r>
              <a:rPr lang="en-US" dirty="0" err="1"/>
              <a:t>Penatalaksanaan</a:t>
            </a:r>
            <a:r>
              <a:rPr lang="en-US" dirty="0"/>
              <a:t> :</a:t>
            </a:r>
          </a:p>
          <a:p>
            <a:pPr lvl="1"/>
            <a:r>
              <a:rPr lang="en-US" dirty="0" err="1"/>
              <a:t>Assesment</a:t>
            </a:r>
            <a:r>
              <a:rPr lang="en-US" dirty="0"/>
              <a:t> dan Monitoring </a:t>
            </a:r>
          </a:p>
          <a:p>
            <a:pPr lvl="1"/>
            <a:r>
              <a:rPr lang="en-US" dirty="0" err="1"/>
              <a:t>Edukasi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Terapi</a:t>
            </a:r>
            <a:r>
              <a:rPr lang="en-US" dirty="0"/>
              <a:t> </a:t>
            </a:r>
            <a:r>
              <a:rPr lang="en-US" dirty="0" err="1"/>
              <a:t>inhalasi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MDI </a:t>
            </a:r>
          </a:p>
          <a:p>
            <a:pPr lvl="1"/>
            <a:r>
              <a:rPr lang="en-US" dirty="0" err="1"/>
              <a:t>Menghindari</a:t>
            </a:r>
            <a:r>
              <a:rPr lang="en-US" dirty="0"/>
              <a:t> </a:t>
            </a:r>
            <a:r>
              <a:rPr lang="en-US" dirty="0" err="1"/>
              <a:t>pencetus</a:t>
            </a:r>
            <a:r>
              <a:rPr lang="en-US" dirty="0"/>
              <a:t> dan </a:t>
            </a:r>
            <a:r>
              <a:rPr lang="en-US" dirty="0" err="1"/>
              <a:t>terapi</a:t>
            </a:r>
            <a:r>
              <a:rPr lang="en-US" dirty="0"/>
              <a:t> </a:t>
            </a:r>
            <a:r>
              <a:rPr lang="en-US" dirty="0" err="1"/>
              <a:t>kommorbid</a:t>
            </a:r>
            <a:endParaRPr lang="en-US" dirty="0"/>
          </a:p>
          <a:p>
            <a:pPr lvl="1"/>
            <a:r>
              <a:rPr lang="en-US" dirty="0" err="1"/>
              <a:t>Pengobatan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pendekatan</a:t>
            </a:r>
            <a:r>
              <a:rPr lang="en-US" dirty="0"/>
              <a:t> step up </a:t>
            </a:r>
          </a:p>
          <a:p>
            <a:pPr lvl="1"/>
            <a:r>
              <a:rPr lang="en-US" dirty="0"/>
              <a:t>n step down .</a:t>
            </a:r>
          </a:p>
          <a:p>
            <a:endParaRPr lang="en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6BF082-8F84-4275-9819-5A1CC18AB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1788" y="918369"/>
            <a:ext cx="2344861" cy="16795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9FB248-9CC4-4A78-B977-434D3429B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9293" y="3646418"/>
            <a:ext cx="3803981" cy="253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2390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916CC-CDA0-4913-9C39-5B8BFC919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870B2EB-06F5-45B4-87E8-A8C7944235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02036"/>
            <a:ext cx="10515600" cy="6690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2276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DE899-66B4-4FB2-8475-EADF88EEE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BPD, </a:t>
            </a:r>
            <a:r>
              <a:rPr lang="en-US" dirty="0" err="1"/>
              <a:t>arpirasi</a:t>
            </a:r>
            <a:r>
              <a:rPr lang="en-US" dirty="0"/>
              <a:t> </a:t>
            </a:r>
            <a:r>
              <a:rPr lang="en-US" dirty="0" err="1"/>
              <a:t>benda</a:t>
            </a:r>
            <a:r>
              <a:rPr lang="en-US" dirty="0"/>
              <a:t> </a:t>
            </a:r>
            <a:r>
              <a:rPr lang="en-US" dirty="0" err="1"/>
              <a:t>asing</a:t>
            </a:r>
            <a:r>
              <a:rPr lang="en-US" dirty="0"/>
              <a:t>, apnea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CA922-FB13-47CD-BD72-FE527E24FF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Bronkhopulmoary</a:t>
            </a:r>
            <a:r>
              <a:rPr lang="en-US" dirty="0"/>
              <a:t> </a:t>
            </a:r>
            <a:r>
              <a:rPr lang="en-US" dirty="0" err="1"/>
              <a:t>displasi</a:t>
            </a:r>
            <a:r>
              <a:rPr lang="en-US" dirty="0"/>
              <a:t> : </a:t>
            </a:r>
            <a:r>
              <a:rPr lang="en-US" dirty="0" err="1"/>
              <a:t>bayi</a:t>
            </a:r>
            <a:r>
              <a:rPr lang="en-US" dirty="0"/>
              <a:t> (</a:t>
            </a:r>
            <a:r>
              <a:rPr lang="en-US" dirty="0" err="1"/>
              <a:t>biasanya</a:t>
            </a:r>
            <a:r>
              <a:rPr lang="en-US" dirty="0"/>
              <a:t> premature) yang </a:t>
            </a:r>
            <a:r>
              <a:rPr lang="en-US" dirty="0" err="1"/>
              <a:t>membutuhkan</a:t>
            </a:r>
            <a:r>
              <a:rPr lang="en-US" dirty="0"/>
              <a:t> </a:t>
            </a:r>
            <a:r>
              <a:rPr lang="en-US" dirty="0" err="1"/>
              <a:t>oksigen</a:t>
            </a:r>
            <a:r>
              <a:rPr lang="en-US" dirty="0"/>
              <a:t> </a:t>
            </a:r>
            <a:r>
              <a:rPr lang="en-US" dirty="0" err="1"/>
              <a:t>sampai</a:t>
            </a:r>
            <a:r>
              <a:rPr lang="en-US" dirty="0"/>
              <a:t> </a:t>
            </a:r>
            <a:r>
              <a:rPr lang="en-US" dirty="0" err="1"/>
              <a:t>umur</a:t>
            </a:r>
            <a:r>
              <a:rPr lang="en-US" dirty="0"/>
              <a:t> &gt; 28 </a:t>
            </a:r>
            <a:r>
              <a:rPr lang="en-US" dirty="0" err="1"/>
              <a:t>hari</a:t>
            </a:r>
            <a:r>
              <a:rPr lang="en-US" dirty="0"/>
              <a:t>. </a:t>
            </a:r>
          </a:p>
          <a:p>
            <a:r>
              <a:rPr lang="en-US" dirty="0"/>
              <a:t>Apnea : </a:t>
            </a:r>
            <a:r>
              <a:rPr lang="en-US" dirty="0" err="1"/>
              <a:t>henti</a:t>
            </a:r>
            <a:r>
              <a:rPr lang="en-US" dirty="0"/>
              <a:t> napas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20 </a:t>
            </a:r>
            <a:r>
              <a:rPr lang="en-US" dirty="0" err="1"/>
              <a:t>detik</a:t>
            </a:r>
            <a:r>
              <a:rPr lang="en-US" dirty="0"/>
              <a:t>,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singkat</a:t>
            </a:r>
            <a:r>
              <a:rPr lang="en-US" dirty="0"/>
              <a:t> </a:t>
            </a:r>
            <a:r>
              <a:rPr lang="en-US" dirty="0" err="1"/>
              <a:t>tetapi</a:t>
            </a:r>
            <a:r>
              <a:rPr lang="en-US" dirty="0"/>
              <a:t> </a:t>
            </a:r>
            <a:r>
              <a:rPr lang="en-US" dirty="0" err="1"/>
              <a:t>disertai</a:t>
            </a:r>
            <a:r>
              <a:rPr lang="en-US" dirty="0"/>
              <a:t> </a:t>
            </a:r>
            <a:r>
              <a:rPr lang="en-US" dirty="0" err="1"/>
              <a:t>bradikardia</a:t>
            </a:r>
            <a:r>
              <a:rPr lang="en-US" dirty="0"/>
              <a:t>, </a:t>
            </a:r>
            <a:r>
              <a:rPr lang="en-US" dirty="0" err="1"/>
              <a:t>biru</a:t>
            </a:r>
            <a:r>
              <a:rPr lang="en-US" dirty="0"/>
              <a:t>, </a:t>
            </a:r>
            <a:r>
              <a:rPr lang="en-US" dirty="0" err="1"/>
              <a:t>pucat</a:t>
            </a:r>
            <a:r>
              <a:rPr lang="en-US" dirty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9493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CE931-2B28-45C1-A737-2017B0642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Gangguan</a:t>
            </a:r>
            <a:r>
              <a:rPr lang="en-US" dirty="0"/>
              <a:t> </a:t>
            </a:r>
            <a:r>
              <a:rPr lang="en-US" dirty="0" err="1"/>
              <a:t>pencernaan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D8DC20-4D14-4B14-919D-EE3ECC90D2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62595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F27D0-795C-41F8-A722-170B3EFD1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Anatomi</a:t>
            </a:r>
            <a:r>
              <a:rPr lang="en-US" dirty="0"/>
              <a:t> </a:t>
            </a:r>
            <a:r>
              <a:rPr lang="en-US" dirty="0" err="1"/>
              <a:t>saluran</a:t>
            </a:r>
            <a:r>
              <a:rPr lang="en-US" dirty="0"/>
              <a:t> Napas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79CF06-F6CC-4401-8F4D-0F5AEEDAA1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/>
              <a:t>Pembentukan</a:t>
            </a:r>
            <a:r>
              <a:rPr lang="en-US" dirty="0"/>
              <a:t> : </a:t>
            </a:r>
            <a:r>
              <a:rPr lang="en-US" dirty="0" err="1"/>
              <a:t>umur</a:t>
            </a:r>
            <a:r>
              <a:rPr lang="en-US" dirty="0"/>
              <a:t> </a:t>
            </a:r>
            <a:r>
              <a:rPr lang="en-US" dirty="0" err="1"/>
              <a:t>kehamilan</a:t>
            </a:r>
            <a:r>
              <a:rPr lang="en-US" dirty="0"/>
              <a:t> 16 </a:t>
            </a:r>
            <a:r>
              <a:rPr lang="en-US" dirty="0" err="1"/>
              <a:t>minggu</a:t>
            </a:r>
            <a:r>
              <a:rPr lang="en-US" dirty="0"/>
              <a:t> </a:t>
            </a:r>
            <a:r>
              <a:rPr lang="en-US" dirty="0" err="1"/>
              <a:t>pembentukan</a:t>
            </a:r>
            <a:r>
              <a:rPr lang="en-US" dirty="0"/>
              <a:t> </a:t>
            </a:r>
            <a:r>
              <a:rPr lang="en-US" dirty="0" err="1"/>
              <a:t>cabang</a:t>
            </a:r>
            <a:r>
              <a:rPr lang="en-US" dirty="0"/>
              <a:t> bronchus. </a:t>
            </a:r>
            <a:r>
              <a:rPr lang="en-US" dirty="0" err="1"/>
              <a:t>Umur</a:t>
            </a:r>
            <a:r>
              <a:rPr lang="en-US" dirty="0"/>
              <a:t> 26-28 </a:t>
            </a:r>
            <a:r>
              <a:rPr lang="en-US" dirty="0" err="1"/>
              <a:t>minggu</a:t>
            </a:r>
            <a:r>
              <a:rPr lang="en-US" dirty="0"/>
              <a:t> : </a:t>
            </a:r>
            <a:r>
              <a:rPr lang="en-US" dirty="0" err="1"/>
              <a:t>pembentukan</a:t>
            </a:r>
            <a:r>
              <a:rPr lang="en-US" dirty="0"/>
              <a:t> alveoli </a:t>
            </a:r>
            <a:r>
              <a:rPr lang="en-US" dirty="0" err="1"/>
              <a:t>sempurna</a:t>
            </a:r>
            <a:r>
              <a:rPr lang="en-US" dirty="0"/>
              <a:t>.</a:t>
            </a:r>
          </a:p>
          <a:p>
            <a:r>
              <a:rPr lang="en-US" dirty="0" err="1"/>
              <a:t>Paru</a:t>
            </a:r>
            <a:r>
              <a:rPr lang="en-US" dirty="0"/>
              <a:t> </a:t>
            </a:r>
            <a:r>
              <a:rPr lang="en-US" dirty="0" err="1"/>
              <a:t>kanan</a:t>
            </a:r>
            <a:r>
              <a:rPr lang="en-US" dirty="0"/>
              <a:t> : </a:t>
            </a:r>
            <a:r>
              <a:rPr lang="en-US" dirty="0" err="1"/>
              <a:t>tiga</a:t>
            </a:r>
            <a:r>
              <a:rPr lang="en-US" dirty="0"/>
              <a:t> </a:t>
            </a:r>
            <a:r>
              <a:rPr lang="en-US" dirty="0" err="1"/>
              <a:t>lobus</a:t>
            </a:r>
            <a:endParaRPr lang="en-US" dirty="0"/>
          </a:p>
          <a:p>
            <a:r>
              <a:rPr lang="en-US" dirty="0" err="1"/>
              <a:t>Paru</a:t>
            </a:r>
            <a:r>
              <a:rPr lang="en-US" dirty="0"/>
              <a:t> </a:t>
            </a:r>
            <a:r>
              <a:rPr lang="en-US" dirty="0" err="1"/>
              <a:t>kiri</a:t>
            </a:r>
            <a:r>
              <a:rPr lang="en-US" dirty="0"/>
              <a:t> : </a:t>
            </a:r>
            <a:r>
              <a:rPr lang="en-US" dirty="0" err="1"/>
              <a:t>dua</a:t>
            </a:r>
            <a:r>
              <a:rPr lang="en-US" dirty="0"/>
              <a:t> </a:t>
            </a:r>
            <a:r>
              <a:rPr lang="en-US" dirty="0" err="1"/>
              <a:t>lobus</a:t>
            </a:r>
            <a:r>
              <a:rPr lang="en-US" dirty="0"/>
              <a:t> dan lingula</a:t>
            </a:r>
          </a:p>
          <a:p>
            <a:r>
              <a:rPr lang="en-US" dirty="0" err="1"/>
              <a:t>Bayi</a:t>
            </a:r>
            <a:r>
              <a:rPr lang="en-US" dirty="0"/>
              <a:t> : </a:t>
            </a:r>
            <a:r>
              <a:rPr lang="en-US" dirty="0" err="1"/>
              <a:t>risiko</a:t>
            </a:r>
            <a:r>
              <a:rPr lang="en-US" dirty="0"/>
              <a:t> </a:t>
            </a:r>
            <a:r>
              <a:rPr lang="en-US" dirty="0" err="1"/>
              <a:t>tinggi</a:t>
            </a:r>
            <a:r>
              <a:rPr lang="en-US" dirty="0"/>
              <a:t> </a:t>
            </a:r>
            <a:r>
              <a:rPr lang="en-US" dirty="0" err="1"/>
              <a:t>masalah</a:t>
            </a:r>
            <a:r>
              <a:rPr lang="en-US" dirty="0"/>
              <a:t> </a:t>
            </a:r>
            <a:r>
              <a:rPr lang="en-US" dirty="0" err="1"/>
              <a:t>saluran</a:t>
            </a:r>
            <a:r>
              <a:rPr lang="en-US" dirty="0"/>
              <a:t> napas : </a:t>
            </a:r>
          </a:p>
          <a:p>
            <a:pPr lvl="1"/>
            <a:r>
              <a:rPr lang="en-US" dirty="0"/>
              <a:t>Volume </a:t>
            </a:r>
            <a:r>
              <a:rPr lang="en-US" dirty="0" err="1"/>
              <a:t>udara</a:t>
            </a:r>
            <a:r>
              <a:rPr lang="en-US" dirty="0"/>
              <a:t> di </a:t>
            </a:r>
            <a:r>
              <a:rPr lang="en-US" dirty="0" err="1"/>
              <a:t>saluran</a:t>
            </a:r>
            <a:r>
              <a:rPr lang="en-US" dirty="0"/>
              <a:t> napas </a:t>
            </a:r>
            <a:r>
              <a:rPr lang="en-US" dirty="0" err="1"/>
              <a:t>keih</a:t>
            </a:r>
            <a:r>
              <a:rPr lang="en-US" dirty="0"/>
              <a:t> </a:t>
            </a:r>
            <a:r>
              <a:rPr lang="en-US" dirty="0" err="1"/>
              <a:t>kecil</a:t>
            </a:r>
            <a:endParaRPr lang="en-US" dirty="0"/>
          </a:p>
          <a:p>
            <a:pPr lvl="1"/>
            <a:r>
              <a:rPr lang="en-US" dirty="0" err="1"/>
              <a:t>Paru</a:t>
            </a:r>
            <a:r>
              <a:rPr lang="en-US" dirty="0"/>
              <a:t> </a:t>
            </a:r>
            <a:r>
              <a:rPr lang="en-US" dirty="0" err="1"/>
              <a:t>yg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kaku</a:t>
            </a:r>
            <a:endParaRPr lang="en-US" dirty="0"/>
          </a:p>
          <a:p>
            <a:pPr lvl="1"/>
            <a:r>
              <a:rPr lang="en-US" dirty="0" err="1"/>
              <a:t>Lidah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besar</a:t>
            </a:r>
            <a:endParaRPr lang="en-US" dirty="0"/>
          </a:p>
          <a:p>
            <a:pPr lvl="1"/>
            <a:r>
              <a:rPr lang="en-US" dirty="0" err="1"/>
              <a:t>Pertukaran</a:t>
            </a:r>
            <a:r>
              <a:rPr lang="en-US" dirty="0"/>
              <a:t> </a:t>
            </a:r>
            <a:r>
              <a:rPr lang="en-US" dirty="0" err="1"/>
              <a:t>udara</a:t>
            </a:r>
            <a:r>
              <a:rPr lang="en-US" dirty="0"/>
              <a:t> </a:t>
            </a:r>
            <a:r>
              <a:rPr lang="en-US" dirty="0" err="1"/>
              <a:t>kurang</a:t>
            </a:r>
            <a:r>
              <a:rPr lang="en-US" dirty="0"/>
              <a:t> </a:t>
            </a:r>
            <a:r>
              <a:rPr lang="en-US" dirty="0" err="1"/>
              <a:t>efisien</a:t>
            </a:r>
            <a:endParaRPr lang="en-US" dirty="0"/>
          </a:p>
          <a:p>
            <a:pPr lvl="1"/>
            <a:r>
              <a:rPr lang="en-US" dirty="0" err="1"/>
              <a:t>Ukuran</a:t>
            </a:r>
            <a:r>
              <a:rPr lang="en-US" dirty="0"/>
              <a:t> </a:t>
            </a:r>
            <a:r>
              <a:rPr lang="en-US" dirty="0" err="1"/>
              <a:t>saluran</a:t>
            </a:r>
            <a:r>
              <a:rPr lang="en-US" dirty="0"/>
              <a:t> napas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kecil</a:t>
            </a:r>
            <a:r>
              <a:rPr lang="en-US" dirty="0"/>
              <a:t> </a:t>
            </a:r>
            <a:r>
              <a:rPr lang="en-US" dirty="0" err="1"/>
              <a:t>sehingga</a:t>
            </a:r>
            <a:r>
              <a:rPr lang="en-US" dirty="0"/>
              <a:t> </a:t>
            </a:r>
            <a:r>
              <a:rPr lang="en-US" dirty="0" err="1"/>
              <a:t>adanya</a:t>
            </a:r>
            <a:r>
              <a:rPr lang="en-US" dirty="0"/>
              <a:t> </a:t>
            </a:r>
            <a:r>
              <a:rPr lang="en-US" dirty="0" err="1"/>
              <a:t>sumbatan</a:t>
            </a:r>
            <a:r>
              <a:rPr lang="en-US" dirty="0"/>
              <a:t> di </a:t>
            </a:r>
            <a:r>
              <a:rPr lang="en-US" dirty="0" err="1"/>
              <a:t>saluran</a:t>
            </a:r>
            <a:r>
              <a:rPr lang="en-US" dirty="0"/>
              <a:t> napas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pengecilan</a:t>
            </a:r>
            <a:r>
              <a:rPr lang="en-US" dirty="0"/>
              <a:t> lumen </a:t>
            </a:r>
            <a:r>
              <a:rPr lang="en-US" dirty="0" err="1"/>
              <a:t>berakibat</a:t>
            </a:r>
            <a:r>
              <a:rPr lang="en-US" dirty="0"/>
              <a:t> fatal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8332640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B5D70-CD8B-456D-8D12-EFE4E8AE3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Gastroesofagel</a:t>
            </a:r>
            <a:r>
              <a:rPr lang="en-US" dirty="0"/>
              <a:t> </a:t>
            </a:r>
            <a:r>
              <a:rPr lang="en-US" dirty="0" err="1"/>
              <a:t>refluks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5E93B5-CCFE-4899-84DD-1896E2470D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150027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ID" sz="2000" dirty="0"/>
              <a:t>Gastroesophageal reflux (GER) </a:t>
            </a:r>
            <a:r>
              <a:rPr lang="en-ID" sz="2000" dirty="0" err="1"/>
              <a:t>adalah</a:t>
            </a:r>
            <a:r>
              <a:rPr lang="en-ID" sz="2000" dirty="0"/>
              <a:t> </a:t>
            </a:r>
            <a:r>
              <a:rPr lang="en-ID" sz="2000" dirty="0" err="1"/>
              <a:t>kondisi</a:t>
            </a:r>
            <a:r>
              <a:rPr lang="en-ID" sz="2000" dirty="0"/>
              <a:t> </a:t>
            </a:r>
            <a:r>
              <a:rPr lang="en-ID" sz="2000" dirty="0" err="1"/>
              <a:t>fisiologis</a:t>
            </a:r>
            <a:r>
              <a:rPr lang="en-ID" sz="2000" dirty="0"/>
              <a:t> “normal “ Ketika </a:t>
            </a:r>
            <a:r>
              <a:rPr lang="en-ID" sz="2000" dirty="0" err="1"/>
              <a:t>isi</a:t>
            </a:r>
            <a:r>
              <a:rPr lang="en-ID" sz="2000" dirty="0"/>
              <a:t> </a:t>
            </a:r>
            <a:r>
              <a:rPr lang="en-ID" sz="2000" dirty="0" err="1"/>
              <a:t>lambung</a:t>
            </a:r>
            <a:r>
              <a:rPr lang="en-ID" sz="2000" dirty="0"/>
              <a:t> Kembali </a:t>
            </a:r>
            <a:r>
              <a:rPr lang="en-ID" sz="2000" dirty="0" err="1"/>
              <a:t>ke</a:t>
            </a:r>
            <a:r>
              <a:rPr lang="en-ID" sz="2000" dirty="0"/>
              <a:t> </a:t>
            </a:r>
            <a:r>
              <a:rPr lang="en-ID" sz="2000" dirty="0" err="1"/>
              <a:t>esofasus</a:t>
            </a:r>
            <a:r>
              <a:rPr lang="en-ID" sz="2000" dirty="0"/>
              <a:t>. </a:t>
            </a:r>
          </a:p>
          <a:p>
            <a:r>
              <a:rPr lang="en-ID" sz="2000" dirty="0"/>
              <a:t>Gastroesophageal reflux disease (GERD) </a:t>
            </a:r>
            <a:r>
              <a:rPr lang="en-ID" sz="2000" dirty="0" err="1"/>
              <a:t>kondisi</a:t>
            </a:r>
            <a:r>
              <a:rPr lang="en-ID" sz="2000" dirty="0"/>
              <a:t> </a:t>
            </a:r>
            <a:r>
              <a:rPr lang="en-ID" sz="2000" dirty="0" err="1"/>
              <a:t>patologis</a:t>
            </a:r>
            <a:r>
              <a:rPr lang="en-ID" sz="2000" dirty="0"/>
              <a:t> </a:t>
            </a:r>
            <a:r>
              <a:rPr lang="en-ID" sz="2000" dirty="0" err="1"/>
              <a:t>berhubugan</a:t>
            </a:r>
            <a:r>
              <a:rPr lang="en-ID" sz="2000" dirty="0"/>
              <a:t> </a:t>
            </a:r>
            <a:r>
              <a:rPr lang="en-ID" sz="2000" dirty="0" err="1"/>
              <a:t>dengan</a:t>
            </a:r>
            <a:r>
              <a:rPr lang="en-ID" sz="2000" dirty="0"/>
              <a:t> </a:t>
            </a:r>
            <a:r>
              <a:rPr lang="en-ID" sz="2000" dirty="0" err="1"/>
              <a:t>saluran</a:t>
            </a:r>
            <a:r>
              <a:rPr lang="en-ID" sz="2000" dirty="0"/>
              <a:t> </a:t>
            </a:r>
            <a:r>
              <a:rPr lang="en-ID" sz="2000" dirty="0" err="1"/>
              <a:t>cerna</a:t>
            </a:r>
            <a:r>
              <a:rPr lang="en-ID" sz="2000" dirty="0"/>
              <a:t> </a:t>
            </a:r>
            <a:r>
              <a:rPr lang="en-ID" sz="2000" dirty="0" err="1"/>
              <a:t>atau</a:t>
            </a:r>
            <a:r>
              <a:rPr lang="en-ID" sz="2000" dirty="0"/>
              <a:t> </a:t>
            </a:r>
            <a:r>
              <a:rPr lang="en-ID" sz="2000" dirty="0" err="1"/>
              <a:t>gejala</a:t>
            </a:r>
            <a:r>
              <a:rPr lang="en-ID" sz="2000" dirty="0"/>
              <a:t> </a:t>
            </a:r>
            <a:r>
              <a:rPr lang="en-ID" sz="2000" dirty="0" err="1"/>
              <a:t>pernapasan</a:t>
            </a:r>
            <a:r>
              <a:rPr lang="en-ID" sz="2000" dirty="0"/>
              <a:t>. 10% GER </a:t>
            </a:r>
            <a:r>
              <a:rPr lang="en-ID" sz="2000" dirty="0" err="1"/>
              <a:t>menjadi</a:t>
            </a:r>
            <a:r>
              <a:rPr lang="en-ID" sz="2000" dirty="0"/>
              <a:t> GERD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45D6F5-45EC-4A55-A54B-2DDC46E9B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6748" y="3875342"/>
            <a:ext cx="4306956" cy="28727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970614-AC92-4BAC-B2BB-168F2A1D73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5175" y="3635375"/>
            <a:ext cx="279082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5764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B33D5-1A79-4ACD-A4FA-E2B930332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Fisiologi</a:t>
            </a:r>
            <a:r>
              <a:rPr lang="en-US" dirty="0"/>
              <a:t> – </a:t>
            </a:r>
            <a:r>
              <a:rPr lang="en-US" dirty="0" err="1"/>
              <a:t>patologi</a:t>
            </a:r>
            <a:r>
              <a:rPr lang="en-US" dirty="0"/>
              <a:t> 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E14282-3FD8-46B8-B6EE-959A77766F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dirty="0" err="1"/>
              <a:t>Fisiologi</a:t>
            </a:r>
            <a:r>
              <a:rPr lang="en-US" sz="2000" dirty="0"/>
              <a:t> normal : </a:t>
            </a:r>
            <a:r>
              <a:rPr lang="en-US" sz="2000" dirty="0" err="1"/>
              <a:t>dorongan</a:t>
            </a:r>
            <a:r>
              <a:rPr lang="en-US" sz="2000" dirty="0"/>
              <a:t> peristaltic </a:t>
            </a:r>
            <a:r>
              <a:rPr lang="en-US" sz="2000" dirty="0" err="1"/>
              <a:t>membuat</a:t>
            </a:r>
            <a:r>
              <a:rPr lang="en-US" sz="2000" dirty="0"/>
              <a:t> </a:t>
            </a:r>
            <a:r>
              <a:rPr lang="en-US" sz="2000" dirty="0" err="1"/>
              <a:t>esofagus</a:t>
            </a:r>
            <a:r>
              <a:rPr lang="en-US" sz="2000" dirty="0"/>
              <a:t> </a:t>
            </a:r>
            <a:r>
              <a:rPr lang="en-US" sz="2000" dirty="0" err="1"/>
              <a:t>menelan</a:t>
            </a:r>
            <a:r>
              <a:rPr lang="en-US" sz="2000" dirty="0"/>
              <a:t> </a:t>
            </a:r>
            <a:r>
              <a:rPr lang="en-US" sz="2000" dirty="0" err="1"/>
              <a:t>makanan</a:t>
            </a:r>
            <a:r>
              <a:rPr lang="en-US" sz="2000" dirty="0"/>
              <a:t>, </a:t>
            </a:r>
            <a:r>
              <a:rPr lang="en-US" sz="2000" dirty="0" err="1"/>
              <a:t>ke</a:t>
            </a:r>
            <a:r>
              <a:rPr lang="en-US" sz="2000" dirty="0"/>
              <a:t> </a:t>
            </a:r>
            <a:r>
              <a:rPr lang="en-US" sz="2000" dirty="0" err="1"/>
              <a:t>dalam</a:t>
            </a:r>
            <a:r>
              <a:rPr lang="en-US" sz="2000" dirty="0"/>
              <a:t> </a:t>
            </a:r>
            <a:r>
              <a:rPr lang="en-US" sz="2000" dirty="0" err="1"/>
              <a:t>lambung</a:t>
            </a:r>
            <a:r>
              <a:rPr lang="en-US" sz="2000" dirty="0"/>
              <a:t>. Bagian </a:t>
            </a:r>
            <a:r>
              <a:rPr lang="en-US" sz="2000" dirty="0" err="1"/>
              <a:t>bawah</a:t>
            </a:r>
            <a:r>
              <a:rPr lang="en-US" sz="2000" dirty="0"/>
              <a:t>  </a:t>
            </a:r>
            <a:r>
              <a:rPr lang="en-US" sz="2000" dirty="0" err="1"/>
              <a:t>sfingter</a:t>
            </a:r>
            <a:r>
              <a:rPr lang="en-US" sz="2000" dirty="0"/>
              <a:t> </a:t>
            </a:r>
            <a:r>
              <a:rPr lang="en-US" sz="2000" dirty="0" err="1"/>
              <a:t>esofagus</a:t>
            </a:r>
            <a:r>
              <a:rPr lang="en-US" sz="2000" dirty="0"/>
              <a:t> (LES), yang </a:t>
            </a:r>
            <a:r>
              <a:rPr lang="en-US" sz="2000" dirty="0" err="1"/>
              <a:t>dibentul</a:t>
            </a:r>
            <a:r>
              <a:rPr lang="en-US" sz="2000" dirty="0"/>
              <a:t> </a:t>
            </a:r>
            <a:r>
              <a:rPr lang="en-US" sz="2000" dirty="0" err="1"/>
              <a:t>otot</a:t>
            </a:r>
            <a:r>
              <a:rPr lang="en-US" sz="2000" dirty="0"/>
              <a:t> </a:t>
            </a:r>
            <a:r>
              <a:rPr lang="en-US" sz="2000" dirty="0" err="1"/>
              <a:t>melingkar</a:t>
            </a:r>
            <a:r>
              <a:rPr lang="en-US" sz="2000" dirty="0"/>
              <a:t> yang </a:t>
            </a:r>
            <a:r>
              <a:rPr lang="en-US" sz="2000" dirty="0" err="1"/>
              <a:t>berkontraksi</a:t>
            </a:r>
            <a:r>
              <a:rPr lang="en-US" sz="2000" dirty="0"/>
              <a:t> </a:t>
            </a:r>
            <a:r>
              <a:rPr lang="en-US" sz="2000" dirty="0" err="1"/>
              <a:t>menutup</a:t>
            </a:r>
            <a:r>
              <a:rPr lang="en-US" sz="2000" dirty="0"/>
              <a:t> </a:t>
            </a:r>
            <a:r>
              <a:rPr lang="en-US" sz="2000" dirty="0" err="1"/>
              <a:t>akhir</a:t>
            </a:r>
            <a:r>
              <a:rPr lang="en-US" sz="2000" dirty="0"/>
              <a:t> </a:t>
            </a:r>
            <a:r>
              <a:rPr lang="en-US" sz="2000" dirty="0" err="1"/>
              <a:t>esofagus</a:t>
            </a:r>
            <a:r>
              <a:rPr lang="en-US" sz="2000" dirty="0"/>
              <a:t> yang </a:t>
            </a:r>
            <a:r>
              <a:rPr lang="en-US" sz="2000" dirty="0" err="1"/>
              <a:t>bila</a:t>
            </a:r>
            <a:r>
              <a:rPr lang="en-US" sz="2000" dirty="0"/>
              <a:t> </a:t>
            </a:r>
            <a:r>
              <a:rPr lang="en-US" sz="2000" dirty="0" err="1"/>
              <a:t>relaks</a:t>
            </a:r>
            <a:r>
              <a:rPr lang="en-US" sz="2000" dirty="0"/>
              <a:t> </a:t>
            </a:r>
            <a:r>
              <a:rPr lang="en-US" sz="2000" dirty="0" err="1"/>
              <a:t>maka</a:t>
            </a:r>
            <a:r>
              <a:rPr lang="en-US" sz="2000" dirty="0"/>
              <a:t> </a:t>
            </a:r>
            <a:r>
              <a:rPr lang="en-US" sz="2000" dirty="0" err="1"/>
              <a:t>makanan</a:t>
            </a:r>
            <a:r>
              <a:rPr lang="en-US" sz="2000" dirty="0"/>
              <a:t> </a:t>
            </a:r>
            <a:r>
              <a:rPr lang="en-US" sz="2000" dirty="0" err="1"/>
              <a:t>masuk</a:t>
            </a:r>
            <a:r>
              <a:rPr lang="en-US" sz="2000" dirty="0"/>
              <a:t> </a:t>
            </a:r>
            <a:r>
              <a:rPr lang="en-US" sz="2000" dirty="0" err="1"/>
              <a:t>ke</a:t>
            </a:r>
            <a:r>
              <a:rPr lang="en-US" sz="2000" dirty="0"/>
              <a:t> </a:t>
            </a:r>
            <a:r>
              <a:rPr lang="en-US" sz="2000" dirty="0" err="1"/>
              <a:t>lambung</a:t>
            </a:r>
            <a:r>
              <a:rPr lang="en-US" sz="2000" dirty="0"/>
              <a:t>. </a:t>
            </a:r>
          </a:p>
          <a:p>
            <a:r>
              <a:rPr lang="en-US" sz="2000" dirty="0"/>
              <a:t>Pathophysiology of GERD :  </a:t>
            </a:r>
            <a:r>
              <a:rPr lang="en-US" sz="2000" dirty="0" err="1"/>
              <a:t>ketidaksesuaian</a:t>
            </a:r>
            <a:r>
              <a:rPr lang="en-US" sz="2000" dirty="0"/>
              <a:t>  </a:t>
            </a:r>
            <a:r>
              <a:rPr lang="en-US" sz="2000" dirty="0" err="1"/>
              <a:t>transien</a:t>
            </a:r>
            <a:r>
              <a:rPr lang="en-US" sz="2000" dirty="0"/>
              <a:t> lower esophageal sphincter relaxation (TLESR) </a:t>
            </a:r>
            <a:r>
              <a:rPr lang="en-US" sz="2000" dirty="0" err="1"/>
              <a:t>menjadi</a:t>
            </a:r>
            <a:r>
              <a:rPr lang="en-US" sz="2000" dirty="0"/>
              <a:t> </a:t>
            </a:r>
            <a:r>
              <a:rPr lang="en-US" sz="2000" dirty="0" err="1"/>
              <a:t>menyebab</a:t>
            </a:r>
            <a:r>
              <a:rPr lang="en-US" sz="2000" dirty="0"/>
              <a:t> </a:t>
            </a:r>
            <a:r>
              <a:rPr lang="en-US" sz="2000" dirty="0" err="1"/>
              <a:t>utama</a:t>
            </a:r>
            <a:r>
              <a:rPr lang="en-US" sz="2000" dirty="0"/>
              <a:t> of GERD pada </a:t>
            </a:r>
            <a:r>
              <a:rPr lang="en-US" sz="2000" dirty="0" err="1"/>
              <a:t>anak</a:t>
            </a:r>
            <a:r>
              <a:rPr lang="en-US" sz="2000" dirty="0"/>
              <a:t>. </a:t>
            </a:r>
            <a:r>
              <a:rPr lang="en-US" sz="2000" dirty="0" err="1"/>
              <a:t>Sehingga</a:t>
            </a:r>
            <a:r>
              <a:rPr lang="en-US" sz="2000" dirty="0"/>
              <a:t> </a:t>
            </a:r>
            <a:r>
              <a:rPr lang="en-US" sz="2000" dirty="0" err="1"/>
              <a:t>makanan</a:t>
            </a:r>
            <a:r>
              <a:rPr lang="en-US" sz="2000" dirty="0"/>
              <a:t> yang  </a:t>
            </a:r>
            <a:r>
              <a:rPr lang="en-US" sz="2000" dirty="0" err="1"/>
              <a:t>sudah</a:t>
            </a:r>
            <a:r>
              <a:rPr lang="en-US" sz="2000" dirty="0"/>
              <a:t> </a:t>
            </a:r>
            <a:r>
              <a:rPr lang="en-US" sz="2000" dirty="0" err="1"/>
              <a:t>ditelan</a:t>
            </a:r>
            <a:r>
              <a:rPr lang="en-US" sz="2000" dirty="0"/>
              <a:t> </a:t>
            </a:r>
            <a:r>
              <a:rPr lang="en-US" sz="2000" dirty="0" err="1"/>
              <a:t>berbalik</a:t>
            </a:r>
            <a:r>
              <a:rPr lang="en-US" sz="2000" dirty="0"/>
              <a:t> </a:t>
            </a:r>
            <a:r>
              <a:rPr lang="en-US" sz="2000" dirty="0" err="1"/>
              <a:t>ke</a:t>
            </a:r>
            <a:r>
              <a:rPr lang="en-US" sz="2000" dirty="0"/>
              <a:t> </a:t>
            </a:r>
            <a:r>
              <a:rPr lang="en-US" sz="2000" dirty="0" err="1"/>
              <a:t>atas</a:t>
            </a:r>
            <a:r>
              <a:rPr lang="en-US" sz="2000" dirty="0"/>
              <a:t> </a:t>
            </a:r>
            <a:r>
              <a:rPr lang="en-US" sz="2000" dirty="0" err="1"/>
              <a:t>lagi</a:t>
            </a:r>
            <a:r>
              <a:rPr lang="en-US" sz="2000" dirty="0"/>
              <a:t>. Lama </a:t>
            </a:r>
            <a:r>
              <a:rPr lang="en-US" sz="2000" dirty="0" err="1"/>
              <a:t>kelamaan</a:t>
            </a:r>
            <a:r>
              <a:rPr lang="en-US" sz="2000" dirty="0"/>
              <a:t> </a:t>
            </a:r>
            <a:r>
              <a:rPr lang="en-US" sz="2000" dirty="0" err="1"/>
              <a:t>menyebablan</a:t>
            </a:r>
            <a:r>
              <a:rPr lang="en-US" sz="2000" dirty="0"/>
              <a:t> </a:t>
            </a:r>
            <a:r>
              <a:rPr lang="en-US" sz="2000" dirty="0" err="1"/>
              <a:t>inflamasi</a:t>
            </a:r>
            <a:endParaRPr lang="en-US" sz="2000" dirty="0"/>
          </a:p>
          <a:p>
            <a:r>
              <a:rPr lang="en-US" sz="2000" dirty="0" err="1"/>
              <a:t>Kelambatan</a:t>
            </a:r>
            <a:r>
              <a:rPr lang="en-US" sz="2000" dirty="0"/>
              <a:t> </a:t>
            </a:r>
            <a:r>
              <a:rPr lang="en-US" sz="2000" dirty="0" err="1"/>
              <a:t>pengosongan</a:t>
            </a:r>
            <a:r>
              <a:rPr lang="en-US" sz="2000" dirty="0"/>
              <a:t> </a:t>
            </a:r>
            <a:r>
              <a:rPr lang="en-US" sz="2000" dirty="0" err="1"/>
              <a:t>lambung</a:t>
            </a:r>
            <a:r>
              <a:rPr lang="en-US" sz="2000" dirty="0"/>
              <a:t> .</a:t>
            </a:r>
            <a:endParaRPr lang="en-ID" sz="2000" dirty="0"/>
          </a:p>
        </p:txBody>
      </p:sp>
    </p:spTree>
    <p:extLst>
      <p:ext uri="{BB962C8B-B14F-4D97-AF65-F5344CB8AC3E}">
        <p14:creationId xmlns:p14="http://schemas.microsoft.com/office/powerpoint/2010/main" val="14365403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00D33-DF65-4CC4-B933-576CC4777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Gambaran </a:t>
            </a:r>
            <a:r>
              <a:rPr lang="en-US" dirty="0" err="1"/>
              <a:t>klinis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995B44-3C06-4210-883B-CBAA9ABEF2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err="1"/>
              <a:t>Fisiologis</a:t>
            </a:r>
            <a:endParaRPr lang="en-US" sz="2000" dirty="0"/>
          </a:p>
          <a:p>
            <a:r>
              <a:rPr lang="en-US" sz="2000" dirty="0" err="1"/>
              <a:t>Sering</a:t>
            </a:r>
            <a:r>
              <a:rPr lang="en-US" sz="2000" dirty="0"/>
              <a:t> </a:t>
            </a:r>
            <a:r>
              <a:rPr lang="en-US" sz="2000" dirty="0" err="1"/>
              <a:t>gumoh</a:t>
            </a:r>
            <a:r>
              <a:rPr lang="en-US" sz="2000" dirty="0"/>
              <a:t>, </a:t>
            </a:r>
            <a:r>
              <a:rPr lang="en-US" sz="2000" dirty="0" err="1"/>
              <a:t>tapi</a:t>
            </a:r>
            <a:r>
              <a:rPr lang="en-US" sz="2000" dirty="0"/>
              <a:t> </a:t>
            </a:r>
            <a:r>
              <a:rPr lang="en-US" sz="2000" dirty="0" err="1"/>
              <a:t>bayi</a:t>
            </a:r>
            <a:r>
              <a:rPr lang="en-US" sz="2000" dirty="0"/>
              <a:t> </a:t>
            </a:r>
            <a:r>
              <a:rPr lang="en-US" sz="2000" dirty="0" err="1"/>
              <a:t>baik-baik</a:t>
            </a:r>
            <a:r>
              <a:rPr lang="en-US" sz="2000" dirty="0"/>
              <a:t> </a:t>
            </a:r>
            <a:r>
              <a:rPr lang="en-US" sz="2000" dirty="0" err="1"/>
              <a:t>saja</a:t>
            </a:r>
            <a:r>
              <a:rPr lang="en-US" sz="2000" dirty="0"/>
              <a:t>. </a:t>
            </a:r>
          </a:p>
          <a:p>
            <a:r>
              <a:rPr lang="en-US" sz="2000" dirty="0" err="1"/>
              <a:t>Muntah</a:t>
            </a:r>
            <a:r>
              <a:rPr lang="en-US" sz="2000" dirty="0"/>
              <a:t> </a:t>
            </a:r>
            <a:r>
              <a:rPr lang="en-US" sz="2000" dirty="0" err="1"/>
              <a:t>ringan</a:t>
            </a:r>
            <a:endParaRPr lang="en-US" sz="2000" dirty="0"/>
          </a:p>
          <a:p>
            <a:r>
              <a:rPr lang="en-US" sz="2000" dirty="0" err="1"/>
              <a:t>Membaik</a:t>
            </a:r>
            <a:r>
              <a:rPr lang="en-US" sz="2000" dirty="0"/>
              <a:t> </a:t>
            </a:r>
            <a:r>
              <a:rPr lang="en-US" sz="2000" dirty="0" err="1"/>
              <a:t>setalh</a:t>
            </a:r>
            <a:r>
              <a:rPr lang="en-US" sz="2000" dirty="0"/>
              <a:t> 6-12 </a:t>
            </a:r>
            <a:r>
              <a:rPr lang="en-US" sz="2000" dirty="0" err="1"/>
              <a:t>bulan</a:t>
            </a:r>
            <a:endParaRPr lang="en-US" sz="2000" dirty="0"/>
          </a:p>
          <a:p>
            <a:pPr marL="0" indent="0">
              <a:buNone/>
            </a:pPr>
            <a:r>
              <a:rPr lang="en-US" sz="2000" dirty="0" err="1"/>
              <a:t>Patologis</a:t>
            </a:r>
            <a:r>
              <a:rPr lang="en-US" sz="2000" dirty="0"/>
              <a:t> </a:t>
            </a:r>
          </a:p>
          <a:p>
            <a:r>
              <a:rPr lang="en-US" sz="2000" dirty="0" err="1"/>
              <a:t>Muntah</a:t>
            </a:r>
            <a:r>
              <a:rPr lang="en-US" sz="2000" dirty="0"/>
              <a:t> </a:t>
            </a:r>
            <a:r>
              <a:rPr lang="en-US" sz="2000" dirty="0" err="1"/>
              <a:t>lebih</a:t>
            </a:r>
            <a:r>
              <a:rPr lang="en-US" sz="2000" dirty="0"/>
              <a:t> </a:t>
            </a:r>
            <a:r>
              <a:rPr lang="en-US" sz="2000" dirty="0" err="1"/>
              <a:t>sering</a:t>
            </a:r>
            <a:r>
              <a:rPr lang="en-US" sz="2000" dirty="0"/>
              <a:t> </a:t>
            </a:r>
          </a:p>
          <a:p>
            <a:r>
              <a:rPr lang="en-US" sz="2000" dirty="0" err="1"/>
              <a:t>Terdapat</a:t>
            </a:r>
            <a:r>
              <a:rPr lang="en-US" sz="2000" dirty="0"/>
              <a:t> </a:t>
            </a:r>
            <a:r>
              <a:rPr lang="en-US" sz="2000" dirty="0" err="1"/>
              <a:t>gagal</a:t>
            </a:r>
            <a:r>
              <a:rPr lang="en-US" sz="2000" dirty="0"/>
              <a:t> </a:t>
            </a:r>
            <a:r>
              <a:rPr lang="en-US" sz="2000" dirty="0" err="1"/>
              <a:t>tumbuh</a:t>
            </a:r>
            <a:endParaRPr lang="en-US" sz="2000" dirty="0"/>
          </a:p>
          <a:p>
            <a:r>
              <a:rPr lang="en-US" sz="2000" dirty="0"/>
              <a:t>Sandifer syndrome </a:t>
            </a:r>
          </a:p>
          <a:p>
            <a:r>
              <a:rPr lang="en-US" sz="2000" dirty="0" err="1"/>
              <a:t>Mennolak</a:t>
            </a:r>
            <a:r>
              <a:rPr lang="en-US" sz="2000" dirty="0"/>
              <a:t> </a:t>
            </a:r>
            <a:r>
              <a:rPr lang="en-US" sz="2000" dirty="0" err="1"/>
              <a:t>makan</a:t>
            </a:r>
            <a:r>
              <a:rPr lang="en-US" sz="2000" dirty="0"/>
              <a:t> </a:t>
            </a:r>
            <a:r>
              <a:rPr lang="en-US" sz="2000" dirty="0" err="1"/>
              <a:t>karena</a:t>
            </a:r>
            <a:r>
              <a:rPr lang="en-US" sz="2000" dirty="0"/>
              <a:t> esophagitis</a:t>
            </a:r>
            <a:endParaRPr lang="en-ID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FFEA10-81E8-4C64-8C12-7AFA25138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7347" y="876300"/>
            <a:ext cx="3257550" cy="162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2629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BBFD3-3823-453E-8C84-AC45751C6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ECDACA-4484-495F-9E71-DEFA06363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Anak yang </a:t>
            </a:r>
            <a:r>
              <a:rPr lang="en-US" sz="2400" dirty="0" err="1"/>
              <a:t>lebih</a:t>
            </a:r>
            <a:r>
              <a:rPr lang="en-US" sz="2400" dirty="0"/>
              <a:t> </a:t>
            </a:r>
            <a:r>
              <a:rPr lang="en-US" sz="2400" dirty="0" err="1"/>
              <a:t>besar</a:t>
            </a:r>
            <a:r>
              <a:rPr lang="en-US" sz="2400" dirty="0"/>
              <a:t> : </a:t>
            </a:r>
          </a:p>
          <a:p>
            <a:pPr lvl="1"/>
            <a:r>
              <a:rPr lang="en-US" sz="2400" dirty="0" err="1"/>
              <a:t>Gejala</a:t>
            </a:r>
            <a:r>
              <a:rPr lang="en-US" sz="2400" dirty="0"/>
              <a:t> esophagitis: </a:t>
            </a:r>
            <a:r>
              <a:rPr lang="en-US" sz="2400" dirty="0" err="1"/>
              <a:t>nyeri</a:t>
            </a:r>
            <a:r>
              <a:rPr lang="en-US" sz="2400" dirty="0"/>
              <a:t> epigastrium, heartburn, </a:t>
            </a:r>
            <a:r>
              <a:rPr lang="en-US" sz="2400" dirty="0" err="1"/>
              <a:t>membaik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antacid </a:t>
            </a:r>
            <a:r>
              <a:rPr lang="en-US" sz="2400" dirty="0" err="1"/>
              <a:t>atai</a:t>
            </a:r>
            <a:r>
              <a:rPr lang="en-US" sz="2400" dirty="0"/>
              <a:t> </a:t>
            </a:r>
            <a:r>
              <a:rPr lang="en-US" sz="2400" dirty="0" err="1"/>
              <a:t>makanan</a:t>
            </a:r>
            <a:r>
              <a:rPr lang="en-US" sz="2400" dirty="0"/>
              <a:t>. </a:t>
            </a:r>
            <a:r>
              <a:rPr lang="en-US" sz="2400" dirty="0" err="1"/>
              <a:t>Dipicu</a:t>
            </a:r>
            <a:r>
              <a:rPr lang="en-US" sz="2400" dirty="0"/>
              <a:t> kopi, </a:t>
            </a:r>
            <a:r>
              <a:rPr lang="en-US" sz="2400" dirty="0" err="1"/>
              <a:t>makanan</a:t>
            </a:r>
            <a:r>
              <a:rPr lang="en-US" sz="2400" dirty="0"/>
              <a:t> </a:t>
            </a:r>
            <a:r>
              <a:rPr lang="en-US" sz="2400" dirty="0" err="1"/>
              <a:t>berlemak</a:t>
            </a:r>
            <a:endParaRPr lang="en-US" sz="2400" dirty="0"/>
          </a:p>
          <a:p>
            <a:pPr lvl="1"/>
            <a:r>
              <a:rPr lang="en-US" sz="2400" dirty="0" err="1"/>
              <a:t>Gejala</a:t>
            </a:r>
            <a:r>
              <a:rPr lang="en-US" sz="2400" dirty="0"/>
              <a:t> yang </a:t>
            </a:r>
            <a:r>
              <a:rPr lang="en-US" sz="2400" dirty="0" err="1"/>
              <a:t>berhubungan</a:t>
            </a:r>
            <a:r>
              <a:rPr lang="en-US" sz="2400" dirty="0"/>
              <a:t> : </a:t>
            </a:r>
            <a:r>
              <a:rPr lang="en-US" sz="2400" dirty="0" err="1"/>
              <a:t>mualm</a:t>
            </a:r>
            <a:r>
              <a:rPr lang="en-US" sz="2400" dirty="0"/>
              <a:t> </a:t>
            </a:r>
            <a:r>
              <a:rPr lang="en-US" sz="2400" dirty="0" err="1"/>
              <a:t>mulut</a:t>
            </a:r>
            <a:r>
              <a:rPr lang="en-US" sz="2400" dirty="0"/>
              <a:t> </a:t>
            </a:r>
            <a:r>
              <a:rPr lang="en-US" sz="2400" dirty="0" err="1"/>
              <a:t>bau</a:t>
            </a:r>
            <a:r>
              <a:rPr lang="en-US" sz="2400" dirty="0"/>
              <a:t> (halitosis) wheezing</a:t>
            </a:r>
          </a:p>
          <a:p>
            <a:r>
              <a:rPr lang="en-US" sz="2400" dirty="0" err="1"/>
              <a:t>Komplikasi</a:t>
            </a:r>
            <a:r>
              <a:rPr lang="en-US" sz="2400" dirty="0"/>
              <a:t> : </a:t>
            </a:r>
            <a:r>
              <a:rPr lang="en-US" sz="2400" dirty="0" err="1"/>
              <a:t>aspirasi</a:t>
            </a:r>
            <a:r>
              <a:rPr lang="en-US" sz="2400" dirty="0"/>
              <a:t>, </a:t>
            </a:r>
            <a:r>
              <a:rPr lang="en-US" sz="2400" dirty="0" err="1"/>
              <a:t>barret</a:t>
            </a:r>
            <a:r>
              <a:rPr lang="en-US" sz="2400" dirty="0"/>
              <a:t> </a:t>
            </a:r>
            <a:r>
              <a:rPr lang="en-US" sz="2400" dirty="0" err="1"/>
              <a:t>esofagus</a:t>
            </a:r>
            <a:r>
              <a:rPr lang="en-US" sz="2400" dirty="0"/>
              <a:t>, </a:t>
            </a:r>
            <a:r>
              <a:rPr lang="en-US" sz="2400" dirty="0" err="1"/>
              <a:t>striktr</a:t>
            </a:r>
            <a:r>
              <a:rPr lang="en-US" sz="2400" dirty="0"/>
              <a:t> </a:t>
            </a:r>
            <a:r>
              <a:rPr lang="en-US" sz="2400" dirty="0" err="1"/>
              <a:t>esofagus</a:t>
            </a:r>
            <a:r>
              <a:rPr lang="en-US" sz="2400" dirty="0"/>
              <a:t> </a:t>
            </a:r>
          </a:p>
          <a:p>
            <a:r>
              <a:rPr lang="en-US" sz="2400" dirty="0" err="1"/>
              <a:t>Bayi</a:t>
            </a:r>
            <a:r>
              <a:rPr lang="en-US" sz="2400" dirty="0"/>
              <a:t> yang </a:t>
            </a:r>
            <a:r>
              <a:rPr lang="en-US" sz="2400" dirty="0" err="1"/>
              <a:t>menderita</a:t>
            </a:r>
            <a:r>
              <a:rPr lang="en-US" sz="2400" dirty="0"/>
              <a:t> </a:t>
            </a:r>
            <a:r>
              <a:rPr lang="en-US" sz="2400" dirty="0" err="1"/>
              <a:t>lebih</a:t>
            </a:r>
            <a:r>
              <a:rPr lang="en-US" sz="2400" dirty="0"/>
              <a:t> 1 </a:t>
            </a:r>
            <a:r>
              <a:rPr lang="en-US" sz="2400" dirty="0" err="1"/>
              <a:t>tahunperlu</a:t>
            </a:r>
            <a:r>
              <a:rPr lang="en-US" sz="2400" dirty="0"/>
              <a:t> </a:t>
            </a:r>
            <a:r>
              <a:rPr lang="en-US" sz="2400" dirty="0" err="1"/>
              <a:t>penanganan</a:t>
            </a:r>
            <a:r>
              <a:rPr lang="en-US" sz="2400" dirty="0"/>
              <a:t> </a:t>
            </a:r>
            <a:r>
              <a:rPr lang="en-US" sz="2400" dirty="0" err="1"/>
              <a:t>khusus</a:t>
            </a:r>
            <a:r>
              <a:rPr lang="en-US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282851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E148F-46C6-483C-9523-F511AD86C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Diagnosis 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A7FA5-5C5F-4A74-B28C-85F8B137D2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OMD </a:t>
            </a:r>
            <a:r>
              <a:rPr lang="en-US" dirty="0" err="1"/>
              <a:t>dengan</a:t>
            </a:r>
            <a:r>
              <a:rPr lang="en-US" dirty="0"/>
              <a:t> barium, </a:t>
            </a:r>
            <a:r>
              <a:rPr lang="en-US" dirty="0" err="1"/>
              <a:t>tetapi</a:t>
            </a:r>
            <a:r>
              <a:rPr lang="en-US" dirty="0"/>
              <a:t> test ii </a:t>
            </a:r>
            <a:r>
              <a:rPr lang="en-US" dirty="0" err="1"/>
              <a:t>kurang</a:t>
            </a:r>
            <a:r>
              <a:rPr lang="en-US" dirty="0"/>
              <a:t> </a:t>
            </a:r>
            <a:r>
              <a:rPr lang="en-US" dirty="0" err="1"/>
              <a:t>tepat</a:t>
            </a:r>
            <a:r>
              <a:rPr lang="en-US" dirty="0"/>
              <a:t> </a:t>
            </a:r>
            <a:r>
              <a:rPr lang="en-US" dirty="0" err="1"/>
              <a:t>untyk</a:t>
            </a:r>
            <a:r>
              <a:rPr lang="en-US" dirty="0"/>
              <a:t> GERD. </a:t>
            </a:r>
          </a:p>
          <a:p>
            <a:r>
              <a:rPr lang="en-US" dirty="0"/>
              <a:t>Uji </a:t>
            </a:r>
            <a:r>
              <a:rPr lang="en-US" dirty="0" err="1"/>
              <a:t>pengosongan</a:t>
            </a:r>
            <a:r>
              <a:rPr lang="en-US" dirty="0"/>
              <a:t> </a:t>
            </a:r>
            <a:r>
              <a:rPr lang="en-US" dirty="0" err="1"/>
              <a:t>lambung</a:t>
            </a:r>
            <a:r>
              <a:rPr lang="en-US" dirty="0"/>
              <a:t> (scintigraphy) </a:t>
            </a:r>
          </a:p>
          <a:p>
            <a:r>
              <a:rPr lang="en-US" dirty="0" err="1"/>
              <a:t>Pengukuran</a:t>
            </a:r>
            <a:r>
              <a:rPr lang="en-US" dirty="0"/>
              <a:t> pH </a:t>
            </a:r>
            <a:r>
              <a:rPr lang="en-US" dirty="0" err="1"/>
              <a:t>esofagus</a:t>
            </a:r>
            <a:r>
              <a:rPr lang="en-US" dirty="0"/>
              <a:t> </a:t>
            </a:r>
            <a:r>
              <a:rPr lang="en-US" dirty="0" err="1"/>
              <a:t>merupakan</a:t>
            </a:r>
            <a:r>
              <a:rPr lang="en-US" dirty="0"/>
              <a:t> gold </a:t>
            </a:r>
            <a:r>
              <a:rPr lang="en-US" dirty="0" err="1"/>
              <a:t>standar</a:t>
            </a:r>
            <a:r>
              <a:rPr lang="en-US" dirty="0"/>
              <a:t> GERD </a:t>
            </a:r>
            <a:r>
              <a:rPr lang="en-US" dirty="0" err="1"/>
              <a:t>tapi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selalu</a:t>
            </a:r>
            <a:r>
              <a:rPr lang="en-US" dirty="0"/>
              <a:t> </a:t>
            </a:r>
            <a:r>
              <a:rPr lang="en-US" dirty="0" err="1"/>
              <a:t>dianjurkan.Diagnosis</a:t>
            </a:r>
            <a:r>
              <a:rPr lang="en-US" dirty="0"/>
              <a:t> of GERD </a:t>
            </a:r>
            <a:r>
              <a:rPr lang="en-US" dirty="0" err="1"/>
              <a:t>berdasarkan</a:t>
            </a:r>
            <a:r>
              <a:rPr lang="en-US" dirty="0"/>
              <a:t> episode </a:t>
            </a:r>
            <a:r>
              <a:rPr lang="en-US" dirty="0" err="1"/>
              <a:t>asidifikasi</a:t>
            </a:r>
            <a:r>
              <a:rPr lang="en-US" dirty="0"/>
              <a:t> </a:t>
            </a:r>
          </a:p>
          <a:p>
            <a:r>
              <a:rPr lang="en-US" dirty="0" err="1"/>
              <a:t>Endoskopi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biopsy</a:t>
            </a:r>
          </a:p>
          <a:p>
            <a:r>
              <a:rPr lang="en-US" dirty="0" err="1"/>
              <a:t>Bronkhoskopi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pembersihan</a:t>
            </a:r>
            <a:r>
              <a:rPr lang="en-US" dirty="0"/>
              <a:t> bronchus.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539986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F78A6-4291-4FFA-A402-E5FFB4742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Penanganan</a:t>
            </a:r>
            <a:r>
              <a:rPr lang="en-US" dirty="0"/>
              <a:t> 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59733D-B809-42DF-80D5-07B4102B99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dirty="0" err="1"/>
              <a:t>Konservatif</a:t>
            </a:r>
            <a:r>
              <a:rPr lang="en-US" sz="2000" dirty="0"/>
              <a:t> : </a:t>
            </a:r>
          </a:p>
          <a:p>
            <a:pPr lvl="1"/>
            <a:r>
              <a:rPr lang="en-US" sz="2000" dirty="0"/>
              <a:t>Positioning, </a:t>
            </a:r>
            <a:r>
              <a:rPr lang="en-US" sz="2000" dirty="0" err="1"/>
              <a:t>setengah</a:t>
            </a:r>
            <a:r>
              <a:rPr lang="en-US" sz="2000" dirty="0"/>
              <a:t> duduk </a:t>
            </a:r>
            <a:r>
              <a:rPr lang="en-US" sz="2000" dirty="0" err="1"/>
              <a:t>ata</a:t>
            </a:r>
            <a:r>
              <a:rPr lang="en-US" sz="2000" dirty="0"/>
              <a:t> miring </a:t>
            </a:r>
            <a:r>
              <a:rPr lang="en-US" sz="2000" dirty="0" err="1"/>
              <a:t>kanan</a:t>
            </a:r>
            <a:r>
              <a:rPr lang="en-US" sz="2000" dirty="0"/>
              <a:t> </a:t>
            </a:r>
          </a:p>
          <a:p>
            <a:pPr lvl="1"/>
            <a:r>
              <a:rPr lang="en-US" sz="2000" dirty="0" err="1"/>
              <a:t>Makannan</a:t>
            </a:r>
            <a:r>
              <a:rPr lang="en-US" sz="2000" dirty="0"/>
              <a:t> </a:t>
            </a:r>
            <a:r>
              <a:rPr lang="en-US" sz="2000" dirty="0" err="1"/>
              <a:t>porsi</a:t>
            </a:r>
            <a:r>
              <a:rPr lang="en-US" sz="2000" dirty="0"/>
              <a:t> </a:t>
            </a:r>
            <a:r>
              <a:rPr lang="en-US" sz="2000" dirty="0" err="1"/>
              <a:t>kecil</a:t>
            </a:r>
            <a:r>
              <a:rPr lang="en-US" sz="2000" dirty="0"/>
              <a:t> dan </a:t>
            </a:r>
            <a:r>
              <a:rPr lang="en-US" sz="2000" dirty="0" err="1"/>
              <a:t>sering</a:t>
            </a:r>
            <a:r>
              <a:rPr lang="en-US" sz="2000" dirty="0"/>
              <a:t>, thickening milk, </a:t>
            </a:r>
          </a:p>
          <a:p>
            <a:pPr lvl="1"/>
            <a:r>
              <a:rPr lang="en-US" sz="2000" dirty="0" err="1"/>
              <a:t>Obat</a:t>
            </a:r>
            <a:r>
              <a:rPr lang="en-US" sz="2000" dirty="0"/>
              <a:t> </a:t>
            </a:r>
            <a:r>
              <a:rPr lang="en-US" sz="2000" dirty="0" err="1"/>
              <a:t>dengan</a:t>
            </a:r>
            <a:r>
              <a:rPr lang="en-US" sz="2000" dirty="0"/>
              <a:t> antacid, histamine H2-blockers, and proton-pump inhibitors is effective in reducing the irritation caused by the refluxate. </a:t>
            </a:r>
          </a:p>
          <a:p>
            <a:pPr lvl="1"/>
            <a:r>
              <a:rPr lang="en-US" sz="2000" dirty="0" err="1"/>
              <a:t>Agen</a:t>
            </a:r>
            <a:r>
              <a:rPr lang="en-US" sz="2000" dirty="0"/>
              <a:t> </a:t>
            </a:r>
            <a:r>
              <a:rPr lang="en-US" sz="2000" dirty="0" err="1"/>
              <a:t>motilitas</a:t>
            </a:r>
            <a:r>
              <a:rPr lang="en-US" sz="2000" dirty="0"/>
              <a:t> usus : erythromycin or metoclopramide. </a:t>
            </a:r>
          </a:p>
          <a:p>
            <a:r>
              <a:rPr lang="en-US" sz="2000" dirty="0" err="1"/>
              <a:t>Pembedahan</a:t>
            </a:r>
            <a:r>
              <a:rPr lang="en-US" sz="2000" dirty="0"/>
              <a:t> </a:t>
            </a:r>
          </a:p>
          <a:p>
            <a:pPr lvl="1"/>
            <a:r>
              <a:rPr lang="en-US" sz="2000" dirty="0" err="1"/>
              <a:t>Bila</a:t>
            </a:r>
            <a:r>
              <a:rPr lang="en-US" sz="2000" dirty="0"/>
              <a:t> </a:t>
            </a:r>
            <a:r>
              <a:rPr lang="en-US" sz="2000" dirty="0" err="1"/>
              <a:t>konservatif</a:t>
            </a:r>
            <a:r>
              <a:rPr lang="en-US" sz="2000" dirty="0"/>
              <a:t> </a:t>
            </a:r>
            <a:r>
              <a:rPr lang="en-US" sz="2000" dirty="0" err="1"/>
              <a:t>gagal</a:t>
            </a:r>
            <a:r>
              <a:rPr lang="en-US" sz="2000" dirty="0"/>
              <a:t> . </a:t>
            </a:r>
            <a:endParaRPr lang="en-ID" sz="2000" dirty="0"/>
          </a:p>
        </p:txBody>
      </p:sp>
    </p:spTree>
    <p:extLst>
      <p:ext uri="{BB962C8B-B14F-4D97-AF65-F5344CB8AC3E}">
        <p14:creationId xmlns:p14="http://schemas.microsoft.com/office/powerpoint/2010/main" val="8182409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56C98-6879-4B79-B6C3-14951F56F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Muntah</a:t>
            </a:r>
            <a:r>
              <a:rPr lang="en-US" dirty="0"/>
              <a:t> </a:t>
            </a:r>
            <a:r>
              <a:rPr lang="en-US" dirty="0" err="1"/>
              <a:t>karena</a:t>
            </a:r>
            <a:r>
              <a:rPr lang="en-US" dirty="0"/>
              <a:t> </a:t>
            </a:r>
            <a:r>
              <a:rPr lang="en-US" dirty="0" err="1"/>
              <a:t>masalah</a:t>
            </a:r>
            <a:r>
              <a:rPr lang="en-US" dirty="0"/>
              <a:t> usus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E95A32-C464-4AA7-8348-FEA4107C44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HPS / </a:t>
            </a:r>
            <a:r>
              <a:rPr lang="en-US" sz="2400" dirty="0" err="1"/>
              <a:t>hipertrofic</a:t>
            </a:r>
            <a:r>
              <a:rPr lang="en-US" sz="2400" dirty="0"/>
              <a:t> pyloric stenosis</a:t>
            </a:r>
          </a:p>
          <a:p>
            <a:r>
              <a:rPr lang="en-US" sz="2400" dirty="0" err="1"/>
              <a:t>Penebalan</a:t>
            </a:r>
            <a:r>
              <a:rPr lang="en-US" sz="2400" dirty="0"/>
              <a:t> pylorus </a:t>
            </a:r>
            <a:r>
              <a:rPr lang="en-US" sz="2400" dirty="0" err="1"/>
              <a:t>nebyebabkab</a:t>
            </a:r>
            <a:r>
              <a:rPr lang="en-US" sz="2400" dirty="0"/>
              <a:t> </a:t>
            </a:r>
            <a:r>
              <a:rPr lang="en-US" sz="2400" dirty="0" err="1"/>
              <a:t>onstrusi</a:t>
            </a:r>
            <a:r>
              <a:rPr lang="en-US" sz="2400" dirty="0"/>
              <a:t> </a:t>
            </a:r>
            <a:r>
              <a:rPr lang="en-US" sz="2400" dirty="0">
                <a:sym typeface="Wingdings" panose="05000000000000000000" pitchFamily="2" charset="2"/>
              </a:rPr>
              <a:t> </a:t>
            </a:r>
            <a:r>
              <a:rPr lang="en-US" sz="2400" dirty="0" err="1">
                <a:sym typeface="Wingdings" panose="05000000000000000000" pitchFamily="2" charset="2"/>
              </a:rPr>
              <a:t>mutah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nyemprot</a:t>
            </a:r>
            <a:r>
              <a:rPr lang="en-US" sz="2400" dirty="0">
                <a:sym typeface="Wingdings" panose="05000000000000000000" pitchFamily="2" charset="2"/>
              </a:rPr>
              <a:t>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326534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E2754-3504-45AC-B3DE-76FB7D058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Gambaran </a:t>
            </a:r>
            <a:r>
              <a:rPr lang="en-US" dirty="0" err="1"/>
              <a:t>klinis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32F77D-5526-4D7F-AD7A-D6F72A25E3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468032"/>
            <a:ext cx="8761412" cy="3416300"/>
          </a:xfrm>
        </p:spPr>
        <p:txBody>
          <a:bodyPr>
            <a:normAutofit/>
          </a:bodyPr>
          <a:lstStyle/>
          <a:p>
            <a:r>
              <a:rPr lang="en-US" sz="2400" dirty="0" err="1"/>
              <a:t>Muntah</a:t>
            </a:r>
            <a:r>
              <a:rPr lang="en-US" sz="2400" dirty="0"/>
              <a:t> non </a:t>
            </a:r>
            <a:r>
              <a:rPr lang="en-US" sz="2400" dirty="0" err="1"/>
              <a:t>billous</a:t>
            </a:r>
            <a:r>
              <a:rPr lang="en-US" sz="2400" dirty="0"/>
              <a:t>, </a:t>
            </a:r>
            <a:r>
              <a:rPr lang="en-US" sz="2400" dirty="0" err="1"/>
              <a:t>cairan</a:t>
            </a:r>
            <a:r>
              <a:rPr lang="en-US" sz="2400" dirty="0"/>
              <a:t> </a:t>
            </a:r>
            <a:r>
              <a:rPr lang="en-US" sz="2400" dirty="0" err="1"/>
              <a:t>seperti</a:t>
            </a:r>
            <a:r>
              <a:rPr lang="en-US" sz="2400" dirty="0"/>
              <a:t> susu, </a:t>
            </a:r>
            <a:r>
              <a:rPr lang="en-US" sz="2400" dirty="0" err="1"/>
              <a:t>mulai</a:t>
            </a:r>
            <a:r>
              <a:rPr lang="en-US" sz="2400" dirty="0"/>
              <a:t> 2-3  </a:t>
            </a:r>
            <a:r>
              <a:rPr lang="en-US" sz="2400" dirty="0" err="1"/>
              <a:t>minggu</a:t>
            </a:r>
            <a:endParaRPr lang="en-US" sz="2400" dirty="0"/>
          </a:p>
          <a:p>
            <a:r>
              <a:rPr lang="en-US" sz="2400" dirty="0" err="1"/>
              <a:t>Muntah</a:t>
            </a:r>
            <a:r>
              <a:rPr lang="en-US" sz="2400" dirty="0"/>
              <a:t> </a:t>
            </a:r>
            <a:r>
              <a:rPr lang="en-US" sz="2400" dirty="0" err="1"/>
              <a:t>nyemprot</a:t>
            </a:r>
            <a:r>
              <a:rPr lang="en-US" sz="2400" dirty="0"/>
              <a:t> , </a:t>
            </a:r>
            <a:r>
              <a:rPr lang="en-US" sz="2400" dirty="0" err="1"/>
              <a:t>beberapa</a:t>
            </a:r>
            <a:r>
              <a:rPr lang="en-US" sz="2400" dirty="0"/>
              <a:t> </a:t>
            </a:r>
            <a:r>
              <a:rPr lang="en-US" sz="2400" dirty="0" err="1"/>
              <a:t>saat</a:t>
            </a:r>
            <a:r>
              <a:rPr lang="en-US" sz="2400" dirty="0"/>
              <a:t> </a:t>
            </a:r>
            <a:r>
              <a:rPr lang="en-US" sz="2400" dirty="0" err="1"/>
              <a:t>setelah</a:t>
            </a:r>
            <a:r>
              <a:rPr lang="en-US" sz="2400" dirty="0"/>
              <a:t> </a:t>
            </a:r>
            <a:r>
              <a:rPr lang="en-US" sz="2400" dirty="0" err="1"/>
              <a:t>makan</a:t>
            </a:r>
            <a:r>
              <a:rPr lang="en-US" sz="2400" dirty="0"/>
              <a:t>. </a:t>
            </a:r>
          </a:p>
          <a:p>
            <a:r>
              <a:rPr lang="en-US" sz="2400" dirty="0" err="1"/>
              <a:t>Bayi</a:t>
            </a:r>
            <a:r>
              <a:rPr lang="en-US" sz="2400" dirty="0"/>
              <a:t> </a:t>
            </a:r>
            <a:r>
              <a:rPr lang="en-US" sz="2400" dirty="0" err="1"/>
              <a:t>menjadi</a:t>
            </a:r>
            <a:r>
              <a:rPr lang="en-US" sz="2400" dirty="0"/>
              <a:t> </a:t>
            </a:r>
            <a:r>
              <a:rPr lang="en-US" sz="2400" dirty="0" err="1"/>
              <a:t>rewel</a:t>
            </a:r>
            <a:r>
              <a:rPr lang="en-US" sz="2400" dirty="0"/>
              <a:t> </a:t>
            </a:r>
          </a:p>
          <a:p>
            <a:r>
              <a:rPr lang="en-US" sz="2400" dirty="0"/>
              <a:t>5% of </a:t>
            </a:r>
            <a:r>
              <a:rPr lang="en-US" sz="2400" dirty="0" err="1"/>
              <a:t>pasien</a:t>
            </a:r>
            <a:r>
              <a:rPr lang="en-US" sz="2400" dirty="0"/>
              <a:t> </a:t>
            </a:r>
            <a:r>
              <a:rPr lang="en-US" sz="2400" dirty="0" err="1"/>
              <a:t>kuning</a:t>
            </a:r>
            <a:r>
              <a:rPr lang="en-US" sz="2400" dirty="0"/>
              <a:t>, </a:t>
            </a:r>
            <a:r>
              <a:rPr lang="en-US" sz="2400" dirty="0" err="1"/>
              <a:t>dihubungkan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enzim</a:t>
            </a:r>
            <a:r>
              <a:rPr lang="en-US" sz="2400" dirty="0"/>
              <a:t> </a:t>
            </a:r>
            <a:r>
              <a:rPr lang="en-US" sz="2400" dirty="0" err="1"/>
              <a:t>glucuronyl</a:t>
            </a:r>
            <a:r>
              <a:rPr lang="en-US" sz="2400" dirty="0"/>
              <a:t> transferase </a:t>
            </a:r>
            <a:r>
              <a:rPr lang="en-US" sz="2400" dirty="0" err="1"/>
              <a:t>yg</a:t>
            </a:r>
            <a:r>
              <a:rPr lang="en-US" sz="2400" dirty="0"/>
              <a:t> </a:t>
            </a:r>
            <a:r>
              <a:rPr lang="en-US" sz="2400" dirty="0" err="1"/>
              <a:t>rendah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Dehidrasi</a:t>
            </a:r>
            <a:r>
              <a:rPr lang="en-US" sz="2400" dirty="0"/>
              <a:t> dan </a:t>
            </a:r>
            <a:r>
              <a:rPr lang="en-US" sz="2400" dirty="0" err="1"/>
              <a:t>abnormalitas</a:t>
            </a:r>
            <a:r>
              <a:rPr lang="en-US" sz="2400" dirty="0"/>
              <a:t> </a:t>
            </a:r>
            <a:r>
              <a:rPr lang="en-US" sz="2400" dirty="0" err="1"/>
              <a:t>elektrolit</a:t>
            </a:r>
            <a:endParaRPr lang="en-ID" sz="2400" dirty="0"/>
          </a:p>
        </p:txBody>
      </p:sp>
    </p:spTree>
    <p:extLst>
      <p:ext uri="{BB962C8B-B14F-4D97-AF65-F5344CB8AC3E}">
        <p14:creationId xmlns:p14="http://schemas.microsoft.com/office/powerpoint/2010/main" val="41515719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B1019-1CD6-4900-8235-B9BF79289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Pemeriksaan</a:t>
            </a:r>
            <a:r>
              <a:rPr lang="en-US" dirty="0"/>
              <a:t> </a:t>
            </a:r>
            <a:r>
              <a:rPr lang="en-US" dirty="0" err="1"/>
              <a:t>Fisik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0D82E-BF75-44D9-9532-20FD09F5B9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hypertrophied pylorus muscle </a:t>
            </a:r>
            <a:r>
              <a:rPr lang="en-US" sz="2400" dirty="0" err="1"/>
              <a:t>dapat</a:t>
            </a:r>
            <a:r>
              <a:rPr lang="en-US" sz="2400" dirty="0"/>
              <a:t> </a:t>
            </a:r>
            <a:r>
              <a:rPr lang="en-US" sz="2400" dirty="0" err="1"/>
              <a:t>teraba</a:t>
            </a:r>
            <a:r>
              <a:rPr lang="en-US" sz="2400" dirty="0"/>
              <a:t> di </a:t>
            </a:r>
            <a:r>
              <a:rPr lang="en-US" sz="2400" dirty="0" err="1"/>
              <a:t>atas</a:t>
            </a:r>
            <a:r>
              <a:rPr lang="en-US" sz="2400" dirty="0"/>
              <a:t> umbilicus, </a:t>
            </a:r>
            <a:r>
              <a:rPr lang="en-US" sz="2400" dirty="0" err="1"/>
              <a:t>disebut</a:t>
            </a:r>
            <a:r>
              <a:rPr lang="en-US" sz="2400" dirty="0"/>
              <a:t> </a:t>
            </a:r>
            <a:r>
              <a:rPr lang="en-US" sz="2400" dirty="0" err="1"/>
              <a:t>tanda</a:t>
            </a:r>
            <a:r>
              <a:rPr lang="en-US" sz="2400" dirty="0"/>
              <a:t> ‘olive’.</a:t>
            </a:r>
          </a:p>
          <a:p>
            <a:r>
              <a:rPr lang="en-US" sz="2400" dirty="0"/>
              <a:t>Setelah </a:t>
            </a:r>
            <a:r>
              <a:rPr lang="en-US" sz="2400" dirty="0" err="1"/>
              <a:t>makan</a:t>
            </a:r>
            <a:r>
              <a:rPr lang="en-US" sz="2400" dirty="0"/>
              <a:t> </a:t>
            </a:r>
            <a:r>
              <a:rPr lang="en-US" sz="2400" dirty="0" err="1"/>
              <a:t>gerak</a:t>
            </a:r>
            <a:r>
              <a:rPr lang="en-US" sz="2400" dirty="0"/>
              <a:t> usus </a:t>
            </a:r>
            <a:r>
              <a:rPr lang="en-US" sz="2400" dirty="0" err="1"/>
              <a:t>hiperperistaltik</a:t>
            </a:r>
            <a:endParaRPr lang="en-US" sz="2400" dirty="0"/>
          </a:p>
          <a:p>
            <a:r>
              <a:rPr lang="en-US" sz="2400" dirty="0" err="1"/>
              <a:t>Muntah</a:t>
            </a:r>
            <a:r>
              <a:rPr lang="en-US" sz="2400" dirty="0"/>
              <a:t> </a:t>
            </a:r>
            <a:r>
              <a:rPr lang="en-US" sz="2400" dirty="0" err="1"/>
              <a:t>terus</a:t>
            </a:r>
            <a:r>
              <a:rPr lang="en-US" sz="2400" dirty="0"/>
              <a:t> </a:t>
            </a:r>
            <a:r>
              <a:rPr lang="en-US" sz="2400" dirty="0" err="1"/>
              <a:t>menurs</a:t>
            </a:r>
            <a:r>
              <a:rPr lang="en-US" sz="2400" dirty="0"/>
              <a:t> </a:t>
            </a:r>
            <a:r>
              <a:rPr lang="en-US" sz="2400" dirty="0" err="1"/>
              <a:t>menyebabkan</a:t>
            </a:r>
            <a:r>
              <a:rPr lang="en-US" sz="2400" dirty="0"/>
              <a:t> </a:t>
            </a:r>
            <a:r>
              <a:rPr lang="en-US" sz="2400" dirty="0" err="1"/>
              <a:t>hypochloremic</a:t>
            </a:r>
            <a:r>
              <a:rPr lang="en-US" sz="2400" dirty="0"/>
              <a:t>, hypokalemic, metabolic alkalosis. </a:t>
            </a:r>
          </a:p>
          <a:p>
            <a:r>
              <a:rPr lang="en-US" sz="2400" dirty="0" err="1"/>
              <a:t>Pemeriksaan</a:t>
            </a:r>
            <a:r>
              <a:rPr lang="en-US" sz="2400" dirty="0"/>
              <a:t> </a:t>
            </a:r>
            <a:r>
              <a:rPr lang="en-US" sz="2400" dirty="0" err="1"/>
              <a:t>radiologi</a:t>
            </a:r>
            <a:r>
              <a:rPr lang="en-US" sz="2400" dirty="0"/>
              <a:t> : USG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mengukur</a:t>
            </a:r>
            <a:r>
              <a:rPr lang="en-US" sz="2400" dirty="0"/>
              <a:t> Panjang </a:t>
            </a:r>
            <a:r>
              <a:rPr lang="en-US" sz="2400" dirty="0" err="1"/>
              <a:t>otot</a:t>
            </a:r>
            <a:r>
              <a:rPr lang="en-US" sz="2400" dirty="0"/>
              <a:t> pylorus dan </a:t>
            </a:r>
            <a:r>
              <a:rPr lang="en-US" sz="2400" dirty="0" err="1"/>
              <a:t>ketebalannya</a:t>
            </a:r>
            <a:r>
              <a:rPr lang="en-US" sz="2400" dirty="0"/>
              <a:t>. </a:t>
            </a:r>
          </a:p>
          <a:p>
            <a:pPr marL="0" indent="0">
              <a:buNone/>
            </a:pPr>
            <a:endParaRPr lang="en-ID" sz="2400" dirty="0"/>
          </a:p>
        </p:txBody>
      </p:sp>
    </p:spTree>
    <p:extLst>
      <p:ext uri="{BB962C8B-B14F-4D97-AF65-F5344CB8AC3E}">
        <p14:creationId xmlns:p14="http://schemas.microsoft.com/office/powerpoint/2010/main" val="8121378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F2CAC-C930-41F4-B206-A836C89BC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7231" y="536347"/>
            <a:ext cx="8761413" cy="706964"/>
          </a:xfrm>
        </p:spPr>
        <p:txBody>
          <a:bodyPr/>
          <a:lstStyle/>
          <a:p>
            <a:r>
              <a:rPr lang="en-US" dirty="0"/>
              <a:t>Nyeri </a:t>
            </a:r>
            <a:r>
              <a:rPr lang="en-US" dirty="0" err="1"/>
              <a:t>akut</a:t>
            </a:r>
            <a:r>
              <a:rPr lang="en-US" dirty="0"/>
              <a:t> abdomen 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D4718-E506-46F9-AB2B-E8E4E98D42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7739"/>
            <a:ext cx="10515600" cy="4719224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000" dirty="0" err="1"/>
              <a:t>Definisi</a:t>
            </a:r>
            <a:r>
              <a:rPr lang="en-US" sz="2000" dirty="0"/>
              <a:t> : </a:t>
            </a:r>
            <a:r>
              <a:rPr lang="en-US" sz="2000" dirty="0" err="1"/>
              <a:t>nyeri</a:t>
            </a:r>
            <a:r>
              <a:rPr lang="en-US" sz="2000" dirty="0"/>
              <a:t> </a:t>
            </a:r>
            <a:r>
              <a:rPr lang="en-US" sz="2000" dirty="0" err="1"/>
              <a:t>perut</a:t>
            </a:r>
            <a:r>
              <a:rPr lang="en-US" sz="2000" dirty="0"/>
              <a:t> </a:t>
            </a:r>
            <a:r>
              <a:rPr lang="en-US" sz="2000" dirty="0" err="1"/>
              <a:t>mendadak</a:t>
            </a:r>
            <a:r>
              <a:rPr lang="en-US" sz="2000" dirty="0"/>
              <a:t> yang </a:t>
            </a:r>
            <a:r>
              <a:rPr lang="en-US" sz="2000" dirty="0" err="1"/>
              <a:t>memerlukan</a:t>
            </a:r>
            <a:r>
              <a:rPr lang="en-US" sz="2000" dirty="0"/>
              <a:t> </a:t>
            </a:r>
            <a:r>
              <a:rPr lang="en-US" sz="2000" dirty="0" err="1"/>
              <a:t>evaluasi</a:t>
            </a:r>
            <a:r>
              <a:rPr lang="en-US" sz="2000" dirty="0"/>
              <a:t>, diagnosis dan </a:t>
            </a:r>
            <a:r>
              <a:rPr lang="en-US" sz="2000" dirty="0" err="1"/>
              <a:t>penanganan</a:t>
            </a:r>
            <a:r>
              <a:rPr lang="en-US" sz="2000" dirty="0"/>
              <a:t> </a:t>
            </a:r>
            <a:r>
              <a:rPr lang="en-US" sz="2000" dirty="0" err="1"/>
              <a:t>segera</a:t>
            </a:r>
            <a:r>
              <a:rPr lang="en-US" sz="2000" dirty="0"/>
              <a:t>. Nyeri yang </a:t>
            </a:r>
            <a:r>
              <a:rPr lang="en-US" sz="2000" dirty="0" err="1"/>
              <a:t>bersumber</a:t>
            </a:r>
            <a:r>
              <a:rPr lang="en-US" sz="2000" dirty="0"/>
              <a:t> </a:t>
            </a:r>
            <a:r>
              <a:rPr lang="en-US" sz="2000" dirty="0" err="1"/>
              <a:t>dari</a:t>
            </a:r>
            <a:r>
              <a:rPr lang="en-US" sz="2000" dirty="0"/>
              <a:t> </a:t>
            </a:r>
            <a:r>
              <a:rPr lang="en-US" sz="2000" dirty="0" err="1"/>
              <a:t>kasus</a:t>
            </a:r>
            <a:r>
              <a:rPr lang="en-US" sz="2000" dirty="0"/>
              <a:t> </a:t>
            </a:r>
            <a:r>
              <a:rPr lang="en-US" sz="2000" dirty="0" err="1"/>
              <a:t>bedah</a:t>
            </a:r>
            <a:r>
              <a:rPr lang="en-US" sz="2000" dirty="0"/>
              <a:t> </a:t>
            </a:r>
            <a:r>
              <a:rPr lang="en-US" sz="2000" dirty="0" err="1"/>
              <a:t>memerlukan</a:t>
            </a:r>
            <a:r>
              <a:rPr lang="en-US" sz="2000" dirty="0"/>
              <a:t> Tindakan </a:t>
            </a:r>
            <a:r>
              <a:rPr lang="en-US" sz="2000" dirty="0" err="1"/>
              <a:t>bedah</a:t>
            </a:r>
            <a:r>
              <a:rPr lang="en-US" sz="2000" dirty="0"/>
              <a:t> </a:t>
            </a:r>
            <a:r>
              <a:rPr lang="en-US" sz="2000" dirty="0" err="1"/>
              <a:t>segera</a:t>
            </a:r>
            <a:r>
              <a:rPr lang="en-US" sz="2000" dirty="0"/>
              <a:t>. </a:t>
            </a:r>
          </a:p>
          <a:p>
            <a:r>
              <a:rPr lang="en-US" sz="2000" dirty="0"/>
              <a:t>Anamnesis : Riwayat trauma , </a:t>
            </a:r>
            <a:r>
              <a:rPr lang="en-US" sz="2000" dirty="0" err="1"/>
              <a:t>nyeri</a:t>
            </a:r>
            <a:r>
              <a:rPr lang="en-US" sz="2000" dirty="0"/>
              <a:t> </a:t>
            </a:r>
            <a:r>
              <a:rPr lang="en-US" sz="2000" dirty="0" err="1"/>
              <a:t>perut</a:t>
            </a:r>
            <a:r>
              <a:rPr lang="en-US" sz="2000" dirty="0"/>
              <a:t> </a:t>
            </a:r>
            <a:r>
              <a:rPr lang="en-US" sz="2000" dirty="0" err="1"/>
              <a:t>sebelumnya</a:t>
            </a:r>
            <a:r>
              <a:rPr lang="en-US" sz="2000" dirty="0"/>
              <a:t> </a:t>
            </a:r>
            <a:r>
              <a:rPr lang="en-US" sz="2000" dirty="0" err="1"/>
              <a:t>atau</a:t>
            </a:r>
            <a:r>
              <a:rPr lang="en-US" sz="2000" dirty="0"/>
              <a:t> Riwayat </a:t>
            </a:r>
            <a:r>
              <a:rPr lang="en-US" sz="2000" dirty="0" err="1"/>
              <a:t>operasi</a:t>
            </a:r>
            <a:r>
              <a:rPr lang="en-US" sz="2000" dirty="0"/>
              <a:t> </a:t>
            </a:r>
            <a:r>
              <a:rPr lang="en-US" sz="2000" dirty="0" err="1"/>
              <a:t>sebelumnya</a:t>
            </a:r>
            <a:r>
              <a:rPr lang="en-US" sz="2000" dirty="0"/>
              <a:t>, </a:t>
            </a:r>
            <a:r>
              <a:rPr lang="en-US" sz="2000" dirty="0" err="1"/>
              <a:t>infeksi</a:t>
            </a:r>
            <a:r>
              <a:rPr lang="en-US" sz="2000" dirty="0"/>
              <a:t> dan </a:t>
            </a:r>
            <a:r>
              <a:rPr lang="en-US" sz="2000" dirty="0" err="1"/>
              <a:t>penggunaan</a:t>
            </a:r>
            <a:r>
              <a:rPr lang="en-US" sz="2000" dirty="0"/>
              <a:t> </a:t>
            </a:r>
            <a:r>
              <a:rPr lang="en-US" sz="2000" dirty="0" err="1"/>
              <a:t>obat</a:t>
            </a:r>
            <a:r>
              <a:rPr lang="en-US" sz="2000" dirty="0"/>
              <a:t>. </a:t>
            </a:r>
            <a:r>
              <a:rPr lang="en-US" sz="2000" dirty="0" err="1"/>
              <a:t>Demam</a:t>
            </a:r>
            <a:r>
              <a:rPr lang="en-US" sz="2000" dirty="0"/>
              <a:t>, </a:t>
            </a:r>
            <a:r>
              <a:rPr lang="en-US" sz="2000" dirty="0" err="1"/>
              <a:t>muntah</a:t>
            </a:r>
            <a:r>
              <a:rPr lang="en-US" sz="2000" dirty="0"/>
              <a:t>, </a:t>
            </a:r>
            <a:r>
              <a:rPr lang="en-US" sz="2000" dirty="0" err="1"/>
              <a:t>diare</a:t>
            </a:r>
            <a:r>
              <a:rPr lang="en-US" sz="2000" dirty="0"/>
              <a:t>, </a:t>
            </a:r>
            <a:r>
              <a:rPr lang="en-US" sz="2000" dirty="0" err="1"/>
              <a:t>konstipasu</a:t>
            </a:r>
            <a:r>
              <a:rPr lang="en-US" sz="2000" dirty="0"/>
              <a:t>, </a:t>
            </a:r>
            <a:r>
              <a:rPr lang="en-US" sz="2000" dirty="0" err="1"/>
              <a:t>mual</a:t>
            </a:r>
            <a:r>
              <a:rPr lang="en-US" sz="2000" dirty="0"/>
              <a:t>, </a:t>
            </a:r>
            <a:r>
              <a:rPr lang="en-US" sz="2000" dirty="0" err="1"/>
              <a:t>nyeri</a:t>
            </a:r>
            <a:r>
              <a:rPr lang="en-US" sz="2000" dirty="0"/>
              <a:t> </a:t>
            </a:r>
            <a:r>
              <a:rPr lang="en-US" sz="2000" dirty="0" err="1"/>
              <a:t>saat</a:t>
            </a:r>
            <a:r>
              <a:rPr lang="en-US" sz="2000" dirty="0"/>
              <a:t> </a:t>
            </a:r>
            <a:r>
              <a:rPr lang="en-US" sz="2000" dirty="0" err="1"/>
              <a:t>kencing</a:t>
            </a:r>
            <a:r>
              <a:rPr lang="en-US" sz="2000" dirty="0"/>
              <a:t>, </a:t>
            </a:r>
            <a:r>
              <a:rPr lang="en-US" sz="2000" dirty="0" err="1"/>
              <a:t>atau</a:t>
            </a:r>
            <a:r>
              <a:rPr lang="en-US" sz="2000" dirty="0"/>
              <a:t> </a:t>
            </a:r>
            <a:r>
              <a:rPr lang="en-US" sz="2000" dirty="0" err="1"/>
              <a:t>nyeri</a:t>
            </a:r>
            <a:r>
              <a:rPr lang="en-US" sz="2000" dirty="0"/>
              <a:t> </a:t>
            </a:r>
            <a:r>
              <a:rPr lang="en-US" sz="2000" dirty="0" err="1"/>
              <a:t>memburuk</a:t>
            </a:r>
            <a:r>
              <a:rPr lang="en-US" sz="2000" dirty="0"/>
              <a:t> </a:t>
            </a:r>
            <a:r>
              <a:rPr lang="en-US" sz="2000" dirty="0" err="1"/>
              <a:t>dengan</a:t>
            </a:r>
            <a:r>
              <a:rPr lang="en-US" sz="2000" dirty="0"/>
              <a:t> </a:t>
            </a:r>
            <a:r>
              <a:rPr lang="en-US" sz="2000" dirty="0" err="1"/>
              <a:t>makanan</a:t>
            </a:r>
            <a:r>
              <a:rPr lang="en-US" sz="2000" dirty="0"/>
              <a:t>. </a:t>
            </a:r>
          </a:p>
          <a:p>
            <a:r>
              <a:rPr lang="en-US" sz="2000" dirty="0" err="1"/>
              <a:t>Pemeriksaan</a:t>
            </a:r>
            <a:r>
              <a:rPr lang="en-US" sz="2000" dirty="0"/>
              <a:t> </a:t>
            </a:r>
            <a:r>
              <a:rPr lang="en-US" sz="2000" dirty="0" err="1"/>
              <a:t>fisik</a:t>
            </a:r>
            <a:r>
              <a:rPr lang="en-US" sz="2000" dirty="0"/>
              <a:t> : status </a:t>
            </a:r>
            <a:r>
              <a:rPr lang="en-US" sz="2000" dirty="0" err="1"/>
              <a:t>generalis</a:t>
            </a:r>
            <a:r>
              <a:rPr lang="en-US" sz="2000" dirty="0"/>
              <a:t>.</a:t>
            </a:r>
          </a:p>
          <a:p>
            <a:pPr lvl="1"/>
            <a:r>
              <a:rPr lang="en-US" sz="2000" dirty="0"/>
              <a:t>Nyeri </a:t>
            </a:r>
            <a:r>
              <a:rPr lang="en-US" sz="2000" dirty="0" err="1"/>
              <a:t>hilang</a:t>
            </a:r>
            <a:r>
              <a:rPr lang="en-US" sz="2000" dirty="0"/>
              <a:t> </a:t>
            </a:r>
            <a:r>
              <a:rPr lang="en-US" sz="2000" dirty="0" err="1"/>
              <a:t>timbul</a:t>
            </a:r>
            <a:r>
              <a:rPr lang="en-US" sz="2000" dirty="0"/>
              <a:t> : </a:t>
            </a:r>
            <a:r>
              <a:rPr lang="en-US" sz="2000" dirty="0" err="1"/>
              <a:t>kolik</a:t>
            </a:r>
            <a:r>
              <a:rPr lang="en-US" sz="2000" dirty="0"/>
              <a:t>. </a:t>
            </a:r>
            <a:r>
              <a:rPr lang="en-US" sz="2000" dirty="0" err="1"/>
              <a:t>Kekakuan</a:t>
            </a:r>
            <a:r>
              <a:rPr lang="en-US" sz="2000" dirty="0"/>
              <a:t> </a:t>
            </a:r>
            <a:r>
              <a:rPr lang="en-US" sz="2000" dirty="0" err="1"/>
              <a:t>dinding</a:t>
            </a:r>
            <a:r>
              <a:rPr lang="en-US" sz="2000" dirty="0"/>
              <a:t> abdomen : peritoneal proses. Nyeri </a:t>
            </a:r>
            <a:r>
              <a:rPr lang="en-US" sz="2000" dirty="0" err="1"/>
              <a:t>terus</a:t>
            </a:r>
            <a:r>
              <a:rPr lang="en-US" sz="2000" dirty="0"/>
              <a:t> </a:t>
            </a:r>
            <a:r>
              <a:rPr lang="en-US" sz="2000" dirty="0" err="1"/>
              <a:t>menerus</a:t>
            </a:r>
            <a:r>
              <a:rPr lang="en-US" sz="2000" dirty="0"/>
              <a:t> : </a:t>
            </a:r>
            <a:r>
              <a:rPr lang="en-US" sz="2000" dirty="0" err="1"/>
              <a:t>strangulasi</a:t>
            </a:r>
            <a:r>
              <a:rPr lang="en-US" sz="2000" dirty="0"/>
              <a:t> usus. </a:t>
            </a:r>
          </a:p>
          <a:p>
            <a:pPr lvl="1"/>
            <a:r>
              <a:rPr lang="en-US" sz="2000" dirty="0" err="1"/>
              <a:t>Pemeriksaan</a:t>
            </a:r>
            <a:r>
              <a:rPr lang="en-US" sz="2000" dirty="0"/>
              <a:t> abdomen : </a:t>
            </a:r>
          </a:p>
          <a:p>
            <a:pPr lvl="2"/>
            <a:r>
              <a:rPr lang="en-US" sz="2000" dirty="0" err="1"/>
              <a:t>Sumbatan</a:t>
            </a:r>
            <a:r>
              <a:rPr lang="en-US" sz="2000" dirty="0"/>
              <a:t> usus : </a:t>
            </a:r>
            <a:r>
              <a:rPr lang="en-US" sz="2000" dirty="0" err="1"/>
              <a:t>metalik</a:t>
            </a:r>
            <a:r>
              <a:rPr lang="en-US" sz="2000" dirty="0"/>
              <a:t> sound, </a:t>
            </a:r>
            <a:r>
              <a:rPr lang="en-US" sz="2000" dirty="0" err="1"/>
              <a:t>distensi</a:t>
            </a:r>
            <a:r>
              <a:rPr lang="en-US" sz="2000" dirty="0"/>
              <a:t> abdomen, </a:t>
            </a:r>
            <a:r>
              <a:rPr lang="en-US" sz="2000" dirty="0" err="1"/>
              <a:t>tegang</a:t>
            </a:r>
            <a:r>
              <a:rPr lang="en-US" sz="2000" dirty="0"/>
              <a:t>, </a:t>
            </a:r>
            <a:r>
              <a:rPr lang="en-US" sz="2000" dirty="0" err="1"/>
              <a:t>terlihat</a:t>
            </a:r>
            <a:r>
              <a:rPr lang="en-US" sz="2000" dirty="0"/>
              <a:t> </a:t>
            </a:r>
            <a:r>
              <a:rPr lang="en-US" sz="2000" dirty="0" err="1"/>
              <a:t>gerak</a:t>
            </a:r>
            <a:r>
              <a:rPr lang="en-US" sz="2000" dirty="0"/>
              <a:t> usus.</a:t>
            </a:r>
          </a:p>
          <a:p>
            <a:pPr lvl="2"/>
            <a:r>
              <a:rPr lang="en-US" sz="2000" dirty="0"/>
              <a:t>Peritonitis : </a:t>
            </a:r>
            <a:r>
              <a:rPr lang="en-US" sz="2000" dirty="0" err="1"/>
              <a:t>suara</a:t>
            </a:r>
            <a:r>
              <a:rPr lang="en-US" sz="2000" dirty="0"/>
              <a:t> peristaltic </a:t>
            </a:r>
            <a:r>
              <a:rPr lang="en-US" sz="2000" dirty="0" err="1"/>
              <a:t>menurun</a:t>
            </a:r>
            <a:r>
              <a:rPr lang="en-US" sz="2000" dirty="0"/>
              <a:t>, </a:t>
            </a:r>
            <a:r>
              <a:rPr lang="en-US" sz="2000" dirty="0" err="1"/>
              <a:t>dinding</a:t>
            </a:r>
            <a:r>
              <a:rPr lang="en-US" sz="2000" dirty="0"/>
              <a:t> </a:t>
            </a:r>
            <a:r>
              <a:rPr lang="en-US" sz="2000" dirty="0" err="1"/>
              <a:t>perut</a:t>
            </a:r>
            <a:r>
              <a:rPr lang="en-US" sz="2000" dirty="0"/>
              <a:t> </a:t>
            </a:r>
            <a:r>
              <a:rPr lang="en-US" sz="2000" dirty="0" err="1"/>
              <a:t>kaku</a:t>
            </a:r>
            <a:r>
              <a:rPr lang="en-US" sz="2000" dirty="0"/>
              <a:t>, </a:t>
            </a:r>
            <a:r>
              <a:rPr lang="en-US" sz="2000" dirty="0" err="1"/>
              <a:t>nyeri</a:t>
            </a:r>
            <a:r>
              <a:rPr lang="en-US" sz="2000" dirty="0"/>
              <a:t> </a:t>
            </a:r>
            <a:r>
              <a:rPr lang="en-US" sz="2000" dirty="0" err="1"/>
              <a:t>tekan</a:t>
            </a:r>
            <a:r>
              <a:rPr lang="en-US" sz="2000" dirty="0"/>
              <a:t> </a:t>
            </a:r>
            <a:r>
              <a:rPr lang="en-US" sz="2000" dirty="0" err="1"/>
              <a:t>lepas</a:t>
            </a:r>
            <a:r>
              <a:rPr lang="en-US" sz="2000" dirty="0"/>
              <a:t>. 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501386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CB002-2C9F-4FBB-B85B-C3D747A71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Perbedaan</a:t>
            </a:r>
            <a:r>
              <a:rPr lang="en-US" dirty="0"/>
              <a:t> </a:t>
            </a:r>
            <a:r>
              <a:rPr lang="en-US" dirty="0" err="1"/>
              <a:t>anatomi</a:t>
            </a:r>
            <a:endParaRPr lang="en-ID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7E216E7-399F-4406-AA00-8906DFE3E2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4314" y="1526451"/>
            <a:ext cx="7129670" cy="47378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12CA64-FE67-46CA-A6F8-BA8D4E405F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8061" y="2681287"/>
            <a:ext cx="4619625" cy="149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6577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79756-6359-474B-817F-851407DE3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Pemeriksaan</a:t>
            </a:r>
            <a:r>
              <a:rPr lang="en-US" dirty="0"/>
              <a:t> </a:t>
            </a:r>
            <a:r>
              <a:rPr lang="en-US" dirty="0" err="1"/>
              <a:t>penunjang</a:t>
            </a:r>
            <a:r>
              <a:rPr lang="en-US" dirty="0"/>
              <a:t> 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DEEC35-8F47-4CDB-B6E9-EDF28E3015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 err="1"/>
              <a:t>Pemeriksaan</a:t>
            </a:r>
            <a:r>
              <a:rPr lang="en-US" sz="2400" dirty="0"/>
              <a:t> </a:t>
            </a:r>
            <a:r>
              <a:rPr lang="en-US" sz="2400" dirty="0" err="1"/>
              <a:t>radiologi</a:t>
            </a:r>
            <a:r>
              <a:rPr lang="en-US" sz="2400" dirty="0"/>
              <a:t> </a:t>
            </a:r>
            <a:r>
              <a:rPr lang="en-US" sz="2400" dirty="0" err="1"/>
              <a:t>bertujuan</a:t>
            </a:r>
            <a:r>
              <a:rPr lang="en-US" sz="2400" dirty="0"/>
              <a:t>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mengidentifikasi</a:t>
            </a:r>
            <a:r>
              <a:rPr lang="en-US" sz="2400" dirty="0"/>
              <a:t> </a:t>
            </a:r>
            <a:r>
              <a:rPr lang="en-US" sz="2400" dirty="0" err="1"/>
              <a:t>obstruksi</a:t>
            </a:r>
            <a:r>
              <a:rPr lang="en-US" sz="2400" dirty="0"/>
              <a:t>, </a:t>
            </a:r>
            <a:r>
              <a:rPr lang="en-US" sz="2400" dirty="0" err="1"/>
              <a:t>massa</a:t>
            </a:r>
            <a:r>
              <a:rPr lang="en-US" sz="2400" dirty="0"/>
              <a:t>, </a:t>
            </a:r>
            <a:r>
              <a:rPr lang="en-US" sz="2400" dirty="0" err="1"/>
              <a:t>udara</a:t>
            </a:r>
            <a:r>
              <a:rPr lang="en-US" sz="2400" dirty="0"/>
              <a:t> </a:t>
            </a:r>
            <a:r>
              <a:rPr lang="en-US" sz="2400" dirty="0" err="1"/>
              <a:t>bebas</a:t>
            </a:r>
            <a:r>
              <a:rPr lang="en-US" sz="2400" dirty="0"/>
              <a:t>. </a:t>
            </a:r>
          </a:p>
          <a:p>
            <a:pPr lvl="1"/>
            <a:r>
              <a:rPr lang="en-US" sz="2400" dirty="0"/>
              <a:t>USG</a:t>
            </a:r>
          </a:p>
          <a:p>
            <a:pPr lvl="1"/>
            <a:r>
              <a:rPr lang="en-US" sz="2400" dirty="0"/>
              <a:t>CT scan</a:t>
            </a:r>
          </a:p>
          <a:p>
            <a:pPr lvl="1"/>
            <a:r>
              <a:rPr lang="en-US" sz="2400" dirty="0" err="1"/>
              <a:t>Pemeriksaan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kontras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Pemeriksaan</a:t>
            </a:r>
            <a:r>
              <a:rPr lang="en-US" sz="2400" dirty="0"/>
              <a:t> </a:t>
            </a:r>
            <a:r>
              <a:rPr lang="en-US" sz="2400" dirty="0" err="1"/>
              <a:t>laboratorium</a:t>
            </a:r>
            <a:r>
              <a:rPr lang="en-US" sz="2400" dirty="0"/>
              <a:t> : Darah </a:t>
            </a:r>
            <a:r>
              <a:rPr lang="en-US" sz="2400" dirty="0" err="1"/>
              <a:t>rutin</a:t>
            </a:r>
            <a:r>
              <a:rPr lang="en-US" sz="2400" dirty="0"/>
              <a:t>, CRP, </a:t>
            </a:r>
            <a:r>
              <a:rPr lang="en-US" sz="2400" dirty="0" err="1"/>
              <a:t>urinalisis</a:t>
            </a:r>
            <a:r>
              <a:rPr lang="en-US" sz="2400" dirty="0"/>
              <a:t>, panel metabolic, </a:t>
            </a:r>
            <a:r>
              <a:rPr lang="en-US" sz="2400" dirty="0" err="1"/>
              <a:t>fungsi</a:t>
            </a:r>
            <a:r>
              <a:rPr lang="en-US" sz="2400" dirty="0"/>
              <a:t> liver, amylase dan lipase, </a:t>
            </a:r>
            <a:r>
              <a:rPr lang="en-US" sz="2400" dirty="0" err="1"/>
              <a:t>tes</a:t>
            </a:r>
            <a:r>
              <a:rPr lang="en-US" sz="2400" dirty="0"/>
              <a:t> </a:t>
            </a:r>
            <a:r>
              <a:rPr lang="en-US" sz="2400" dirty="0" err="1"/>
              <a:t>kehamilan</a:t>
            </a:r>
            <a:r>
              <a:rPr lang="en-US" sz="2400" dirty="0"/>
              <a:t> dan </a:t>
            </a:r>
            <a:r>
              <a:rPr lang="en-US" sz="2400" dirty="0" err="1"/>
              <a:t>penyakit</a:t>
            </a:r>
            <a:r>
              <a:rPr lang="en-US" sz="2400" dirty="0"/>
              <a:t> </a:t>
            </a:r>
            <a:r>
              <a:rPr lang="en-US" sz="2400" dirty="0" err="1"/>
              <a:t>menular</a:t>
            </a:r>
            <a:r>
              <a:rPr lang="en-US" sz="2400" dirty="0"/>
              <a:t> </a:t>
            </a:r>
            <a:r>
              <a:rPr lang="en-US" sz="2400" dirty="0" err="1"/>
              <a:t>seksual</a:t>
            </a:r>
            <a:r>
              <a:rPr lang="en-US" sz="2400" dirty="0"/>
              <a:t> </a:t>
            </a:r>
            <a:r>
              <a:rPr lang="en-US" sz="2400" dirty="0" err="1"/>
              <a:t>bila</a:t>
            </a:r>
            <a:r>
              <a:rPr lang="en-US" sz="2400" dirty="0"/>
              <a:t> </a:t>
            </a:r>
            <a:r>
              <a:rPr lang="en-US" sz="2400" dirty="0" err="1"/>
              <a:t>ada</a:t>
            </a:r>
            <a:r>
              <a:rPr lang="en-US" sz="2400" dirty="0"/>
              <a:t> </a:t>
            </a:r>
            <a:r>
              <a:rPr lang="en-US" sz="2400" dirty="0" err="1"/>
              <a:t>indikasi</a:t>
            </a:r>
            <a:r>
              <a:rPr lang="en-US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385979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1BF17-B219-4640-9375-009E4009C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Kausa</a:t>
            </a:r>
            <a:r>
              <a:rPr lang="en-US" dirty="0"/>
              <a:t> </a:t>
            </a:r>
            <a:r>
              <a:rPr lang="en-US" dirty="0" err="1"/>
              <a:t>spesifik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F03268-8E6F-4634-BEE9-33EA52697F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err="1"/>
              <a:t>Appendisitis</a:t>
            </a:r>
            <a:endParaRPr lang="en-US" sz="2400" dirty="0"/>
          </a:p>
          <a:p>
            <a:r>
              <a:rPr lang="en-US" sz="2400" dirty="0" err="1"/>
              <a:t>Pankreatitis</a:t>
            </a:r>
            <a:r>
              <a:rPr lang="en-US" sz="2400" dirty="0"/>
              <a:t> </a:t>
            </a:r>
            <a:r>
              <a:rPr lang="en-US" sz="2400" dirty="0" err="1"/>
              <a:t>akut</a:t>
            </a:r>
            <a:r>
              <a:rPr lang="en-US" sz="2400" dirty="0"/>
              <a:t> </a:t>
            </a:r>
          </a:p>
          <a:p>
            <a:r>
              <a:rPr lang="en-US" sz="2400" dirty="0" err="1"/>
              <a:t>Cholesistitis</a:t>
            </a:r>
            <a:endParaRPr lang="en-US" sz="2400" dirty="0"/>
          </a:p>
          <a:p>
            <a:endParaRPr lang="en-ID" sz="2400" dirty="0"/>
          </a:p>
        </p:txBody>
      </p:sp>
    </p:spTree>
    <p:extLst>
      <p:ext uri="{BB962C8B-B14F-4D97-AF65-F5344CB8AC3E}">
        <p14:creationId xmlns:p14="http://schemas.microsoft.com/office/powerpoint/2010/main" val="11347634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2AA30-328F-4175-8A09-9BFB05797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Konstipasi</a:t>
            </a:r>
            <a:r>
              <a:rPr lang="en-US" dirty="0"/>
              <a:t> 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9F2247-69C8-408F-BCED-127632CF80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err="1"/>
              <a:t>Definisi</a:t>
            </a:r>
            <a:r>
              <a:rPr lang="en-US" sz="2400" dirty="0"/>
              <a:t> : </a:t>
            </a:r>
            <a:r>
              <a:rPr lang="en-US" sz="2400" dirty="0" err="1"/>
              <a:t>kesulitan</a:t>
            </a:r>
            <a:r>
              <a:rPr lang="en-US" sz="2400" dirty="0"/>
              <a:t> BAB, </a:t>
            </a:r>
            <a:r>
              <a:rPr lang="en-US" sz="2400" dirty="0" err="1"/>
              <a:t>nyeri</a:t>
            </a:r>
            <a:r>
              <a:rPr lang="en-US" sz="2400" dirty="0"/>
              <a:t> </a:t>
            </a:r>
            <a:r>
              <a:rPr lang="en-US" sz="2400" dirty="0" err="1"/>
              <a:t>saat</a:t>
            </a:r>
            <a:r>
              <a:rPr lang="en-US" sz="2400" dirty="0"/>
              <a:t> BAB, </a:t>
            </a:r>
            <a:r>
              <a:rPr lang="en-US" sz="2400" dirty="0" err="1"/>
              <a:t>nyero</a:t>
            </a:r>
            <a:r>
              <a:rPr lang="en-US" sz="2400" dirty="0"/>
              <a:t> </a:t>
            </a:r>
            <a:r>
              <a:rPr lang="en-US" sz="2400" dirty="0" err="1"/>
              <a:t>periut</a:t>
            </a:r>
            <a:r>
              <a:rPr lang="en-US" sz="2400" dirty="0"/>
              <a:t>, </a:t>
            </a:r>
            <a:r>
              <a:rPr lang="en-US" sz="2400" dirty="0" err="1"/>
              <a:t>retensi</a:t>
            </a:r>
            <a:r>
              <a:rPr lang="en-US" sz="2400" dirty="0"/>
              <a:t> </a:t>
            </a:r>
            <a:r>
              <a:rPr lang="en-US" sz="2400" dirty="0" err="1"/>
              <a:t>feses</a:t>
            </a:r>
            <a:r>
              <a:rPr lang="en-US" sz="2400" dirty="0"/>
              <a:t>. </a:t>
            </a:r>
            <a:r>
              <a:rPr lang="en-US" sz="2400" dirty="0" err="1"/>
              <a:t>Feses</a:t>
            </a:r>
            <a:r>
              <a:rPr lang="en-US" sz="2400" dirty="0"/>
              <a:t> </a:t>
            </a:r>
            <a:r>
              <a:rPr lang="en-US" sz="2400" dirty="0" err="1"/>
              <a:t>biasanya</a:t>
            </a:r>
            <a:r>
              <a:rPr lang="en-US" sz="2400" dirty="0"/>
              <a:t> </a:t>
            </a:r>
            <a:r>
              <a:rPr lang="en-US" sz="2400" dirty="0" err="1"/>
              <a:t>keras</a:t>
            </a:r>
            <a:r>
              <a:rPr lang="en-US" sz="2400" dirty="0"/>
              <a:t> dan </a:t>
            </a:r>
            <a:r>
              <a:rPr lang="en-US" sz="2400" dirty="0" err="1"/>
              <a:t>kering</a:t>
            </a:r>
            <a:r>
              <a:rPr lang="en-US" sz="2400" dirty="0"/>
              <a:t>. </a:t>
            </a:r>
          </a:p>
          <a:p>
            <a:r>
              <a:rPr lang="en-US" sz="2400" dirty="0" err="1"/>
              <a:t>Konstipasi</a:t>
            </a:r>
            <a:r>
              <a:rPr lang="en-US" sz="2400" dirty="0"/>
              <a:t> </a:t>
            </a:r>
            <a:r>
              <a:rPr lang="en-US" sz="2400" dirty="0" err="1"/>
              <a:t>biasanya</a:t>
            </a:r>
            <a:r>
              <a:rPr lang="en-US" sz="2400" dirty="0"/>
              <a:t> </a:t>
            </a:r>
            <a:r>
              <a:rPr lang="en-US" sz="2400" dirty="0" err="1"/>
              <a:t>dihubungkan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encopresis. </a:t>
            </a:r>
          </a:p>
          <a:p>
            <a:r>
              <a:rPr lang="en-US" sz="2400" dirty="0" err="1"/>
              <a:t>Sangat</a:t>
            </a:r>
            <a:r>
              <a:rPr lang="en-US" sz="2400" dirty="0"/>
              <a:t> </a:t>
            </a:r>
            <a:r>
              <a:rPr lang="en-US" sz="2400" dirty="0" err="1"/>
              <a:t>serig</a:t>
            </a:r>
            <a:r>
              <a:rPr lang="en-US" sz="2400" dirty="0"/>
              <a:t> </a:t>
            </a:r>
            <a:r>
              <a:rPr lang="en-US" sz="2400" dirty="0" err="1"/>
              <a:t>terjadi</a:t>
            </a:r>
            <a:r>
              <a:rPr lang="en-US" sz="2400" dirty="0"/>
              <a:t> pada </a:t>
            </a:r>
            <a:r>
              <a:rPr lang="en-US" sz="2400" dirty="0" err="1"/>
              <a:t>anak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Mulai</a:t>
            </a:r>
            <a:r>
              <a:rPr lang="en-US" sz="2400" dirty="0"/>
              <a:t> </a:t>
            </a:r>
            <a:r>
              <a:rPr lang="en-US" sz="2400" dirty="0" err="1"/>
              <a:t>saat</a:t>
            </a:r>
            <a:r>
              <a:rPr lang="en-US" sz="2400" dirty="0"/>
              <a:t> </a:t>
            </a:r>
            <a:r>
              <a:rPr lang="en-US" sz="2400" dirty="0" err="1"/>
              <a:t>bayi</a:t>
            </a:r>
            <a:r>
              <a:rPr lang="en-US" sz="2400" dirty="0"/>
              <a:t> </a:t>
            </a:r>
            <a:r>
              <a:rPr lang="en-US" sz="2400" dirty="0">
                <a:sym typeface="Wingdings" panose="05000000000000000000" pitchFamily="2" charset="2"/>
              </a:rPr>
              <a:t> </a:t>
            </a:r>
            <a:r>
              <a:rPr lang="en-US" sz="2400" dirty="0" err="1">
                <a:sym typeface="Wingdings" panose="05000000000000000000" pitchFamily="2" charset="2"/>
              </a:rPr>
              <a:t>konstipasi</a:t>
            </a:r>
            <a:r>
              <a:rPr lang="en-US" sz="2400" dirty="0">
                <a:sym typeface="Wingdings" panose="05000000000000000000" pitchFamily="2" charset="2"/>
              </a:rPr>
              <a:t> organic, </a:t>
            </a:r>
            <a:r>
              <a:rPr lang="en-US" sz="2400" dirty="0" err="1">
                <a:sym typeface="Wingdings" panose="05000000000000000000" pitchFamily="2" charset="2"/>
              </a:rPr>
              <a:t>setelah</a:t>
            </a:r>
            <a:r>
              <a:rPr lang="en-US" sz="2400" dirty="0">
                <a:sym typeface="Wingdings" panose="05000000000000000000" pitchFamily="2" charset="2"/>
              </a:rPr>
              <a:t> toilet training dan </a:t>
            </a:r>
            <a:r>
              <a:rPr lang="en-US" sz="2400" dirty="0" err="1">
                <a:sym typeface="Wingdings" panose="05000000000000000000" pitchFamily="2" charset="2"/>
              </a:rPr>
              <a:t>konstipasi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fungsional</a:t>
            </a:r>
            <a:r>
              <a:rPr lang="en-US" sz="2400" dirty="0">
                <a:sym typeface="Wingdings" panose="05000000000000000000" pitchFamily="2" charset="2"/>
              </a:rPr>
              <a:t>. </a:t>
            </a:r>
          </a:p>
          <a:p>
            <a:r>
              <a:rPr lang="en-US" sz="2400" dirty="0" err="1">
                <a:sym typeface="Wingdings" panose="05000000000000000000" pitchFamily="2" charset="2"/>
              </a:rPr>
              <a:t>Frekuensi</a:t>
            </a:r>
            <a:r>
              <a:rPr lang="en-US" sz="2400" dirty="0">
                <a:sym typeface="Wingdings" panose="05000000000000000000" pitchFamily="2" charset="2"/>
              </a:rPr>
              <a:t> normal BAB </a:t>
            </a:r>
            <a:r>
              <a:rPr lang="en-US" sz="2400" dirty="0" err="1">
                <a:sym typeface="Wingdings" panose="05000000000000000000" pitchFamily="2" charset="2"/>
              </a:rPr>
              <a:t>tergantung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umur</a:t>
            </a:r>
            <a:r>
              <a:rPr lang="en-US" sz="2400" dirty="0">
                <a:sym typeface="Wingdings" panose="05000000000000000000" pitchFamily="2" charset="2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531220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D11E9-6D48-4086-A7B9-1829D9D71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971" y="484718"/>
            <a:ext cx="8761413" cy="706964"/>
          </a:xfrm>
        </p:spPr>
        <p:txBody>
          <a:bodyPr/>
          <a:lstStyle/>
          <a:p>
            <a:r>
              <a:rPr lang="en-US" dirty="0" err="1"/>
              <a:t>Etiologi</a:t>
            </a:r>
            <a:r>
              <a:rPr lang="en-US" dirty="0"/>
              <a:t> 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2C1B59-1B64-4848-BAB4-8E031A381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1431235"/>
            <a:ext cx="9882092" cy="4588565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000" dirty="0" err="1"/>
              <a:t>Fungsional</a:t>
            </a:r>
            <a:r>
              <a:rPr lang="en-US" sz="2000" dirty="0"/>
              <a:t>: </a:t>
            </a:r>
            <a:r>
              <a:rPr lang="en-US" sz="2000" dirty="0" err="1"/>
              <a:t>kontraksi</a:t>
            </a:r>
            <a:r>
              <a:rPr lang="en-US" sz="2000" dirty="0"/>
              <a:t> anal </a:t>
            </a:r>
            <a:r>
              <a:rPr lang="en-US" sz="2000" dirty="0" err="1"/>
              <a:t>spinchter</a:t>
            </a:r>
            <a:r>
              <a:rPr lang="en-US" sz="2000" dirty="0"/>
              <a:t> yang </a:t>
            </a:r>
            <a:r>
              <a:rPr lang="en-US" sz="2000" dirty="0" err="1"/>
              <a:t>tidak</a:t>
            </a:r>
            <a:r>
              <a:rPr lang="en-US" sz="2000" dirty="0"/>
              <a:t> </a:t>
            </a:r>
            <a:r>
              <a:rPr lang="en-US" sz="2000" dirty="0" err="1"/>
              <a:t>sesuai</a:t>
            </a:r>
            <a:r>
              <a:rPr lang="en-US" sz="2000" dirty="0"/>
              <a:t>. </a:t>
            </a:r>
            <a:r>
              <a:rPr lang="en-US" sz="2000" dirty="0" err="1"/>
              <a:t>Biasanya</a:t>
            </a:r>
            <a:r>
              <a:rPr lang="en-US" sz="2000" dirty="0"/>
              <a:t> </a:t>
            </a:r>
            <a:r>
              <a:rPr lang="en-US" sz="2000" dirty="0" err="1"/>
              <a:t>karena</a:t>
            </a:r>
            <a:r>
              <a:rPr lang="en-US" sz="2000" dirty="0"/>
              <a:t> </a:t>
            </a:r>
            <a:r>
              <a:rPr lang="en-US" sz="2000" dirty="0" err="1"/>
              <a:t>anak</a:t>
            </a:r>
            <a:r>
              <a:rPr lang="en-US" sz="2000" dirty="0"/>
              <a:t> </a:t>
            </a:r>
            <a:r>
              <a:rPr lang="en-US" sz="2000" dirty="0" err="1"/>
              <a:t>menahan</a:t>
            </a:r>
            <a:r>
              <a:rPr lang="en-US" sz="2000" dirty="0"/>
              <a:t> BAB. </a:t>
            </a:r>
            <a:r>
              <a:rPr lang="en-US" sz="2000" dirty="0" err="1"/>
              <a:t>Feses</a:t>
            </a:r>
            <a:r>
              <a:rPr lang="en-US" sz="2000" dirty="0"/>
              <a:t> </a:t>
            </a:r>
            <a:r>
              <a:rPr lang="en-US" sz="2000" dirty="0" err="1"/>
              <a:t>keras</a:t>
            </a:r>
            <a:r>
              <a:rPr lang="en-US" sz="2000" dirty="0"/>
              <a:t>, </a:t>
            </a:r>
            <a:r>
              <a:rPr lang="en-US" sz="2000" dirty="0" err="1"/>
              <a:t>sakit</a:t>
            </a:r>
            <a:r>
              <a:rPr lang="en-US" sz="2000" dirty="0"/>
              <a:t>  dan </a:t>
            </a:r>
            <a:r>
              <a:rPr lang="en-US" sz="2000" dirty="0" err="1"/>
              <a:t>ukuran</a:t>
            </a:r>
            <a:r>
              <a:rPr lang="en-US" sz="2000" dirty="0"/>
              <a:t> </a:t>
            </a:r>
            <a:r>
              <a:rPr lang="en-US" sz="2000" dirty="0" err="1"/>
              <a:t>besr</a:t>
            </a:r>
            <a:r>
              <a:rPr lang="en-US" sz="2000" dirty="0"/>
              <a:t>. </a:t>
            </a:r>
            <a:r>
              <a:rPr lang="en-US" sz="2000" dirty="0" err="1"/>
              <a:t>Sering</a:t>
            </a:r>
            <a:r>
              <a:rPr lang="en-US" sz="2000" dirty="0"/>
              <a:t> </a:t>
            </a:r>
            <a:r>
              <a:rPr lang="en-US" sz="2000" dirty="0" err="1"/>
              <a:t>dosertai</a:t>
            </a:r>
            <a:r>
              <a:rPr lang="en-US" sz="2000" dirty="0"/>
              <a:t> encopresis, fecal halitosis, abdominal distension dan </a:t>
            </a:r>
            <a:r>
              <a:rPr lang="en-US" sz="2000" dirty="0" err="1"/>
              <a:t>nyeri</a:t>
            </a:r>
            <a:r>
              <a:rPr lang="en-US" sz="2000" dirty="0"/>
              <a:t>, anorexia, urinary tract problems (from pelvic displacement), dan psychosocial problems. </a:t>
            </a:r>
          </a:p>
          <a:p>
            <a:r>
              <a:rPr lang="en-US" sz="2000" dirty="0"/>
              <a:t>Organic constipation : </a:t>
            </a:r>
            <a:r>
              <a:rPr lang="en-US" sz="2000" dirty="0" err="1"/>
              <a:t>kejadian</a:t>
            </a:r>
            <a:r>
              <a:rPr lang="en-US" sz="2000" dirty="0"/>
              <a:t> &lt; 5% </a:t>
            </a:r>
            <a:r>
              <a:rPr lang="en-US" sz="2000" dirty="0" err="1"/>
              <a:t>sering</a:t>
            </a:r>
            <a:r>
              <a:rPr lang="en-US" sz="2000" dirty="0"/>
              <a:t> </a:t>
            </a:r>
            <a:r>
              <a:rPr lang="en-US" sz="2000" dirty="0" err="1"/>
              <a:t>terjadi</a:t>
            </a:r>
            <a:r>
              <a:rPr lang="en-US" sz="2000" dirty="0"/>
              <a:t> pada </a:t>
            </a:r>
            <a:r>
              <a:rPr lang="en-US" sz="2000" dirty="0" err="1"/>
              <a:t>bayi</a:t>
            </a:r>
            <a:r>
              <a:rPr lang="en-US" sz="2000" dirty="0"/>
              <a:t> </a:t>
            </a:r>
            <a:r>
              <a:rPr lang="en-US" sz="2000" dirty="0" err="1"/>
              <a:t>awal</a:t>
            </a:r>
            <a:r>
              <a:rPr lang="en-US" sz="2000" dirty="0"/>
              <a:t>. </a:t>
            </a:r>
          </a:p>
          <a:p>
            <a:pPr lvl="1"/>
            <a:r>
              <a:rPr lang="en-US" sz="2000" dirty="0"/>
              <a:t>Hirschsprung disease</a:t>
            </a:r>
          </a:p>
          <a:p>
            <a:pPr lvl="1"/>
            <a:r>
              <a:rPr lang="en-ID" sz="2000" dirty="0" err="1"/>
              <a:t>Neuroenteric</a:t>
            </a:r>
            <a:r>
              <a:rPr lang="en-ID" sz="2000" dirty="0"/>
              <a:t> dysfunction secondary to </a:t>
            </a:r>
            <a:r>
              <a:rPr lang="en-ID" sz="2000" dirty="0" err="1"/>
              <a:t>ischemi</a:t>
            </a:r>
            <a:endParaRPr lang="en-ID" sz="2000" dirty="0"/>
          </a:p>
          <a:p>
            <a:pPr lvl="1"/>
            <a:r>
              <a:rPr lang="en-ID" sz="2000" dirty="0"/>
              <a:t>trauma</a:t>
            </a:r>
          </a:p>
          <a:p>
            <a:pPr lvl="1"/>
            <a:r>
              <a:rPr lang="en-ID" sz="2000" dirty="0"/>
              <a:t>spinal cord abnormality </a:t>
            </a:r>
          </a:p>
          <a:p>
            <a:pPr lvl="1"/>
            <a:r>
              <a:rPr lang="en-ID" sz="2000" dirty="0" err="1"/>
              <a:t>Abnormalitas</a:t>
            </a:r>
            <a:r>
              <a:rPr lang="en-ID" sz="2000" dirty="0"/>
              <a:t> </a:t>
            </a:r>
            <a:r>
              <a:rPr lang="en-ID" sz="2000" dirty="0" err="1"/>
              <a:t>anatomis</a:t>
            </a:r>
            <a:endParaRPr lang="en-ID" sz="2000" dirty="0"/>
          </a:p>
          <a:p>
            <a:pPr lvl="1"/>
            <a:r>
              <a:rPr lang="en-ID" sz="2000" dirty="0"/>
              <a:t>Medications </a:t>
            </a:r>
          </a:p>
          <a:p>
            <a:pPr lvl="1"/>
            <a:r>
              <a:rPr lang="en-ID" sz="2000" dirty="0"/>
              <a:t>Systemic disease (dehydration, celiac disease, hypothyroidism, cystic fibrosis, diabetes mellitus) </a:t>
            </a:r>
          </a:p>
          <a:p>
            <a:pPr lvl="1"/>
            <a:r>
              <a:rPr lang="en-ID" sz="2000" dirty="0"/>
              <a:t>Infant botulism </a:t>
            </a:r>
          </a:p>
          <a:p>
            <a:pPr lvl="1"/>
            <a:r>
              <a:rPr lang="en-ID" sz="2000" dirty="0"/>
              <a:t>Anorexia nervosa</a:t>
            </a:r>
          </a:p>
        </p:txBody>
      </p:sp>
    </p:spTree>
    <p:extLst>
      <p:ext uri="{BB962C8B-B14F-4D97-AF65-F5344CB8AC3E}">
        <p14:creationId xmlns:p14="http://schemas.microsoft.com/office/powerpoint/2010/main" val="41755948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D39CE-B438-4F68-BD6E-037BDB8FA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DDC5076-DB61-49F6-8F39-EB6D08953D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3530" y="973668"/>
            <a:ext cx="4719539" cy="552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9215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F79DC-E813-4BDF-98B6-9A21396AD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Penatalaksanaan</a:t>
            </a:r>
            <a:r>
              <a:rPr lang="en-US" dirty="0"/>
              <a:t> 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FF82E7-AAF6-4389-A6EE-B9D4B3D800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dirty="0" err="1"/>
              <a:t>Konstipasi</a:t>
            </a:r>
            <a:r>
              <a:rPr lang="en-US" sz="2000" dirty="0"/>
              <a:t> </a:t>
            </a:r>
            <a:r>
              <a:rPr lang="en-US" sz="2000" dirty="0" err="1"/>
              <a:t>ringan</a:t>
            </a:r>
            <a:r>
              <a:rPr lang="en-US" sz="2000" dirty="0"/>
              <a:t> </a:t>
            </a:r>
            <a:r>
              <a:rPr lang="en-US" sz="2000" dirty="0" err="1"/>
              <a:t>dengan</a:t>
            </a:r>
            <a:r>
              <a:rPr lang="en-US" sz="2000" dirty="0"/>
              <a:t> </a:t>
            </a:r>
            <a:r>
              <a:rPr lang="en-US" sz="2000" dirty="0" err="1"/>
              <a:t>menambah</a:t>
            </a:r>
            <a:r>
              <a:rPr lang="en-US" sz="2000" dirty="0"/>
              <a:t> </a:t>
            </a:r>
            <a:r>
              <a:rPr lang="en-US" sz="2000" dirty="0" err="1"/>
              <a:t>serat</a:t>
            </a:r>
            <a:r>
              <a:rPr lang="en-US" sz="2000" dirty="0"/>
              <a:t>, </a:t>
            </a:r>
            <a:r>
              <a:rPr lang="en-US" sz="2000" dirty="0" err="1"/>
              <a:t>meningkatkan</a:t>
            </a:r>
            <a:r>
              <a:rPr lang="en-US" sz="2000" dirty="0"/>
              <a:t> </a:t>
            </a:r>
            <a:r>
              <a:rPr lang="en-US" sz="2000" dirty="0" err="1"/>
              <a:t>jumlah</a:t>
            </a:r>
            <a:r>
              <a:rPr lang="en-US" sz="2000" dirty="0"/>
              <a:t> </a:t>
            </a:r>
            <a:r>
              <a:rPr lang="en-US" sz="2000" dirty="0" err="1"/>
              <a:t>minum</a:t>
            </a:r>
            <a:r>
              <a:rPr lang="en-US" sz="2000" dirty="0"/>
              <a:t>.</a:t>
            </a:r>
          </a:p>
          <a:p>
            <a:r>
              <a:rPr lang="en-US" sz="2000" dirty="0" err="1"/>
              <a:t>Konstipasi</a:t>
            </a:r>
            <a:r>
              <a:rPr lang="en-US" sz="2000" dirty="0"/>
              <a:t> </a:t>
            </a:r>
            <a:r>
              <a:rPr lang="en-US" sz="2000" dirty="0" err="1"/>
              <a:t>fugsional</a:t>
            </a:r>
            <a:r>
              <a:rPr lang="en-US" sz="2000" dirty="0"/>
              <a:t> : </a:t>
            </a:r>
            <a:r>
              <a:rPr lang="en-US" sz="2000" dirty="0" err="1"/>
              <a:t>membersihkan</a:t>
            </a:r>
            <a:r>
              <a:rPr lang="en-US" sz="2000" dirty="0"/>
              <a:t> </a:t>
            </a:r>
            <a:r>
              <a:rPr lang="en-US" sz="2000" dirty="0" err="1"/>
              <a:t>massa</a:t>
            </a:r>
            <a:r>
              <a:rPr lang="en-US" sz="2000" dirty="0"/>
              <a:t> </a:t>
            </a:r>
            <a:r>
              <a:rPr lang="en-US" sz="2000" dirty="0" err="1"/>
              <a:t>feses</a:t>
            </a:r>
            <a:r>
              <a:rPr lang="en-US" sz="2000" dirty="0"/>
              <a:t>, </a:t>
            </a:r>
            <a:r>
              <a:rPr lang="en-US" sz="2000" dirty="0" err="1"/>
              <a:t>melubakkan</a:t>
            </a:r>
            <a:r>
              <a:rPr lang="en-US" sz="2000" dirty="0"/>
              <a:t> </a:t>
            </a:r>
            <a:r>
              <a:rPr lang="en-US" sz="2000" dirty="0" err="1"/>
              <a:t>fesesm</a:t>
            </a:r>
            <a:r>
              <a:rPr lang="en-US" sz="2000" dirty="0"/>
              <a:t> </a:t>
            </a:r>
            <a:r>
              <a:rPr lang="en-US" sz="2000" dirty="0" err="1"/>
              <a:t>edukasi</a:t>
            </a:r>
            <a:r>
              <a:rPr lang="en-US" sz="2000" dirty="0"/>
              <a:t> </a:t>
            </a:r>
            <a:r>
              <a:rPr lang="en-US" sz="2000" dirty="0" err="1"/>
              <a:t>keluarga</a:t>
            </a:r>
            <a:r>
              <a:rPr lang="en-US" sz="2000" dirty="0"/>
              <a:t>. </a:t>
            </a:r>
          </a:p>
          <a:p>
            <a:r>
              <a:rPr lang="en-US" sz="2000" dirty="0" err="1"/>
              <a:t>Melunakkan</a:t>
            </a:r>
            <a:r>
              <a:rPr lang="en-US" sz="2000" dirty="0"/>
              <a:t> </a:t>
            </a:r>
            <a:r>
              <a:rPr lang="en-US" sz="2000" dirty="0" err="1"/>
              <a:t>feses</a:t>
            </a:r>
            <a:r>
              <a:rPr lang="en-US" sz="2000" dirty="0"/>
              <a:t> : polyethylene glycol solutions, magnesium salts, mineral oil, enemas, or manual </a:t>
            </a:r>
            <a:r>
              <a:rPr lang="en-US" sz="2000" dirty="0" err="1"/>
              <a:t>disimpaction</a:t>
            </a:r>
            <a:r>
              <a:rPr lang="en-US" sz="2000" dirty="0"/>
              <a:t>. </a:t>
            </a:r>
          </a:p>
          <a:p>
            <a:r>
              <a:rPr lang="en-US" sz="2000" dirty="0" err="1"/>
              <a:t>Terapi</a:t>
            </a:r>
            <a:r>
              <a:rPr lang="en-US" sz="2000" dirty="0"/>
              <a:t> </a:t>
            </a:r>
            <a:r>
              <a:rPr lang="en-US" sz="2000" dirty="0" err="1"/>
              <a:t>maintenens</a:t>
            </a:r>
            <a:r>
              <a:rPr lang="en-US" sz="2000" dirty="0"/>
              <a:t> : osmotic laxative (such as polyethylene glycol) </a:t>
            </a:r>
          </a:p>
          <a:p>
            <a:r>
              <a:rPr lang="en-US" sz="2000" dirty="0" err="1"/>
              <a:t>Edukasi</a:t>
            </a:r>
            <a:r>
              <a:rPr lang="en-US" sz="2000" dirty="0"/>
              <a:t> </a:t>
            </a:r>
            <a:r>
              <a:rPr lang="en-US" sz="2000" dirty="0" err="1"/>
              <a:t>merupakan</a:t>
            </a:r>
            <a:r>
              <a:rPr lang="en-US" sz="2000" dirty="0"/>
              <a:t> </a:t>
            </a:r>
            <a:r>
              <a:rPr lang="en-US" sz="2000" dirty="0" err="1"/>
              <a:t>bagian</a:t>
            </a:r>
            <a:r>
              <a:rPr lang="en-US" sz="2000" dirty="0"/>
              <a:t> paling </a:t>
            </a:r>
            <a:r>
              <a:rPr lang="en-US" sz="2000" dirty="0" err="1"/>
              <a:t>penting</a:t>
            </a:r>
            <a:r>
              <a:rPr lang="en-US" sz="2000" dirty="0"/>
              <a:t> : identification and correction of triggers, creation of a regular toilet schedule, removal of negative reinforcements, and creation d creation of a positive environment.</a:t>
            </a:r>
            <a:endParaRPr lang="en-ID" sz="2000" dirty="0"/>
          </a:p>
        </p:txBody>
      </p:sp>
    </p:spTree>
    <p:extLst>
      <p:ext uri="{BB962C8B-B14F-4D97-AF65-F5344CB8AC3E}">
        <p14:creationId xmlns:p14="http://schemas.microsoft.com/office/powerpoint/2010/main" val="35821011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40C06-3D8D-47A7-B010-90E9D89A2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Diare</a:t>
            </a:r>
            <a:r>
              <a:rPr lang="en-US" dirty="0"/>
              <a:t> 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8F9619-5353-4AB5-938B-E9CEE4C75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 err="1"/>
              <a:t>Diare</a:t>
            </a:r>
            <a:r>
              <a:rPr lang="en-US" sz="2400" dirty="0"/>
              <a:t> </a:t>
            </a:r>
            <a:r>
              <a:rPr lang="en-US" sz="2400" dirty="0" err="1"/>
              <a:t>adalah</a:t>
            </a:r>
            <a:r>
              <a:rPr lang="en-US" sz="2400" dirty="0"/>
              <a:t> BAB </a:t>
            </a:r>
            <a:r>
              <a:rPr lang="en-US" sz="2400" dirty="0" err="1"/>
              <a:t>lebih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3x </a:t>
            </a:r>
            <a:r>
              <a:rPr lang="en-US" sz="2400" dirty="0" err="1"/>
              <a:t>dalam</a:t>
            </a:r>
            <a:r>
              <a:rPr lang="en-US" sz="2400" dirty="0"/>
              <a:t> 24 jam,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konsitensi</a:t>
            </a:r>
            <a:r>
              <a:rPr lang="en-US" sz="2400" dirty="0"/>
              <a:t> </a:t>
            </a:r>
            <a:r>
              <a:rPr lang="en-US" sz="2400" dirty="0" err="1"/>
              <a:t>cair</a:t>
            </a:r>
            <a:r>
              <a:rPr lang="en-US" sz="2400" dirty="0"/>
              <a:t>. </a:t>
            </a:r>
          </a:p>
          <a:p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Selama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terjadi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diare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,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tubuh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akan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kehilangan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cairan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dan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elektrolit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secara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cepat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. Pada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saat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yang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bersamaan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, usus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kehilangan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kemampuannya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untuk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menyerap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cairan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dan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elektrolit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yang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diberikan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kepadanya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. </a:t>
            </a:r>
          </a:p>
          <a:p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Bayi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dan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anak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yang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lebih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kecil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lebih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mudah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mengalami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dehidrasi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dibanding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anak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yang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lebih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besar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dan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dewasa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. Oleh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karena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itu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,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mencegah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atau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mengatasi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dehidrasi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merupakan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hal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penting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dalam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 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penanganan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diare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pada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anak</a:t>
            </a:r>
            <a:endParaRPr lang="en-ID" sz="2400" dirty="0"/>
          </a:p>
        </p:txBody>
      </p:sp>
    </p:spTree>
    <p:extLst>
      <p:ext uri="{BB962C8B-B14F-4D97-AF65-F5344CB8AC3E}">
        <p14:creationId xmlns:p14="http://schemas.microsoft.com/office/powerpoint/2010/main" val="15877911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1813B-D27B-47C9-B98B-E2C374B47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Etiologi</a:t>
            </a:r>
            <a:r>
              <a:rPr lang="en-US" dirty="0"/>
              <a:t> 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332AA4-6E9B-4106-9BF3-3987711A4B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Infeksi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</a:p>
          <a:p>
            <a:pPr lvl="1"/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virus,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bakteri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dan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parasit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merupakan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penyebab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diare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tersering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. Virus,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terutama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Rotavirus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merupakan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penyebab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utama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(60-70%)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diare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infeksi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pada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anak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,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sedangkan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sekitar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10-20%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adalah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bakteri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dan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kurang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dari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10%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adalah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parasit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.</a:t>
            </a:r>
          </a:p>
          <a:p>
            <a:r>
              <a:rPr lang="en-ID" sz="2400" dirty="0">
                <a:solidFill>
                  <a:srgbClr val="000000"/>
                </a:solidFill>
                <a:latin typeface="Arsenal"/>
              </a:rPr>
              <a:t>Non </a:t>
            </a:r>
            <a:r>
              <a:rPr lang="en-ID" sz="2400" dirty="0" err="1">
                <a:solidFill>
                  <a:srgbClr val="000000"/>
                </a:solidFill>
                <a:latin typeface="Arsenal"/>
              </a:rPr>
              <a:t>infeksi</a:t>
            </a:r>
            <a:r>
              <a:rPr lang="en-ID" sz="2400" dirty="0">
                <a:solidFill>
                  <a:srgbClr val="000000"/>
                </a:solidFill>
                <a:latin typeface="Arsenal"/>
              </a:rPr>
              <a:t> </a:t>
            </a:r>
          </a:p>
          <a:p>
            <a:pPr lvl="1"/>
            <a:r>
              <a:rPr lang="en-ID" sz="2400" dirty="0" err="1">
                <a:solidFill>
                  <a:srgbClr val="000000"/>
                </a:solidFill>
                <a:latin typeface="Arsenal"/>
              </a:rPr>
              <a:t>Alergi</a:t>
            </a:r>
            <a:r>
              <a:rPr lang="en-ID" sz="2400" dirty="0">
                <a:solidFill>
                  <a:srgbClr val="000000"/>
                </a:solidFill>
                <a:latin typeface="Arsenal"/>
              </a:rPr>
              <a:t> </a:t>
            </a:r>
          </a:p>
          <a:p>
            <a:pPr lvl="1"/>
            <a:r>
              <a:rPr lang="en-ID" sz="2400" dirty="0" err="1">
                <a:solidFill>
                  <a:srgbClr val="000000"/>
                </a:solidFill>
                <a:latin typeface="Arsenal"/>
              </a:rPr>
              <a:t>intoleransi</a:t>
            </a:r>
            <a:endParaRPr lang="en-ID" sz="2400" dirty="0"/>
          </a:p>
        </p:txBody>
      </p:sp>
    </p:spTree>
    <p:extLst>
      <p:ext uri="{BB962C8B-B14F-4D97-AF65-F5344CB8AC3E}">
        <p14:creationId xmlns:p14="http://schemas.microsoft.com/office/powerpoint/2010/main" val="36629011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BB1F4-23A8-4101-9306-922C476B6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Pemeriksaan</a:t>
            </a:r>
            <a:r>
              <a:rPr lang="en-US" dirty="0"/>
              <a:t> </a:t>
            </a:r>
            <a:r>
              <a:rPr lang="en-US" dirty="0" err="1"/>
              <a:t>fisik</a:t>
            </a:r>
            <a:r>
              <a:rPr lang="en-US" dirty="0"/>
              <a:t> dan tata </a:t>
            </a:r>
            <a:r>
              <a:rPr lang="en-US" dirty="0" err="1"/>
              <a:t>laksana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96BB36-8901-498F-B30A-55EAAA9709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Tanyakan</a:t>
            </a:r>
            <a:r>
              <a:rPr lang="en-US" dirty="0"/>
              <a:t> </a:t>
            </a:r>
            <a:r>
              <a:rPr lang="en-US" dirty="0" err="1"/>
              <a:t>berapa</a:t>
            </a:r>
            <a:r>
              <a:rPr lang="en-US" dirty="0"/>
              <a:t> kali BAB</a:t>
            </a:r>
          </a:p>
          <a:p>
            <a:r>
              <a:rPr lang="en-US" dirty="0" err="1"/>
              <a:t>Adakah</a:t>
            </a:r>
            <a:r>
              <a:rPr lang="en-US" dirty="0"/>
              <a:t> </a:t>
            </a:r>
            <a:r>
              <a:rPr lang="en-US" dirty="0" err="1"/>
              <a:t>lendir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darah</a:t>
            </a:r>
            <a:endParaRPr lang="en-US" dirty="0"/>
          </a:p>
          <a:p>
            <a:r>
              <a:rPr lang="en-US" dirty="0" err="1"/>
              <a:t>Gejala</a:t>
            </a:r>
            <a:r>
              <a:rPr lang="en-US" dirty="0"/>
              <a:t> lain </a:t>
            </a:r>
            <a:r>
              <a:rPr lang="en-US" dirty="0" err="1"/>
              <a:t>seperti</a:t>
            </a:r>
            <a:r>
              <a:rPr lang="en-US" dirty="0"/>
              <a:t> </a:t>
            </a:r>
            <a:r>
              <a:rPr lang="en-US" dirty="0" err="1"/>
              <a:t>muntah</a:t>
            </a:r>
            <a:endParaRPr lang="en-US" dirty="0"/>
          </a:p>
          <a:p>
            <a:r>
              <a:rPr lang="en-US" dirty="0"/>
              <a:t>Nilai </a:t>
            </a:r>
            <a:r>
              <a:rPr lang="en-US" dirty="0" err="1"/>
              <a:t>derajat</a:t>
            </a:r>
            <a:r>
              <a:rPr lang="en-US" dirty="0"/>
              <a:t> </a:t>
            </a:r>
            <a:r>
              <a:rPr lang="en-US" dirty="0" err="1"/>
              <a:t>dehidrasi</a:t>
            </a:r>
            <a:endParaRPr lang="en-US" dirty="0"/>
          </a:p>
          <a:p>
            <a:r>
              <a:rPr lang="en-US" dirty="0" err="1"/>
              <a:t>Diberikan</a:t>
            </a:r>
            <a:r>
              <a:rPr lang="en-US" dirty="0"/>
              <a:t> </a:t>
            </a:r>
            <a:r>
              <a:rPr lang="en-US" dirty="0" err="1"/>
              <a:t>Cairan</a:t>
            </a:r>
            <a:r>
              <a:rPr lang="en-US" dirty="0"/>
              <a:t> </a:t>
            </a:r>
            <a:r>
              <a:rPr lang="en-US" dirty="0" err="1"/>
              <a:t>rehidrasi</a:t>
            </a:r>
            <a:r>
              <a:rPr lang="en-US" dirty="0"/>
              <a:t> oral .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Cairan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rehidrasi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oral (CRO)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atau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yang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dikenal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dengan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nama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ORALIT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adalah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cairan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yang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dikemas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khusus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,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mengandung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air dan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elektrolit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digunakan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untuk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mencegah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dan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mengatasi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dehidrasi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saat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diare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9488824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C68B4-6C5B-417D-8316-BB7841E0C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b="1" i="0" dirty="0" err="1">
                <a:solidFill>
                  <a:schemeClr val="bg1"/>
                </a:solidFill>
                <a:effectLst/>
                <a:latin typeface="Arsenal"/>
              </a:rPr>
              <a:t>Terapi</a:t>
            </a:r>
            <a:r>
              <a:rPr lang="en-ID" b="1" i="0" dirty="0">
                <a:solidFill>
                  <a:schemeClr val="bg1"/>
                </a:solidFill>
                <a:effectLst/>
                <a:latin typeface="Arsenal"/>
              </a:rPr>
              <a:t> </a:t>
            </a:r>
            <a:r>
              <a:rPr lang="en-ID" b="1" i="0" dirty="0" err="1">
                <a:solidFill>
                  <a:schemeClr val="bg1"/>
                </a:solidFill>
                <a:effectLst/>
                <a:latin typeface="Arsenal"/>
              </a:rPr>
              <a:t>rehidrasi</a:t>
            </a:r>
            <a:br>
              <a:rPr lang="en-ID" b="0" i="0" dirty="0">
                <a:solidFill>
                  <a:srgbClr val="212529"/>
                </a:solidFill>
                <a:effectLst/>
                <a:latin typeface="Arsenal"/>
              </a:rPr>
            </a:b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6F4F3-2739-4BF6-A658-E89EB8E704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374" y="1327150"/>
            <a:ext cx="10681252" cy="3416300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n-ID" sz="2000" b="1" i="0" dirty="0" err="1">
                <a:solidFill>
                  <a:srgbClr val="003300"/>
                </a:solidFill>
                <a:effectLst/>
                <a:latin typeface="Arsenal"/>
              </a:rPr>
              <a:t>Tanpa</a:t>
            </a:r>
            <a:r>
              <a:rPr lang="en-ID" sz="2000" b="1" i="0" dirty="0">
                <a:solidFill>
                  <a:srgbClr val="003300"/>
                </a:solidFill>
                <a:effectLst/>
                <a:latin typeface="Arsenal"/>
              </a:rPr>
              <a:t> </a:t>
            </a:r>
            <a:r>
              <a:rPr lang="en-ID" sz="2000" b="1" i="0" dirty="0" err="1">
                <a:solidFill>
                  <a:srgbClr val="003300"/>
                </a:solidFill>
                <a:effectLst/>
                <a:latin typeface="Arsenal"/>
              </a:rPr>
              <a:t>dehidrasi</a:t>
            </a:r>
            <a:endParaRPr lang="en-ID" sz="2000" b="0" i="0" dirty="0">
              <a:solidFill>
                <a:srgbClr val="212529"/>
              </a:solidFill>
              <a:effectLst/>
              <a:latin typeface="Arsenal"/>
            </a:endParaRPr>
          </a:p>
          <a:p>
            <a:pPr algn="just"/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Pada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keadaan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ini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,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buang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air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kecil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masih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seperti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biasa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. ASI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diteruskan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,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tidak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perlu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membatasi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atau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mengganti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makanan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,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termasuk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susu formula.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Dapat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diberikan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CRO 5-10 ml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setiap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buang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air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besar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cair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ID" sz="2000" b="1" i="0" dirty="0" err="1">
                <a:solidFill>
                  <a:srgbClr val="003300"/>
                </a:solidFill>
                <a:effectLst/>
                <a:latin typeface="Arsenal"/>
              </a:rPr>
              <a:t>Dehidrasi</a:t>
            </a:r>
            <a:r>
              <a:rPr lang="en-ID" sz="2000" b="1" i="0" dirty="0">
                <a:solidFill>
                  <a:srgbClr val="003300"/>
                </a:solidFill>
                <a:effectLst/>
                <a:latin typeface="Arsenal"/>
              </a:rPr>
              <a:t> </a:t>
            </a:r>
            <a:r>
              <a:rPr lang="en-ID" sz="2000" b="1" i="0" dirty="0" err="1">
                <a:solidFill>
                  <a:srgbClr val="003300"/>
                </a:solidFill>
                <a:effectLst/>
                <a:latin typeface="Arsenal"/>
              </a:rPr>
              <a:t>ringan-sedang</a:t>
            </a:r>
            <a:endParaRPr lang="en-ID" sz="2000" b="0" i="0" dirty="0">
              <a:solidFill>
                <a:srgbClr val="212529"/>
              </a:solidFill>
              <a:effectLst/>
              <a:latin typeface="Arsenal"/>
            </a:endParaRPr>
          </a:p>
          <a:p>
            <a:pPr algn="just"/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Anak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terlihat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haus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dan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buang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air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kecil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mulai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berkurang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. Mata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terlihat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agak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cekung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,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kekenyalan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kulit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menurun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, dan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bibir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kering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.  Pada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keadaan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ini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,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anak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harus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diberikan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cairan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rehidrasi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dibawah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pengawsan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tenaga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medis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,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sehingga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anak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perlu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dibawah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ke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rumah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sakit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. CRO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diberikan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sebanyak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15-20 ml/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kgBB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/jam. Setelah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tercapai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rehidrasi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,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anak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segera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diberi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makan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dan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minum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. ASI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diteruskan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.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Pemberian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minuman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seperti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 </a:t>
            </a:r>
            <a:r>
              <a:rPr lang="en-ID" sz="2000" b="0" i="1" dirty="0">
                <a:solidFill>
                  <a:srgbClr val="000000"/>
                </a:solidFill>
                <a:effectLst/>
                <a:latin typeface="Arsenal"/>
              </a:rPr>
              <a:t>cola, </a:t>
            </a:r>
            <a:r>
              <a:rPr lang="en-ID" sz="2000" b="0" i="1" dirty="0" err="1">
                <a:solidFill>
                  <a:srgbClr val="000000"/>
                </a:solidFill>
                <a:effectLst/>
                <a:latin typeface="Arsenal"/>
              </a:rPr>
              <a:t>gingerale</a:t>
            </a:r>
            <a:r>
              <a:rPr lang="en-ID" sz="2000" b="0" i="1" dirty="0">
                <a:solidFill>
                  <a:srgbClr val="000000"/>
                </a:solidFill>
                <a:effectLst/>
                <a:latin typeface="Arsenal"/>
              </a:rPr>
              <a:t>, </a:t>
            </a:r>
            <a:r>
              <a:rPr lang="en-ID" sz="2000" b="0" i="1" dirty="0" err="1">
                <a:solidFill>
                  <a:srgbClr val="000000"/>
                </a:solidFill>
                <a:effectLst/>
                <a:latin typeface="Arsenal"/>
              </a:rPr>
              <a:t>aple</a:t>
            </a:r>
            <a:r>
              <a:rPr lang="en-ID" sz="2000" b="0" i="1" dirty="0">
                <a:solidFill>
                  <a:srgbClr val="000000"/>
                </a:solidFill>
                <a:effectLst/>
                <a:latin typeface="Arsenal"/>
              </a:rPr>
              <a:t> juice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, dan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minuman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olah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raga (</a:t>
            </a:r>
            <a:r>
              <a:rPr lang="en-ID" sz="2000" b="0" i="1" dirty="0">
                <a:solidFill>
                  <a:srgbClr val="000000"/>
                </a:solidFill>
                <a:effectLst/>
                <a:latin typeface="Arsenal"/>
              </a:rPr>
              <a:t>sports drink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)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umumnya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mengandung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kadar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karbohidrat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dan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osmolaritas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yang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tinggi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.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Minuman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tersebut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dapat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menyebabkan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diare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osmotik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yang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lebih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berat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disamping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mengandung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kadar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Na yang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rendah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sehingga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sering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menyebabkan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hiponatremia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.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Teh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sebaiknya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tidak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digunakan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sebagai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cairan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rehidrasi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karena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juga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mengandung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kadar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Na yang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rendah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.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Makanan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tidak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perlu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dibatasi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karena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pemberian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makanan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akan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mempercepat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penyembuhan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.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Pemberian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terapi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CRO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cukup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dilaksanakan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pada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ruang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observasi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di UGD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atau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Ruang Rawat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Sehari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.</a:t>
            </a:r>
            <a:endParaRPr lang="en-ID" sz="2000" b="0" i="0" dirty="0">
              <a:solidFill>
                <a:srgbClr val="212529"/>
              </a:solidFill>
              <a:effectLst/>
              <a:latin typeface="Arsenal"/>
            </a:endParaRPr>
          </a:p>
          <a:p>
            <a:pPr marL="0" indent="0" algn="just">
              <a:buNone/>
            </a:pPr>
            <a:endParaRPr lang="en-ID" sz="2000" b="0" i="0" dirty="0">
              <a:solidFill>
                <a:srgbClr val="212529"/>
              </a:solidFill>
              <a:effectLst/>
              <a:latin typeface="Arsenal"/>
            </a:endParaRPr>
          </a:p>
          <a:p>
            <a:endParaRPr lang="en-ID" sz="2000" dirty="0"/>
          </a:p>
        </p:txBody>
      </p:sp>
    </p:spTree>
    <p:extLst>
      <p:ext uri="{BB962C8B-B14F-4D97-AF65-F5344CB8AC3E}">
        <p14:creationId xmlns:p14="http://schemas.microsoft.com/office/powerpoint/2010/main" val="3303826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A8676-ED90-4AD9-9CEB-544A7C880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Fisiologi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58F81-C6DD-491E-9B04-9675F32E85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err="1"/>
              <a:t>Tekanan</a:t>
            </a:r>
            <a:r>
              <a:rPr lang="en-US" dirty="0"/>
              <a:t> </a:t>
            </a:r>
            <a:r>
              <a:rPr lang="en-US" dirty="0" err="1"/>
              <a:t>paru</a:t>
            </a:r>
            <a:r>
              <a:rPr lang="en-US" dirty="0"/>
              <a:t> </a:t>
            </a:r>
            <a:r>
              <a:rPr lang="en-US" dirty="0" err="1"/>
              <a:t>menurun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pada </a:t>
            </a:r>
            <a:r>
              <a:rPr lang="en-US" dirty="0" err="1">
                <a:sym typeface="Wingdings" panose="05000000000000000000" pitchFamily="2" charset="2"/>
              </a:rPr>
              <a:t>saat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lahir</a:t>
            </a:r>
            <a:endParaRPr lang="en-US" dirty="0">
              <a:sym typeface="Wingdings" panose="05000000000000000000" pitchFamily="2" charset="2"/>
            </a:endParaRPr>
          </a:p>
          <a:p>
            <a:r>
              <a:rPr lang="en-US" dirty="0" err="1">
                <a:sym typeface="Wingdings" panose="05000000000000000000" pitchFamily="2" charset="2"/>
              </a:rPr>
              <a:t>Penyakit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paru</a:t>
            </a:r>
            <a:r>
              <a:rPr lang="en-US" dirty="0">
                <a:sym typeface="Wingdings" panose="05000000000000000000" pitchFamily="2" charset="2"/>
              </a:rPr>
              <a:t> pada </a:t>
            </a:r>
            <a:r>
              <a:rPr lang="en-US" dirty="0" err="1">
                <a:sym typeface="Wingdings" panose="05000000000000000000" pitchFamily="2" charset="2"/>
              </a:rPr>
              <a:t>anak</a:t>
            </a:r>
            <a:r>
              <a:rPr lang="en-US" dirty="0">
                <a:sym typeface="Wingdings" panose="05000000000000000000" pitchFamily="2" charset="2"/>
              </a:rPr>
              <a:t> :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OBSTRUKSI : </a:t>
            </a:r>
            <a:r>
              <a:rPr lang="en-US" dirty="0" err="1">
                <a:sym typeface="Wingdings" panose="05000000000000000000" pitchFamily="2" charset="2"/>
              </a:rPr>
              <a:t>penyempitan</a:t>
            </a:r>
            <a:r>
              <a:rPr lang="en-US" dirty="0">
                <a:sym typeface="Wingdings" panose="05000000000000000000" pitchFamily="2" charset="2"/>
              </a:rPr>
              <a:t>/</a:t>
            </a:r>
            <a:r>
              <a:rPr lang="en-US" dirty="0" err="1">
                <a:sym typeface="Wingdings" panose="05000000000000000000" pitchFamily="2" charset="2"/>
              </a:rPr>
              <a:t>sumbatan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jalan</a:t>
            </a:r>
            <a:r>
              <a:rPr lang="en-US" dirty="0">
                <a:sym typeface="Wingdings" panose="05000000000000000000" pitchFamily="2" charset="2"/>
              </a:rPr>
              <a:t> napas. </a:t>
            </a:r>
            <a:r>
              <a:rPr lang="en-US" dirty="0" err="1">
                <a:sym typeface="Wingdings" panose="05000000000000000000" pitchFamily="2" charset="2"/>
              </a:rPr>
              <a:t>Contoh</a:t>
            </a:r>
            <a:r>
              <a:rPr lang="en-US" dirty="0">
                <a:sym typeface="Wingdings" panose="05000000000000000000" pitchFamily="2" charset="2"/>
              </a:rPr>
              <a:t> : </a:t>
            </a:r>
            <a:r>
              <a:rPr lang="en-US" dirty="0" err="1">
                <a:sym typeface="Wingdings" panose="05000000000000000000" pitchFamily="2" charset="2"/>
              </a:rPr>
              <a:t>asma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tersedak</a:t>
            </a:r>
            <a:r>
              <a:rPr lang="en-US" dirty="0">
                <a:sym typeface="Wingdings" panose="05000000000000000000" pitchFamily="2" charset="2"/>
              </a:rPr>
              <a:t>, bronchiolitis. </a:t>
            </a:r>
          </a:p>
          <a:p>
            <a:pPr marL="457200" lvl="1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lvl="1"/>
            <a:r>
              <a:rPr lang="en-US" dirty="0">
                <a:sym typeface="Wingdings" panose="05000000000000000000" pitchFamily="2" charset="2"/>
              </a:rPr>
              <a:t>RESTRIKTIF : </a:t>
            </a:r>
            <a:r>
              <a:rPr lang="en-US" dirty="0" err="1">
                <a:sym typeface="Wingdings" panose="05000000000000000000" pitchFamily="2" charset="2"/>
              </a:rPr>
              <a:t>akibat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penurunan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fungsi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paru</a:t>
            </a:r>
            <a:r>
              <a:rPr lang="en-US" dirty="0">
                <a:sym typeface="Wingdings" panose="05000000000000000000" pitchFamily="2" charset="2"/>
              </a:rPr>
              <a:t>. </a:t>
            </a:r>
            <a:r>
              <a:rPr lang="en-US" dirty="0" err="1">
                <a:sym typeface="Wingdings" panose="05000000000000000000" pitchFamily="2" charset="2"/>
              </a:rPr>
              <a:t>Contoh</a:t>
            </a:r>
            <a:r>
              <a:rPr lang="en-US" dirty="0">
                <a:sym typeface="Wingdings" panose="05000000000000000000" pitchFamily="2" charset="2"/>
              </a:rPr>
              <a:t> : edema </a:t>
            </a:r>
            <a:r>
              <a:rPr lang="en-US" dirty="0" err="1">
                <a:sym typeface="Wingdings" panose="05000000000000000000" pitchFamily="2" charset="2"/>
              </a:rPr>
              <a:t>paru</a:t>
            </a:r>
            <a:r>
              <a:rPr lang="en-US" dirty="0">
                <a:sym typeface="Wingdings" panose="05000000000000000000" pitchFamily="2" charset="2"/>
              </a:rPr>
              <a:t>, scoliosis, fibrosis </a:t>
            </a:r>
            <a:r>
              <a:rPr lang="en-US" dirty="0" err="1">
                <a:sym typeface="Wingdings" panose="05000000000000000000" pitchFamily="2" charset="2"/>
              </a:rPr>
              <a:t>pulmoner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kelemahan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otot</a:t>
            </a:r>
            <a:r>
              <a:rPr lang="en-US" dirty="0">
                <a:sym typeface="Wingdings" panose="05000000000000000000" pitchFamily="2" charset="2"/>
              </a:rPr>
              <a:t> napas. </a:t>
            </a:r>
          </a:p>
          <a:p>
            <a:pPr marL="457200" lvl="1" indent="0">
              <a:buNone/>
            </a:pPr>
            <a:endParaRPr lang="en-US" dirty="0">
              <a:sym typeface="Wingdings" panose="05000000000000000000" pitchFamily="2" charset="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1A477D-2787-4275-9C3F-47B327EFF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4992" y="3653631"/>
            <a:ext cx="2533650" cy="16668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6E34FD-7B55-4602-91AF-FD5C5779F3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2231" y="3623676"/>
            <a:ext cx="3548270" cy="163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3151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427E4-BBD1-44B9-AB2F-D8DA9D87E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626B8-A528-4DE2-A6E1-F39C07CE4A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n-ID" b="1" i="0" dirty="0" err="1">
                <a:solidFill>
                  <a:srgbClr val="003300"/>
                </a:solidFill>
                <a:effectLst/>
                <a:latin typeface="Arsenal"/>
              </a:rPr>
              <a:t>Dehidrasi</a:t>
            </a:r>
            <a:r>
              <a:rPr lang="en-ID" b="1" i="0" dirty="0">
                <a:solidFill>
                  <a:srgbClr val="003300"/>
                </a:solidFill>
                <a:effectLst/>
                <a:latin typeface="Arsenal"/>
              </a:rPr>
              <a:t> </a:t>
            </a:r>
            <a:r>
              <a:rPr lang="en-ID" b="1" i="0" dirty="0" err="1">
                <a:solidFill>
                  <a:srgbClr val="003300"/>
                </a:solidFill>
                <a:effectLst/>
                <a:latin typeface="Arsenal"/>
              </a:rPr>
              <a:t>Berat</a:t>
            </a:r>
            <a:endParaRPr lang="en-ID" b="0" i="0" dirty="0">
              <a:solidFill>
                <a:srgbClr val="212529"/>
              </a:solidFill>
              <a:effectLst/>
              <a:latin typeface="Arsenal"/>
            </a:endParaRPr>
          </a:p>
          <a:p>
            <a:pPr algn="just"/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Selain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gejala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klinis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yang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terlihat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pada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dehidrasi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ringan-sedang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, pada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keadaan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ini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juga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terlihat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napas yang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cepat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dan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dalam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,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sangat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lemas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,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keasadaran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menurun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,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denyut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nadi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cepat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, dan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kekenayalan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kulit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sangat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menurun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. Anak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harus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dibawa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segera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ke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Rumah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Sakit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untuk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mendapat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cairan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rehidrasi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melalui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infus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.</a:t>
            </a:r>
            <a:endParaRPr lang="en-ID" b="0" i="0" dirty="0">
              <a:solidFill>
                <a:srgbClr val="212529"/>
              </a:solidFill>
              <a:effectLst/>
              <a:latin typeface="Arsenal"/>
            </a:endParaRPr>
          </a:p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0328943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4AA74-BEFF-4CE9-BCC5-CFEC69B21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b="1" i="0" dirty="0" err="1">
                <a:solidFill>
                  <a:schemeClr val="bg1"/>
                </a:solidFill>
                <a:effectLst/>
                <a:latin typeface="Arsenal"/>
              </a:rPr>
              <a:t>Dietetik</a:t>
            </a:r>
            <a:br>
              <a:rPr lang="en-ID" b="0" i="0" dirty="0">
                <a:solidFill>
                  <a:srgbClr val="212529"/>
                </a:solidFill>
                <a:effectLst/>
                <a:latin typeface="Arsenal"/>
              </a:rPr>
            </a:b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902A08-E5AE-45A0-AC49-8D418A2E53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Memuasakan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anak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yang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menderita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diare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akut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hanya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akan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memperpanjang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durasi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diarenya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. </a:t>
            </a:r>
          </a:p>
          <a:p>
            <a:pPr algn="just"/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Air susu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ibu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harus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diteruskan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pemberiannya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. </a:t>
            </a:r>
          </a:p>
          <a:p>
            <a:pPr algn="just"/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Pada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bayi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yang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telah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mendapat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susu formula, susu formula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bebas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laktosa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hanya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diberikan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kepada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bayi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yang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mengalami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dehidrasi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berat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dan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bayi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yang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secara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klinis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memperlihatkan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intoleransi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laktosa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berat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dan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diarenya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bertambah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pada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saat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diberikan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susu.</a:t>
            </a:r>
            <a:r>
              <a:rPr lang="en-ID" b="1" i="0" dirty="0">
                <a:solidFill>
                  <a:srgbClr val="000000"/>
                </a:solidFill>
                <a:effectLst/>
                <a:latin typeface="Arsenal"/>
              </a:rPr>
              <a:t>  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Susu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tersebut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 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dapat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diberikan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selama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1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minggu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.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Intoleransi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laktosa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umumnya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bersifat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sementara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akibat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adanya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kerusakkan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 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mukosa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usus.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Aktivitas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laktase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akan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kembali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normal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begitu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epitel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mukosa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usus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mengalami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regenerasi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.</a:t>
            </a:r>
            <a:r>
              <a:rPr lang="en-ID" b="0" i="0" baseline="30000" dirty="0">
                <a:solidFill>
                  <a:srgbClr val="000000"/>
                </a:solidFill>
                <a:effectLst/>
                <a:latin typeface="Arsenal"/>
              </a:rPr>
              <a:t>  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Gejala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intoleransi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laktosa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mencakup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diare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cair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profus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,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kembung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,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sering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flatus,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sakit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perut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,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kemerahan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di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sekitar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anus dan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tinja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berbau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asam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.</a:t>
            </a:r>
            <a:endParaRPr lang="en-ID" b="0" i="0" dirty="0">
              <a:solidFill>
                <a:srgbClr val="212529"/>
              </a:solidFill>
              <a:effectLst/>
              <a:latin typeface="Arsenal"/>
            </a:endParaRPr>
          </a:p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0197011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7D85C-2946-4689-A487-61DEE1795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b="1" i="0" dirty="0" err="1">
                <a:solidFill>
                  <a:schemeClr val="bg1"/>
                </a:solidFill>
                <a:effectLst/>
                <a:latin typeface="Arsenal"/>
              </a:rPr>
              <a:t>Antibiotika</a:t>
            </a:r>
            <a:br>
              <a:rPr lang="en-ID" b="0" i="0" dirty="0">
                <a:solidFill>
                  <a:srgbClr val="212529"/>
                </a:solidFill>
                <a:effectLst/>
                <a:latin typeface="Arsenal"/>
              </a:rPr>
            </a:b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B56843-9AB5-4CEA-88E3-D36C69A047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Antibiotika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tidak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diberikan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secara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rutin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pada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diare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akut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,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meskipun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dicurigai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adanya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bakteri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sebagai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penyebab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keadaan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tersebut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,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karena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sebagian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besar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kasus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diare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akut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merupakan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 </a:t>
            </a:r>
            <a:r>
              <a:rPr lang="en-ID" b="0" i="1" dirty="0">
                <a:solidFill>
                  <a:srgbClr val="000000"/>
                </a:solidFill>
                <a:effectLst/>
                <a:latin typeface="Arsenal"/>
              </a:rPr>
              <a:t>self limiting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.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Pemberian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antibiotika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yang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tidak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tepat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akan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memperpanjang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keadaan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diare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akibat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disregulasi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mikroflora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usus.</a:t>
            </a:r>
            <a:endParaRPr lang="en-ID" b="0" i="0" dirty="0">
              <a:solidFill>
                <a:srgbClr val="212529"/>
              </a:solidFill>
              <a:effectLst/>
              <a:latin typeface="Arsenal"/>
            </a:endParaRPr>
          </a:p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0243800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7FECB-A814-4BC4-A100-A1DEF1C83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i="0" dirty="0">
                <a:solidFill>
                  <a:schemeClr val="bg1"/>
                </a:solidFill>
                <a:effectLst/>
                <a:latin typeface="Arsenal"/>
              </a:rPr>
              <a:t>Lintas diare</a:t>
            </a:r>
            <a:br>
              <a:rPr lang="sv-SE" b="0" i="0" dirty="0">
                <a:solidFill>
                  <a:srgbClr val="212529"/>
                </a:solidFill>
                <a:effectLst/>
                <a:latin typeface="Arsenal"/>
              </a:rPr>
            </a:b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1407D5-6C1A-4D51-81A4-0B642974C8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Font typeface="+mj-lt"/>
              <a:buAutoNum type="arabicPeriod"/>
            </a:pPr>
            <a:r>
              <a:rPr lang="sv-SE" sz="2400" b="0" i="0" dirty="0">
                <a:solidFill>
                  <a:srgbClr val="000000"/>
                </a:solidFill>
                <a:effectLst/>
                <a:latin typeface="Arsenal"/>
              </a:rPr>
              <a:t>Berikan oralit</a:t>
            </a:r>
            <a:endParaRPr lang="sv-SE" sz="2400" b="0" i="0" dirty="0">
              <a:solidFill>
                <a:srgbClr val="212529"/>
              </a:solidFill>
              <a:effectLst/>
              <a:latin typeface="Arsenal"/>
            </a:endParaRPr>
          </a:p>
          <a:p>
            <a:pPr algn="just">
              <a:buFont typeface="+mj-lt"/>
              <a:buAutoNum type="arabicPeriod"/>
            </a:pPr>
            <a:r>
              <a:rPr lang="sv-SE" sz="2400" b="0" i="0" dirty="0">
                <a:solidFill>
                  <a:srgbClr val="000000"/>
                </a:solidFill>
                <a:effectLst/>
                <a:latin typeface="Arsenal"/>
              </a:rPr>
              <a:t>Berikan tablet Zinc selama 10 hari berturut-turut</a:t>
            </a:r>
            <a:endParaRPr lang="sv-SE" sz="2400" b="0" i="0" dirty="0">
              <a:solidFill>
                <a:srgbClr val="212529"/>
              </a:solidFill>
              <a:effectLst/>
              <a:latin typeface="Arsenal"/>
            </a:endParaRPr>
          </a:p>
          <a:p>
            <a:pPr algn="just">
              <a:buFont typeface="+mj-lt"/>
              <a:buAutoNum type="arabicPeriod"/>
            </a:pPr>
            <a:r>
              <a:rPr lang="sv-SE" sz="2400" b="0" i="0" dirty="0">
                <a:solidFill>
                  <a:srgbClr val="000000"/>
                </a:solidFill>
                <a:effectLst/>
                <a:latin typeface="Arsenal"/>
              </a:rPr>
              <a:t>Teruskan ASI-makan</a:t>
            </a:r>
            <a:endParaRPr lang="sv-SE" sz="2400" b="0" i="0" dirty="0">
              <a:solidFill>
                <a:srgbClr val="212529"/>
              </a:solidFill>
              <a:effectLst/>
              <a:latin typeface="Arsenal"/>
            </a:endParaRPr>
          </a:p>
          <a:p>
            <a:pPr algn="just">
              <a:buFont typeface="+mj-lt"/>
              <a:buAutoNum type="arabicPeriod"/>
            </a:pPr>
            <a:r>
              <a:rPr lang="sv-SE" sz="2400" b="0" i="0" dirty="0">
                <a:solidFill>
                  <a:srgbClr val="000000"/>
                </a:solidFill>
                <a:effectLst/>
                <a:latin typeface="Arsenal"/>
              </a:rPr>
              <a:t>Berikan antibiotik secara selektif</a:t>
            </a:r>
            <a:endParaRPr lang="sv-SE" sz="2400" b="0" i="0" dirty="0">
              <a:solidFill>
                <a:srgbClr val="212529"/>
              </a:solidFill>
              <a:effectLst/>
              <a:latin typeface="Arsenal"/>
            </a:endParaRPr>
          </a:p>
          <a:p>
            <a:pPr algn="just">
              <a:buFont typeface="+mj-lt"/>
              <a:buAutoNum type="arabicPeriod"/>
            </a:pPr>
            <a:r>
              <a:rPr lang="sv-SE" sz="2400" b="0" i="0" dirty="0">
                <a:solidFill>
                  <a:srgbClr val="000000"/>
                </a:solidFill>
                <a:effectLst/>
                <a:latin typeface="Arsenal"/>
              </a:rPr>
              <a:t>Berikan nasihat pada ibu/keluarga</a:t>
            </a:r>
            <a:endParaRPr lang="sv-SE" sz="2400" b="0" i="0" dirty="0">
              <a:solidFill>
                <a:srgbClr val="212529"/>
              </a:solidFill>
              <a:effectLst/>
              <a:latin typeface="Arsenal"/>
            </a:endParaRPr>
          </a:p>
          <a:p>
            <a:endParaRPr lang="en-ID" sz="2400" dirty="0"/>
          </a:p>
        </p:txBody>
      </p:sp>
    </p:spTree>
    <p:extLst>
      <p:ext uri="{BB962C8B-B14F-4D97-AF65-F5344CB8AC3E}">
        <p14:creationId xmlns:p14="http://schemas.microsoft.com/office/powerpoint/2010/main" val="36192587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FB96C-AECE-497F-97CF-2517570DB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err="1"/>
              <a:t>Gangguan</a:t>
            </a:r>
            <a:r>
              <a:rPr lang="en-US" dirty="0"/>
              <a:t> </a:t>
            </a:r>
            <a:r>
              <a:rPr lang="en-US" dirty="0" err="1"/>
              <a:t>Sistem</a:t>
            </a:r>
            <a:r>
              <a:rPr lang="en-US" dirty="0"/>
              <a:t> </a:t>
            </a:r>
            <a:r>
              <a:rPr lang="en-US" dirty="0" err="1"/>
              <a:t>Genitourinaria</a:t>
            </a:r>
            <a:endParaRPr lang="en-ID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A98E04C-BF30-4A82-8F15-72D9121F4F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39548" y="1098405"/>
            <a:ext cx="4822369" cy="507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10756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2F8C8-7D73-4E26-A0FD-BA551F1C8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Infeksi</a:t>
            </a:r>
            <a:r>
              <a:rPr lang="en-US" dirty="0"/>
              <a:t> </a:t>
            </a:r>
            <a:r>
              <a:rPr lang="en-US" dirty="0" err="1"/>
              <a:t>saluran</a:t>
            </a:r>
            <a:r>
              <a:rPr lang="en-US" dirty="0"/>
              <a:t> </a:t>
            </a:r>
            <a:r>
              <a:rPr lang="en-US" dirty="0" err="1"/>
              <a:t>kencing</a:t>
            </a:r>
            <a:r>
              <a:rPr lang="en-US" dirty="0"/>
              <a:t> 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CE1AAE-7D37-4BD7-BBB7-17B354CA0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Pada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sebagian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anak-anak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, ISK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ini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tidak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menunjukkan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gejala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klinis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sehingga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sulit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sekali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terdeteksi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selain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lewat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pemeriksaan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laboratorium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 kultur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urin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. </a:t>
            </a:r>
          </a:p>
          <a:p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ISK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umumnya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terjadi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 pada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anak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perempuan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dimana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uretranya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lebih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pendek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 dan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lebih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dekat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ke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 anus,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sehingga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memungkinkan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bakteri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berpindah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dari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 usus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ke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kandung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kemih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. </a:t>
            </a:r>
          </a:p>
          <a:p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Anak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laki-laki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 yang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tidak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disunat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 juga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memiliki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resiko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 4-10 kali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lebih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tinggi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terkena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 ISK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dikarenakan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kulup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 penis yang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biasanya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tidak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sepenuhnya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dibersihkan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,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jadi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tempat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bersarangnya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bakteri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.</a:t>
            </a:r>
            <a:endParaRPr lang="en-ID" sz="2400" dirty="0"/>
          </a:p>
        </p:txBody>
      </p:sp>
    </p:spTree>
    <p:extLst>
      <p:ext uri="{BB962C8B-B14F-4D97-AF65-F5344CB8AC3E}">
        <p14:creationId xmlns:p14="http://schemas.microsoft.com/office/powerpoint/2010/main" val="106985917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5A66C-3C3C-44EC-BE73-0420DB7FB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Diagnosis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4E3A1-5B2A-4CAF-B39F-45C659782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7477" y="2139673"/>
            <a:ext cx="8761412" cy="3416300"/>
          </a:xfrm>
        </p:spPr>
        <p:txBody>
          <a:bodyPr>
            <a:noAutofit/>
          </a:bodyPr>
          <a:lstStyle/>
          <a:p>
            <a:pPr algn="l"/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 Diagnosis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klinis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ISK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dapat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ditegakkan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sehingga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dapat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diterapi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dengan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antibiotik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empiris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meskipun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belum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ada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hasil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biakan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urin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,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apabila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:</a:t>
            </a:r>
          </a:p>
          <a:p>
            <a:pPr algn="l"/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a. Anak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dengan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demam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disertai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kelainan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pada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urinalisis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seperti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leukosituria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, uji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nitrit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positif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,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leukosit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esterase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positif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.</a:t>
            </a:r>
          </a:p>
          <a:p>
            <a:pPr algn="l"/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b. Anak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dengan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keluhan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gangguan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berkemih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seperti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disuria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,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polakisuria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,</a:t>
            </a:r>
          </a:p>
          <a:p>
            <a:pPr algn="l"/>
            <a:r>
              <a:rPr lang="en-ID" sz="2400" b="0" i="1" dirty="0">
                <a:solidFill>
                  <a:srgbClr val="494949"/>
                </a:solidFill>
                <a:effectLst/>
                <a:latin typeface="system-ui"/>
              </a:rPr>
              <a:t>urgency, frequency, </a:t>
            </a:r>
            <a:r>
              <a:rPr lang="en-ID" sz="2400" b="0" i="1" dirty="0" err="1">
                <a:solidFill>
                  <a:srgbClr val="494949"/>
                </a:solidFill>
                <a:effectLst/>
                <a:latin typeface="system-ui"/>
              </a:rPr>
              <a:t>ngompol</a:t>
            </a:r>
            <a:r>
              <a:rPr lang="en-ID" sz="2400" b="0" i="1" dirty="0">
                <a:solidFill>
                  <a:srgbClr val="494949"/>
                </a:solidFill>
                <a:effectLst/>
                <a:latin typeface="system-ui"/>
              </a:rPr>
              <a:t>, </a:t>
            </a:r>
            <a:r>
              <a:rPr lang="en-ID" sz="2400" b="0" i="1" dirty="0" err="1">
                <a:solidFill>
                  <a:srgbClr val="494949"/>
                </a:solidFill>
                <a:effectLst/>
                <a:latin typeface="system-ui"/>
              </a:rPr>
              <a:t>nyeri</a:t>
            </a:r>
            <a:r>
              <a:rPr lang="en-ID" sz="2400" b="0" i="1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1" dirty="0" err="1">
                <a:solidFill>
                  <a:srgbClr val="494949"/>
                </a:solidFill>
                <a:effectLst/>
                <a:latin typeface="system-ui"/>
              </a:rPr>
              <a:t>pinggang</a:t>
            </a:r>
            <a:r>
              <a:rPr lang="en-ID" sz="2400" b="0" i="1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1" dirty="0" err="1">
                <a:solidFill>
                  <a:srgbClr val="494949"/>
                </a:solidFill>
                <a:effectLst/>
                <a:latin typeface="system-ui"/>
              </a:rPr>
              <a:t>disertai</a:t>
            </a:r>
            <a:r>
              <a:rPr lang="en-ID" sz="2400" b="0" i="1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1" dirty="0" err="1">
                <a:solidFill>
                  <a:srgbClr val="494949"/>
                </a:solidFill>
                <a:effectLst/>
                <a:latin typeface="system-ui"/>
              </a:rPr>
              <a:t>dengan</a:t>
            </a:r>
            <a:r>
              <a:rPr lang="en-ID" sz="2400" b="0" i="1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1" dirty="0" err="1">
                <a:solidFill>
                  <a:srgbClr val="494949"/>
                </a:solidFill>
                <a:effectLst/>
                <a:latin typeface="system-ui"/>
              </a:rPr>
              <a:t>kelainan</a:t>
            </a:r>
            <a:endParaRPr lang="en-ID" sz="2400" b="0" i="0" dirty="0">
              <a:solidFill>
                <a:srgbClr val="494949"/>
              </a:solidFill>
              <a:effectLst/>
              <a:latin typeface="system-ui"/>
            </a:endParaRPr>
          </a:p>
          <a:p>
            <a:pPr algn="l"/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pada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urinalisis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seperti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leukosituria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, uji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nitrit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positif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,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leukosit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esterase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positif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.</a:t>
            </a:r>
          </a:p>
          <a:p>
            <a:endParaRPr lang="en-ID" sz="2400" dirty="0"/>
          </a:p>
        </p:txBody>
      </p:sp>
    </p:spTree>
    <p:extLst>
      <p:ext uri="{BB962C8B-B14F-4D97-AF65-F5344CB8AC3E}">
        <p14:creationId xmlns:p14="http://schemas.microsoft.com/office/powerpoint/2010/main" val="155822060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4ABB2-1F1A-4B46-99C6-6FA38A07D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Perlu</a:t>
            </a:r>
            <a:r>
              <a:rPr lang="en-US" dirty="0"/>
              <a:t> </a:t>
            </a:r>
            <a:r>
              <a:rPr lang="en-US" dirty="0" err="1"/>
              <a:t>dipikirkan</a:t>
            </a:r>
            <a:r>
              <a:rPr lang="en-US" dirty="0"/>
              <a:t> ISK </a:t>
            </a:r>
            <a:r>
              <a:rPr lang="en-US" dirty="0" err="1"/>
              <a:t>apabila</a:t>
            </a:r>
            <a:r>
              <a:rPr lang="en-US" dirty="0"/>
              <a:t> : 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61C407-BF6F-4993-9EA2-BB248625FC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l"/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a. Sepsis pada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neonatus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(sepsis neonatorum)</a:t>
            </a:r>
          </a:p>
          <a:p>
            <a:pPr algn="l"/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b. Anak (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terutama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neonatus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dan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bayi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)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dengan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demam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yang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tidak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jelas</a:t>
            </a:r>
            <a:endParaRPr lang="en-ID" sz="2000" b="0" i="0" dirty="0">
              <a:solidFill>
                <a:srgbClr val="494949"/>
              </a:solidFill>
              <a:effectLst/>
              <a:latin typeface="system-ui"/>
            </a:endParaRPr>
          </a:p>
          <a:p>
            <a:pPr algn="l"/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penyebabnya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.</a:t>
            </a:r>
          </a:p>
          <a:p>
            <a:pPr algn="l"/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c.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Neonatus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dengan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ikterus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berkepanjangan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(&gt; 2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minggu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) d. Anak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dengan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kolestasis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.</a:t>
            </a:r>
          </a:p>
          <a:p>
            <a:pPr algn="l"/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e. Anak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dengan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keluhan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gangguan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berkemih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seperti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disuria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,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polakisuria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,</a:t>
            </a:r>
          </a:p>
          <a:p>
            <a:pPr algn="l"/>
            <a:r>
              <a:rPr lang="en-ID" sz="2000" b="0" i="1" dirty="0">
                <a:solidFill>
                  <a:srgbClr val="494949"/>
                </a:solidFill>
                <a:effectLst/>
                <a:latin typeface="system-ui"/>
              </a:rPr>
              <a:t>urgency, frequency, </a:t>
            </a:r>
            <a:r>
              <a:rPr lang="en-ID" sz="2000" b="0" i="1" dirty="0" err="1">
                <a:solidFill>
                  <a:srgbClr val="494949"/>
                </a:solidFill>
                <a:effectLst/>
                <a:latin typeface="system-ui"/>
              </a:rPr>
              <a:t>ngompol</a:t>
            </a:r>
            <a:r>
              <a:rPr lang="en-ID" sz="2000" b="0" i="1" dirty="0">
                <a:solidFill>
                  <a:srgbClr val="494949"/>
                </a:solidFill>
                <a:effectLst/>
                <a:latin typeface="system-ui"/>
              </a:rPr>
              <a:t>, </a:t>
            </a:r>
            <a:r>
              <a:rPr lang="en-ID" sz="2000" b="0" i="1" dirty="0" err="1">
                <a:solidFill>
                  <a:srgbClr val="494949"/>
                </a:solidFill>
                <a:effectLst/>
                <a:latin typeface="system-ui"/>
              </a:rPr>
              <a:t>nyeri</a:t>
            </a:r>
            <a:r>
              <a:rPr lang="en-ID" sz="2000" b="0" i="1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1" dirty="0" err="1">
                <a:solidFill>
                  <a:srgbClr val="494949"/>
                </a:solidFill>
                <a:effectLst/>
                <a:latin typeface="system-ui"/>
              </a:rPr>
              <a:t>pinggang</a:t>
            </a:r>
            <a:endParaRPr lang="en-ID" sz="2000" b="0" i="0" dirty="0">
              <a:solidFill>
                <a:srgbClr val="494949"/>
              </a:solidFill>
              <a:effectLst/>
              <a:latin typeface="system-ui"/>
            </a:endParaRPr>
          </a:p>
          <a:p>
            <a:pPr algn="l"/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f. Anak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dengan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temuan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adanya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kelainan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pada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ginjal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dan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saluran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kemih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,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misalnya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hidronefrosis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,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urolitiasis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,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kandung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kemih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neurogenik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,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dll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.. g. Anak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tanpa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gejala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klinis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dengan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kelainan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pada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urinalisis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seperti</a:t>
            </a:r>
            <a:endParaRPr lang="en-ID" sz="2000" b="0" i="0" dirty="0">
              <a:solidFill>
                <a:srgbClr val="494949"/>
              </a:solidFill>
              <a:effectLst/>
              <a:latin typeface="system-ui"/>
            </a:endParaRPr>
          </a:p>
          <a:p>
            <a:pPr algn="l"/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leukosituria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, uji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nitrit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positif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,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leukosit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esterase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positif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,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bakteriuria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.</a:t>
            </a:r>
          </a:p>
          <a:p>
            <a:pPr algn="l"/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h. Anak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dengan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hematuria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.</a:t>
            </a:r>
          </a:p>
          <a:p>
            <a:endParaRPr lang="en-ID" sz="2000" dirty="0"/>
          </a:p>
        </p:txBody>
      </p:sp>
    </p:spTree>
    <p:extLst>
      <p:ext uri="{BB962C8B-B14F-4D97-AF65-F5344CB8AC3E}">
        <p14:creationId xmlns:p14="http://schemas.microsoft.com/office/powerpoint/2010/main" val="313610245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D45EA-8BEE-4630-BB89-E7B8BCF6F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Penatalaksanaan</a:t>
            </a:r>
            <a:r>
              <a:rPr lang="en-US" dirty="0"/>
              <a:t> 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46136-3E6F-415A-9932-7D13931D67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 ISK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simtomatik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harus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segera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diterapi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dengan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antibiotik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secara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empiris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berdasarkan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pola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resistensi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kuman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setempat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(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sebelum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ada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hasil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biakan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urin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dan uji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resistensi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), dan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kemudian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disesuaikan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dengan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hasil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biakan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urin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. </a:t>
            </a:r>
          </a:p>
          <a:p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Jika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pola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resistensi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kuman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setempat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tidak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ada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,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dapat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digunakan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pola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resistensi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kuman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dari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tempat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lain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atau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berdasarkan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literatur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.</a:t>
            </a:r>
            <a:endParaRPr lang="en-ID" sz="2400" dirty="0"/>
          </a:p>
        </p:txBody>
      </p:sp>
    </p:spTree>
    <p:extLst>
      <p:ext uri="{BB962C8B-B14F-4D97-AF65-F5344CB8AC3E}">
        <p14:creationId xmlns:p14="http://schemas.microsoft.com/office/powerpoint/2010/main" val="316224480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6C47F-3C99-48B4-8BDB-1B1CD70B0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Indikasi</a:t>
            </a:r>
            <a:r>
              <a:rPr lang="en-US" dirty="0"/>
              <a:t> </a:t>
            </a:r>
            <a:r>
              <a:rPr lang="en-US" dirty="0" err="1"/>
              <a:t>rawat</a:t>
            </a:r>
            <a:r>
              <a:rPr lang="en-US" dirty="0"/>
              <a:t> </a:t>
            </a:r>
            <a:r>
              <a:rPr lang="en-US" dirty="0" err="1"/>
              <a:t>inap</a:t>
            </a:r>
            <a:r>
              <a:rPr lang="en-US" dirty="0"/>
              <a:t> 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643781-2134-4A11-8E2F-37FAF9DF7C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ISK pada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neonatus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,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pielonefritis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akut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, ISK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dengan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komplikasi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gagal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ginjal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dan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hipertensi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, ISK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disertai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sepsis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atau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syok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,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serta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ISK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dengan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keadaan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umum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toksik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,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kesulitan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asupan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oral,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muntah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dan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dehidrasi</a:t>
            </a:r>
            <a:endParaRPr lang="en-ID" sz="2400" dirty="0"/>
          </a:p>
        </p:txBody>
      </p:sp>
    </p:spTree>
    <p:extLst>
      <p:ext uri="{BB962C8B-B14F-4D97-AF65-F5344CB8AC3E}">
        <p14:creationId xmlns:p14="http://schemas.microsoft.com/office/powerpoint/2010/main" val="35624097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4DA26-A47F-485E-B7DB-3104AAD39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Penilaian</a:t>
            </a:r>
            <a:r>
              <a:rPr lang="en-US" dirty="0"/>
              <a:t> </a:t>
            </a:r>
            <a:r>
              <a:rPr lang="en-US" dirty="0" err="1"/>
              <a:t>klinis</a:t>
            </a:r>
            <a:r>
              <a:rPr lang="en-US" dirty="0"/>
              <a:t> </a:t>
            </a:r>
            <a:r>
              <a:rPr lang="en-US" dirty="0" err="1"/>
              <a:t>penyakit</a:t>
            </a:r>
            <a:r>
              <a:rPr lang="en-US" dirty="0"/>
              <a:t> </a:t>
            </a:r>
            <a:r>
              <a:rPr lang="en-US" dirty="0" err="1"/>
              <a:t>pernapasan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601F8-1DF9-4F11-BA8C-9E78D59266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Anamnesis</a:t>
            </a:r>
          </a:p>
          <a:p>
            <a:pPr lvl="1"/>
            <a:r>
              <a:rPr lang="en-US" dirty="0"/>
              <a:t>Riwayat </a:t>
            </a:r>
            <a:r>
              <a:rPr lang="en-US" dirty="0" err="1"/>
              <a:t>kelahiran</a:t>
            </a:r>
            <a:r>
              <a:rPr lang="en-US" dirty="0"/>
              <a:t>, </a:t>
            </a:r>
            <a:r>
              <a:rPr lang="en-US" dirty="0" err="1"/>
              <a:t>persalinan</a:t>
            </a:r>
            <a:endParaRPr lang="en-US" dirty="0"/>
          </a:p>
          <a:p>
            <a:pPr lvl="1"/>
            <a:r>
              <a:rPr lang="en-US" dirty="0"/>
              <a:t>Riwayat </a:t>
            </a:r>
            <a:r>
              <a:rPr lang="en-US" dirty="0" err="1"/>
              <a:t>penyakit</a:t>
            </a:r>
            <a:r>
              <a:rPr lang="en-US" dirty="0"/>
              <a:t> </a:t>
            </a:r>
            <a:r>
              <a:rPr lang="en-US" dirty="0" err="1"/>
              <a:t>dahulu</a:t>
            </a:r>
            <a:r>
              <a:rPr lang="en-US" dirty="0"/>
              <a:t> : Riwayat </a:t>
            </a:r>
            <a:r>
              <a:rPr lang="en-US" dirty="0" err="1"/>
              <a:t>penyakit</a:t>
            </a:r>
            <a:r>
              <a:rPr lang="en-US" dirty="0"/>
              <a:t> napas, </a:t>
            </a:r>
            <a:r>
              <a:rPr lang="en-US" dirty="0" err="1"/>
              <a:t>berulang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Riwayat </a:t>
            </a:r>
            <a:r>
              <a:rPr lang="en-US" dirty="0" err="1"/>
              <a:t>alergi</a:t>
            </a:r>
            <a:r>
              <a:rPr lang="en-US" dirty="0"/>
              <a:t>/</a:t>
            </a:r>
            <a:r>
              <a:rPr lang="en-US" dirty="0" err="1"/>
              <a:t>atopi</a:t>
            </a:r>
            <a:endParaRPr lang="en-US" dirty="0"/>
          </a:p>
          <a:p>
            <a:pPr lvl="1"/>
            <a:r>
              <a:rPr lang="en-US" dirty="0"/>
              <a:t>Riwayat </a:t>
            </a:r>
            <a:r>
              <a:rPr lang="en-US" dirty="0" err="1"/>
              <a:t>penyakit</a:t>
            </a:r>
            <a:r>
              <a:rPr lang="en-US" dirty="0"/>
              <a:t> </a:t>
            </a:r>
            <a:r>
              <a:rPr lang="en-US" dirty="0" err="1"/>
              <a:t>keluarga</a:t>
            </a:r>
            <a:endParaRPr lang="en-US" dirty="0"/>
          </a:p>
          <a:p>
            <a:pPr lvl="1"/>
            <a:r>
              <a:rPr lang="en-US" dirty="0" err="1"/>
              <a:t>Faktor</a:t>
            </a:r>
            <a:r>
              <a:rPr lang="en-US" dirty="0"/>
              <a:t> </a:t>
            </a:r>
            <a:r>
              <a:rPr lang="en-US" dirty="0" err="1"/>
              <a:t>lingkungan</a:t>
            </a:r>
            <a:r>
              <a:rPr lang="en-US" dirty="0"/>
              <a:t> </a:t>
            </a:r>
          </a:p>
          <a:p>
            <a:pPr lvl="1"/>
            <a:endParaRPr lang="en-US" dirty="0"/>
          </a:p>
          <a:p>
            <a:r>
              <a:rPr lang="en-US" dirty="0" err="1"/>
              <a:t>Pemeriksaan</a:t>
            </a:r>
            <a:r>
              <a:rPr lang="en-US" dirty="0"/>
              <a:t> </a:t>
            </a:r>
            <a:r>
              <a:rPr lang="en-US" dirty="0" err="1"/>
              <a:t>Fisik</a:t>
            </a:r>
            <a:endParaRPr lang="en-US" dirty="0"/>
          </a:p>
          <a:p>
            <a:pPr lvl="1"/>
            <a:r>
              <a:rPr lang="en-US" dirty="0"/>
              <a:t>Nilai </a:t>
            </a:r>
            <a:r>
              <a:rPr lang="en-US" dirty="0" err="1"/>
              <a:t>peningkatan</a:t>
            </a:r>
            <a:r>
              <a:rPr lang="en-US" dirty="0"/>
              <a:t> work of breathing </a:t>
            </a:r>
            <a:r>
              <a:rPr lang="en-US" dirty="0" err="1"/>
              <a:t>seperti</a:t>
            </a:r>
            <a:r>
              <a:rPr lang="en-US" dirty="0"/>
              <a:t> </a:t>
            </a:r>
            <a:r>
              <a:rPr lang="en-US" dirty="0" err="1"/>
              <a:t>takipnea</a:t>
            </a:r>
            <a:r>
              <a:rPr lang="en-US" dirty="0"/>
              <a:t>, napas </a:t>
            </a:r>
            <a:r>
              <a:rPr lang="en-US" dirty="0" err="1"/>
              <a:t>cuping</a:t>
            </a:r>
            <a:r>
              <a:rPr lang="en-US" dirty="0"/>
              <a:t> </a:t>
            </a:r>
            <a:r>
              <a:rPr lang="en-US" dirty="0" err="1"/>
              <a:t>hidung,merintih</a:t>
            </a:r>
            <a:r>
              <a:rPr lang="en-US" dirty="0"/>
              <a:t>, </a:t>
            </a:r>
            <a:r>
              <a:rPr lang="en-US" dirty="0" err="1"/>
              <a:t>retraksi</a:t>
            </a:r>
            <a:r>
              <a:rPr lang="en-US" dirty="0"/>
              <a:t> dada</a:t>
            </a:r>
          </a:p>
        </p:txBody>
      </p:sp>
    </p:spTree>
    <p:extLst>
      <p:ext uri="{BB962C8B-B14F-4D97-AF65-F5344CB8AC3E}">
        <p14:creationId xmlns:p14="http://schemas.microsoft.com/office/powerpoint/2010/main" val="345723987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FD793-0E12-4209-9202-B060D4F19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b="0" i="0" dirty="0" err="1">
                <a:solidFill>
                  <a:srgbClr val="494949"/>
                </a:solidFill>
                <a:effectLst/>
                <a:latin typeface="system-ui"/>
              </a:rPr>
              <a:t>Pemberian</a:t>
            </a:r>
            <a:r>
              <a:rPr lang="en-ID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b="0" i="0" dirty="0" err="1">
                <a:solidFill>
                  <a:srgbClr val="494949"/>
                </a:solidFill>
                <a:effectLst/>
                <a:latin typeface="system-ui"/>
              </a:rPr>
              <a:t>antibiotik</a:t>
            </a:r>
            <a:r>
              <a:rPr lang="en-ID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b="0" i="0" dirty="0" err="1">
                <a:solidFill>
                  <a:srgbClr val="494949"/>
                </a:solidFill>
                <a:effectLst/>
                <a:latin typeface="system-ui"/>
              </a:rPr>
              <a:t>sebagai</a:t>
            </a:r>
            <a:r>
              <a:rPr lang="en-ID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b="0" i="0" dirty="0" err="1">
                <a:solidFill>
                  <a:srgbClr val="494949"/>
                </a:solidFill>
                <a:effectLst/>
                <a:latin typeface="system-ui"/>
              </a:rPr>
              <a:t>terapi</a:t>
            </a:r>
            <a:r>
              <a:rPr lang="en-ID" b="0" i="0" dirty="0">
                <a:solidFill>
                  <a:srgbClr val="494949"/>
                </a:solidFill>
                <a:effectLst/>
                <a:latin typeface="system-ui"/>
              </a:rPr>
              <a:t> ISK:</a:t>
            </a:r>
            <a:br>
              <a:rPr lang="en-ID" b="0" i="0" dirty="0">
                <a:solidFill>
                  <a:srgbClr val="494949"/>
                </a:solidFill>
                <a:effectLst/>
                <a:latin typeface="system-ui"/>
              </a:rPr>
            </a:b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A2C60E-990C-4D1E-A467-24483057AC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3" y="2205935"/>
            <a:ext cx="8761412" cy="3416300"/>
          </a:xfrm>
        </p:spPr>
        <p:txBody>
          <a:bodyPr>
            <a:noAutofit/>
          </a:bodyPr>
          <a:lstStyle/>
          <a:p>
            <a:pPr algn="l"/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a.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Untuk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ISK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bawah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atau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sistitis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: 5 – 7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hari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, per oral</a:t>
            </a:r>
          </a:p>
          <a:p>
            <a:pPr algn="l"/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b.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Untuk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ISK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atas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atau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pielonefritis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akut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: 7- 10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hari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, parenteral. Jika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setelah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3-4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hari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pemberian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antibiotik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parenteral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tampak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perbaikan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klinis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,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pengobatan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dapat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dilanjutkan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dengan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antibiotik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oral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sampaipemberian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antibiotik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selesai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atau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lama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pemberian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parenteral dan </a:t>
            </a:r>
            <a:r>
              <a:rPr lang="en-ID" sz="2000" b="0" i="1" dirty="0">
                <a:solidFill>
                  <a:srgbClr val="494949"/>
                </a:solidFill>
                <a:effectLst/>
                <a:latin typeface="system-ui"/>
              </a:rPr>
              <a:t>oral:7-10 </a:t>
            </a:r>
            <a:r>
              <a:rPr lang="en-ID" sz="2000" b="0" i="1" dirty="0" err="1">
                <a:solidFill>
                  <a:srgbClr val="494949"/>
                </a:solidFill>
                <a:effectLst/>
                <a:latin typeface="system-ui"/>
              </a:rPr>
              <a:t>hari</a:t>
            </a:r>
            <a:r>
              <a:rPr lang="en-ID" sz="2000" b="0" i="1" dirty="0">
                <a:solidFill>
                  <a:srgbClr val="494949"/>
                </a:solidFill>
                <a:effectLst/>
                <a:latin typeface="system-ui"/>
              </a:rPr>
              <a:t> (switch therapy).</a:t>
            </a:r>
            <a:endParaRPr lang="en-ID" sz="2000" b="0" i="0" dirty="0">
              <a:solidFill>
                <a:srgbClr val="494949"/>
              </a:solidFill>
              <a:effectLst/>
              <a:latin typeface="system-ui"/>
            </a:endParaRPr>
          </a:p>
          <a:p>
            <a:pPr algn="l"/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c.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Untuk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ISK pada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neonatus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: 10 – 14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hari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, parenteral</a:t>
            </a:r>
          </a:p>
          <a:p>
            <a:pPr algn="l"/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d.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Pemberian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antibiotik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parenteral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harus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dipertimbangkan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pada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anak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yang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toksik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,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muntah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,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dehidrasi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,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ataupun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yang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mempunyai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kelainan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pada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sistem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saluran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kemih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.</a:t>
            </a:r>
          </a:p>
          <a:p>
            <a:pPr algn="l"/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e. Jika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kondisi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pasien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tidak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membaik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dalam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waktu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48 jam,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perlu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dilakukan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biakan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urin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ulangan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dan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pertimbangkan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melakukan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pemeriksaan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pencitraan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segera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untuk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mengetahui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kelainan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urologi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. </a:t>
            </a:r>
          </a:p>
          <a:p>
            <a:pPr algn="l"/>
            <a:endParaRPr lang="en-ID" sz="2000" b="0" i="0" dirty="0">
              <a:solidFill>
                <a:srgbClr val="494949"/>
              </a:solidFill>
              <a:effectLst/>
              <a:latin typeface="system-ui"/>
            </a:endParaRPr>
          </a:p>
          <a:p>
            <a:endParaRPr lang="en-ID" sz="2000" dirty="0"/>
          </a:p>
        </p:txBody>
      </p:sp>
    </p:spTree>
    <p:extLst>
      <p:ext uri="{BB962C8B-B14F-4D97-AF65-F5344CB8AC3E}">
        <p14:creationId xmlns:p14="http://schemas.microsoft.com/office/powerpoint/2010/main" val="343116412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E95CC-B40A-46AC-9959-3CCDC2618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ISK </a:t>
            </a:r>
            <a:r>
              <a:rPr lang="en-US" dirty="0" err="1"/>
              <a:t>kompleks</a:t>
            </a:r>
            <a:r>
              <a:rPr lang="en-US" dirty="0"/>
              <a:t> 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07BD87-1270-4AE8-9897-C6CD766127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0965" y="2607503"/>
            <a:ext cx="10515600" cy="4351338"/>
          </a:xfrm>
        </p:spPr>
        <p:txBody>
          <a:bodyPr>
            <a:normAutofit/>
          </a:bodyPr>
          <a:lstStyle/>
          <a:p>
            <a:r>
              <a:rPr lang="en-ID" sz="2400" b="0" i="1" dirty="0">
                <a:solidFill>
                  <a:srgbClr val="494949"/>
                </a:solidFill>
                <a:effectLst/>
                <a:latin typeface="system-ui"/>
              </a:rPr>
              <a:t>ISK </a:t>
            </a:r>
            <a:r>
              <a:rPr lang="en-ID" sz="2400" b="0" i="1" dirty="0" err="1">
                <a:solidFill>
                  <a:srgbClr val="494949"/>
                </a:solidFill>
                <a:effectLst/>
                <a:latin typeface="system-ui"/>
              </a:rPr>
              <a:t>dengan</a:t>
            </a:r>
            <a:r>
              <a:rPr lang="en-ID" sz="2400" b="0" i="1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1" dirty="0" err="1">
                <a:solidFill>
                  <a:srgbClr val="494949"/>
                </a:solidFill>
                <a:effectLst/>
                <a:latin typeface="system-ui"/>
              </a:rPr>
              <a:t>uropati</a:t>
            </a:r>
            <a:r>
              <a:rPr lang="en-ID" sz="2400" b="0" i="1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1" dirty="0" err="1">
                <a:solidFill>
                  <a:srgbClr val="494949"/>
                </a:solidFill>
                <a:effectLst/>
                <a:latin typeface="system-ui"/>
              </a:rPr>
              <a:t>obstruktif</a:t>
            </a:r>
            <a:r>
              <a:rPr lang="en-ID" sz="2400" b="0" i="1" dirty="0">
                <a:solidFill>
                  <a:srgbClr val="494949"/>
                </a:solidFill>
                <a:effectLst/>
                <a:latin typeface="system-ui"/>
              </a:rPr>
              <a:t>, RVU, neurogenic bladder, 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hidronefrosis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,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katup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uretra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posterior,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dll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)</a:t>
            </a:r>
          </a:p>
          <a:p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Pada ISK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kompleks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,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dianjurkan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pemeriksaan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USG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setiap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6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bulan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– 1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tahun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untuk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mengevaluasi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kondisi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obstruksi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, dan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mendeteksi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parut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ginjal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dengan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skintigrafi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DMSA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atau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PIV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setiap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1-2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tahun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sekali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untuk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menilai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timbulnya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jaringan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parut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dan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progresivitasnya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..</a:t>
            </a:r>
            <a:endParaRPr lang="en-ID" sz="2400" dirty="0"/>
          </a:p>
        </p:txBody>
      </p:sp>
    </p:spTree>
    <p:extLst>
      <p:ext uri="{BB962C8B-B14F-4D97-AF65-F5344CB8AC3E}">
        <p14:creationId xmlns:p14="http://schemas.microsoft.com/office/powerpoint/2010/main" val="378256049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D237E-5AA9-49DF-BF5B-15BE1C067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Glomerulonefritis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495D7-7D76-43B8-A4BC-8788A87707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ID" sz="2400" dirty="0" err="1"/>
              <a:t>Glomerulonefritis</a:t>
            </a:r>
            <a:r>
              <a:rPr lang="en-ID" sz="2400" dirty="0"/>
              <a:t> </a:t>
            </a:r>
            <a:r>
              <a:rPr lang="en-ID" sz="2400" dirty="0" err="1"/>
              <a:t>adalah</a:t>
            </a:r>
            <a:r>
              <a:rPr lang="en-ID" sz="2400" dirty="0"/>
              <a:t> </a:t>
            </a:r>
            <a:r>
              <a:rPr lang="en-ID" sz="2400" dirty="0" err="1"/>
              <a:t>suatu</a:t>
            </a:r>
            <a:r>
              <a:rPr lang="en-ID" sz="2400" dirty="0"/>
              <a:t> </a:t>
            </a:r>
            <a:r>
              <a:rPr lang="en-ID" sz="2400" dirty="0" err="1"/>
              <a:t>istilah</a:t>
            </a:r>
            <a:r>
              <a:rPr lang="en-ID" sz="2400" dirty="0"/>
              <a:t> </a:t>
            </a:r>
            <a:r>
              <a:rPr lang="en-ID" sz="2400" dirty="0" err="1"/>
              <a:t>umum</a:t>
            </a:r>
            <a:r>
              <a:rPr lang="en-ID" sz="2400" dirty="0"/>
              <a:t> yang </a:t>
            </a:r>
            <a:r>
              <a:rPr lang="en-ID" sz="2400" dirty="0" err="1"/>
              <a:t>dipakai</a:t>
            </a:r>
            <a:r>
              <a:rPr lang="en-ID" sz="2400" dirty="0"/>
              <a:t> </a:t>
            </a:r>
            <a:r>
              <a:rPr lang="en-ID" sz="2400" dirty="0" err="1"/>
              <a:t>untuk</a:t>
            </a:r>
            <a:r>
              <a:rPr lang="en-ID" sz="2400" dirty="0"/>
              <a:t> </a:t>
            </a:r>
            <a:r>
              <a:rPr lang="en-ID" sz="2400" dirty="0" err="1"/>
              <a:t>menjelaskan</a:t>
            </a:r>
            <a:r>
              <a:rPr lang="en-ID" sz="2400" dirty="0"/>
              <a:t> </a:t>
            </a:r>
            <a:r>
              <a:rPr lang="en-ID" sz="2400" dirty="0" err="1"/>
              <a:t>berbagai</a:t>
            </a:r>
            <a:r>
              <a:rPr lang="en-ID" sz="2400" dirty="0"/>
              <a:t> </a:t>
            </a:r>
            <a:r>
              <a:rPr lang="en-ID" sz="2400" dirty="0" err="1"/>
              <a:t>macam</a:t>
            </a:r>
            <a:r>
              <a:rPr lang="en-ID" sz="2400" dirty="0"/>
              <a:t> </a:t>
            </a:r>
            <a:r>
              <a:rPr lang="en-ID" sz="2400" dirty="0" err="1"/>
              <a:t>penyakit</a:t>
            </a:r>
            <a:r>
              <a:rPr lang="en-ID" sz="2400" dirty="0"/>
              <a:t> </a:t>
            </a:r>
            <a:r>
              <a:rPr lang="en-ID" sz="2400" dirty="0" err="1"/>
              <a:t>ginjal</a:t>
            </a:r>
            <a:r>
              <a:rPr lang="en-ID" sz="2400" dirty="0"/>
              <a:t> yang </a:t>
            </a:r>
            <a:r>
              <a:rPr lang="en-ID" sz="2400" dirty="0" err="1"/>
              <a:t>mengalami</a:t>
            </a:r>
            <a:r>
              <a:rPr lang="en-ID" sz="2400" dirty="0"/>
              <a:t> </a:t>
            </a:r>
            <a:r>
              <a:rPr lang="en-ID" sz="2400" dirty="0" err="1"/>
              <a:t>proliferasi</a:t>
            </a:r>
            <a:r>
              <a:rPr lang="en-ID" sz="2400" dirty="0"/>
              <a:t> dan </a:t>
            </a:r>
            <a:r>
              <a:rPr lang="en-ID" sz="2400" dirty="0" err="1"/>
              <a:t>inflamasi</a:t>
            </a:r>
            <a:r>
              <a:rPr lang="en-ID" sz="2400" dirty="0"/>
              <a:t> di glomerulus </a:t>
            </a:r>
            <a:r>
              <a:rPr lang="en-ID" sz="2400" dirty="0" err="1"/>
              <a:t>akibat</a:t>
            </a:r>
            <a:r>
              <a:rPr lang="en-ID" sz="2400" dirty="0"/>
              <a:t> </a:t>
            </a:r>
            <a:r>
              <a:rPr lang="en-ID" sz="2400" dirty="0" err="1"/>
              <a:t>suatu</a:t>
            </a:r>
            <a:r>
              <a:rPr lang="en-ID" sz="2400" dirty="0"/>
              <a:t> proses </a:t>
            </a:r>
            <a:r>
              <a:rPr lang="en-ID" sz="2400" dirty="0" err="1"/>
              <a:t>imunologis</a:t>
            </a:r>
            <a:r>
              <a:rPr lang="en-ID" sz="2400" dirty="0"/>
              <a:t>.</a:t>
            </a:r>
          </a:p>
          <a:p>
            <a:r>
              <a:rPr lang="en-ID" sz="2400" dirty="0" err="1"/>
              <a:t>Glomerulonefritis</a:t>
            </a:r>
            <a:r>
              <a:rPr lang="en-ID" sz="2400" dirty="0"/>
              <a:t> </a:t>
            </a:r>
            <a:r>
              <a:rPr lang="en-ID" sz="2400" dirty="0" err="1"/>
              <a:t>akut</a:t>
            </a:r>
            <a:r>
              <a:rPr lang="en-ID" sz="2400" dirty="0"/>
              <a:t> yang paling </a:t>
            </a:r>
            <a:r>
              <a:rPr lang="en-ID" sz="2400" dirty="0" err="1"/>
              <a:t>sering</a:t>
            </a:r>
            <a:r>
              <a:rPr lang="en-ID" sz="2400" dirty="0"/>
              <a:t> </a:t>
            </a:r>
            <a:r>
              <a:rPr lang="en-ID" sz="2400" dirty="0" err="1"/>
              <a:t>terjadi</a:t>
            </a:r>
            <a:r>
              <a:rPr lang="en-ID" sz="2400" dirty="0"/>
              <a:t> pada </a:t>
            </a:r>
            <a:r>
              <a:rPr lang="en-ID" sz="2400" dirty="0" err="1"/>
              <a:t>anak</a:t>
            </a:r>
            <a:r>
              <a:rPr lang="en-ID" sz="2400" dirty="0"/>
              <a:t> di negara </a:t>
            </a:r>
            <a:r>
              <a:rPr lang="en-ID" sz="2400" dirty="0" err="1"/>
              <a:t>berkembang</a:t>
            </a:r>
            <a:r>
              <a:rPr lang="en-ID" sz="2400" dirty="0"/>
              <a:t> </a:t>
            </a:r>
            <a:r>
              <a:rPr lang="en-ID" sz="2400" dirty="0" err="1"/>
              <a:t>adalah</a:t>
            </a:r>
            <a:r>
              <a:rPr lang="en-ID" sz="2400" dirty="0"/>
              <a:t> </a:t>
            </a:r>
            <a:r>
              <a:rPr lang="en-ID" sz="2400" dirty="0" err="1"/>
              <a:t>setelah</a:t>
            </a:r>
            <a:r>
              <a:rPr lang="en-ID" sz="2400" dirty="0"/>
              <a:t> </a:t>
            </a:r>
            <a:r>
              <a:rPr lang="en-ID" sz="2400" dirty="0" err="1"/>
              <a:t>infeksi</a:t>
            </a:r>
            <a:r>
              <a:rPr lang="en-ID" sz="2400" dirty="0"/>
              <a:t> </a:t>
            </a:r>
            <a:r>
              <a:rPr lang="en-ID" sz="2400" dirty="0" err="1"/>
              <a:t>bakteri</a:t>
            </a:r>
            <a:r>
              <a:rPr lang="en-ID" sz="2400" dirty="0"/>
              <a:t> </a:t>
            </a:r>
            <a:r>
              <a:rPr lang="en-ID" sz="2400" dirty="0" err="1"/>
              <a:t>streptokokus</a:t>
            </a:r>
            <a:r>
              <a:rPr lang="en-ID" sz="2400" dirty="0"/>
              <a:t> beta </a:t>
            </a:r>
            <a:r>
              <a:rPr lang="en-ID" sz="2400" dirty="0" err="1"/>
              <a:t>hemolitikus</a:t>
            </a:r>
            <a:r>
              <a:rPr lang="en-ID" sz="2400" dirty="0"/>
              <a:t> </a:t>
            </a:r>
            <a:r>
              <a:rPr lang="en-ID" sz="2400" dirty="0" err="1"/>
              <a:t>grup</a:t>
            </a:r>
            <a:r>
              <a:rPr lang="en-ID" sz="2400" dirty="0"/>
              <a:t> A, </a:t>
            </a:r>
            <a:r>
              <a:rPr lang="en-ID" sz="2400" dirty="0" err="1"/>
              <a:t>yaitu</a:t>
            </a:r>
            <a:r>
              <a:rPr lang="en-ID" sz="2400" dirty="0"/>
              <a:t> </a:t>
            </a:r>
            <a:r>
              <a:rPr lang="en-ID" sz="2400" dirty="0" err="1"/>
              <a:t>Glomerulonefritis</a:t>
            </a:r>
            <a:r>
              <a:rPr lang="en-ID" sz="2400" dirty="0"/>
              <a:t> </a:t>
            </a:r>
            <a:r>
              <a:rPr lang="en-ID" sz="2400" dirty="0" err="1"/>
              <a:t>Akut</a:t>
            </a:r>
            <a:r>
              <a:rPr lang="en-ID" sz="2400" dirty="0"/>
              <a:t> </a:t>
            </a:r>
            <a:r>
              <a:rPr lang="en-ID" sz="2400" dirty="0" err="1"/>
              <a:t>Pasca</a:t>
            </a:r>
            <a:r>
              <a:rPr lang="en-ID" sz="2400" dirty="0"/>
              <a:t> </a:t>
            </a:r>
            <a:r>
              <a:rPr lang="en-ID" sz="2400" dirty="0" err="1"/>
              <a:t>infeksi</a:t>
            </a:r>
            <a:r>
              <a:rPr lang="en-ID" sz="2400" dirty="0"/>
              <a:t> </a:t>
            </a:r>
            <a:r>
              <a:rPr lang="en-ID" sz="2400" dirty="0" err="1"/>
              <a:t>Streptokokus</a:t>
            </a:r>
            <a:r>
              <a:rPr lang="en-ID" sz="2400" dirty="0"/>
              <a:t> (GNAPS).</a:t>
            </a:r>
          </a:p>
        </p:txBody>
      </p:sp>
    </p:spTree>
    <p:extLst>
      <p:ext uri="{BB962C8B-B14F-4D97-AF65-F5344CB8AC3E}">
        <p14:creationId xmlns:p14="http://schemas.microsoft.com/office/powerpoint/2010/main" val="192148302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2B9CA-2BEC-4535-A818-E6C173999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7DB650-5176-4993-8355-64487F55BD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D" dirty="0"/>
              <a:t>Hasil </a:t>
            </a:r>
            <a:r>
              <a:rPr lang="en-ID" dirty="0" err="1"/>
              <a:t>penelitian-penelitian</a:t>
            </a:r>
            <a:r>
              <a:rPr lang="en-ID" dirty="0"/>
              <a:t> pada </a:t>
            </a:r>
            <a:r>
              <a:rPr lang="en-ID" dirty="0" err="1"/>
              <a:t>binatang</a:t>
            </a:r>
            <a:r>
              <a:rPr lang="en-ID" dirty="0"/>
              <a:t> dan </a:t>
            </a:r>
            <a:r>
              <a:rPr lang="en-ID" dirty="0" err="1"/>
              <a:t>penderita</a:t>
            </a:r>
            <a:r>
              <a:rPr lang="en-ID" dirty="0"/>
              <a:t> GNAPS </a:t>
            </a:r>
            <a:r>
              <a:rPr lang="en-ID" dirty="0" err="1"/>
              <a:t>menunjukkan</a:t>
            </a:r>
            <a:r>
              <a:rPr lang="en-ID" dirty="0"/>
              <a:t> </a:t>
            </a:r>
            <a:r>
              <a:rPr lang="en-ID" dirty="0" err="1"/>
              <a:t>adanya</a:t>
            </a:r>
            <a:r>
              <a:rPr lang="en-ID" dirty="0"/>
              <a:t> </a:t>
            </a:r>
            <a:r>
              <a:rPr lang="en-ID" dirty="0" err="1"/>
              <a:t>kemungkinan</a:t>
            </a:r>
            <a:r>
              <a:rPr lang="en-ID" dirty="0"/>
              <a:t> proses </a:t>
            </a:r>
            <a:r>
              <a:rPr lang="en-ID" dirty="0" err="1"/>
              <a:t>imunologis</a:t>
            </a:r>
            <a:r>
              <a:rPr lang="en-ID" dirty="0"/>
              <a:t> </a:t>
            </a:r>
            <a:r>
              <a:rPr lang="en-ID" dirty="0" err="1"/>
              <a:t>sebagai</a:t>
            </a:r>
            <a:r>
              <a:rPr lang="en-ID" dirty="0"/>
              <a:t> </a:t>
            </a:r>
            <a:r>
              <a:rPr lang="en-ID" dirty="0" err="1"/>
              <a:t>penyebab</a:t>
            </a:r>
            <a:r>
              <a:rPr lang="en-ID" dirty="0"/>
              <a:t>, </a:t>
            </a:r>
            <a:r>
              <a:rPr lang="en-ID" dirty="0" err="1"/>
              <a:t>diantaranya</a:t>
            </a:r>
            <a:r>
              <a:rPr lang="en-ID" dirty="0"/>
              <a:t> </a:t>
            </a:r>
            <a:r>
              <a:rPr lang="en-ID" dirty="0" err="1"/>
              <a:t>sebagai</a:t>
            </a:r>
            <a:r>
              <a:rPr lang="en-ID" dirty="0"/>
              <a:t> </a:t>
            </a:r>
            <a:r>
              <a:rPr lang="en-ID" dirty="0" err="1"/>
              <a:t>berikut</a:t>
            </a:r>
            <a:r>
              <a:rPr lang="en-ID" dirty="0"/>
              <a:t>:</a:t>
            </a:r>
          </a:p>
          <a:p>
            <a:pPr lvl="1"/>
            <a:r>
              <a:rPr lang="en-ID" dirty="0"/>
              <a:t>1. </a:t>
            </a:r>
            <a:r>
              <a:rPr lang="en-ID" dirty="0" err="1"/>
              <a:t>Terperangkapnya</a:t>
            </a:r>
            <a:r>
              <a:rPr lang="en-ID" dirty="0"/>
              <a:t> </a:t>
            </a:r>
            <a:r>
              <a:rPr lang="en-ID" dirty="0" err="1"/>
              <a:t>kompleks</a:t>
            </a:r>
            <a:r>
              <a:rPr lang="en-ID" dirty="0"/>
              <a:t> antigen-</a:t>
            </a:r>
            <a:r>
              <a:rPr lang="en-ID" dirty="0" err="1"/>
              <a:t>antibodi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glomerulus yang </a:t>
            </a:r>
            <a:r>
              <a:rPr lang="en-ID" dirty="0" err="1"/>
              <a:t>kemudian</a:t>
            </a:r>
            <a:r>
              <a:rPr lang="en-ID" dirty="0"/>
              <a:t>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merusaknya</a:t>
            </a:r>
            <a:r>
              <a:rPr lang="en-ID" dirty="0"/>
              <a:t>. </a:t>
            </a:r>
          </a:p>
          <a:p>
            <a:pPr lvl="1"/>
            <a:r>
              <a:rPr lang="en-ID" dirty="0"/>
              <a:t>2. Proses auto-</a:t>
            </a:r>
            <a:r>
              <a:rPr lang="en-ID" dirty="0" err="1"/>
              <a:t>imun</a:t>
            </a:r>
            <a:r>
              <a:rPr lang="en-ID" dirty="0"/>
              <a:t> </a:t>
            </a:r>
            <a:r>
              <a:rPr lang="en-ID" dirty="0" err="1"/>
              <a:t>kuman</a:t>
            </a:r>
            <a:r>
              <a:rPr lang="en-ID" dirty="0"/>
              <a:t> </a:t>
            </a:r>
            <a:r>
              <a:rPr lang="en-ID" dirty="0" err="1"/>
              <a:t>Streptokokus</a:t>
            </a:r>
            <a:r>
              <a:rPr lang="en-ID" dirty="0"/>
              <a:t> yang </a:t>
            </a:r>
            <a:r>
              <a:rPr lang="en-ID" dirty="0" err="1"/>
              <a:t>bersifat</a:t>
            </a:r>
            <a:r>
              <a:rPr lang="en-ID" dirty="0"/>
              <a:t> </a:t>
            </a:r>
            <a:r>
              <a:rPr lang="en-ID" dirty="0" err="1"/>
              <a:t>nefritogenik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tubuh</a:t>
            </a:r>
            <a:r>
              <a:rPr lang="en-ID" dirty="0"/>
              <a:t> </a:t>
            </a:r>
            <a:r>
              <a:rPr lang="en-ID" dirty="0" err="1"/>
              <a:t>menimbulkan</a:t>
            </a:r>
            <a:r>
              <a:rPr lang="en-ID" dirty="0"/>
              <a:t> badan </a:t>
            </a:r>
            <a:r>
              <a:rPr lang="en-ID" dirty="0" err="1"/>
              <a:t>autoimun</a:t>
            </a:r>
            <a:r>
              <a:rPr lang="en-ID" dirty="0"/>
              <a:t> yang </a:t>
            </a:r>
            <a:r>
              <a:rPr lang="en-ID" dirty="0" err="1"/>
              <a:t>merusak</a:t>
            </a:r>
            <a:r>
              <a:rPr lang="en-ID" dirty="0"/>
              <a:t> glomerulus.</a:t>
            </a:r>
          </a:p>
          <a:p>
            <a:pPr lvl="1"/>
            <a:r>
              <a:rPr lang="en-ID" dirty="0"/>
              <a:t>3. </a:t>
            </a:r>
            <a:r>
              <a:rPr lang="en-ID" dirty="0" err="1"/>
              <a:t>Streptokokus</a:t>
            </a:r>
            <a:r>
              <a:rPr lang="en-ID" dirty="0"/>
              <a:t> </a:t>
            </a:r>
            <a:r>
              <a:rPr lang="en-ID" dirty="0" err="1"/>
              <a:t>nefritogen</a:t>
            </a:r>
            <a:r>
              <a:rPr lang="en-ID" dirty="0"/>
              <a:t> dan </a:t>
            </a:r>
            <a:r>
              <a:rPr lang="en-ID" dirty="0" err="1"/>
              <a:t>membran</a:t>
            </a:r>
            <a:r>
              <a:rPr lang="en-ID" dirty="0"/>
              <a:t> basalis glomerulus </a:t>
            </a:r>
            <a:r>
              <a:rPr lang="en-ID" dirty="0" err="1"/>
              <a:t>mempunyai</a:t>
            </a:r>
            <a:r>
              <a:rPr lang="en-ID" dirty="0"/>
              <a:t> </a:t>
            </a:r>
            <a:r>
              <a:rPr lang="en-ID" dirty="0" err="1"/>
              <a:t>komponen</a:t>
            </a:r>
            <a:r>
              <a:rPr lang="en-ID" dirty="0"/>
              <a:t> antigen yang </a:t>
            </a:r>
            <a:r>
              <a:rPr lang="en-ID" dirty="0" err="1"/>
              <a:t>sama</a:t>
            </a:r>
            <a:r>
              <a:rPr lang="en-ID" dirty="0"/>
              <a:t> </a:t>
            </a:r>
            <a:r>
              <a:rPr lang="en-ID" dirty="0" err="1"/>
              <a:t>sehingga</a:t>
            </a:r>
            <a:r>
              <a:rPr lang="en-ID" dirty="0"/>
              <a:t> </a:t>
            </a:r>
            <a:r>
              <a:rPr lang="en-ID" dirty="0" err="1"/>
              <a:t>dibentuk</a:t>
            </a:r>
            <a:r>
              <a:rPr lang="en-ID" dirty="0"/>
              <a:t> </a:t>
            </a:r>
            <a:r>
              <a:rPr lang="en-ID" dirty="0" err="1"/>
              <a:t>zat</a:t>
            </a:r>
            <a:r>
              <a:rPr lang="en-ID" dirty="0"/>
              <a:t> anti yang </a:t>
            </a:r>
            <a:r>
              <a:rPr lang="en-ID" dirty="0" err="1"/>
              <a:t>langsung</a:t>
            </a:r>
            <a:r>
              <a:rPr lang="en-ID" dirty="0"/>
              <a:t> </a:t>
            </a:r>
            <a:r>
              <a:rPr lang="en-ID" dirty="0" err="1"/>
              <a:t>merusak</a:t>
            </a:r>
            <a:r>
              <a:rPr lang="en-ID" dirty="0"/>
              <a:t> </a:t>
            </a:r>
            <a:r>
              <a:rPr lang="en-ID" dirty="0" err="1"/>
              <a:t>membrana</a:t>
            </a:r>
            <a:r>
              <a:rPr lang="en-ID" dirty="0"/>
              <a:t> basalis glomerulus.</a:t>
            </a:r>
          </a:p>
        </p:txBody>
      </p:sp>
    </p:spTree>
    <p:extLst>
      <p:ext uri="{BB962C8B-B14F-4D97-AF65-F5344CB8AC3E}">
        <p14:creationId xmlns:p14="http://schemas.microsoft.com/office/powerpoint/2010/main" val="211225584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F85E7-87CA-4BC2-A25D-5B7929077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Gejala</a:t>
            </a:r>
            <a:r>
              <a:rPr lang="en-US" dirty="0"/>
              <a:t> </a:t>
            </a:r>
            <a:r>
              <a:rPr lang="en-US" dirty="0" err="1"/>
              <a:t>klinis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CE2152-26D0-4CCA-BF58-E40F037FC0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ID" sz="2400" dirty="0" err="1"/>
              <a:t>Terjadi</a:t>
            </a:r>
            <a:r>
              <a:rPr lang="en-ID" sz="2400" dirty="0"/>
              <a:t> </a:t>
            </a:r>
            <a:r>
              <a:rPr lang="en-ID" sz="2400" dirty="0" err="1"/>
              <a:t>secara</a:t>
            </a:r>
            <a:r>
              <a:rPr lang="en-ID" sz="2400" dirty="0"/>
              <a:t> </a:t>
            </a:r>
            <a:r>
              <a:rPr lang="en-ID" sz="2400" dirty="0" err="1"/>
              <a:t>tiba-tiba</a:t>
            </a:r>
            <a:r>
              <a:rPr lang="en-ID" sz="2400" dirty="0"/>
              <a:t>, 7–14 </a:t>
            </a:r>
            <a:r>
              <a:rPr lang="en-ID" sz="2400" dirty="0" err="1"/>
              <a:t>hari</a:t>
            </a:r>
            <a:r>
              <a:rPr lang="en-ID" sz="2400" dirty="0"/>
              <a:t> </a:t>
            </a:r>
            <a:r>
              <a:rPr lang="en-ID" sz="2400" dirty="0" err="1"/>
              <a:t>setelah</a:t>
            </a:r>
            <a:r>
              <a:rPr lang="en-ID" sz="2400" dirty="0"/>
              <a:t> </a:t>
            </a:r>
            <a:r>
              <a:rPr lang="en-ID" sz="2400" dirty="0" err="1"/>
              <a:t>infeksi</a:t>
            </a:r>
            <a:r>
              <a:rPr lang="en-ID" sz="2400" dirty="0"/>
              <a:t> </a:t>
            </a:r>
            <a:r>
              <a:rPr lang="en-ID" sz="2400" dirty="0" err="1"/>
              <a:t>saluran</a:t>
            </a:r>
            <a:r>
              <a:rPr lang="en-ID" sz="2400" dirty="0"/>
              <a:t> </a:t>
            </a:r>
            <a:r>
              <a:rPr lang="en-ID" sz="2400" dirty="0" err="1"/>
              <a:t>nafas</a:t>
            </a:r>
            <a:r>
              <a:rPr lang="en-ID" sz="2400" dirty="0"/>
              <a:t> (</a:t>
            </a:r>
            <a:r>
              <a:rPr lang="en-ID" sz="2400" dirty="0" err="1"/>
              <a:t>faringitis</a:t>
            </a:r>
            <a:r>
              <a:rPr lang="en-ID" sz="2400" dirty="0"/>
              <a:t>), </a:t>
            </a:r>
            <a:r>
              <a:rPr lang="en-ID" sz="2400" dirty="0" err="1"/>
              <a:t>atau</a:t>
            </a:r>
            <a:r>
              <a:rPr lang="en-ID" sz="2400" dirty="0"/>
              <a:t> 3-6 </a:t>
            </a:r>
            <a:r>
              <a:rPr lang="en-ID" sz="2400" dirty="0" err="1"/>
              <a:t>minggu</a:t>
            </a:r>
            <a:r>
              <a:rPr lang="en-ID" sz="2400" dirty="0"/>
              <a:t> </a:t>
            </a:r>
            <a:r>
              <a:rPr lang="en-ID" sz="2400" dirty="0" err="1"/>
              <a:t>setelah</a:t>
            </a:r>
            <a:r>
              <a:rPr lang="en-ID" sz="2400" dirty="0"/>
              <a:t> </a:t>
            </a:r>
            <a:r>
              <a:rPr lang="en-ID" sz="2400" dirty="0" err="1"/>
              <a:t>infeksi</a:t>
            </a:r>
            <a:r>
              <a:rPr lang="en-ID" sz="2400" dirty="0"/>
              <a:t> </a:t>
            </a:r>
            <a:r>
              <a:rPr lang="en-ID" sz="2400" dirty="0" err="1"/>
              <a:t>kulit</a:t>
            </a:r>
            <a:r>
              <a:rPr lang="en-ID" sz="2400" dirty="0"/>
              <a:t> (</a:t>
            </a:r>
            <a:r>
              <a:rPr lang="en-ID" sz="2400" dirty="0" err="1"/>
              <a:t>piodermi</a:t>
            </a:r>
            <a:r>
              <a:rPr lang="en-ID" sz="2400" dirty="0"/>
              <a:t>).</a:t>
            </a:r>
          </a:p>
          <a:p>
            <a:r>
              <a:rPr lang="en-ID" sz="2400" dirty="0"/>
              <a:t>Gambaran </a:t>
            </a:r>
            <a:r>
              <a:rPr lang="en-ID" sz="2400" dirty="0" err="1"/>
              <a:t>klinis</a:t>
            </a:r>
            <a:r>
              <a:rPr lang="en-ID" sz="2400" dirty="0"/>
              <a:t> GNAPS </a:t>
            </a:r>
            <a:r>
              <a:rPr lang="en-ID" sz="2400" dirty="0" err="1"/>
              <a:t>sangat</a:t>
            </a:r>
            <a:r>
              <a:rPr lang="en-ID" sz="2400" dirty="0"/>
              <a:t> </a:t>
            </a:r>
            <a:r>
              <a:rPr lang="en-ID" sz="2400" dirty="0" err="1"/>
              <a:t>bervariasi</a:t>
            </a:r>
            <a:r>
              <a:rPr lang="en-ID" sz="2400" dirty="0"/>
              <a:t>, </a:t>
            </a:r>
            <a:r>
              <a:rPr lang="en-ID" sz="2400" dirty="0" err="1"/>
              <a:t>kadang-kadang</a:t>
            </a:r>
            <a:r>
              <a:rPr lang="en-ID" sz="2400" dirty="0"/>
              <a:t> </a:t>
            </a:r>
            <a:r>
              <a:rPr lang="en-ID" sz="2400" dirty="0" err="1"/>
              <a:t>gejala</a:t>
            </a:r>
            <a:r>
              <a:rPr lang="en-ID" sz="2400" dirty="0"/>
              <a:t> </a:t>
            </a:r>
            <a:r>
              <a:rPr lang="en-ID" sz="2400" dirty="0" err="1"/>
              <a:t>ringan</a:t>
            </a:r>
            <a:r>
              <a:rPr lang="en-ID" sz="2400" dirty="0"/>
              <a:t> </a:t>
            </a:r>
            <a:r>
              <a:rPr lang="en-ID" sz="2400" dirty="0" err="1"/>
              <a:t>atau</a:t>
            </a:r>
            <a:r>
              <a:rPr lang="en-ID" sz="2400" dirty="0"/>
              <a:t> </a:t>
            </a:r>
            <a:r>
              <a:rPr lang="en-ID" sz="2400" dirty="0" err="1"/>
              <a:t>tanpa</a:t>
            </a:r>
            <a:r>
              <a:rPr lang="en-ID" sz="2400" dirty="0"/>
              <a:t> </a:t>
            </a:r>
            <a:r>
              <a:rPr lang="en-ID" sz="2400" dirty="0" err="1"/>
              <a:t>gejala</a:t>
            </a:r>
            <a:r>
              <a:rPr lang="en-ID" sz="2400" dirty="0"/>
              <a:t> </a:t>
            </a:r>
            <a:r>
              <a:rPr lang="en-ID" sz="2400" dirty="0" err="1"/>
              <a:t>sama</a:t>
            </a:r>
            <a:r>
              <a:rPr lang="en-ID" sz="2400" dirty="0"/>
              <a:t> </a:t>
            </a:r>
            <a:r>
              <a:rPr lang="en-ID" sz="2400" dirty="0" err="1"/>
              <a:t>sekali</a:t>
            </a:r>
            <a:r>
              <a:rPr lang="en-ID" sz="2400" dirty="0"/>
              <a:t>, </a:t>
            </a:r>
            <a:r>
              <a:rPr lang="en-ID" sz="2400" dirty="0" err="1"/>
              <a:t>kelainan</a:t>
            </a:r>
            <a:r>
              <a:rPr lang="en-ID" sz="2400" dirty="0"/>
              <a:t> pada </a:t>
            </a:r>
            <a:r>
              <a:rPr lang="en-ID" sz="2400" dirty="0" err="1"/>
              <a:t>urin</a:t>
            </a:r>
            <a:r>
              <a:rPr lang="en-ID" sz="2400" dirty="0"/>
              <a:t> </a:t>
            </a:r>
            <a:r>
              <a:rPr lang="en-ID" sz="2400" dirty="0" err="1"/>
              <a:t>ditemukan</a:t>
            </a:r>
            <a:r>
              <a:rPr lang="en-ID" sz="2400" dirty="0"/>
              <a:t> </a:t>
            </a:r>
            <a:r>
              <a:rPr lang="en-ID" sz="2400" dirty="0" err="1"/>
              <a:t>secara</a:t>
            </a:r>
            <a:r>
              <a:rPr lang="en-ID" sz="2400" dirty="0"/>
              <a:t> </a:t>
            </a:r>
            <a:r>
              <a:rPr lang="en-ID" sz="2400" dirty="0" err="1"/>
              <a:t>kebetulan</a:t>
            </a:r>
            <a:r>
              <a:rPr lang="en-ID" sz="2400" dirty="0"/>
              <a:t> pada </a:t>
            </a:r>
            <a:r>
              <a:rPr lang="en-ID" sz="2400" dirty="0" err="1"/>
              <a:t>pemeriksaan</a:t>
            </a:r>
            <a:r>
              <a:rPr lang="en-ID" sz="2400" dirty="0"/>
              <a:t> </a:t>
            </a:r>
            <a:r>
              <a:rPr lang="en-ID" sz="2400" dirty="0" err="1"/>
              <a:t>rutin</a:t>
            </a:r>
            <a:r>
              <a:rPr lang="en-ID" sz="2400" dirty="0"/>
              <a:t>.</a:t>
            </a:r>
          </a:p>
          <a:p>
            <a:r>
              <a:rPr lang="en-ID" sz="2400" dirty="0"/>
              <a:t> Pada </a:t>
            </a:r>
            <a:r>
              <a:rPr lang="en-ID" sz="2400" dirty="0" err="1"/>
              <a:t>anak</a:t>
            </a:r>
            <a:r>
              <a:rPr lang="en-ID" sz="2400" dirty="0"/>
              <a:t> yang </a:t>
            </a:r>
            <a:r>
              <a:rPr lang="en-ID" sz="2400" dirty="0" err="1"/>
              <a:t>menunjukkan</a:t>
            </a:r>
            <a:r>
              <a:rPr lang="en-ID" sz="2400" dirty="0"/>
              <a:t> </a:t>
            </a:r>
            <a:r>
              <a:rPr lang="en-ID" sz="2400" dirty="0" err="1"/>
              <a:t>gejala</a:t>
            </a:r>
            <a:r>
              <a:rPr lang="en-ID" sz="2400" dirty="0"/>
              <a:t> </a:t>
            </a:r>
            <a:r>
              <a:rPr lang="en-ID" sz="2400" dirty="0" err="1"/>
              <a:t>berat</a:t>
            </a:r>
            <a:r>
              <a:rPr lang="en-ID" sz="2400" dirty="0"/>
              <a:t>, </a:t>
            </a:r>
            <a:r>
              <a:rPr lang="en-ID" sz="2400" dirty="0" err="1"/>
              <a:t>tampak</a:t>
            </a:r>
            <a:r>
              <a:rPr lang="en-ID" sz="2400" dirty="0"/>
              <a:t> </a:t>
            </a:r>
            <a:r>
              <a:rPr lang="en-ID" sz="2400" dirty="0" err="1"/>
              <a:t>sakit</a:t>
            </a:r>
            <a:r>
              <a:rPr lang="en-ID" sz="2400" dirty="0"/>
              <a:t> </a:t>
            </a:r>
            <a:r>
              <a:rPr lang="en-ID" sz="2400" dirty="0" err="1"/>
              <a:t>parah</a:t>
            </a:r>
            <a:r>
              <a:rPr lang="en-ID" sz="2400" dirty="0"/>
              <a:t> </a:t>
            </a:r>
            <a:r>
              <a:rPr lang="en-ID" sz="2400" dirty="0" err="1"/>
              <a:t>dengan</a:t>
            </a:r>
            <a:r>
              <a:rPr lang="en-ID" sz="2400" dirty="0"/>
              <a:t> </a:t>
            </a:r>
            <a:r>
              <a:rPr lang="en-ID" sz="2400" dirty="0" err="1"/>
              <a:t>manifestasi</a:t>
            </a:r>
            <a:r>
              <a:rPr lang="en-ID" sz="2400" dirty="0"/>
              <a:t> oliguria, </a:t>
            </a:r>
            <a:r>
              <a:rPr lang="en-ID" sz="2400" dirty="0" err="1"/>
              <a:t>edema</a:t>
            </a:r>
            <a:r>
              <a:rPr lang="en-ID" sz="2400" dirty="0"/>
              <a:t>, </a:t>
            </a:r>
            <a:r>
              <a:rPr lang="en-ID" sz="2400" dirty="0" err="1"/>
              <a:t>hipertensi</a:t>
            </a:r>
            <a:r>
              <a:rPr lang="en-ID" sz="2400" dirty="0"/>
              <a:t>, dan </a:t>
            </a:r>
            <a:r>
              <a:rPr lang="en-ID" sz="2400" dirty="0" err="1"/>
              <a:t>uremia</a:t>
            </a:r>
            <a:r>
              <a:rPr lang="en-ID" sz="2400" dirty="0"/>
              <a:t> </a:t>
            </a:r>
            <a:r>
              <a:rPr lang="en-ID" sz="2400" dirty="0" err="1"/>
              <a:t>dengan</a:t>
            </a:r>
            <a:r>
              <a:rPr lang="en-ID" sz="2400" dirty="0"/>
              <a:t> proteinuria, </a:t>
            </a:r>
            <a:r>
              <a:rPr lang="en-ID" sz="2400" dirty="0" err="1"/>
              <a:t>hematuria</a:t>
            </a:r>
            <a:r>
              <a:rPr lang="en-ID" sz="2400" dirty="0"/>
              <a:t> dan </a:t>
            </a:r>
            <a:r>
              <a:rPr lang="en-ID" sz="2400" dirty="0" err="1"/>
              <a:t>ditemukan</a:t>
            </a:r>
            <a:r>
              <a:rPr lang="en-ID" sz="2400" dirty="0"/>
              <a:t> cast. </a:t>
            </a:r>
          </a:p>
          <a:p>
            <a:r>
              <a:rPr lang="en-ID" sz="2400" dirty="0" err="1"/>
              <a:t>Kerusakan</a:t>
            </a:r>
            <a:r>
              <a:rPr lang="en-ID" sz="2400" dirty="0"/>
              <a:t> pada </a:t>
            </a:r>
            <a:r>
              <a:rPr lang="en-ID" sz="2400" dirty="0" err="1"/>
              <a:t>dinding</a:t>
            </a:r>
            <a:r>
              <a:rPr lang="en-ID" sz="2400" dirty="0"/>
              <a:t> </a:t>
            </a:r>
            <a:r>
              <a:rPr lang="en-ID" sz="2400" dirty="0" err="1"/>
              <a:t>kapiler</a:t>
            </a:r>
            <a:r>
              <a:rPr lang="en-ID" sz="2400" dirty="0"/>
              <a:t> </a:t>
            </a:r>
            <a:r>
              <a:rPr lang="en-ID" sz="2400" dirty="0" err="1"/>
              <a:t>gromelurus</a:t>
            </a:r>
            <a:r>
              <a:rPr lang="en-ID" sz="2400" dirty="0"/>
              <a:t> </a:t>
            </a:r>
            <a:r>
              <a:rPr lang="en-ID" sz="2400" dirty="0" err="1"/>
              <a:t>mengakibatkan</a:t>
            </a:r>
            <a:r>
              <a:rPr lang="en-ID" sz="2400" dirty="0"/>
              <a:t> </a:t>
            </a:r>
            <a:r>
              <a:rPr lang="en-ID" sz="2400" dirty="0" err="1"/>
              <a:t>hematuria</a:t>
            </a:r>
            <a:r>
              <a:rPr lang="en-ID" sz="2400" dirty="0"/>
              <a:t>/</a:t>
            </a:r>
            <a:r>
              <a:rPr lang="en-ID" sz="2400" dirty="0" err="1"/>
              <a:t>kencing</a:t>
            </a:r>
            <a:r>
              <a:rPr lang="en-ID" sz="2400" dirty="0"/>
              <a:t> </a:t>
            </a:r>
            <a:r>
              <a:rPr lang="en-ID" sz="2400" dirty="0" err="1"/>
              <a:t>berwarna</a:t>
            </a:r>
            <a:r>
              <a:rPr lang="en-ID" sz="2400" dirty="0"/>
              <a:t> </a:t>
            </a:r>
            <a:r>
              <a:rPr lang="en-ID" sz="2400" dirty="0" err="1"/>
              <a:t>merah</a:t>
            </a:r>
            <a:r>
              <a:rPr lang="en-ID" sz="2400" dirty="0"/>
              <a:t> </a:t>
            </a:r>
            <a:r>
              <a:rPr lang="en-ID" sz="2400" dirty="0" err="1"/>
              <a:t>daging</a:t>
            </a:r>
            <a:r>
              <a:rPr lang="en-ID" sz="2400" dirty="0"/>
              <a:t> dan albuminuria., </a:t>
            </a:r>
            <a:r>
              <a:rPr lang="en-ID" sz="2400" dirty="0" err="1"/>
              <a:t>Gejala</a:t>
            </a:r>
            <a:r>
              <a:rPr lang="en-ID" sz="2400" dirty="0"/>
              <a:t> overload </a:t>
            </a:r>
            <a:r>
              <a:rPr lang="en-ID" sz="2400" dirty="0" err="1"/>
              <a:t>cairan</a:t>
            </a:r>
            <a:r>
              <a:rPr lang="en-ID" sz="2400" dirty="0"/>
              <a:t> </a:t>
            </a:r>
            <a:r>
              <a:rPr lang="en-ID" sz="2400" dirty="0" err="1"/>
              <a:t>berupa</a:t>
            </a:r>
            <a:r>
              <a:rPr lang="en-ID" sz="2400" dirty="0"/>
              <a:t> sembab3 (85%), </a:t>
            </a:r>
            <a:r>
              <a:rPr lang="en-ID" sz="2400" dirty="0" err="1"/>
              <a:t>sedangkan</a:t>
            </a:r>
            <a:r>
              <a:rPr lang="en-ID" sz="2400" dirty="0"/>
              <a:t> di Indonesia6 76.3% </a:t>
            </a:r>
            <a:r>
              <a:rPr lang="en-ID" sz="2400" dirty="0" err="1"/>
              <a:t>kasus</a:t>
            </a:r>
            <a:r>
              <a:rPr lang="en-ID" sz="2400" dirty="0"/>
              <a:t> </a:t>
            </a:r>
            <a:r>
              <a:rPr lang="en-ID" sz="2400" dirty="0" err="1"/>
              <a:t>menunjukkan</a:t>
            </a:r>
            <a:r>
              <a:rPr lang="en-ID" sz="2400" dirty="0"/>
              <a:t> </a:t>
            </a:r>
            <a:r>
              <a:rPr lang="en-ID" sz="2400" dirty="0" err="1"/>
              <a:t>gejala</a:t>
            </a:r>
            <a:r>
              <a:rPr lang="en-ID" sz="2400" dirty="0"/>
              <a:t> </a:t>
            </a:r>
            <a:r>
              <a:rPr lang="en-ID" sz="2400" dirty="0" err="1"/>
              <a:t>sembab</a:t>
            </a:r>
            <a:r>
              <a:rPr lang="en-ID" sz="2400" dirty="0"/>
              <a:t> </a:t>
            </a:r>
            <a:r>
              <a:rPr lang="en-ID" sz="2400" dirty="0" err="1"/>
              <a:t>orbita</a:t>
            </a:r>
            <a:r>
              <a:rPr lang="en-ID" sz="2400" dirty="0"/>
              <a:t> dan </a:t>
            </a:r>
            <a:r>
              <a:rPr lang="en-ID" sz="2400" dirty="0" err="1"/>
              <a:t>kadang-kadang</a:t>
            </a:r>
            <a:r>
              <a:rPr lang="en-ID" sz="2400" dirty="0"/>
              <a:t> </a:t>
            </a:r>
            <a:r>
              <a:rPr lang="en-ID" sz="2400" dirty="0" err="1"/>
              <a:t>didapatkan</a:t>
            </a:r>
            <a:r>
              <a:rPr lang="en-ID" sz="2400" dirty="0"/>
              <a:t> </a:t>
            </a:r>
            <a:r>
              <a:rPr lang="en-ID" sz="2400" dirty="0" err="1"/>
              <a:t>tanda-tanda</a:t>
            </a:r>
            <a:r>
              <a:rPr lang="en-ID" sz="2400" dirty="0"/>
              <a:t> </a:t>
            </a:r>
            <a:r>
              <a:rPr lang="en-ID" sz="2400" dirty="0" err="1"/>
              <a:t>sembab</a:t>
            </a:r>
            <a:r>
              <a:rPr lang="en-ID" sz="2400" dirty="0"/>
              <a:t> </a:t>
            </a:r>
            <a:r>
              <a:rPr lang="en-ID" sz="2400" dirty="0" err="1"/>
              <a:t>paru</a:t>
            </a:r>
            <a:r>
              <a:rPr lang="en-ID" sz="2400" dirty="0"/>
              <a:t> (14%), </a:t>
            </a:r>
            <a:r>
              <a:rPr lang="en-ID" sz="2400" dirty="0" err="1"/>
              <a:t>atau</a:t>
            </a:r>
            <a:r>
              <a:rPr lang="en-ID" sz="2400" dirty="0"/>
              <a:t> </a:t>
            </a:r>
            <a:r>
              <a:rPr lang="en-ID" sz="2400" dirty="0" err="1"/>
              <a:t>gagal</a:t>
            </a:r>
            <a:r>
              <a:rPr lang="en-ID" sz="2400" dirty="0"/>
              <a:t> </a:t>
            </a:r>
            <a:r>
              <a:rPr lang="en-ID" sz="2400" dirty="0" err="1"/>
              <a:t>jantung</a:t>
            </a:r>
            <a:r>
              <a:rPr lang="en-ID" sz="2400" dirty="0"/>
              <a:t> </a:t>
            </a:r>
            <a:r>
              <a:rPr lang="en-ID" sz="2400" dirty="0" err="1"/>
              <a:t>kongestif</a:t>
            </a:r>
            <a:r>
              <a:rPr lang="en-ID" sz="2400" dirty="0"/>
              <a:t> (2%).</a:t>
            </a:r>
          </a:p>
          <a:p>
            <a:r>
              <a:rPr lang="en-ID" sz="2400" dirty="0" err="1"/>
              <a:t>Hematuria</a:t>
            </a:r>
            <a:r>
              <a:rPr lang="en-ID" sz="2400" dirty="0"/>
              <a:t> </a:t>
            </a:r>
            <a:r>
              <a:rPr lang="en-ID" sz="2400" dirty="0" err="1"/>
              <a:t>mikroskopik</a:t>
            </a:r>
            <a:r>
              <a:rPr lang="en-ID" sz="2400" dirty="0"/>
              <a:t> </a:t>
            </a:r>
            <a:r>
              <a:rPr lang="en-ID" sz="2400" dirty="0" err="1"/>
              <a:t>ditemukan</a:t>
            </a:r>
            <a:r>
              <a:rPr lang="en-ID" sz="2400" dirty="0"/>
              <a:t> pada </a:t>
            </a:r>
            <a:r>
              <a:rPr lang="en-ID" sz="2400" dirty="0" err="1"/>
              <a:t>hampir</a:t>
            </a:r>
            <a:r>
              <a:rPr lang="en-ID" sz="2400" dirty="0"/>
              <a:t> </a:t>
            </a:r>
            <a:r>
              <a:rPr lang="en-ID" sz="2400" dirty="0" err="1"/>
              <a:t>semua</a:t>
            </a:r>
            <a:r>
              <a:rPr lang="en-ID" sz="2400" dirty="0"/>
              <a:t> </a:t>
            </a:r>
            <a:r>
              <a:rPr lang="en-ID" sz="2400" dirty="0" err="1"/>
              <a:t>pasien</a:t>
            </a:r>
            <a:r>
              <a:rPr lang="en-ID" sz="2400" dirty="0"/>
              <a:t> (di Indonesia 99.3%).6 </a:t>
            </a:r>
            <a:r>
              <a:rPr lang="en-ID" sz="2400" dirty="0" err="1"/>
              <a:t>Hematuria</a:t>
            </a:r>
            <a:r>
              <a:rPr lang="en-ID" sz="2400" dirty="0"/>
              <a:t> </a:t>
            </a:r>
            <a:r>
              <a:rPr lang="en-ID" sz="2400" dirty="0" err="1"/>
              <a:t>gros</a:t>
            </a:r>
            <a:r>
              <a:rPr lang="en-ID" sz="2400" dirty="0"/>
              <a:t> (di Indonesia6 53.6%) </a:t>
            </a:r>
            <a:r>
              <a:rPr lang="en-ID" sz="2400" dirty="0" err="1"/>
              <a:t>terlihat</a:t>
            </a:r>
            <a:r>
              <a:rPr lang="en-ID" sz="2400" dirty="0"/>
              <a:t> </a:t>
            </a:r>
            <a:r>
              <a:rPr lang="en-ID" sz="2400" dirty="0" err="1"/>
              <a:t>sebagai</a:t>
            </a:r>
            <a:r>
              <a:rPr lang="en-ID" sz="2400" dirty="0"/>
              <a:t> </a:t>
            </a:r>
            <a:r>
              <a:rPr lang="en-ID" sz="2400" dirty="0" err="1"/>
              <a:t>urin</a:t>
            </a:r>
            <a:r>
              <a:rPr lang="en-ID" sz="2400" dirty="0"/>
              <a:t> </a:t>
            </a:r>
            <a:r>
              <a:rPr lang="en-ID" sz="2400" dirty="0" err="1"/>
              <a:t>berwarna</a:t>
            </a:r>
            <a:r>
              <a:rPr lang="en-ID" sz="2400" dirty="0"/>
              <a:t> </a:t>
            </a:r>
            <a:r>
              <a:rPr lang="en-ID" sz="2400" dirty="0" err="1"/>
              <a:t>merah</a:t>
            </a:r>
            <a:r>
              <a:rPr lang="en-ID" sz="2400" dirty="0"/>
              <a:t> </a:t>
            </a:r>
            <a:r>
              <a:rPr lang="en-ID" sz="2400" dirty="0" err="1"/>
              <a:t>kecoklatan</a:t>
            </a:r>
            <a:r>
              <a:rPr lang="en-ID" sz="2400" dirty="0"/>
              <a:t> </a:t>
            </a:r>
            <a:r>
              <a:rPr lang="en-ID" sz="2400" dirty="0" err="1"/>
              <a:t>seperti</a:t>
            </a:r>
            <a:r>
              <a:rPr lang="en-ID" sz="2400" dirty="0"/>
              <a:t> </a:t>
            </a:r>
            <a:r>
              <a:rPr lang="en-ID" sz="2400" dirty="0" err="1"/>
              <a:t>warna</a:t>
            </a:r>
            <a:r>
              <a:rPr lang="en-ID" sz="2400" dirty="0"/>
              <a:t> </a:t>
            </a:r>
            <a:r>
              <a:rPr lang="en-ID" sz="2400" dirty="0" err="1"/>
              <a:t>coca-cola</a:t>
            </a:r>
            <a:r>
              <a:rPr lang="en-ID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6953831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A8D82-E2E7-48A6-BAF1-C46610282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A8BB6-D4D8-4D3F-B2C7-F96D835955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D" dirty="0" err="1"/>
              <a:t>Kadang-kadang</a:t>
            </a:r>
            <a:r>
              <a:rPr lang="en-ID" dirty="0"/>
              <a:t> </a:t>
            </a:r>
            <a:r>
              <a:rPr lang="en-ID" dirty="0" err="1"/>
              <a:t>terjadi</a:t>
            </a:r>
            <a:r>
              <a:rPr lang="en-ID" dirty="0"/>
              <a:t> </a:t>
            </a:r>
            <a:r>
              <a:rPr lang="en-ID" dirty="0" err="1"/>
              <a:t>krisis</a:t>
            </a:r>
            <a:r>
              <a:rPr lang="en-ID" dirty="0"/>
              <a:t> </a:t>
            </a:r>
            <a:r>
              <a:rPr lang="en-ID" dirty="0" err="1"/>
              <a:t>hipertensi</a:t>
            </a:r>
            <a:r>
              <a:rPr lang="en-ID" dirty="0"/>
              <a:t> </a:t>
            </a:r>
            <a:r>
              <a:rPr lang="en-ID" dirty="0" err="1"/>
              <a:t>yaitu</a:t>
            </a:r>
            <a:r>
              <a:rPr lang="en-ID" dirty="0"/>
              <a:t> </a:t>
            </a:r>
            <a:r>
              <a:rPr lang="en-ID" dirty="0" err="1"/>
              <a:t>tekanan</a:t>
            </a:r>
            <a:r>
              <a:rPr lang="en-ID" dirty="0"/>
              <a:t> </a:t>
            </a:r>
            <a:r>
              <a:rPr lang="en-ID" dirty="0" err="1"/>
              <a:t>darah</a:t>
            </a:r>
            <a:r>
              <a:rPr lang="en-ID" dirty="0"/>
              <a:t> </a:t>
            </a:r>
            <a:r>
              <a:rPr lang="en-ID" dirty="0" err="1"/>
              <a:t>mendadak</a:t>
            </a:r>
            <a:r>
              <a:rPr lang="en-ID" dirty="0"/>
              <a:t> </a:t>
            </a:r>
            <a:r>
              <a:rPr lang="en-ID" dirty="0" err="1"/>
              <a:t>meningkat</a:t>
            </a:r>
            <a:r>
              <a:rPr lang="en-ID" dirty="0"/>
              <a:t> </a:t>
            </a:r>
            <a:r>
              <a:rPr lang="en-ID" dirty="0" err="1"/>
              <a:t>tinggi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tekanan</a:t>
            </a:r>
            <a:r>
              <a:rPr lang="en-ID" dirty="0"/>
              <a:t> </a:t>
            </a:r>
            <a:r>
              <a:rPr lang="en-ID" dirty="0" err="1"/>
              <a:t>sistolik</a:t>
            </a:r>
            <a:r>
              <a:rPr lang="en-ID" dirty="0"/>
              <a:t> &gt; 200 mm Hg, dan </a:t>
            </a:r>
            <a:r>
              <a:rPr lang="en-ID" dirty="0" err="1"/>
              <a:t>tekanan</a:t>
            </a:r>
            <a:r>
              <a:rPr lang="en-ID" dirty="0"/>
              <a:t> </a:t>
            </a:r>
            <a:r>
              <a:rPr lang="en-ID" dirty="0" err="1"/>
              <a:t>diastolik</a:t>
            </a:r>
            <a:r>
              <a:rPr lang="en-ID" dirty="0"/>
              <a:t> &gt; 120 mmHg. </a:t>
            </a:r>
            <a:r>
              <a:rPr lang="en-ID" dirty="0" err="1"/>
              <a:t>Sekitar</a:t>
            </a:r>
            <a:r>
              <a:rPr lang="en-ID" dirty="0"/>
              <a:t> 5% </a:t>
            </a:r>
            <a:r>
              <a:rPr lang="en-ID" dirty="0" err="1"/>
              <a:t>pasien</a:t>
            </a:r>
            <a:r>
              <a:rPr lang="en-ID" dirty="0"/>
              <a:t> </a:t>
            </a:r>
            <a:r>
              <a:rPr lang="en-ID" dirty="0" err="1"/>
              <a:t>rawat</a:t>
            </a:r>
            <a:r>
              <a:rPr lang="en-ID" dirty="0"/>
              <a:t> </a:t>
            </a:r>
            <a:r>
              <a:rPr lang="en-ID" dirty="0" err="1"/>
              <a:t>inap</a:t>
            </a:r>
            <a:r>
              <a:rPr lang="en-ID" dirty="0"/>
              <a:t> </a:t>
            </a:r>
            <a:r>
              <a:rPr lang="en-ID" dirty="0" err="1"/>
              <a:t>mengalami</a:t>
            </a:r>
            <a:r>
              <a:rPr lang="en-ID" dirty="0"/>
              <a:t> </a:t>
            </a:r>
            <a:r>
              <a:rPr lang="en-ID" dirty="0" err="1"/>
              <a:t>ensefalopati</a:t>
            </a:r>
            <a:r>
              <a:rPr lang="en-ID" dirty="0"/>
              <a:t> </a:t>
            </a:r>
            <a:r>
              <a:rPr lang="en-ID" dirty="0" err="1"/>
              <a:t>hipertensi</a:t>
            </a:r>
            <a:r>
              <a:rPr lang="en-ID" dirty="0"/>
              <a:t> (di Indonesia 9.2%),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keluhan</a:t>
            </a:r>
            <a:r>
              <a:rPr lang="en-ID" dirty="0"/>
              <a:t> </a:t>
            </a:r>
            <a:r>
              <a:rPr lang="en-ID" dirty="0" err="1"/>
              <a:t>sakit</a:t>
            </a:r>
            <a:r>
              <a:rPr lang="en-ID" dirty="0"/>
              <a:t> </a:t>
            </a:r>
            <a:r>
              <a:rPr lang="en-ID" dirty="0" err="1"/>
              <a:t>kepala</a:t>
            </a:r>
            <a:r>
              <a:rPr lang="en-ID" dirty="0"/>
              <a:t> </a:t>
            </a:r>
            <a:r>
              <a:rPr lang="en-ID" dirty="0" err="1"/>
              <a:t>hebat</a:t>
            </a:r>
            <a:r>
              <a:rPr lang="en-ID" dirty="0"/>
              <a:t>, </a:t>
            </a:r>
            <a:r>
              <a:rPr lang="en-ID" dirty="0" err="1"/>
              <a:t>perubahan</a:t>
            </a:r>
            <a:r>
              <a:rPr lang="en-ID" dirty="0"/>
              <a:t> mental, </a:t>
            </a:r>
            <a:r>
              <a:rPr lang="en-ID" dirty="0" err="1"/>
              <a:t>koma</a:t>
            </a:r>
            <a:r>
              <a:rPr lang="en-ID" dirty="0"/>
              <a:t> dan </a:t>
            </a:r>
            <a:r>
              <a:rPr lang="en-ID" dirty="0" err="1"/>
              <a:t>kejang</a:t>
            </a:r>
            <a:r>
              <a:rPr lang="en-ID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7550456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DA2F5-AF8D-410F-ADAE-6141CD01A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/>
              <a:t>PENATALAKSANAAN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186556-2826-4554-B1A8-4A3F218ABE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133600"/>
            <a:ext cx="8761412" cy="3886200"/>
          </a:xfrm>
        </p:spPr>
        <p:txBody>
          <a:bodyPr>
            <a:noAutofit/>
          </a:bodyPr>
          <a:lstStyle/>
          <a:p>
            <a:r>
              <a:rPr lang="en-ID" sz="2000" dirty="0" err="1"/>
              <a:t>Penatalaksanaan</a:t>
            </a:r>
            <a:r>
              <a:rPr lang="en-ID" sz="2000" dirty="0"/>
              <a:t> </a:t>
            </a:r>
            <a:r>
              <a:rPr lang="en-ID" sz="2000" dirty="0" err="1"/>
              <a:t>pasien</a:t>
            </a:r>
            <a:r>
              <a:rPr lang="en-ID" sz="2000" dirty="0"/>
              <a:t> GNAPS </a:t>
            </a:r>
            <a:r>
              <a:rPr lang="en-ID" sz="2000" dirty="0" err="1"/>
              <a:t>meliputi</a:t>
            </a:r>
            <a:r>
              <a:rPr lang="en-ID" sz="2000" dirty="0"/>
              <a:t> </a:t>
            </a:r>
            <a:r>
              <a:rPr lang="en-ID" sz="2000" dirty="0" err="1"/>
              <a:t>eradikasi</a:t>
            </a:r>
            <a:r>
              <a:rPr lang="en-ID" sz="2000" dirty="0"/>
              <a:t> </a:t>
            </a:r>
            <a:r>
              <a:rPr lang="en-ID" sz="2000" dirty="0" err="1"/>
              <a:t>kuman</a:t>
            </a:r>
            <a:r>
              <a:rPr lang="en-ID" sz="2000" dirty="0"/>
              <a:t> dan </a:t>
            </a:r>
            <a:r>
              <a:rPr lang="en-ID" sz="2000" dirty="0" err="1"/>
              <a:t>pengobatan</a:t>
            </a:r>
            <a:r>
              <a:rPr lang="en-ID" sz="2000" dirty="0"/>
              <a:t> </a:t>
            </a:r>
            <a:r>
              <a:rPr lang="en-ID" sz="2000" dirty="0" err="1"/>
              <a:t>terhadap</a:t>
            </a:r>
            <a:r>
              <a:rPr lang="en-ID" sz="2000" dirty="0"/>
              <a:t> </a:t>
            </a:r>
            <a:r>
              <a:rPr lang="en-ID" sz="2000" dirty="0" err="1"/>
              <a:t>gagal</a:t>
            </a:r>
            <a:r>
              <a:rPr lang="en-ID" sz="2000" dirty="0"/>
              <a:t> </a:t>
            </a:r>
            <a:r>
              <a:rPr lang="en-ID" sz="2000" dirty="0" err="1"/>
              <a:t>ginjal</a:t>
            </a:r>
            <a:r>
              <a:rPr lang="en-ID" sz="2000" dirty="0"/>
              <a:t> </a:t>
            </a:r>
            <a:r>
              <a:rPr lang="en-ID" sz="2000" dirty="0" err="1"/>
              <a:t>akut</a:t>
            </a:r>
            <a:r>
              <a:rPr lang="en-ID" sz="2000" dirty="0"/>
              <a:t> dan </a:t>
            </a:r>
            <a:r>
              <a:rPr lang="en-ID" sz="2000" dirty="0" err="1"/>
              <a:t>akibatnya</a:t>
            </a:r>
            <a:endParaRPr lang="en-ID" sz="2000" dirty="0"/>
          </a:p>
          <a:p>
            <a:r>
              <a:rPr lang="en-ID" sz="2000" dirty="0" err="1"/>
              <a:t>Antibiotik</a:t>
            </a:r>
            <a:r>
              <a:rPr lang="en-ID" sz="2000" dirty="0"/>
              <a:t>. </a:t>
            </a:r>
            <a:r>
              <a:rPr lang="en-ID" sz="2000" dirty="0" err="1"/>
              <a:t>Pengobatan</a:t>
            </a:r>
            <a:r>
              <a:rPr lang="en-ID" sz="2000" dirty="0"/>
              <a:t> </a:t>
            </a:r>
            <a:r>
              <a:rPr lang="en-ID" sz="2000" dirty="0" err="1"/>
              <a:t>antibiotik</a:t>
            </a:r>
            <a:r>
              <a:rPr lang="en-ID" sz="2000" dirty="0"/>
              <a:t> </a:t>
            </a:r>
            <a:r>
              <a:rPr lang="en-ID" sz="2000" dirty="0" err="1"/>
              <a:t>untuk</a:t>
            </a:r>
            <a:r>
              <a:rPr lang="en-ID" sz="2000" dirty="0"/>
              <a:t> </a:t>
            </a:r>
            <a:r>
              <a:rPr lang="en-ID" sz="2000" dirty="0" err="1"/>
              <a:t>infeksi</a:t>
            </a:r>
            <a:r>
              <a:rPr lang="en-ID" sz="2000" dirty="0"/>
              <a:t> </a:t>
            </a:r>
            <a:r>
              <a:rPr lang="en-ID" sz="2000" dirty="0" err="1"/>
              <a:t>kuman</a:t>
            </a:r>
            <a:r>
              <a:rPr lang="en-ID" sz="2000" dirty="0"/>
              <a:t> </a:t>
            </a:r>
            <a:r>
              <a:rPr lang="en-ID" sz="2000" dirty="0" err="1"/>
              <a:t>streptokokus</a:t>
            </a:r>
            <a:r>
              <a:rPr lang="en-ID" sz="2000" dirty="0"/>
              <a:t> yang </a:t>
            </a:r>
            <a:r>
              <a:rPr lang="en-ID" sz="2000" dirty="0" err="1"/>
              <a:t>menyerang</a:t>
            </a:r>
            <a:r>
              <a:rPr lang="en-ID" sz="2000" dirty="0"/>
              <a:t> </a:t>
            </a:r>
            <a:r>
              <a:rPr lang="en-ID" sz="2000" dirty="0" err="1"/>
              <a:t>tenggorokan</a:t>
            </a:r>
            <a:r>
              <a:rPr lang="en-ID" sz="2000" dirty="0"/>
              <a:t> </a:t>
            </a:r>
            <a:r>
              <a:rPr lang="en-ID" sz="2000" dirty="0" err="1"/>
              <a:t>atau</a:t>
            </a:r>
            <a:r>
              <a:rPr lang="en-ID" sz="2000" dirty="0"/>
              <a:t> </a:t>
            </a:r>
            <a:r>
              <a:rPr lang="en-ID" sz="2000" dirty="0" err="1"/>
              <a:t>kulit</a:t>
            </a:r>
            <a:r>
              <a:rPr lang="en-ID" sz="2000" dirty="0"/>
              <a:t> </a:t>
            </a:r>
            <a:r>
              <a:rPr lang="en-ID" sz="2000" dirty="0" err="1"/>
              <a:t>sebelumnya</a:t>
            </a:r>
            <a:r>
              <a:rPr lang="en-ID" sz="2000" dirty="0"/>
              <a:t>, </a:t>
            </a:r>
            <a:r>
              <a:rPr lang="en-ID" sz="2000" dirty="0" err="1"/>
              <a:t>tidak</a:t>
            </a:r>
            <a:r>
              <a:rPr lang="en-ID" sz="2000" dirty="0"/>
              <a:t> </a:t>
            </a:r>
            <a:r>
              <a:rPr lang="en-ID" sz="2000" dirty="0" err="1"/>
              <a:t>mempengaruhi</a:t>
            </a:r>
            <a:r>
              <a:rPr lang="en-ID" sz="2000" dirty="0"/>
              <a:t> </a:t>
            </a:r>
            <a:r>
              <a:rPr lang="en-ID" sz="2000" dirty="0" err="1"/>
              <a:t>perjalanan</a:t>
            </a:r>
            <a:r>
              <a:rPr lang="en-ID" sz="2000" dirty="0"/>
              <a:t> </a:t>
            </a:r>
            <a:r>
              <a:rPr lang="en-ID" sz="2000" dirty="0" err="1"/>
              <a:t>atau</a:t>
            </a:r>
            <a:r>
              <a:rPr lang="en-ID" sz="2000" dirty="0"/>
              <a:t> </a:t>
            </a:r>
            <a:r>
              <a:rPr lang="en-ID" sz="2000" dirty="0" err="1"/>
              <a:t>beratnya</a:t>
            </a:r>
            <a:r>
              <a:rPr lang="en-ID" sz="2000" dirty="0"/>
              <a:t> </a:t>
            </a:r>
            <a:r>
              <a:rPr lang="en-ID" sz="2000" dirty="0" err="1"/>
              <a:t>penyakit</a:t>
            </a:r>
            <a:r>
              <a:rPr lang="en-ID" sz="2000" dirty="0"/>
              <a:t>. </a:t>
            </a:r>
            <a:r>
              <a:rPr lang="en-ID" sz="2000" dirty="0" err="1"/>
              <a:t>Meskipun</a:t>
            </a:r>
            <a:r>
              <a:rPr lang="en-ID" sz="2000" dirty="0"/>
              <a:t> </a:t>
            </a:r>
            <a:r>
              <a:rPr lang="en-ID" sz="2000" dirty="0" err="1"/>
              <a:t>demikian</a:t>
            </a:r>
            <a:r>
              <a:rPr lang="en-ID" sz="2000" dirty="0"/>
              <a:t>, </a:t>
            </a:r>
            <a:r>
              <a:rPr lang="en-ID" sz="2000" dirty="0" err="1"/>
              <a:t>pengobatan</a:t>
            </a:r>
            <a:r>
              <a:rPr lang="en-ID" sz="2000" dirty="0"/>
              <a:t> </a:t>
            </a:r>
            <a:r>
              <a:rPr lang="en-ID" sz="2000" dirty="0" err="1"/>
              <a:t>antibiotik</a:t>
            </a:r>
            <a:r>
              <a:rPr lang="en-ID" sz="2000" dirty="0"/>
              <a:t> </a:t>
            </a:r>
            <a:r>
              <a:rPr lang="en-ID" sz="2000" dirty="0" err="1"/>
              <a:t>dapat</a:t>
            </a:r>
            <a:r>
              <a:rPr lang="en-ID" sz="2000" dirty="0"/>
              <a:t> </a:t>
            </a:r>
            <a:r>
              <a:rPr lang="en-ID" sz="2000" dirty="0" err="1"/>
              <a:t>mencegah</a:t>
            </a:r>
            <a:r>
              <a:rPr lang="en-ID" sz="2000" dirty="0"/>
              <a:t> </a:t>
            </a:r>
            <a:r>
              <a:rPr lang="en-ID" sz="2000" dirty="0" err="1"/>
              <a:t>penyebaran</a:t>
            </a:r>
            <a:r>
              <a:rPr lang="en-ID" sz="2000" dirty="0"/>
              <a:t> </a:t>
            </a:r>
            <a:r>
              <a:rPr lang="en-ID" sz="2000" dirty="0" err="1"/>
              <a:t>kuman</a:t>
            </a:r>
            <a:r>
              <a:rPr lang="en-ID" sz="2000" dirty="0"/>
              <a:t> di </a:t>
            </a:r>
            <a:r>
              <a:rPr lang="en-ID" sz="2000" dirty="0" err="1"/>
              <a:t>masyarakat</a:t>
            </a:r>
            <a:r>
              <a:rPr lang="en-ID" sz="2000" dirty="0"/>
              <a:t> </a:t>
            </a:r>
            <a:r>
              <a:rPr lang="en-ID" sz="2000" dirty="0" err="1"/>
              <a:t>sehingga</a:t>
            </a:r>
            <a:r>
              <a:rPr lang="en-ID" sz="2000" dirty="0"/>
              <a:t> </a:t>
            </a:r>
            <a:r>
              <a:rPr lang="en-ID" sz="2000" dirty="0" err="1"/>
              <a:t>akan</a:t>
            </a:r>
            <a:r>
              <a:rPr lang="en-ID" sz="2000" dirty="0"/>
              <a:t> </a:t>
            </a:r>
            <a:r>
              <a:rPr lang="en-ID" sz="2000" dirty="0" err="1"/>
              <a:t>mengurangi</a:t>
            </a:r>
            <a:r>
              <a:rPr lang="en-ID" sz="2000" dirty="0"/>
              <a:t> </a:t>
            </a:r>
            <a:r>
              <a:rPr lang="en-ID" sz="2000" dirty="0" err="1"/>
              <a:t>kejadian</a:t>
            </a:r>
            <a:r>
              <a:rPr lang="en-ID" sz="2000" dirty="0"/>
              <a:t> GNAPS dan </a:t>
            </a:r>
            <a:r>
              <a:rPr lang="en-ID" sz="2000" dirty="0" err="1"/>
              <a:t>mencegah</a:t>
            </a:r>
            <a:r>
              <a:rPr lang="en-ID" sz="2000" dirty="0"/>
              <a:t> </a:t>
            </a:r>
            <a:r>
              <a:rPr lang="en-ID" sz="2000" dirty="0" err="1"/>
              <a:t>wabah</a:t>
            </a:r>
            <a:endParaRPr lang="en-ID" sz="2000" dirty="0"/>
          </a:p>
          <a:p>
            <a:r>
              <a:rPr lang="en-ID" sz="2000" dirty="0" err="1"/>
              <a:t>Suportif</a:t>
            </a:r>
            <a:r>
              <a:rPr lang="en-ID" sz="2000" dirty="0"/>
              <a:t> . </a:t>
            </a:r>
            <a:r>
              <a:rPr lang="en-ID" sz="2000" dirty="0" err="1"/>
              <a:t>Tidak</a:t>
            </a:r>
            <a:r>
              <a:rPr lang="en-ID" sz="2000" dirty="0"/>
              <a:t> </a:t>
            </a:r>
            <a:r>
              <a:rPr lang="en-ID" sz="2000" dirty="0" err="1"/>
              <a:t>ada</a:t>
            </a:r>
            <a:r>
              <a:rPr lang="en-ID" sz="2000" dirty="0"/>
              <a:t> </a:t>
            </a:r>
            <a:r>
              <a:rPr lang="en-ID" sz="2000" dirty="0" err="1"/>
              <a:t>pengobatan</a:t>
            </a:r>
            <a:r>
              <a:rPr lang="en-ID" sz="2000" dirty="0"/>
              <a:t> </a:t>
            </a:r>
            <a:r>
              <a:rPr lang="en-ID" sz="2000" dirty="0" err="1"/>
              <a:t>spesifik</a:t>
            </a:r>
            <a:r>
              <a:rPr lang="en-ID" sz="2000" dirty="0"/>
              <a:t> </a:t>
            </a:r>
            <a:r>
              <a:rPr lang="en-ID" sz="2000" dirty="0" err="1"/>
              <a:t>untuk</a:t>
            </a:r>
            <a:r>
              <a:rPr lang="en-ID" sz="2000" dirty="0"/>
              <a:t> GNAPS, </a:t>
            </a:r>
            <a:r>
              <a:rPr lang="en-ID" sz="2000" dirty="0" err="1"/>
              <a:t>pengobatan</a:t>
            </a:r>
            <a:r>
              <a:rPr lang="en-ID" sz="2000" dirty="0"/>
              <a:t> </a:t>
            </a:r>
            <a:r>
              <a:rPr lang="en-ID" sz="2000" dirty="0" err="1"/>
              <a:t>hanya</a:t>
            </a:r>
            <a:r>
              <a:rPr lang="en-ID" sz="2000" dirty="0"/>
              <a:t> </a:t>
            </a:r>
            <a:r>
              <a:rPr lang="en-ID" sz="2000" dirty="0" err="1"/>
              <a:t>merupakan</a:t>
            </a:r>
            <a:r>
              <a:rPr lang="en-ID" sz="2000" dirty="0"/>
              <a:t> </a:t>
            </a:r>
            <a:r>
              <a:rPr lang="en-ID" sz="2000" dirty="0" err="1"/>
              <a:t>simptomatik</a:t>
            </a:r>
            <a:r>
              <a:rPr lang="en-ID" sz="2000" dirty="0"/>
              <a:t>. Pada </a:t>
            </a:r>
            <a:r>
              <a:rPr lang="en-ID" sz="2000" dirty="0" err="1"/>
              <a:t>kasus</a:t>
            </a:r>
            <a:r>
              <a:rPr lang="en-ID" sz="2000" dirty="0"/>
              <a:t> </a:t>
            </a:r>
            <a:r>
              <a:rPr lang="en-ID" sz="2000" dirty="0" err="1"/>
              <a:t>ringan</a:t>
            </a:r>
            <a:r>
              <a:rPr lang="en-ID" sz="2000" dirty="0"/>
              <a:t>, </a:t>
            </a:r>
            <a:r>
              <a:rPr lang="en-ID" sz="2000" dirty="0" err="1"/>
              <a:t>dapat</a:t>
            </a:r>
            <a:r>
              <a:rPr lang="en-ID" sz="2000" dirty="0"/>
              <a:t> </a:t>
            </a:r>
            <a:r>
              <a:rPr lang="en-ID" sz="2000" dirty="0" err="1"/>
              <a:t>dilakukan</a:t>
            </a:r>
            <a:r>
              <a:rPr lang="en-ID" sz="2000" dirty="0"/>
              <a:t> </a:t>
            </a:r>
            <a:r>
              <a:rPr lang="en-ID" sz="2000" dirty="0" err="1"/>
              <a:t>tirah</a:t>
            </a:r>
            <a:r>
              <a:rPr lang="en-ID" sz="2000" dirty="0"/>
              <a:t> baring, </a:t>
            </a:r>
            <a:r>
              <a:rPr lang="en-ID" sz="2000" dirty="0" err="1"/>
              <a:t>mengatasi</a:t>
            </a:r>
            <a:r>
              <a:rPr lang="en-ID" sz="2000" dirty="0"/>
              <a:t> </a:t>
            </a:r>
            <a:r>
              <a:rPr lang="en-ID" sz="2000" dirty="0" err="1"/>
              <a:t>sembab</a:t>
            </a:r>
            <a:r>
              <a:rPr lang="en-ID" sz="2000" dirty="0"/>
              <a:t> </a:t>
            </a:r>
            <a:r>
              <a:rPr lang="en-ID" sz="2000" dirty="0" err="1"/>
              <a:t>kalau</a:t>
            </a:r>
            <a:r>
              <a:rPr lang="en-ID" sz="2000" dirty="0"/>
              <a:t> </a:t>
            </a:r>
            <a:r>
              <a:rPr lang="en-ID" sz="2000" dirty="0" err="1"/>
              <a:t>perlu</a:t>
            </a:r>
            <a:r>
              <a:rPr lang="en-ID" sz="2000" dirty="0"/>
              <a:t> </a:t>
            </a:r>
            <a:r>
              <a:rPr lang="en-ID" sz="2000" dirty="0" err="1"/>
              <a:t>dengan</a:t>
            </a:r>
            <a:r>
              <a:rPr lang="en-ID" sz="2000" dirty="0"/>
              <a:t> </a:t>
            </a:r>
            <a:r>
              <a:rPr lang="en-ID" sz="2000" dirty="0" err="1"/>
              <a:t>diuretik</a:t>
            </a:r>
            <a:r>
              <a:rPr lang="en-ID" sz="2000" dirty="0"/>
              <a:t>, </a:t>
            </a:r>
            <a:r>
              <a:rPr lang="en-ID" sz="2000" dirty="0" err="1"/>
              <a:t>atau</a:t>
            </a:r>
            <a:r>
              <a:rPr lang="en-ID" sz="2000" dirty="0"/>
              <a:t> </a:t>
            </a:r>
            <a:r>
              <a:rPr lang="en-ID" sz="2000" dirty="0" err="1"/>
              <a:t>mengatasi</a:t>
            </a:r>
            <a:r>
              <a:rPr lang="en-ID" sz="2000" dirty="0"/>
              <a:t> </a:t>
            </a:r>
            <a:r>
              <a:rPr lang="en-ID" sz="2000" dirty="0" err="1"/>
              <a:t>hipertensi</a:t>
            </a:r>
            <a:r>
              <a:rPr lang="en-ID" sz="2000" dirty="0"/>
              <a:t> yang </a:t>
            </a:r>
            <a:r>
              <a:rPr lang="en-ID" sz="2000" dirty="0" err="1"/>
              <a:t>timbul</a:t>
            </a:r>
            <a:r>
              <a:rPr lang="en-ID" sz="2000" dirty="0"/>
              <a:t> </a:t>
            </a:r>
            <a:r>
              <a:rPr lang="en-ID" sz="2000" dirty="0" err="1"/>
              <a:t>dengan</a:t>
            </a:r>
            <a:r>
              <a:rPr lang="en-ID" sz="2000" dirty="0"/>
              <a:t> vasodilator </a:t>
            </a:r>
            <a:r>
              <a:rPr lang="en-ID" sz="2000" dirty="0" err="1"/>
              <a:t>atau</a:t>
            </a:r>
            <a:r>
              <a:rPr lang="en-ID" sz="2000" dirty="0"/>
              <a:t> </a:t>
            </a:r>
            <a:r>
              <a:rPr lang="en-ID" sz="2000" dirty="0" err="1"/>
              <a:t>obat-obat</a:t>
            </a:r>
            <a:r>
              <a:rPr lang="en-ID" sz="2000" dirty="0"/>
              <a:t> anti </a:t>
            </a:r>
            <a:r>
              <a:rPr lang="en-ID" sz="2000" dirty="0" err="1"/>
              <a:t>hipertensi</a:t>
            </a:r>
            <a:r>
              <a:rPr lang="en-ID" sz="2000" dirty="0"/>
              <a:t> yang </a:t>
            </a:r>
            <a:r>
              <a:rPr lang="en-ID" sz="2000" dirty="0" err="1"/>
              <a:t>sesuai</a:t>
            </a:r>
            <a:r>
              <a:rPr lang="en-ID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4866598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E9147-08F0-4CAA-BF12-F38E01ED8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4A702B-999D-4B90-BB22-9D98E3CB55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D" sz="2400" dirty="0" err="1"/>
              <a:t>Edukasi</a:t>
            </a:r>
            <a:r>
              <a:rPr lang="en-ID" sz="2400" dirty="0"/>
              <a:t> </a:t>
            </a:r>
            <a:r>
              <a:rPr lang="en-ID" sz="2400" dirty="0" err="1"/>
              <a:t>penderita</a:t>
            </a:r>
            <a:r>
              <a:rPr lang="en-ID" sz="2400" dirty="0"/>
              <a:t> </a:t>
            </a:r>
            <a:r>
              <a:rPr lang="en-ID" sz="2400" dirty="0" err="1"/>
              <a:t>Penderita</a:t>
            </a:r>
            <a:r>
              <a:rPr lang="en-ID" sz="2400" dirty="0"/>
              <a:t> dan </a:t>
            </a:r>
            <a:r>
              <a:rPr lang="en-ID" sz="2400" dirty="0" err="1"/>
              <a:t>keluarganya</a:t>
            </a:r>
            <a:r>
              <a:rPr lang="en-ID" sz="2400" dirty="0"/>
              <a:t> </a:t>
            </a:r>
            <a:r>
              <a:rPr lang="en-ID" sz="2400" dirty="0" err="1"/>
              <a:t>perlu</a:t>
            </a:r>
            <a:r>
              <a:rPr lang="en-ID" sz="2400" dirty="0"/>
              <a:t> </a:t>
            </a:r>
            <a:r>
              <a:rPr lang="en-ID" sz="2400" dirty="0" err="1"/>
              <a:t>dijelaskan</a:t>
            </a:r>
            <a:r>
              <a:rPr lang="en-ID" sz="2400" dirty="0"/>
              <a:t> </a:t>
            </a:r>
            <a:r>
              <a:rPr lang="en-ID" sz="2400" dirty="0" err="1"/>
              <a:t>mengenai</a:t>
            </a:r>
            <a:r>
              <a:rPr lang="en-ID" sz="2400" dirty="0"/>
              <a:t> </a:t>
            </a:r>
            <a:r>
              <a:rPr lang="en-ID" sz="2400" dirty="0" err="1"/>
              <a:t>perjalanan</a:t>
            </a:r>
            <a:r>
              <a:rPr lang="en-ID" sz="2400" dirty="0"/>
              <a:t> dan prognosis </a:t>
            </a:r>
            <a:r>
              <a:rPr lang="en-ID" sz="2400" dirty="0" err="1"/>
              <a:t>penyakitnya</a:t>
            </a:r>
            <a:r>
              <a:rPr lang="en-ID" sz="2400" dirty="0"/>
              <a:t>. </a:t>
            </a:r>
            <a:r>
              <a:rPr lang="en-ID" sz="2400" dirty="0" err="1"/>
              <a:t>Keluarga</a:t>
            </a:r>
            <a:r>
              <a:rPr lang="en-ID" sz="2400" dirty="0"/>
              <a:t> </a:t>
            </a:r>
            <a:r>
              <a:rPr lang="en-ID" sz="2400" dirty="0" err="1"/>
              <a:t>perlu</a:t>
            </a:r>
            <a:r>
              <a:rPr lang="en-ID" sz="2400" dirty="0"/>
              <a:t> </a:t>
            </a:r>
            <a:r>
              <a:rPr lang="en-ID" sz="2400" dirty="0" err="1"/>
              <a:t>memahami</a:t>
            </a:r>
            <a:r>
              <a:rPr lang="en-ID" sz="2400" dirty="0"/>
              <a:t> </a:t>
            </a:r>
            <a:r>
              <a:rPr lang="en-ID" sz="2400" dirty="0" err="1"/>
              <a:t>bahwa</a:t>
            </a:r>
            <a:r>
              <a:rPr lang="en-ID" sz="2400" dirty="0"/>
              <a:t> </a:t>
            </a:r>
            <a:r>
              <a:rPr lang="en-ID" sz="2400" dirty="0" err="1"/>
              <a:t>meskipun</a:t>
            </a:r>
            <a:r>
              <a:rPr lang="en-ID" sz="2400" dirty="0"/>
              <a:t> </a:t>
            </a:r>
            <a:r>
              <a:rPr lang="en-ID" sz="2400" dirty="0" err="1"/>
              <a:t>kesembuhan</a:t>
            </a:r>
            <a:r>
              <a:rPr lang="en-ID" sz="2400" dirty="0"/>
              <a:t> yang </a:t>
            </a:r>
            <a:r>
              <a:rPr lang="en-ID" sz="2400" dirty="0" err="1"/>
              <a:t>sempurna</a:t>
            </a:r>
            <a:r>
              <a:rPr lang="en-ID" sz="2400" dirty="0"/>
              <a:t> </a:t>
            </a:r>
            <a:r>
              <a:rPr lang="en-ID" sz="2400" dirty="0" err="1"/>
              <a:t>diharapkan</a:t>
            </a:r>
            <a:r>
              <a:rPr lang="en-ID" sz="2400" dirty="0"/>
              <a:t> (95%), </a:t>
            </a:r>
            <a:r>
              <a:rPr lang="en-ID" sz="2400" dirty="0" err="1"/>
              <a:t>masih</a:t>
            </a:r>
            <a:r>
              <a:rPr lang="en-ID" sz="2400" dirty="0"/>
              <a:t> </a:t>
            </a:r>
            <a:r>
              <a:rPr lang="en-ID" sz="2400" dirty="0" err="1"/>
              <a:t>ada</a:t>
            </a:r>
            <a:r>
              <a:rPr lang="en-ID" sz="2400" dirty="0"/>
              <a:t> </a:t>
            </a:r>
            <a:r>
              <a:rPr lang="en-ID" sz="2400" dirty="0" err="1"/>
              <a:t>kemungkinan</a:t>
            </a:r>
            <a:r>
              <a:rPr lang="en-ID" sz="2400" dirty="0"/>
              <a:t> </a:t>
            </a:r>
            <a:r>
              <a:rPr lang="en-ID" sz="2400" dirty="0" err="1"/>
              <a:t>kecil</a:t>
            </a:r>
            <a:r>
              <a:rPr lang="en-ID" sz="2400" dirty="0"/>
              <a:t> </a:t>
            </a:r>
            <a:r>
              <a:rPr lang="en-ID" sz="2400" dirty="0" err="1"/>
              <a:t>terjadinya</a:t>
            </a:r>
            <a:r>
              <a:rPr lang="en-ID" sz="2400" dirty="0"/>
              <a:t> </a:t>
            </a:r>
            <a:r>
              <a:rPr lang="en-ID" sz="2400" dirty="0" err="1"/>
              <a:t>kelainan</a:t>
            </a:r>
            <a:r>
              <a:rPr lang="en-ID" sz="2400" dirty="0"/>
              <a:t> yang </a:t>
            </a:r>
            <a:r>
              <a:rPr lang="en-ID" sz="2400" dirty="0" err="1"/>
              <a:t>menetap</a:t>
            </a:r>
            <a:r>
              <a:rPr lang="en-ID" sz="2400" dirty="0"/>
              <a:t> dan </a:t>
            </a:r>
            <a:r>
              <a:rPr lang="en-ID" sz="2400" dirty="0" err="1"/>
              <a:t>bahkan</a:t>
            </a:r>
            <a:r>
              <a:rPr lang="en-ID" sz="2400" dirty="0"/>
              <a:t> </a:t>
            </a:r>
            <a:r>
              <a:rPr lang="en-ID" sz="2400" dirty="0" err="1"/>
              <a:t>memburuk</a:t>
            </a:r>
            <a:r>
              <a:rPr lang="en-ID" sz="2400" dirty="0"/>
              <a:t> (5%).</a:t>
            </a:r>
          </a:p>
        </p:txBody>
      </p:sp>
    </p:spTree>
    <p:extLst>
      <p:ext uri="{BB962C8B-B14F-4D97-AF65-F5344CB8AC3E}">
        <p14:creationId xmlns:p14="http://schemas.microsoft.com/office/powerpoint/2010/main" val="345791522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FA419-E0A7-4572-8FDB-407FF32CC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/>
              <a:t>PROGNOSIS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49516-F282-467E-B353-0D99D40B8B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D" sz="2400" dirty="0"/>
              <a:t>Sebagian </a:t>
            </a:r>
            <a:r>
              <a:rPr lang="en-ID" sz="2400" dirty="0" err="1"/>
              <a:t>besar</a:t>
            </a:r>
            <a:r>
              <a:rPr lang="en-ID" sz="2400" dirty="0"/>
              <a:t> </a:t>
            </a:r>
            <a:r>
              <a:rPr lang="en-ID" sz="2400" dirty="0" err="1"/>
              <a:t>pasien</a:t>
            </a:r>
            <a:r>
              <a:rPr lang="en-ID" sz="2400" dirty="0"/>
              <a:t> </a:t>
            </a:r>
            <a:r>
              <a:rPr lang="en-ID" sz="2400" dirty="0" err="1"/>
              <a:t>akan</a:t>
            </a:r>
            <a:r>
              <a:rPr lang="en-ID" sz="2400" dirty="0"/>
              <a:t> </a:t>
            </a:r>
            <a:r>
              <a:rPr lang="en-ID" sz="2400" dirty="0" err="1"/>
              <a:t>sembuh</a:t>
            </a:r>
            <a:r>
              <a:rPr lang="en-ID" sz="2400" dirty="0"/>
              <a:t>, </a:t>
            </a:r>
            <a:r>
              <a:rPr lang="en-ID" sz="2400" dirty="0" err="1"/>
              <a:t>tetapi</a:t>
            </a:r>
            <a:r>
              <a:rPr lang="en-ID" sz="2400" dirty="0"/>
              <a:t> 5% di </a:t>
            </a:r>
            <a:r>
              <a:rPr lang="en-ID" sz="2400" dirty="0" err="1"/>
              <a:t>antaranya</a:t>
            </a:r>
            <a:r>
              <a:rPr lang="en-ID" sz="2400" dirty="0"/>
              <a:t> </a:t>
            </a:r>
            <a:r>
              <a:rPr lang="en-ID" sz="2400" dirty="0" err="1"/>
              <a:t>mengalami</a:t>
            </a:r>
            <a:r>
              <a:rPr lang="en-ID" sz="2400" dirty="0"/>
              <a:t> </a:t>
            </a:r>
            <a:r>
              <a:rPr lang="en-ID" sz="2400" dirty="0" err="1"/>
              <a:t>perjalanan</a:t>
            </a:r>
            <a:r>
              <a:rPr lang="en-ID" sz="2400" dirty="0"/>
              <a:t> </a:t>
            </a:r>
            <a:r>
              <a:rPr lang="en-ID" sz="2400" dirty="0" err="1"/>
              <a:t>penyakit</a:t>
            </a:r>
            <a:r>
              <a:rPr lang="en-ID" sz="2400" dirty="0"/>
              <a:t> yang </a:t>
            </a:r>
            <a:r>
              <a:rPr lang="en-ID" sz="2400" dirty="0" err="1"/>
              <a:t>memburuk</a:t>
            </a:r>
            <a:r>
              <a:rPr lang="en-ID" sz="2400" dirty="0"/>
              <a:t> </a:t>
            </a:r>
            <a:r>
              <a:rPr lang="en-ID" sz="2400" dirty="0" err="1"/>
              <a:t>dengan</a:t>
            </a:r>
            <a:r>
              <a:rPr lang="en-ID" sz="2400" dirty="0"/>
              <a:t> </a:t>
            </a:r>
            <a:r>
              <a:rPr lang="en-ID" sz="2400" dirty="0" err="1"/>
              <a:t>cepat</a:t>
            </a:r>
            <a:r>
              <a:rPr lang="en-ID" sz="2400" dirty="0"/>
              <a:t> </a:t>
            </a:r>
            <a:r>
              <a:rPr lang="en-ID" sz="2400" dirty="0" err="1"/>
              <a:t>pembentukan</a:t>
            </a:r>
            <a:r>
              <a:rPr lang="en-ID" sz="2400" dirty="0"/>
              <a:t> </a:t>
            </a:r>
            <a:r>
              <a:rPr lang="en-ID" sz="2400" dirty="0" err="1"/>
              <a:t>kresen</a:t>
            </a:r>
            <a:r>
              <a:rPr lang="en-ID" sz="2400" dirty="0"/>
              <a:t> pada </a:t>
            </a:r>
            <a:r>
              <a:rPr lang="en-ID" sz="2400" dirty="0" err="1"/>
              <a:t>epitel</a:t>
            </a:r>
            <a:r>
              <a:rPr lang="en-ID" sz="2400" dirty="0"/>
              <a:t> glomerulus.</a:t>
            </a:r>
          </a:p>
        </p:txBody>
      </p:sp>
    </p:spTree>
    <p:extLst>
      <p:ext uri="{BB962C8B-B14F-4D97-AF65-F5344CB8AC3E}">
        <p14:creationId xmlns:p14="http://schemas.microsoft.com/office/powerpoint/2010/main" val="403577282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818240-E88B-418C-AE14-CCC3143852E0}"/>
              </a:ext>
            </a:extLst>
          </p:cNvPr>
          <p:cNvSpPr/>
          <p:nvPr/>
        </p:nvSpPr>
        <p:spPr>
          <a:xfrm>
            <a:off x="4129439" y="2967335"/>
            <a:ext cx="39331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Terima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kasih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88463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35BCD-82F7-4840-82FC-302023697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Pemeriksaan</a:t>
            </a:r>
            <a:r>
              <a:rPr lang="en-US" dirty="0"/>
              <a:t> </a:t>
            </a:r>
            <a:r>
              <a:rPr lang="en-US" dirty="0" err="1"/>
              <a:t>fisik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F16DD3-9B9F-4422-8B6C-F51DD0FC58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Periksa</a:t>
            </a:r>
            <a:r>
              <a:rPr lang="en-US" dirty="0"/>
              <a:t> </a:t>
            </a:r>
            <a:r>
              <a:rPr lang="en-US" dirty="0" err="1"/>
              <a:t>telinga</a:t>
            </a:r>
            <a:r>
              <a:rPr lang="en-US" dirty="0"/>
              <a:t>, </a:t>
            </a:r>
            <a:r>
              <a:rPr lang="en-US" dirty="0" err="1"/>
              <a:t>hidungm</a:t>
            </a:r>
            <a:r>
              <a:rPr lang="en-US" dirty="0"/>
              <a:t> </a:t>
            </a:r>
            <a:r>
              <a:rPr lang="en-US" dirty="0" err="1"/>
              <a:t>tenggorokan</a:t>
            </a:r>
            <a:r>
              <a:rPr lang="en-US" dirty="0"/>
              <a:t> </a:t>
            </a:r>
            <a:r>
              <a:rPr lang="en-US" dirty="0" err="1"/>
              <a:t>apakah</a:t>
            </a:r>
            <a:r>
              <a:rPr lang="en-US" dirty="0"/>
              <a:t> </a:t>
            </a:r>
            <a:r>
              <a:rPr lang="en-US" dirty="0" err="1"/>
              <a:t>ada</a:t>
            </a:r>
            <a:r>
              <a:rPr lang="en-US" dirty="0"/>
              <a:t> </a:t>
            </a:r>
            <a:r>
              <a:rPr lang="en-US" dirty="0" err="1"/>
              <a:t>sumbatan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kemerahan</a:t>
            </a:r>
            <a:r>
              <a:rPr lang="en-US" dirty="0"/>
              <a:t>.</a:t>
            </a:r>
          </a:p>
          <a:p>
            <a:r>
              <a:rPr lang="en-US" dirty="0" err="1"/>
              <a:t>Dengarkan</a:t>
            </a:r>
            <a:r>
              <a:rPr lang="en-US" dirty="0"/>
              <a:t> </a:t>
            </a:r>
            <a:r>
              <a:rPr lang="en-US" dirty="0" err="1"/>
              <a:t>suara</a:t>
            </a:r>
            <a:r>
              <a:rPr lang="en-US" dirty="0"/>
              <a:t> napas : </a:t>
            </a:r>
          </a:p>
          <a:p>
            <a:pPr lvl="1"/>
            <a:r>
              <a:rPr lang="en-US" sz="2800" dirty="0"/>
              <a:t>stridor/ </a:t>
            </a:r>
            <a:r>
              <a:rPr lang="en-US" sz="2800" dirty="0" err="1"/>
              <a:t>ngorok</a:t>
            </a:r>
            <a:r>
              <a:rPr lang="en-US" sz="2800" dirty="0"/>
              <a:t> </a:t>
            </a:r>
            <a:r>
              <a:rPr lang="en-US" sz="2800" dirty="0">
                <a:sym typeface="Wingdings" panose="05000000000000000000" pitchFamily="2" charset="2"/>
              </a:rPr>
              <a:t> </a:t>
            </a:r>
            <a:r>
              <a:rPr lang="en-US" sz="2800" dirty="0" err="1">
                <a:sym typeface="Wingdings" panose="05000000000000000000" pitchFamily="2" charset="2"/>
              </a:rPr>
              <a:t>sumbatan</a:t>
            </a:r>
            <a:r>
              <a:rPr lang="en-US" sz="2800" dirty="0">
                <a:sym typeface="Wingdings" panose="05000000000000000000" pitchFamily="2" charset="2"/>
              </a:rPr>
              <a:t> di </a:t>
            </a:r>
            <a:r>
              <a:rPr lang="en-US" sz="2800" dirty="0" err="1">
                <a:sym typeface="Wingdings" panose="05000000000000000000" pitchFamily="2" charset="2"/>
              </a:rPr>
              <a:t>saluran</a:t>
            </a:r>
            <a:r>
              <a:rPr lang="en-US" sz="2800" dirty="0">
                <a:sym typeface="Wingdings" panose="05000000000000000000" pitchFamily="2" charset="2"/>
              </a:rPr>
              <a:t> napas </a:t>
            </a:r>
            <a:r>
              <a:rPr lang="en-US" sz="2800" dirty="0" err="1">
                <a:sym typeface="Wingdings" panose="05000000000000000000" pitchFamily="2" charset="2"/>
              </a:rPr>
              <a:t>atas</a:t>
            </a:r>
            <a:r>
              <a:rPr lang="en-US" sz="2800" dirty="0">
                <a:sym typeface="Wingdings" panose="05000000000000000000" pitchFamily="2" charset="2"/>
              </a:rPr>
              <a:t> :croup </a:t>
            </a:r>
            <a:r>
              <a:rPr lang="en-US" sz="2800" dirty="0" err="1">
                <a:sym typeface="Wingdings" panose="05000000000000000000" pitchFamily="2" charset="2"/>
              </a:rPr>
              <a:t>atau</a:t>
            </a:r>
            <a:r>
              <a:rPr lang="en-US" sz="2800" dirty="0">
                <a:sym typeface="Wingdings" panose="05000000000000000000" pitchFamily="2" charset="2"/>
              </a:rPr>
              <a:t> laryngomalacia.</a:t>
            </a:r>
          </a:p>
          <a:p>
            <a:pPr lvl="1"/>
            <a:r>
              <a:rPr lang="en-US" sz="2800" dirty="0" err="1"/>
              <a:t>Mengi</a:t>
            </a:r>
            <a:r>
              <a:rPr lang="en-US" sz="2800" dirty="0"/>
              <a:t> : </a:t>
            </a:r>
            <a:r>
              <a:rPr lang="en-US" sz="2800" dirty="0" err="1"/>
              <a:t>asma</a:t>
            </a:r>
            <a:endParaRPr lang="en-US" sz="2800" dirty="0"/>
          </a:p>
          <a:p>
            <a:pPr lvl="1"/>
            <a:r>
              <a:rPr lang="en-US" sz="2800" dirty="0" err="1"/>
              <a:t>Ronkhi</a:t>
            </a:r>
            <a:endParaRPr lang="en-US" sz="2800" dirty="0"/>
          </a:p>
          <a:p>
            <a:pPr marL="457200" lvl="1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10943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B9D18-94F5-40EC-A08E-2117D9971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Pemeriksaan</a:t>
            </a:r>
            <a:r>
              <a:rPr lang="en-US" dirty="0"/>
              <a:t> </a:t>
            </a:r>
            <a:r>
              <a:rPr lang="en-US" dirty="0" err="1"/>
              <a:t>penunjang</a:t>
            </a:r>
            <a:r>
              <a:rPr lang="en-US" dirty="0"/>
              <a:t> 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A5C71A-8C80-4A4E-BBC6-2AAB78AFB5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07766"/>
          </a:xfrm>
        </p:spPr>
        <p:txBody>
          <a:bodyPr>
            <a:normAutofit/>
          </a:bodyPr>
          <a:lstStyle/>
          <a:p>
            <a:r>
              <a:rPr lang="en-US" dirty="0" err="1"/>
              <a:t>Radiologi</a:t>
            </a:r>
            <a:r>
              <a:rPr lang="en-US" dirty="0"/>
              <a:t> / </a:t>
            </a:r>
            <a:r>
              <a:rPr lang="en-US" dirty="0" err="1"/>
              <a:t>rontgen</a:t>
            </a:r>
            <a:r>
              <a:rPr lang="en-US" dirty="0"/>
              <a:t>, CT scan </a:t>
            </a:r>
          </a:p>
          <a:p>
            <a:r>
              <a:rPr lang="en-US" dirty="0"/>
              <a:t>Darah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analisis</a:t>
            </a:r>
            <a:r>
              <a:rPr lang="en-US" dirty="0">
                <a:sym typeface="Wingdings" panose="05000000000000000000" pitchFamily="2" charset="2"/>
              </a:rPr>
              <a:t> gas </a:t>
            </a:r>
            <a:r>
              <a:rPr lang="en-US" dirty="0" err="1">
                <a:sym typeface="Wingdings" panose="05000000000000000000" pitchFamily="2" charset="2"/>
              </a:rPr>
              <a:t>darah</a:t>
            </a:r>
            <a:r>
              <a:rPr lang="en-US" dirty="0">
                <a:sym typeface="Wingdings" panose="05000000000000000000" pitchFamily="2" charset="2"/>
              </a:rPr>
              <a:t> </a:t>
            </a:r>
          </a:p>
          <a:p>
            <a:r>
              <a:rPr lang="en-US" dirty="0">
                <a:sym typeface="Wingdings" panose="05000000000000000000" pitchFamily="2" charset="2"/>
              </a:rPr>
              <a:t>Pulse </a:t>
            </a:r>
            <a:r>
              <a:rPr lang="en-US" dirty="0" err="1">
                <a:sym typeface="Wingdings" panose="05000000000000000000" pitchFamily="2" charset="2"/>
              </a:rPr>
              <a:t>oksimeter</a:t>
            </a:r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Pulmonary functioning test : spirometry</a:t>
            </a:r>
          </a:p>
          <a:p>
            <a:r>
              <a:rPr lang="en-US" dirty="0">
                <a:sym typeface="Wingdings" panose="05000000000000000000" pitchFamily="2" charset="2"/>
              </a:rPr>
              <a:t>Laryngoscopy dan </a:t>
            </a:r>
            <a:r>
              <a:rPr lang="en-US" dirty="0" err="1">
                <a:sym typeface="Wingdings" panose="05000000000000000000" pitchFamily="2" charset="2"/>
              </a:rPr>
              <a:t>bronkhoskopi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untuk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melihat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apakah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ada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sumbatan</a:t>
            </a:r>
            <a:r>
              <a:rPr lang="en-US" dirty="0">
                <a:sym typeface="Wingdings" panose="05000000000000000000" pitchFamily="2" charset="2"/>
              </a:rPr>
              <a:t>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5166909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681B4-5361-45F6-9A4E-1B9617C02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Infeksi</a:t>
            </a:r>
            <a:r>
              <a:rPr lang="en-US" dirty="0"/>
              <a:t> </a:t>
            </a:r>
            <a:r>
              <a:rPr lang="en-US" dirty="0" err="1"/>
              <a:t>saluran</a:t>
            </a:r>
            <a:r>
              <a:rPr lang="en-US" dirty="0"/>
              <a:t> napas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27AAFA-0523-484B-B871-A95C009C88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D" dirty="0"/>
              <a:t>Epiglottitis (supraglottitis) </a:t>
            </a:r>
          </a:p>
          <a:p>
            <a:r>
              <a:rPr lang="en-ID" dirty="0" err="1"/>
              <a:t>Definisi</a:t>
            </a:r>
            <a:r>
              <a:rPr lang="en-ID" dirty="0"/>
              <a:t> : </a:t>
            </a:r>
            <a:r>
              <a:rPr lang="en-ID" dirty="0" err="1"/>
              <a:t>infeksi</a:t>
            </a:r>
            <a:r>
              <a:rPr lang="en-ID" dirty="0"/>
              <a:t> </a:t>
            </a:r>
            <a:r>
              <a:rPr lang="en-ID" dirty="0" err="1"/>
              <a:t>bakteri</a:t>
            </a:r>
            <a:r>
              <a:rPr lang="en-ID" dirty="0"/>
              <a:t> di </a:t>
            </a:r>
            <a:r>
              <a:rPr lang="en-ID" dirty="0" err="1"/>
              <a:t>sekitar</a:t>
            </a:r>
            <a:r>
              <a:rPr lang="en-ID" dirty="0"/>
              <a:t> epiglottis. </a:t>
            </a:r>
          </a:p>
          <a:p>
            <a:r>
              <a:rPr lang="en-ID" dirty="0" err="1"/>
              <a:t>Sering</a:t>
            </a:r>
            <a:r>
              <a:rPr lang="en-ID" dirty="0"/>
              <a:t> </a:t>
            </a:r>
            <a:r>
              <a:rPr lang="en-ID" dirty="0" err="1"/>
              <a:t>terjadi</a:t>
            </a:r>
            <a:r>
              <a:rPr lang="en-ID" dirty="0"/>
              <a:t> pada </a:t>
            </a:r>
            <a:r>
              <a:rPr lang="en-ID" dirty="0" err="1"/>
              <a:t>anak</a:t>
            </a:r>
            <a:r>
              <a:rPr lang="en-ID" dirty="0"/>
              <a:t> </a:t>
            </a:r>
            <a:r>
              <a:rPr lang="en-ID" dirty="0" err="1"/>
              <a:t>umur</a:t>
            </a:r>
            <a:r>
              <a:rPr lang="en-ID" dirty="0"/>
              <a:t> 2- 7 </a:t>
            </a:r>
            <a:r>
              <a:rPr lang="en-ID" dirty="0" err="1"/>
              <a:t>tahun</a:t>
            </a:r>
            <a:r>
              <a:rPr lang="en-ID" dirty="0"/>
              <a:t>. </a:t>
            </a:r>
          </a:p>
          <a:p>
            <a:r>
              <a:rPr lang="en-ID" dirty="0" err="1"/>
              <a:t>Penyebab</a:t>
            </a:r>
            <a:r>
              <a:rPr lang="en-ID" dirty="0"/>
              <a:t> : </a:t>
            </a:r>
          </a:p>
          <a:p>
            <a:pPr lvl="1"/>
            <a:r>
              <a:rPr lang="en-ID" dirty="0" err="1"/>
              <a:t>Infeksi</a:t>
            </a:r>
            <a:r>
              <a:rPr lang="en-ID" dirty="0"/>
              <a:t> Haemophilus influenzae type b (HIB) </a:t>
            </a:r>
            <a:r>
              <a:rPr lang="en-ID" dirty="0" err="1"/>
              <a:t>tersering</a:t>
            </a:r>
            <a:r>
              <a:rPr lang="en-ID" dirty="0"/>
              <a:t> </a:t>
            </a:r>
            <a:r>
              <a:rPr lang="en-ID" dirty="0" err="1"/>
              <a:t>sebelum</a:t>
            </a:r>
            <a:r>
              <a:rPr lang="en-ID" dirty="0"/>
              <a:t> </a:t>
            </a:r>
            <a:r>
              <a:rPr lang="en-ID" dirty="0" err="1"/>
              <a:t>ada</a:t>
            </a:r>
            <a:r>
              <a:rPr lang="en-ID" dirty="0"/>
              <a:t> </a:t>
            </a:r>
            <a:r>
              <a:rPr lang="en-ID" dirty="0" err="1"/>
              <a:t>vaksin</a:t>
            </a:r>
            <a:r>
              <a:rPr lang="en-ID" dirty="0"/>
              <a:t> </a:t>
            </a:r>
            <a:r>
              <a:rPr lang="en-ID" dirty="0">
                <a:sym typeface="Wingdings" panose="05000000000000000000" pitchFamily="2" charset="2"/>
              </a:rPr>
              <a:t> </a:t>
            </a:r>
            <a:r>
              <a:rPr lang="en-ID" dirty="0" err="1">
                <a:sym typeface="Wingdings" panose="05000000000000000000" pitchFamily="2" charset="2"/>
              </a:rPr>
              <a:t>sekarang</a:t>
            </a:r>
            <a:r>
              <a:rPr lang="en-ID" dirty="0">
                <a:sym typeface="Wingdings" panose="05000000000000000000" pitchFamily="2" charset="2"/>
              </a:rPr>
              <a:t> </a:t>
            </a:r>
            <a:r>
              <a:rPr lang="en-ID" dirty="0" err="1">
                <a:sym typeface="Wingdings" panose="05000000000000000000" pitchFamily="2" charset="2"/>
              </a:rPr>
              <a:t>jarang</a:t>
            </a:r>
            <a:r>
              <a:rPr lang="en-ID" dirty="0">
                <a:sym typeface="Wingdings" panose="05000000000000000000" pitchFamily="2" charset="2"/>
              </a:rPr>
              <a:t>.</a:t>
            </a:r>
            <a:endParaRPr lang="en-ID" dirty="0"/>
          </a:p>
          <a:p>
            <a:pPr lvl="1"/>
            <a:r>
              <a:rPr lang="en-ID" dirty="0"/>
              <a:t>Group A </a:t>
            </a:r>
            <a:r>
              <a:rPr lang="el-GR" dirty="0"/>
              <a:t>β-</a:t>
            </a:r>
            <a:r>
              <a:rPr lang="en-ID" dirty="0" err="1"/>
              <a:t>hemolytic</a:t>
            </a:r>
            <a:r>
              <a:rPr lang="en-ID" dirty="0"/>
              <a:t> streptococcus, Streptococcus pneumoniae, and Staphylococcus species</a:t>
            </a:r>
          </a:p>
        </p:txBody>
      </p:sp>
    </p:spTree>
    <p:extLst>
      <p:ext uri="{BB962C8B-B14F-4D97-AF65-F5344CB8AC3E}">
        <p14:creationId xmlns:p14="http://schemas.microsoft.com/office/powerpoint/2010/main" val="95241211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1163</TotalTime>
  <Words>3611</Words>
  <Application>Microsoft Office PowerPoint</Application>
  <PresentationFormat>Widescreen</PresentationFormat>
  <Paragraphs>341</Paragraphs>
  <Slides>69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6" baseType="lpstr">
      <vt:lpstr>Arial</vt:lpstr>
      <vt:lpstr>Arsenal</vt:lpstr>
      <vt:lpstr>Century Gothic</vt:lpstr>
      <vt:lpstr>Nanum Myeongjo</vt:lpstr>
      <vt:lpstr>system-ui</vt:lpstr>
      <vt:lpstr>Wingdings 3</vt:lpstr>
      <vt:lpstr>Ion Boardroom</vt:lpstr>
      <vt:lpstr>Penyakit pada anak </vt:lpstr>
      <vt:lpstr>Gangguan pernapasan </vt:lpstr>
      <vt:lpstr>Anatomi saluran Napas</vt:lpstr>
      <vt:lpstr>Perbedaan anatomi</vt:lpstr>
      <vt:lpstr>Fisiologi</vt:lpstr>
      <vt:lpstr>Penilaian klinis penyakit pernapasan</vt:lpstr>
      <vt:lpstr>Pemeriksaan fisik</vt:lpstr>
      <vt:lpstr>Pemeriksaan penunjang </vt:lpstr>
      <vt:lpstr>Infeksi saluran napas</vt:lpstr>
      <vt:lpstr>Gambaran klinis epiglottis </vt:lpstr>
      <vt:lpstr>Laryngotracheobronchitis (croup)</vt:lpstr>
      <vt:lpstr>Gambaran klinis</vt:lpstr>
      <vt:lpstr>PowerPoint Presentation</vt:lpstr>
      <vt:lpstr>Penatalaksanaan </vt:lpstr>
      <vt:lpstr>Pertusis </vt:lpstr>
      <vt:lpstr>Gambaran klinis </vt:lpstr>
      <vt:lpstr>PowerPoint Presentation</vt:lpstr>
      <vt:lpstr>Penatalaksanaan </vt:lpstr>
      <vt:lpstr>Bronkhiolitis </vt:lpstr>
      <vt:lpstr>Gambaran klinis</vt:lpstr>
      <vt:lpstr>Penatalaksanaan</vt:lpstr>
      <vt:lpstr>Pneumonia </vt:lpstr>
      <vt:lpstr>Gambaran klinis, diagnosis dan manajemen </vt:lpstr>
      <vt:lpstr>Noninfeksi : </vt:lpstr>
      <vt:lpstr>Penyebab asma </vt:lpstr>
      <vt:lpstr>Diagnosis dan penatalaksanaan</vt:lpstr>
      <vt:lpstr>PowerPoint Presentation</vt:lpstr>
      <vt:lpstr>BPD, arpirasi benda asing, apnea</vt:lpstr>
      <vt:lpstr>Gangguan pencernaan</vt:lpstr>
      <vt:lpstr>Gastroesofagel refluks</vt:lpstr>
      <vt:lpstr>Fisiologi – patologi </vt:lpstr>
      <vt:lpstr>Gambaran klinis</vt:lpstr>
      <vt:lpstr>PowerPoint Presentation</vt:lpstr>
      <vt:lpstr>Diagnosis </vt:lpstr>
      <vt:lpstr>Penanganan </vt:lpstr>
      <vt:lpstr>Muntah karena masalah usus</vt:lpstr>
      <vt:lpstr>Gambaran klinis</vt:lpstr>
      <vt:lpstr>Pemeriksaan Fisik</vt:lpstr>
      <vt:lpstr>Nyeri akut abdomen </vt:lpstr>
      <vt:lpstr>Pemeriksaan penunjang </vt:lpstr>
      <vt:lpstr>Kausa spesifik</vt:lpstr>
      <vt:lpstr>Konstipasi </vt:lpstr>
      <vt:lpstr>Etiologi </vt:lpstr>
      <vt:lpstr>PowerPoint Presentation</vt:lpstr>
      <vt:lpstr>Penatalaksanaan </vt:lpstr>
      <vt:lpstr>Diare </vt:lpstr>
      <vt:lpstr>Etiologi </vt:lpstr>
      <vt:lpstr>Pemeriksaan fisik dan tata laksana</vt:lpstr>
      <vt:lpstr>Terapi rehidrasi </vt:lpstr>
      <vt:lpstr>PowerPoint Presentation</vt:lpstr>
      <vt:lpstr>Dietetik </vt:lpstr>
      <vt:lpstr>Antibiotika </vt:lpstr>
      <vt:lpstr>Lintas diare </vt:lpstr>
      <vt:lpstr>Gangguan Sistem Genitourinaria</vt:lpstr>
      <vt:lpstr>Infeksi saluran kencing </vt:lpstr>
      <vt:lpstr>Diagnosis</vt:lpstr>
      <vt:lpstr>Perlu dipikirkan ISK apabila : </vt:lpstr>
      <vt:lpstr>Penatalaksanaan </vt:lpstr>
      <vt:lpstr>Indikasi rawat inap </vt:lpstr>
      <vt:lpstr>Pemberian antibiotik sebagai terapi ISK: </vt:lpstr>
      <vt:lpstr>ISK kompleks </vt:lpstr>
      <vt:lpstr>Glomerulonefritis</vt:lpstr>
      <vt:lpstr>PowerPoint Presentation</vt:lpstr>
      <vt:lpstr>Gejala klinis</vt:lpstr>
      <vt:lpstr>PowerPoint Presentation</vt:lpstr>
      <vt:lpstr>PENATALAKSANAAN</vt:lpstr>
      <vt:lpstr>PowerPoint Presentation</vt:lpstr>
      <vt:lpstr>PROGNOSIS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Penyakit pada anak </dc:title>
  <dc:creator>Akmaluddin Wicaksono</dc:creator>
  <cp:lastModifiedBy>Akmaluddin Wicaksono</cp:lastModifiedBy>
  <cp:revision>8</cp:revision>
  <dcterms:created xsi:type="dcterms:W3CDTF">2022-06-16T15:00:22Z</dcterms:created>
  <dcterms:modified xsi:type="dcterms:W3CDTF">2022-07-24T16:16:18Z</dcterms:modified>
</cp:coreProperties>
</file>