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96"/>
  </p:normalViewPr>
  <p:slideViewPr>
    <p:cSldViewPr snapToGrid="0">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id-ID"/>
              <a:t>Klik untuk mengedit gaya judul Master</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endParaRPr lang="en-US" dirty="0"/>
          </a:p>
        </p:txBody>
      </p:sp>
      <p:sp>
        <p:nvSpPr>
          <p:cNvPr id="4" name="Date Placeholder 3"/>
          <p:cNvSpPr>
            <a:spLocks noGrp="1"/>
          </p:cNvSpPr>
          <p:nvPr>
            <p:ph type="dt" sz="half" idx="10"/>
          </p:nvPr>
        </p:nvSpPr>
        <p:spPr/>
        <p:txBody>
          <a:bodyPr/>
          <a:lstStyle/>
          <a:p>
            <a:fld id="{5B4890D1-36CC-C840-8C7C-46CD503163A1}" type="datetimeFigureOut">
              <a:rPr lang="id-ID" smtClean="0"/>
              <a:t>18/07/22</a:t>
            </a:fld>
            <a:endParaRPr lang="id-ID"/>
          </a:p>
        </p:txBody>
      </p:sp>
      <p:sp>
        <p:nvSpPr>
          <p:cNvPr id="5" name="Footer Placeholder 4"/>
          <p:cNvSpPr>
            <a:spLocks noGrp="1"/>
          </p:cNvSpPr>
          <p:nvPr>
            <p:ph type="ftr" sz="quarter" idx="11"/>
          </p:nvPr>
        </p:nvSpPr>
        <p:spPr>
          <a:xfrm>
            <a:off x="2416500" y="329307"/>
            <a:ext cx="4973915" cy="309201"/>
          </a:xfrm>
        </p:spPr>
        <p:txBody>
          <a:bodyPr/>
          <a:lstStyle/>
          <a:p>
            <a:endParaRPr lang="id-ID"/>
          </a:p>
        </p:txBody>
      </p:sp>
      <p:sp>
        <p:nvSpPr>
          <p:cNvPr id="6" name="Slide Number Placeholder 5"/>
          <p:cNvSpPr>
            <a:spLocks noGrp="1"/>
          </p:cNvSpPr>
          <p:nvPr>
            <p:ph type="sldNum" sz="quarter" idx="12"/>
          </p:nvPr>
        </p:nvSpPr>
        <p:spPr>
          <a:xfrm>
            <a:off x="1437664" y="798973"/>
            <a:ext cx="811019" cy="503578"/>
          </a:xfrm>
        </p:spPr>
        <p:txBody>
          <a:bodyPr/>
          <a:lstStyle/>
          <a:p>
            <a:fld id="{B3F6121C-BF03-0744-BF9A-35714B8B604E}" type="slidenum">
              <a:rPr lang="id-ID" smtClean="0"/>
              <a:t>‹#›</a:t>
            </a:fld>
            <a:endParaRPr lang="id-ID"/>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733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5B4890D1-36CC-C840-8C7C-46CD503163A1}" type="datetimeFigureOut">
              <a:rPr lang="id-ID" smtClean="0"/>
              <a:t>18/07/22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F6121C-BF03-0744-BF9A-35714B8B604E}" type="slidenum">
              <a:rPr lang="id-ID" smtClean="0"/>
              <a:t>‹#›</a:t>
            </a:fld>
            <a:endParaRPr lang="id-ID"/>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6918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id-ID"/>
              <a:t>Klik untuk mengedit gaya judul Master</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5B4890D1-36CC-C840-8C7C-46CD503163A1}" type="datetimeFigureOut">
              <a:rPr lang="id-ID" smtClean="0"/>
              <a:t>18/07/22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F6121C-BF03-0744-BF9A-35714B8B604E}" type="slidenum">
              <a:rPr lang="id-ID" smtClean="0"/>
              <a:t>‹#›</a:t>
            </a:fld>
            <a:endParaRPr lang="id-ID"/>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355685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idx="1"/>
          </p:nvPr>
        </p:nvSpPr>
        <p:spPr/>
        <p:txBody>
          <a:bodyPr anchor="t"/>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5B4890D1-36CC-C840-8C7C-46CD503163A1}" type="datetimeFigureOut">
              <a:rPr lang="id-ID" smtClean="0"/>
              <a:t>18/07/22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F6121C-BF03-0744-BF9A-35714B8B604E}" type="slidenum">
              <a:rPr lang="id-ID" smtClean="0"/>
              <a:t>‹#›</a:t>
            </a:fld>
            <a:endParaRPr lang="id-ID"/>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01724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id-ID"/>
              <a:t>Klik untuk mengedit gaya judul Master</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Klik untuk edit gaya teks Master</a:t>
            </a:r>
          </a:p>
        </p:txBody>
      </p:sp>
      <p:sp>
        <p:nvSpPr>
          <p:cNvPr id="4" name="Date Placeholder 3"/>
          <p:cNvSpPr>
            <a:spLocks noGrp="1"/>
          </p:cNvSpPr>
          <p:nvPr>
            <p:ph type="dt" sz="half" idx="10"/>
          </p:nvPr>
        </p:nvSpPr>
        <p:spPr/>
        <p:txBody>
          <a:bodyPr/>
          <a:lstStyle/>
          <a:p>
            <a:fld id="{5B4890D1-36CC-C840-8C7C-46CD503163A1}" type="datetimeFigureOut">
              <a:rPr lang="id-ID" smtClean="0"/>
              <a:t>18/07/22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B3F6121C-BF03-0744-BF9A-35714B8B604E}" type="slidenum">
              <a:rPr lang="id-ID" smtClean="0"/>
              <a:t>‹#›</a:t>
            </a:fld>
            <a:endParaRPr lang="id-ID"/>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5093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id-ID"/>
              <a:t>Klik untuk mengedit gaya judul Master</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5B4890D1-36CC-C840-8C7C-46CD503163A1}" type="datetimeFigureOut">
              <a:rPr lang="id-ID" smtClean="0"/>
              <a:t>18/07/22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F6121C-BF03-0744-BF9A-35714B8B604E}" type="slidenum">
              <a:rPr lang="id-ID" smtClean="0"/>
              <a:t>‹#›</a:t>
            </a:fld>
            <a:endParaRPr lang="id-ID"/>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30816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id-ID"/>
              <a:t>Klik untuk mengedit gaya judul Master</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4" name="Content Placeholder 3"/>
          <p:cNvSpPr>
            <a:spLocks noGrp="1"/>
          </p:cNvSpPr>
          <p:nvPr>
            <p:ph sz="half" idx="2"/>
          </p:nvPr>
        </p:nvSpPr>
        <p:spPr>
          <a:xfrm>
            <a:off x="1447191" y="2824269"/>
            <a:ext cx="4645152" cy="2644457"/>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Klik untuk edit gaya teks Master</a:t>
            </a:r>
          </a:p>
        </p:txBody>
      </p:sp>
      <p:sp>
        <p:nvSpPr>
          <p:cNvPr id="6" name="Content Placeholder 5"/>
          <p:cNvSpPr>
            <a:spLocks noGrp="1"/>
          </p:cNvSpPr>
          <p:nvPr>
            <p:ph sz="quarter" idx="4"/>
          </p:nvPr>
        </p:nvSpPr>
        <p:spPr>
          <a:xfrm>
            <a:off x="6412362" y="2821491"/>
            <a:ext cx="4645152" cy="2637371"/>
          </a:xfrm>
        </p:spPr>
        <p:txBody>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5B4890D1-36CC-C840-8C7C-46CD503163A1}" type="datetimeFigureOut">
              <a:rPr lang="id-ID" smtClean="0"/>
              <a:t>18/07/22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B3F6121C-BF03-0744-BF9A-35714B8B604E}" type="slidenum">
              <a:rPr lang="id-ID" smtClean="0"/>
              <a:t>‹#›</a:t>
            </a:fld>
            <a:endParaRPr lang="id-ID"/>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710298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5B4890D1-36CC-C840-8C7C-46CD503163A1}" type="datetimeFigureOut">
              <a:rPr lang="id-ID" smtClean="0"/>
              <a:t>18/07/22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B3F6121C-BF03-0744-BF9A-35714B8B604E}" type="slidenum">
              <a:rPr lang="id-ID" smtClean="0"/>
              <a:t>‹#›</a:t>
            </a:fld>
            <a:endParaRPr lang="id-ID"/>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055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4890D1-36CC-C840-8C7C-46CD503163A1}" type="datetimeFigureOut">
              <a:rPr lang="id-ID" smtClean="0"/>
              <a:t>18/07/22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B3F6121C-BF03-0744-BF9A-35714B8B604E}" type="slidenum">
              <a:rPr lang="id-ID" smtClean="0"/>
              <a:t>‹#›</a:t>
            </a:fld>
            <a:endParaRPr lang="id-ID"/>
          </a:p>
        </p:txBody>
      </p:sp>
    </p:spTree>
    <p:extLst>
      <p:ext uri="{BB962C8B-B14F-4D97-AF65-F5344CB8AC3E}">
        <p14:creationId xmlns:p14="http://schemas.microsoft.com/office/powerpoint/2010/main" val="966870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id-ID"/>
              <a:t>Klik untuk mengedit gaya judul Master</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p:txBody>
          <a:bodyPr/>
          <a:lstStyle/>
          <a:p>
            <a:fld id="{5B4890D1-36CC-C840-8C7C-46CD503163A1}" type="datetimeFigureOut">
              <a:rPr lang="id-ID" smtClean="0"/>
              <a:t>18/07/22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B3F6121C-BF03-0744-BF9A-35714B8B604E}" type="slidenum">
              <a:rPr lang="id-ID" smtClean="0"/>
              <a:t>‹#›</a:t>
            </a:fld>
            <a:endParaRPr lang="id-ID"/>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684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id-ID"/>
              <a:t>Klik untuk mengedit gaya judul Master</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d-ID"/>
              <a:t>Klik ikon untuk menambahkan gambar</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Klik untuk edit gaya teks Master</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5B4890D1-36CC-C840-8C7C-46CD503163A1}" type="datetimeFigureOut">
              <a:rPr lang="id-ID" smtClean="0"/>
              <a:t>18/07/22</a:t>
            </a:fld>
            <a:endParaRPr lang="id-ID"/>
          </a:p>
        </p:txBody>
      </p:sp>
      <p:sp>
        <p:nvSpPr>
          <p:cNvPr id="6" name="Footer Placeholder 5"/>
          <p:cNvSpPr>
            <a:spLocks noGrp="1"/>
          </p:cNvSpPr>
          <p:nvPr>
            <p:ph type="ftr" sz="quarter" idx="11"/>
          </p:nvPr>
        </p:nvSpPr>
        <p:spPr>
          <a:xfrm>
            <a:off x="1447382" y="318640"/>
            <a:ext cx="5541004" cy="320931"/>
          </a:xfrm>
        </p:spPr>
        <p:txBody>
          <a:bodyPr/>
          <a:lstStyle/>
          <a:p>
            <a:endParaRPr lang="id-ID"/>
          </a:p>
        </p:txBody>
      </p:sp>
      <p:sp>
        <p:nvSpPr>
          <p:cNvPr id="7" name="Slide Number Placeholder 6"/>
          <p:cNvSpPr>
            <a:spLocks noGrp="1"/>
          </p:cNvSpPr>
          <p:nvPr>
            <p:ph type="sldNum" sz="quarter" idx="12"/>
          </p:nvPr>
        </p:nvSpPr>
        <p:spPr/>
        <p:txBody>
          <a:bodyPr/>
          <a:lstStyle/>
          <a:p>
            <a:fld id="{B3F6121C-BF03-0744-BF9A-35714B8B604E}" type="slidenum">
              <a:rPr lang="id-ID" smtClean="0"/>
              <a:t>‹#›</a:t>
            </a:fld>
            <a:endParaRPr lang="id-ID"/>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13563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id-ID"/>
              <a:t>Klik untuk mengedit gaya judul Master</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id-ID"/>
              <a:t>Klik untuk 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B4890D1-36CC-C840-8C7C-46CD503163A1}" type="datetimeFigureOut">
              <a:rPr lang="id-ID" smtClean="0"/>
              <a:t>18/07/22</a:t>
            </a:fld>
            <a:endParaRPr lang="id-ID"/>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3F6121C-BF03-0744-BF9A-35714B8B604E}" type="slidenum">
              <a:rPr lang="id-ID" smtClean="0"/>
              <a:t>‹#›</a:t>
            </a:fld>
            <a:endParaRPr lang="id-ID"/>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318684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B6AFE905-C517-8C53-393F-0D48B2FD9424}"/>
              </a:ext>
            </a:extLst>
          </p:cNvPr>
          <p:cNvSpPr>
            <a:spLocks noGrp="1"/>
          </p:cNvSpPr>
          <p:nvPr>
            <p:ph type="ctrTitle"/>
          </p:nvPr>
        </p:nvSpPr>
        <p:spPr>
          <a:xfrm>
            <a:off x="1645921" y="2292095"/>
            <a:ext cx="9713732" cy="2621281"/>
          </a:xfrm>
        </p:spPr>
        <p:txBody>
          <a:bodyPr>
            <a:normAutofit/>
          </a:bodyPr>
          <a:lstStyle/>
          <a:p>
            <a:pPr algn="ctr"/>
            <a:r>
              <a:rPr lang="id-ID" sz="2400" dirty="0"/>
              <a:t>Implementasi dan contoh </a:t>
            </a:r>
            <a:r>
              <a:rPr lang="id-ID" sz="2400" dirty="0" err="1"/>
              <a:t>ebm</a:t>
            </a:r>
            <a:r>
              <a:rPr lang="id-ID" sz="2400" dirty="0"/>
              <a:t> dalam </a:t>
            </a:r>
            <a:br>
              <a:rPr lang="id-ID" sz="2400" dirty="0"/>
            </a:br>
            <a:r>
              <a:rPr lang="id-ID" sz="2400" dirty="0"/>
              <a:t>manajemen persiapan laktasi</a:t>
            </a:r>
            <a:br>
              <a:rPr lang="id-ID" sz="2400" dirty="0"/>
            </a:br>
            <a:br>
              <a:rPr lang="id-ID" sz="2400" dirty="0"/>
            </a:br>
            <a:br>
              <a:rPr lang="id-ID" sz="1600" dirty="0"/>
            </a:br>
            <a:r>
              <a:rPr lang="id-ID" sz="1600" dirty="0"/>
              <a:t>Kelompok 3 </a:t>
            </a:r>
            <a:br>
              <a:rPr lang="id-ID" sz="1600" dirty="0"/>
            </a:br>
            <a:br>
              <a:rPr lang="id-ID" sz="1600" dirty="0"/>
            </a:br>
            <a:r>
              <a:rPr lang="id-ID" sz="1600" dirty="0"/>
              <a:t>1. ALIFIA ISNADIA SHAFIRA 1910106019</a:t>
            </a:r>
            <a:br>
              <a:rPr lang="id-ID" sz="1600" dirty="0"/>
            </a:br>
            <a:r>
              <a:rPr lang="id-ID" sz="1600" dirty="0"/>
              <a:t>2. WIKE REGITA CAHYANI 1910106020</a:t>
            </a:r>
            <a:br>
              <a:rPr lang="id-ID" sz="1600" dirty="0"/>
            </a:br>
            <a:r>
              <a:rPr lang="id-ID" sz="1600" dirty="0"/>
              <a:t>3. SANITA FEBRIANI 1910106015</a:t>
            </a:r>
          </a:p>
        </p:txBody>
      </p:sp>
    </p:spTree>
    <p:extLst>
      <p:ext uri="{BB962C8B-B14F-4D97-AF65-F5344CB8AC3E}">
        <p14:creationId xmlns:p14="http://schemas.microsoft.com/office/powerpoint/2010/main" val="1121143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09BF8291-C327-D91E-DEE2-D7AAE78647FB}"/>
              </a:ext>
            </a:extLst>
          </p:cNvPr>
          <p:cNvSpPr>
            <a:spLocks noGrp="1"/>
          </p:cNvSpPr>
          <p:nvPr>
            <p:ph type="title"/>
          </p:nvPr>
        </p:nvSpPr>
        <p:spPr>
          <a:xfrm>
            <a:off x="4024091" y="1158240"/>
            <a:ext cx="9603275" cy="877824"/>
          </a:xfrm>
        </p:spPr>
        <p:txBody>
          <a:bodyPr>
            <a:normAutofit/>
          </a:bodyPr>
          <a:lstStyle/>
          <a:p>
            <a:r>
              <a:rPr lang="id-ID" sz="2400" dirty="0" err="1"/>
              <a:t>Evidence</a:t>
            </a:r>
            <a:r>
              <a:rPr lang="id-ID" sz="2400" dirty="0"/>
              <a:t> </a:t>
            </a:r>
            <a:r>
              <a:rPr lang="id-ID" sz="2400" dirty="0" err="1"/>
              <a:t>based</a:t>
            </a:r>
            <a:r>
              <a:rPr lang="id-ID" sz="2400" dirty="0"/>
              <a:t> </a:t>
            </a:r>
            <a:r>
              <a:rPr lang="id-ID" sz="2400" dirty="0" err="1"/>
              <a:t>midwifery</a:t>
            </a:r>
            <a:endParaRPr lang="id-ID" sz="2400" dirty="0"/>
          </a:p>
        </p:txBody>
      </p:sp>
      <p:sp>
        <p:nvSpPr>
          <p:cNvPr id="3" name="Tampungan Konten 2">
            <a:extLst>
              <a:ext uri="{FF2B5EF4-FFF2-40B4-BE49-F238E27FC236}">
                <a16:creationId xmlns:a16="http://schemas.microsoft.com/office/drawing/2014/main" id="{C45509B4-5EE7-5F70-9CF9-1B8C509BF05B}"/>
              </a:ext>
            </a:extLst>
          </p:cNvPr>
          <p:cNvSpPr>
            <a:spLocks noGrp="1"/>
          </p:cNvSpPr>
          <p:nvPr>
            <p:ph idx="1"/>
          </p:nvPr>
        </p:nvSpPr>
        <p:spPr>
          <a:xfrm>
            <a:off x="780289" y="2036064"/>
            <a:ext cx="10274566" cy="3430281"/>
          </a:xfrm>
        </p:spPr>
        <p:txBody>
          <a:bodyPr>
            <a:normAutofit fontScale="85000" lnSpcReduction="10000"/>
          </a:bodyPr>
          <a:lstStyle/>
          <a:p>
            <a:pPr algn="just"/>
            <a:r>
              <a:rPr lang="id-ID" dirty="0" err="1"/>
              <a:t>Evidence</a:t>
            </a:r>
            <a:r>
              <a:rPr lang="id-ID" dirty="0"/>
              <a:t> </a:t>
            </a:r>
            <a:r>
              <a:rPr lang="id-ID" dirty="0" err="1"/>
              <a:t>Based</a:t>
            </a:r>
            <a:r>
              <a:rPr lang="id-ID" dirty="0"/>
              <a:t> </a:t>
            </a:r>
            <a:r>
              <a:rPr lang="id-ID" dirty="0" err="1"/>
              <a:t>Midwifery</a:t>
            </a:r>
            <a:r>
              <a:rPr lang="id-ID" dirty="0"/>
              <a:t> (</a:t>
            </a:r>
            <a:r>
              <a:rPr lang="id-ID" dirty="0" err="1"/>
              <a:t>Practice</a:t>
            </a:r>
            <a:r>
              <a:rPr lang="id-ID" dirty="0"/>
              <a:t>) didirikan oleh RCM dalam rangka untuk membantu mengembangkan kuat profesional dan ilmiah dasar untuk pertumbuhan tubuh bidan berorientasi akademis. EBM secara resmi diluncurkan sebagai sebuah jurnal mandiri untuk penelitian murni bukti pada konferensi tahunan di RCM </a:t>
            </a:r>
            <a:r>
              <a:rPr lang="id-ID" dirty="0" err="1"/>
              <a:t>Harrogate</a:t>
            </a:r>
            <a:r>
              <a:rPr lang="id-ID" dirty="0"/>
              <a:t>, Inggris pada tahun 2003 (</a:t>
            </a:r>
            <a:r>
              <a:rPr lang="id-ID" dirty="0" err="1"/>
              <a:t>Hemmings</a:t>
            </a:r>
            <a:r>
              <a:rPr lang="id-ID" dirty="0"/>
              <a:t> </a:t>
            </a:r>
            <a:r>
              <a:rPr lang="id-ID" dirty="0" err="1"/>
              <a:t>et</a:t>
            </a:r>
            <a:r>
              <a:rPr lang="id-ID" dirty="0"/>
              <a:t> </a:t>
            </a:r>
            <a:r>
              <a:rPr lang="id-ID" dirty="0" err="1"/>
              <a:t>al</a:t>
            </a:r>
            <a:r>
              <a:rPr lang="id-ID" dirty="0"/>
              <a:t>, 2003). Itu dirancang 'untuk membantu bidan dalam mendorong maju yang terikat pengetahuan kebidanan dengan tujuan utama meningkatkan perawatan untuk ibu dan bayi '(</a:t>
            </a:r>
            <a:r>
              <a:rPr lang="id-ID" dirty="0" err="1"/>
              <a:t>Silverton</a:t>
            </a:r>
            <a:r>
              <a:rPr lang="id-ID" dirty="0"/>
              <a:t>, 2003). EBM mengakui nilai yang berbeda jenis bukti harus berkontribusi pada </a:t>
            </a:r>
            <a:r>
              <a:rPr lang="id-ID" dirty="0" err="1"/>
              <a:t>praktek</a:t>
            </a:r>
            <a:r>
              <a:rPr lang="id-ID" dirty="0"/>
              <a:t> dan profesi kebidanan. Jurnal kualitatif mencakup aktif serta sebagai penelitian kuantitatif, analisis filosofis dan konsep serta tinjauan pustaka terstruktur, tinjauan sistematis, </a:t>
            </a:r>
            <a:r>
              <a:rPr lang="id-ID" dirty="0" err="1"/>
              <a:t>kohort</a:t>
            </a:r>
            <a:r>
              <a:rPr lang="id-ID" dirty="0"/>
              <a:t> studi, terstruktur, logis dan transparan, sehingga bidan benar dapat menilai arti dan implikasi untuk </a:t>
            </a:r>
            <a:r>
              <a:rPr lang="id-ID" dirty="0" err="1"/>
              <a:t>praktek</a:t>
            </a:r>
            <a:r>
              <a:rPr lang="id-ID" dirty="0"/>
              <a:t>, pendidikan dan penelitian lebih lanjut.</a:t>
            </a:r>
          </a:p>
          <a:p>
            <a:pPr algn="just"/>
            <a:r>
              <a:rPr lang="id-ID" dirty="0"/>
              <a:t>Jadi pengertian </a:t>
            </a:r>
            <a:r>
              <a:rPr lang="id-ID" dirty="0" err="1"/>
              <a:t>Evidence</a:t>
            </a:r>
            <a:r>
              <a:rPr lang="id-ID" dirty="0"/>
              <a:t> Base-</a:t>
            </a:r>
            <a:r>
              <a:rPr lang="id-ID" dirty="0" err="1"/>
              <a:t>Midwifery</a:t>
            </a:r>
            <a:r>
              <a:rPr lang="id-ID" dirty="0"/>
              <a:t> dapat disimpulkan sebagai asuhan kebidanan berdasarkan bukti penelitian yang telah teruji menurut metodologi ilmiah yang sistematis.</a:t>
            </a:r>
          </a:p>
        </p:txBody>
      </p:sp>
    </p:spTree>
    <p:extLst>
      <p:ext uri="{BB962C8B-B14F-4D97-AF65-F5344CB8AC3E}">
        <p14:creationId xmlns:p14="http://schemas.microsoft.com/office/powerpoint/2010/main" val="42361705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FC273D7B-3C5D-FDD7-0CA0-004C3D193507}"/>
              </a:ext>
            </a:extLst>
          </p:cNvPr>
          <p:cNvSpPr>
            <a:spLocks noGrp="1"/>
          </p:cNvSpPr>
          <p:nvPr>
            <p:ph type="title"/>
          </p:nvPr>
        </p:nvSpPr>
        <p:spPr>
          <a:xfrm>
            <a:off x="1440118" y="987553"/>
            <a:ext cx="9603275" cy="793050"/>
          </a:xfrm>
        </p:spPr>
        <p:txBody>
          <a:bodyPr>
            <a:normAutofit fontScale="90000"/>
          </a:bodyPr>
          <a:lstStyle/>
          <a:p>
            <a:pPr algn="ctr"/>
            <a:r>
              <a:rPr lang="id-ID" sz="2400" dirty="0"/>
              <a:t>laktasi</a:t>
            </a:r>
            <a:br>
              <a:rPr lang="id-ID" sz="2400" dirty="0"/>
            </a:br>
            <a:r>
              <a:rPr lang="id-ID" sz="2400" dirty="0"/>
              <a:t> </a:t>
            </a:r>
            <a:br>
              <a:rPr lang="id-ID" sz="2400" dirty="0"/>
            </a:br>
            <a:endParaRPr lang="id-ID" sz="2400" dirty="0"/>
          </a:p>
        </p:txBody>
      </p:sp>
      <p:sp>
        <p:nvSpPr>
          <p:cNvPr id="3" name="Tampungan Konten 2">
            <a:extLst>
              <a:ext uri="{FF2B5EF4-FFF2-40B4-BE49-F238E27FC236}">
                <a16:creationId xmlns:a16="http://schemas.microsoft.com/office/drawing/2014/main" id="{6329467E-0AF7-6FEE-5A81-ACC93FF2F51D}"/>
              </a:ext>
            </a:extLst>
          </p:cNvPr>
          <p:cNvSpPr>
            <a:spLocks noGrp="1"/>
          </p:cNvSpPr>
          <p:nvPr>
            <p:ph idx="1"/>
          </p:nvPr>
        </p:nvSpPr>
        <p:spPr/>
        <p:txBody>
          <a:bodyPr>
            <a:normAutofit lnSpcReduction="10000"/>
          </a:bodyPr>
          <a:lstStyle/>
          <a:p>
            <a:r>
              <a:rPr lang="id-ID" dirty="0"/>
              <a:t>Asi eksklusif adalah pemberian ASI sedini dan sebanyak mungkin sejak bayi dilahirkan hingga bayi berusia 6 bulan tanpa tambahan cairan </a:t>
            </a:r>
            <a:r>
              <a:rPr lang="id-ID" dirty="0" err="1"/>
              <a:t>apapun</a:t>
            </a:r>
            <a:r>
              <a:rPr lang="id-ID" dirty="0"/>
              <a:t> makanan lain bahkan air putih sekalipun. Dengan kata lain, ASI eksklusif berarti hanya ASI sebagai makanan satu-satunya, tanpa tambahan makanan </a:t>
            </a:r>
            <a:r>
              <a:rPr lang="id-ID" dirty="0" err="1"/>
              <a:t>apapun</a:t>
            </a:r>
            <a:r>
              <a:rPr lang="id-ID" dirty="0"/>
              <a:t>. ASI adalah makanan utama bayi sehingga tidak ada jenis makanan lainnya yang dapat menandingi kualitas ASI. Hanya ASI saja yang dapat diterima oleh Sistem pencernaan bayi sehingga ASI harus diberikan secara eksklusif selama 6 bulan.</a:t>
            </a:r>
          </a:p>
          <a:p>
            <a:r>
              <a:rPr lang="id-ID" dirty="0"/>
              <a:t>Pembentukan ASI telah dimulai sejak awal kehamilan, Status nutrisi ibu dalam kehamilan mempengaruhi proses laktasi, Selain faktor nutrisi, faktor lain yang menentukan keberhasilan proses laktasi yaitu faktor psikologis ibu dan kondisi </a:t>
            </a:r>
            <a:r>
              <a:rPr lang="id-ID" dirty="0" err="1"/>
              <a:t>fioiologis</a:t>
            </a:r>
            <a:r>
              <a:rPr lang="id-ID" dirty="0"/>
              <a:t> payudara.</a:t>
            </a:r>
          </a:p>
        </p:txBody>
      </p:sp>
    </p:spTree>
    <p:extLst>
      <p:ext uri="{BB962C8B-B14F-4D97-AF65-F5344CB8AC3E}">
        <p14:creationId xmlns:p14="http://schemas.microsoft.com/office/powerpoint/2010/main" val="6094492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8628547-9C51-4DEC-1ECC-2C83EA28D9E2}"/>
              </a:ext>
            </a:extLst>
          </p:cNvPr>
          <p:cNvSpPr>
            <a:spLocks noGrp="1"/>
          </p:cNvSpPr>
          <p:nvPr>
            <p:ph type="title"/>
          </p:nvPr>
        </p:nvSpPr>
        <p:spPr>
          <a:xfrm>
            <a:off x="1451579" y="1121664"/>
            <a:ext cx="9603275" cy="732090"/>
          </a:xfrm>
        </p:spPr>
        <p:txBody>
          <a:bodyPr>
            <a:normAutofit/>
          </a:bodyPr>
          <a:lstStyle/>
          <a:p>
            <a:r>
              <a:rPr lang="id-ID" sz="2400" dirty="0"/>
              <a:t>Manajemen persiapan laktasi</a:t>
            </a:r>
          </a:p>
        </p:txBody>
      </p:sp>
      <p:sp>
        <p:nvSpPr>
          <p:cNvPr id="3" name="Tampungan Konten 2">
            <a:extLst>
              <a:ext uri="{FF2B5EF4-FFF2-40B4-BE49-F238E27FC236}">
                <a16:creationId xmlns:a16="http://schemas.microsoft.com/office/drawing/2014/main" id="{6E005601-3D1E-C3AA-5215-AD8F391FA737}"/>
              </a:ext>
            </a:extLst>
          </p:cNvPr>
          <p:cNvSpPr>
            <a:spLocks noGrp="1"/>
          </p:cNvSpPr>
          <p:nvPr>
            <p:ph idx="1"/>
          </p:nvPr>
        </p:nvSpPr>
        <p:spPr/>
        <p:txBody>
          <a:bodyPr>
            <a:normAutofit lnSpcReduction="10000"/>
          </a:bodyPr>
          <a:lstStyle/>
          <a:p>
            <a:pPr algn="just"/>
            <a:r>
              <a:rPr lang="id-ID" dirty="0"/>
              <a:t>Manajemen laktasi adalah suatu upaya yang dilakukan oleh ibu, ayah dan keluarga untuk menunjang keberhasilan menyusui. Salah satu faktor yang mendukung pemberian ASI eksklusif adalah pengetahuan ibu tentang manajemen laktasi.</a:t>
            </a:r>
          </a:p>
          <a:p>
            <a:pPr algn="just"/>
            <a:r>
              <a:rPr lang="id-ID" dirty="0"/>
              <a:t>Usaha untuk mengoptimalkan manajemen laktasi maka perlu dilakukan dari mulai kehamilan, bersalin, dan nifas, pada masa kehamilan dilakukan perawatan payudara bertujuan agar payudara bersih sebelum menyusui dan memperlancar ASI.</a:t>
            </a:r>
          </a:p>
          <a:p>
            <a:pPr algn="just"/>
            <a:r>
              <a:rPr lang="id-ID" dirty="0"/>
              <a:t>Setelah bayi lahir di </a:t>
            </a:r>
            <a:r>
              <a:rPr lang="id-ID" dirty="0" err="1"/>
              <a:t>sanjurkan</a:t>
            </a:r>
            <a:r>
              <a:rPr lang="id-ID" dirty="0"/>
              <a:t> untuk inisiasi menyusui dini (IMD) bermanfaat untuk merangsang produksi hormon </a:t>
            </a:r>
            <a:r>
              <a:rPr lang="id-ID" dirty="0" err="1"/>
              <a:t>oksitosin</a:t>
            </a:r>
            <a:r>
              <a:rPr lang="id-ID" dirty="0"/>
              <a:t> bagi ibu karena adanya kontak langsung antara kulit ibu dengan bayinya.</a:t>
            </a:r>
          </a:p>
          <a:p>
            <a:endParaRPr lang="id-ID" dirty="0"/>
          </a:p>
        </p:txBody>
      </p:sp>
    </p:spTree>
    <p:extLst>
      <p:ext uri="{BB962C8B-B14F-4D97-AF65-F5344CB8AC3E}">
        <p14:creationId xmlns:p14="http://schemas.microsoft.com/office/powerpoint/2010/main" val="2838070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E3D9E1DD-B10A-A881-13DB-8A61FACBE43A}"/>
              </a:ext>
            </a:extLst>
          </p:cNvPr>
          <p:cNvSpPr>
            <a:spLocks noGrp="1"/>
          </p:cNvSpPr>
          <p:nvPr>
            <p:ph idx="1"/>
          </p:nvPr>
        </p:nvSpPr>
        <p:spPr>
          <a:xfrm>
            <a:off x="926592" y="1150100"/>
            <a:ext cx="10154291" cy="3450613"/>
          </a:xfrm>
        </p:spPr>
        <p:txBody>
          <a:bodyPr>
            <a:normAutofit fontScale="47500" lnSpcReduction="20000"/>
          </a:bodyPr>
          <a:lstStyle/>
          <a:p>
            <a:pPr marL="0" indent="0" algn="ctr">
              <a:buNone/>
            </a:pPr>
            <a:r>
              <a:rPr lang="id-ID" sz="3600" dirty="0"/>
              <a:t>Langkah – langkah yang harus diambil dalam mempersiapkan ibu secara kejiwaan untuk menyusui adalah : </a:t>
            </a:r>
          </a:p>
          <a:p>
            <a:endParaRPr lang="id-ID" sz="3600" dirty="0"/>
          </a:p>
          <a:p>
            <a:pPr marL="0" indent="0" algn="just">
              <a:buNone/>
            </a:pPr>
            <a:r>
              <a:rPr lang="id-ID" dirty="0"/>
              <a:t>   </a:t>
            </a:r>
            <a:r>
              <a:rPr lang="id-ID" dirty="0" err="1"/>
              <a:t>a</a:t>
            </a:r>
            <a:r>
              <a:rPr lang="id-ID" dirty="0"/>
              <a:t>.   </a:t>
            </a:r>
            <a:r>
              <a:rPr lang="id-ID" sz="3300" dirty="0"/>
              <a:t>Mendorong setiap ibu untuk percaya dan yakin bahwa ia dapat sukses  dalam menyusui bayinya,   </a:t>
            </a:r>
          </a:p>
          <a:p>
            <a:pPr marL="0" indent="0" algn="just">
              <a:buNone/>
            </a:pPr>
            <a:r>
              <a:rPr lang="id-ID" sz="3300" dirty="0"/>
              <a:t>       menjelaskan bahwa proses persalinan dan menyusui adalah proses alamiah. </a:t>
            </a:r>
          </a:p>
          <a:p>
            <a:pPr marL="0" indent="0" algn="just">
              <a:buNone/>
            </a:pPr>
            <a:r>
              <a:rPr lang="id-ID" sz="3300" dirty="0"/>
              <a:t>  </a:t>
            </a:r>
            <a:r>
              <a:rPr lang="id-ID" sz="3300" dirty="0" err="1"/>
              <a:t>b</a:t>
            </a:r>
            <a:r>
              <a:rPr lang="id-ID" sz="3300" dirty="0"/>
              <a:t>.  Meyakinkan ibu akan keuntungan ASI dan kerugian susu botol/formula Mengikutsertakan suami </a:t>
            </a:r>
          </a:p>
          <a:p>
            <a:pPr marL="0" indent="0" algn="just">
              <a:buNone/>
            </a:pPr>
            <a:r>
              <a:rPr lang="id-ID" sz="3300" dirty="0"/>
              <a:t>       atau anggota keluarga lain yang berperan dalam keluarga dalam pembagian tugas dalam keluarga  </a:t>
            </a:r>
          </a:p>
          <a:p>
            <a:pPr marL="0" indent="0" algn="just">
              <a:buNone/>
            </a:pPr>
            <a:r>
              <a:rPr lang="id-ID" sz="3300" dirty="0"/>
              <a:t>       selagi sang ibu fokus terhadap bayinya. </a:t>
            </a:r>
          </a:p>
          <a:p>
            <a:pPr marL="0" indent="0" algn="just">
              <a:buNone/>
            </a:pPr>
            <a:r>
              <a:rPr lang="id-ID" sz="3300" dirty="0"/>
              <a:t>  d.  Memberi kesempatan kepada ibu untuk bertanya dalam menghilangkan keraguan dan ketakutan tentang </a:t>
            </a:r>
          </a:p>
          <a:p>
            <a:pPr marL="0" indent="0" algn="just">
              <a:buNone/>
            </a:pPr>
            <a:r>
              <a:rPr lang="id-ID" sz="3300" dirty="0"/>
              <a:t>      masalah yang dihadapinya.</a:t>
            </a:r>
          </a:p>
          <a:p>
            <a:endParaRPr lang="id-ID" dirty="0"/>
          </a:p>
        </p:txBody>
      </p:sp>
    </p:spTree>
    <p:extLst>
      <p:ext uri="{BB962C8B-B14F-4D97-AF65-F5344CB8AC3E}">
        <p14:creationId xmlns:p14="http://schemas.microsoft.com/office/powerpoint/2010/main" val="34155434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mpungan Konten 2">
            <a:extLst>
              <a:ext uri="{FF2B5EF4-FFF2-40B4-BE49-F238E27FC236}">
                <a16:creationId xmlns:a16="http://schemas.microsoft.com/office/drawing/2014/main" id="{5F7C6EE4-F5D0-E056-E271-36AD35457529}"/>
              </a:ext>
            </a:extLst>
          </p:cNvPr>
          <p:cNvSpPr>
            <a:spLocks noGrp="1"/>
          </p:cNvSpPr>
          <p:nvPr>
            <p:ph idx="1"/>
          </p:nvPr>
        </p:nvSpPr>
        <p:spPr>
          <a:xfrm>
            <a:off x="1024127" y="1853754"/>
            <a:ext cx="10030727" cy="3612591"/>
          </a:xfrm>
        </p:spPr>
        <p:txBody>
          <a:bodyPr>
            <a:normAutofit/>
          </a:bodyPr>
          <a:lstStyle/>
          <a:p>
            <a:pPr algn="just"/>
            <a:r>
              <a:rPr lang="id-ID" dirty="0"/>
              <a:t>Perawatan Payudara, Saat seorang wanita hamil, terjadi perubahan-perubahan pada tubuhnya yang memang secara alamiah dipersiapkan untuk menyambut datangnya si buah hati, Perubahan-perubahan itu antara lain berat badan bertambah, perubahan pada kulit,  perubahan pada payudara, dan tanda-tanda lainnya Perawatan payudara sangat penting dilakukan selama hamil sampai masa menyusui. Hal ini karena payudara merupakan satu-satunya penghasil ASI yang merupakan makanan pokok bayi yang baru lahir sehingga harus dilakukan sedini mungkin.  ASI merupakan makanan paling cocok bagi bayi, komposisinya paling lengkap, dan tidak bisa ditandingi susu formula buatan manusia. </a:t>
            </a:r>
          </a:p>
          <a:p>
            <a:endParaRPr lang="id-ID" dirty="0"/>
          </a:p>
        </p:txBody>
      </p:sp>
    </p:spTree>
    <p:extLst>
      <p:ext uri="{BB962C8B-B14F-4D97-AF65-F5344CB8AC3E}">
        <p14:creationId xmlns:p14="http://schemas.microsoft.com/office/powerpoint/2010/main" val="21663148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1626FB2D-E96C-3CD2-6105-A03EE43FC51D}"/>
              </a:ext>
            </a:extLst>
          </p:cNvPr>
          <p:cNvSpPr>
            <a:spLocks noGrp="1"/>
          </p:cNvSpPr>
          <p:nvPr>
            <p:ph type="title"/>
          </p:nvPr>
        </p:nvSpPr>
        <p:spPr>
          <a:xfrm>
            <a:off x="1451579" y="1158240"/>
            <a:ext cx="9603275" cy="695514"/>
          </a:xfrm>
        </p:spPr>
        <p:txBody>
          <a:bodyPr>
            <a:normAutofit/>
          </a:bodyPr>
          <a:lstStyle/>
          <a:p>
            <a:pPr algn="ctr"/>
            <a:r>
              <a:rPr lang="id-ID" sz="2000" dirty="0"/>
              <a:t>DAFTAR PUSTAKA</a:t>
            </a:r>
          </a:p>
        </p:txBody>
      </p:sp>
      <p:sp>
        <p:nvSpPr>
          <p:cNvPr id="3" name="Tampungan Konten 2">
            <a:extLst>
              <a:ext uri="{FF2B5EF4-FFF2-40B4-BE49-F238E27FC236}">
                <a16:creationId xmlns:a16="http://schemas.microsoft.com/office/drawing/2014/main" id="{78D96ED2-D694-A493-81AD-F22F124BBDD1}"/>
              </a:ext>
            </a:extLst>
          </p:cNvPr>
          <p:cNvSpPr>
            <a:spLocks noGrp="1"/>
          </p:cNvSpPr>
          <p:nvPr>
            <p:ph idx="1"/>
          </p:nvPr>
        </p:nvSpPr>
        <p:spPr/>
        <p:txBody>
          <a:bodyPr>
            <a:normAutofit/>
          </a:bodyPr>
          <a:lstStyle/>
          <a:p>
            <a:pPr marL="0" indent="0" algn="ctr">
              <a:buNone/>
            </a:pPr>
            <a:r>
              <a:rPr lang="id-ID" sz="1800" dirty="0" err="1"/>
              <a:t>https</a:t>
            </a:r>
            <a:r>
              <a:rPr lang="id-ID" sz="1800" dirty="0"/>
              <a:t>://</a:t>
            </a:r>
            <a:r>
              <a:rPr lang="id-ID" sz="1800" dirty="0" err="1"/>
              <a:t>jurnal.unived.ac.id</a:t>
            </a:r>
            <a:r>
              <a:rPr lang="id-ID" sz="1800" dirty="0"/>
              <a:t>/</a:t>
            </a:r>
            <a:r>
              <a:rPr lang="id-ID" sz="1800" dirty="0" err="1"/>
              <a:t>index.php</a:t>
            </a:r>
            <a:r>
              <a:rPr lang="id-ID" sz="1800" dirty="0"/>
              <a:t>/JM/</a:t>
            </a:r>
            <a:r>
              <a:rPr lang="id-ID" sz="1800" dirty="0" err="1"/>
              <a:t>article</a:t>
            </a:r>
            <a:r>
              <a:rPr lang="id-ID" sz="1800" dirty="0"/>
              <a:t>/</a:t>
            </a:r>
            <a:r>
              <a:rPr lang="id-ID" sz="1800" dirty="0" err="1"/>
              <a:t>view</a:t>
            </a:r>
            <a:r>
              <a:rPr lang="id-ID" sz="1800" dirty="0"/>
              <a:t>/1199</a:t>
            </a:r>
          </a:p>
          <a:p>
            <a:pPr marL="0" indent="0" algn="ctr">
              <a:buNone/>
            </a:pPr>
            <a:r>
              <a:rPr lang="id-ID" sz="1800" dirty="0" err="1"/>
              <a:t>Umiyarni</a:t>
            </a:r>
            <a:r>
              <a:rPr lang="id-ID" sz="1800" dirty="0"/>
              <a:t>, D.P, 2011. ASI Eksklusif, Fakultas Keperawatan, Universitas Sumatera Utara, Medan.</a:t>
            </a:r>
          </a:p>
          <a:p>
            <a:pPr marL="0" indent="0" algn="ctr">
              <a:buNone/>
            </a:pPr>
            <a:r>
              <a:rPr lang="id-ID" sz="1800" dirty="0" err="1"/>
              <a:t>Guxens</a:t>
            </a:r>
            <a:r>
              <a:rPr lang="id-ID" sz="1800" dirty="0"/>
              <a:t> M, </a:t>
            </a:r>
            <a:r>
              <a:rPr lang="id-ID" sz="1800" dirty="0" err="1"/>
              <a:t>Mendez</a:t>
            </a:r>
            <a:r>
              <a:rPr lang="id-ID" sz="1800" dirty="0"/>
              <a:t> MA, </a:t>
            </a:r>
            <a:r>
              <a:rPr lang="id-ID" sz="1800" dirty="0" err="1"/>
              <a:t>Molto-Puigmarti</a:t>
            </a:r>
            <a:r>
              <a:rPr lang="id-ID" sz="1800" dirty="0"/>
              <a:t> C, </a:t>
            </a:r>
            <a:r>
              <a:rPr lang="id-ID" sz="1800" dirty="0" err="1"/>
              <a:t>Julvez</a:t>
            </a:r>
            <a:r>
              <a:rPr lang="id-ID" sz="1800" dirty="0"/>
              <a:t> </a:t>
            </a:r>
            <a:r>
              <a:rPr lang="id-ID" sz="1800" dirty="0" err="1"/>
              <a:t>J</a:t>
            </a:r>
            <a:r>
              <a:rPr lang="id-ID" sz="1800" dirty="0"/>
              <a:t>, Garcia-</a:t>
            </a:r>
            <a:r>
              <a:rPr lang="id-ID" sz="1800" dirty="0" err="1"/>
              <a:t>Esteban</a:t>
            </a:r>
            <a:r>
              <a:rPr lang="id-ID" sz="1800" dirty="0"/>
              <a:t> </a:t>
            </a:r>
            <a:r>
              <a:rPr lang="id-ID" sz="1800" dirty="0" err="1"/>
              <a:t>R</a:t>
            </a:r>
            <a:r>
              <a:rPr lang="id-ID" sz="1800" dirty="0"/>
              <a:t>, </a:t>
            </a:r>
            <a:r>
              <a:rPr lang="id-ID" sz="1800" dirty="0" err="1"/>
              <a:t>Forns</a:t>
            </a:r>
            <a:r>
              <a:rPr lang="id-ID" sz="1800" dirty="0"/>
              <a:t> </a:t>
            </a:r>
            <a:r>
              <a:rPr lang="id-ID" sz="1800" dirty="0" err="1"/>
              <a:t>J</a:t>
            </a:r>
            <a:r>
              <a:rPr lang="id-ID" sz="1800" dirty="0"/>
              <a:t>, </a:t>
            </a:r>
            <a:r>
              <a:rPr lang="id-ID" sz="1800" dirty="0" err="1"/>
              <a:t>et</a:t>
            </a:r>
            <a:r>
              <a:rPr lang="id-ID" sz="1800" dirty="0"/>
              <a:t> </a:t>
            </a:r>
            <a:r>
              <a:rPr lang="id-ID" sz="1800" dirty="0" err="1"/>
              <a:t>al.</a:t>
            </a:r>
            <a:r>
              <a:rPr lang="id-ID" sz="1800" dirty="0"/>
              <a:t> </a:t>
            </a:r>
            <a:r>
              <a:rPr lang="id-ID" sz="1800" dirty="0" err="1"/>
              <a:t>Breastfeeding</a:t>
            </a:r>
            <a:r>
              <a:rPr lang="id-ID" sz="1800" dirty="0"/>
              <a:t>, long </a:t>
            </a:r>
            <a:r>
              <a:rPr lang="id-ID" sz="1800" dirty="0" err="1"/>
              <a:t>chain</a:t>
            </a:r>
            <a:r>
              <a:rPr lang="id-ID" sz="1800" dirty="0"/>
              <a:t> </a:t>
            </a:r>
            <a:r>
              <a:rPr lang="id-ID" sz="1800" dirty="0" err="1"/>
              <a:t>polyunsaturated</a:t>
            </a:r>
            <a:r>
              <a:rPr lang="id-ID" sz="1800" dirty="0"/>
              <a:t> </a:t>
            </a:r>
            <a:r>
              <a:rPr lang="id-ID" sz="1800" dirty="0" err="1"/>
              <a:t>fatty</a:t>
            </a:r>
            <a:r>
              <a:rPr lang="id-ID" sz="1800" dirty="0"/>
              <a:t> </a:t>
            </a:r>
            <a:r>
              <a:rPr lang="id-ID" sz="1800" dirty="0" err="1"/>
              <a:t>acids</a:t>
            </a:r>
            <a:r>
              <a:rPr lang="id-ID" sz="1800" dirty="0"/>
              <a:t> in </a:t>
            </a:r>
            <a:r>
              <a:rPr lang="id-ID" sz="1800" dirty="0" err="1"/>
              <a:t>colostrum</a:t>
            </a:r>
            <a:r>
              <a:rPr lang="id-ID" sz="1800" dirty="0"/>
              <a:t> </a:t>
            </a:r>
            <a:r>
              <a:rPr lang="id-ID" sz="1800" dirty="0" err="1"/>
              <a:t>and</a:t>
            </a:r>
            <a:r>
              <a:rPr lang="id-ID" sz="1800" dirty="0"/>
              <a:t> </a:t>
            </a:r>
            <a:r>
              <a:rPr lang="id-ID" sz="1800" dirty="0" err="1"/>
              <a:t>infant</a:t>
            </a:r>
            <a:r>
              <a:rPr lang="id-ID" sz="1800" dirty="0"/>
              <a:t> mental </a:t>
            </a:r>
            <a:r>
              <a:rPr lang="id-ID" sz="1800" dirty="0" err="1"/>
              <a:t>development</a:t>
            </a:r>
            <a:r>
              <a:rPr lang="id-ID" sz="1800" dirty="0"/>
              <a:t>. </a:t>
            </a:r>
            <a:r>
              <a:rPr lang="id-ID" sz="1800" dirty="0" err="1"/>
              <a:t>Official</a:t>
            </a:r>
            <a:r>
              <a:rPr lang="id-ID" sz="1800" dirty="0"/>
              <a:t> </a:t>
            </a:r>
            <a:r>
              <a:rPr lang="id-ID" sz="1800" dirty="0" err="1"/>
              <a:t>Journal</a:t>
            </a:r>
            <a:r>
              <a:rPr lang="id-ID" sz="1800" dirty="0"/>
              <a:t> </a:t>
            </a:r>
            <a:r>
              <a:rPr lang="id-ID" sz="1800" dirty="0" err="1"/>
              <a:t>of</a:t>
            </a:r>
            <a:r>
              <a:rPr lang="id-ID" sz="1800" dirty="0"/>
              <a:t> The American </a:t>
            </a:r>
            <a:r>
              <a:rPr lang="id-ID" sz="1800" dirty="0" err="1"/>
              <a:t>Academy</a:t>
            </a:r>
            <a:r>
              <a:rPr lang="id-ID" sz="1800" dirty="0"/>
              <a:t> </a:t>
            </a:r>
            <a:r>
              <a:rPr lang="id-ID" sz="1800" dirty="0" err="1"/>
              <a:t>of</a:t>
            </a:r>
            <a:r>
              <a:rPr lang="id-ID" sz="1800" dirty="0"/>
              <a:t> </a:t>
            </a:r>
            <a:r>
              <a:rPr lang="id-ID" sz="1800" dirty="0" err="1"/>
              <a:t>Pediatics</a:t>
            </a:r>
            <a:r>
              <a:rPr lang="id-ID" sz="1800" dirty="0"/>
              <a:t>. 2011;128(4):e880-e9. </a:t>
            </a:r>
            <a:r>
              <a:rPr lang="id-ID" sz="1800" dirty="0" err="1"/>
              <a:t>Epub</a:t>
            </a:r>
            <a:r>
              <a:rPr lang="id-ID" sz="1800" dirty="0"/>
              <a:t> 4 </a:t>
            </a:r>
            <a:r>
              <a:rPr lang="id-ID" sz="1800" dirty="0" err="1"/>
              <a:t>October</a:t>
            </a:r>
            <a:r>
              <a:rPr lang="id-ID" sz="1800" dirty="0"/>
              <a:t> 2011.</a:t>
            </a:r>
          </a:p>
        </p:txBody>
      </p:sp>
    </p:spTree>
    <p:extLst>
      <p:ext uri="{BB962C8B-B14F-4D97-AF65-F5344CB8AC3E}">
        <p14:creationId xmlns:p14="http://schemas.microsoft.com/office/powerpoint/2010/main" val="2325139896"/>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{1F0DC2BC-7133-C04F-A41B-06C9B0514761}tf10001119</Template>
  <TotalTime>116</TotalTime>
  <Words>721</Words>
  <Application>Microsoft Macintosh PowerPoint</Application>
  <PresentationFormat>Layar Lebar</PresentationFormat>
  <Paragraphs>25</Paragraphs>
  <Slides>7</Slides>
  <Notes>0</Notes>
  <HiddenSlides>0</HiddenSlides>
  <MMClips>0</MMClips>
  <ScaleCrop>false</ScaleCrop>
  <HeadingPairs>
    <vt:vector size="6" baseType="variant">
      <vt:variant>
        <vt:lpstr>Font Dipakai</vt:lpstr>
      </vt:variant>
      <vt:variant>
        <vt:i4>2</vt:i4>
      </vt:variant>
      <vt:variant>
        <vt:lpstr>Tema</vt:lpstr>
      </vt:variant>
      <vt:variant>
        <vt:i4>1</vt:i4>
      </vt:variant>
      <vt:variant>
        <vt:lpstr>Judul Slide</vt:lpstr>
      </vt:variant>
      <vt:variant>
        <vt:i4>7</vt:i4>
      </vt:variant>
    </vt:vector>
  </HeadingPairs>
  <TitlesOfParts>
    <vt:vector size="10" baseType="lpstr">
      <vt:lpstr>Arial</vt:lpstr>
      <vt:lpstr>Gill Sans MT</vt:lpstr>
      <vt:lpstr>Galeri</vt:lpstr>
      <vt:lpstr>Implementasi dan contoh ebm dalam  manajemen persiapan laktasi   Kelompok 3   1. ALIFIA ISNADIA SHAFIRA 1910106019 2. WIKE REGITA CAHYANI 1910106020 3. SANITA FEBRIANI 1910106015</vt:lpstr>
      <vt:lpstr>Evidence based midwifery</vt:lpstr>
      <vt:lpstr>laktasi   </vt:lpstr>
      <vt:lpstr>Manajemen persiapan laktasi</vt:lpstr>
      <vt:lpstr>Presentasi PowerPoint</vt:lpstr>
      <vt:lpstr>Presentasi PowerPoint</vt:lpstr>
      <vt:lpstr>DAFTAR PUSTAKA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Implementasi dan contoh ebm dalam  manajemen persiapan laktasi   Kelompok 3   1. ALIFIA ISNADIA SHAFIRA 1910106019 2. WIKE REGITA CAHYANI 1910106020 3. SANITA FEBRIANI 1910106015</dc:title>
  <dc:creator>dhendi virgius</dc:creator>
  <cp:lastModifiedBy>dhendi virgius</cp:lastModifiedBy>
  <cp:revision>1</cp:revision>
  <dcterms:created xsi:type="dcterms:W3CDTF">2022-07-18T13:29:27Z</dcterms:created>
  <dcterms:modified xsi:type="dcterms:W3CDTF">2022-07-18T15:25:31Z</dcterms:modified>
</cp:coreProperties>
</file>