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3A1C593-65D0-4073-BCC9-577B9352EA97}"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9B618960-8005-486C-9A75-10CB2AAC16F9}"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nchorCtr="0"/>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63A1C593-65D0-4073-BCC9-577B9352EA97}"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a:t>EBM MASA NIFAS</a:t>
            </a:r>
            <a:endParaRPr lang="en-US" sz="4000" dirty="0"/>
          </a:p>
        </p:txBody>
      </p:sp>
      <p:sp>
        <p:nvSpPr>
          <p:cNvPr id="3" name="Subtitle 2"/>
          <p:cNvSpPr>
            <a:spLocks noGrp="1"/>
          </p:cNvSpPr>
          <p:nvPr>
            <p:ph type="subTitle" idx="1"/>
          </p:nvPr>
        </p:nvSpPr>
        <p:spPr>
          <a:xfrm>
            <a:off x="744855" y="4699635"/>
            <a:ext cx="10949305" cy="1602740"/>
          </a:xfrm>
        </p:spPr>
        <p:txBody>
          <a:bodyPr/>
          <a:lstStyle/>
          <a:p>
            <a:r>
              <a:rPr lang="en-US" sz="2500">
                <a:solidFill>
                  <a:schemeClr val="tx1"/>
                </a:solidFill>
              </a:rPr>
              <a:t>Disusun Oleh :</a:t>
            </a:r>
            <a:endParaRPr lang="en-US" sz="2500">
              <a:solidFill>
                <a:schemeClr val="tx1"/>
              </a:solidFill>
            </a:endParaRPr>
          </a:p>
          <a:p>
            <a:r>
              <a:rPr lang="en-US" sz="2500">
                <a:solidFill>
                  <a:schemeClr val="tx1"/>
                </a:solidFill>
              </a:rPr>
              <a:t>Rinanda Eka Pramita (1910106079)</a:t>
            </a:r>
            <a:endParaRPr lang="en-US" sz="2500">
              <a:solidFill>
                <a:schemeClr val="tx1"/>
              </a:solidFill>
            </a:endParaRPr>
          </a:p>
          <a:p>
            <a:r>
              <a:rPr lang="en-US" sz="2500">
                <a:solidFill>
                  <a:schemeClr val="tx1"/>
                </a:solidFill>
              </a:rPr>
              <a:t>Tri Wahyuni (1910106080)</a:t>
            </a:r>
            <a:endParaRPr lang="en-US" sz="250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atin typeface="Times New Roman" panose="02020603050405020304" charset="0"/>
                <a:cs typeface="Times New Roman" panose="02020603050405020304" charset="0"/>
              </a:rPr>
              <a:t>Pengertian</a:t>
            </a:r>
            <a:r>
              <a:rPr lang="en-US" i="1">
                <a:latin typeface="Times New Roman" panose="02020603050405020304" charset="0"/>
                <a:cs typeface="Times New Roman" panose="02020603050405020304" charset="0"/>
              </a:rPr>
              <a:t> Evidence Based Midwifery </a:t>
            </a:r>
            <a:r>
              <a:rPr lang="en-US">
                <a:latin typeface="Times New Roman" panose="02020603050405020304" charset="0"/>
                <a:cs typeface="Times New Roman" panose="02020603050405020304" charset="0"/>
              </a:rPr>
              <a:t>Masa Nifas</a:t>
            </a:r>
            <a:endParaRPr lang="en-US">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p>
            <a:pPr marL="0" indent="0" algn="just">
              <a:buNone/>
            </a:pPr>
            <a:r>
              <a:rPr lang="en-US" i="1">
                <a:latin typeface="Times New Roman" panose="02020603050405020304" charset="0"/>
                <a:cs typeface="Times New Roman" panose="02020603050405020304" charset="0"/>
              </a:rPr>
              <a:t>Evidence Based Midwifery </a:t>
            </a:r>
            <a:r>
              <a:rPr lang="en-US">
                <a:latin typeface="Times New Roman" panose="02020603050405020304" charset="0"/>
                <a:cs typeface="Times New Roman" panose="02020603050405020304" charset="0"/>
              </a:rPr>
              <a:t>masa nifas  adalah pelaksanaan praktik asuhan kebidanan bukan sekedar berdasarkan kebiasaan rutinitas praktik atau pengalaman klinik saja, namun berdasarkan bukti terbaik. adapun yang dimaksud bukti terbaik (</a:t>
            </a:r>
            <a:r>
              <a:rPr lang="en-US" i="1">
                <a:latin typeface="Times New Roman" panose="02020603050405020304" charset="0"/>
                <a:cs typeface="Times New Roman" panose="02020603050405020304" charset="0"/>
              </a:rPr>
              <a:t>evidence based) </a:t>
            </a:r>
            <a:r>
              <a:rPr lang="en-US">
                <a:latin typeface="Times New Roman" panose="02020603050405020304" charset="0"/>
                <a:cs typeface="Times New Roman" panose="02020603050405020304" charset="0"/>
              </a:rPr>
              <a:t>adalah hasil-hasil riset yang terbukti terpilih dan direkomendasikan untuk memperbaiki kualitas asuhan kebidanan. </a:t>
            </a:r>
            <a:endParaRPr lang="en-US">
              <a:latin typeface="Times New Roman" panose="02020603050405020304" charset="0"/>
              <a:cs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atin typeface="Times New Roman" panose="02020603050405020304" charset="0"/>
                <a:cs typeface="Times New Roman" panose="02020603050405020304" charset="0"/>
              </a:rPr>
              <a:t>Manfaat EBM masa nifas</a:t>
            </a:r>
            <a:endParaRPr lang="en-US">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p>
            <a:pPr marL="0" indent="0">
              <a:buNone/>
            </a:pPr>
            <a:r>
              <a:rPr lang="en-US" sz="3000">
                <a:latin typeface="Times New Roman" panose="02020603050405020304" charset="0"/>
                <a:cs typeface="Times New Roman" panose="02020603050405020304" charset="0"/>
              </a:rPr>
              <a:t>1. keamanan bagi tenaga kesehatan khususnya bidan karena intervensi yang dilakukan berdasarkan bukti ilmiah</a:t>
            </a:r>
            <a:endParaRPr lang="en-US" sz="3000">
              <a:latin typeface="Times New Roman" panose="02020603050405020304" charset="0"/>
              <a:cs typeface="Times New Roman" panose="02020603050405020304" charset="0"/>
            </a:endParaRPr>
          </a:p>
          <a:p>
            <a:pPr marL="0" indent="0">
              <a:buNone/>
            </a:pPr>
            <a:r>
              <a:rPr lang="en-US" sz="3000">
                <a:latin typeface="Times New Roman" panose="02020603050405020304" charset="0"/>
                <a:cs typeface="Times New Roman" panose="02020603050405020304" charset="0"/>
              </a:rPr>
              <a:t>2. meningkatkan kompetensi bidan</a:t>
            </a:r>
            <a:endParaRPr lang="en-US" sz="3000">
              <a:latin typeface="Times New Roman" panose="02020603050405020304" charset="0"/>
              <a:cs typeface="Times New Roman" panose="02020603050405020304" charset="0"/>
            </a:endParaRPr>
          </a:p>
          <a:p>
            <a:pPr marL="0" indent="0">
              <a:buNone/>
            </a:pPr>
            <a:r>
              <a:rPr lang="en-US" sz="3000">
                <a:latin typeface="Times New Roman" panose="02020603050405020304" charset="0"/>
                <a:cs typeface="Times New Roman" panose="02020603050405020304" charset="0"/>
              </a:rPr>
              <a:t>3. memenuhi tuntutan dan kewajiban sebegai profesional dalam memberikan asuhan yang bermutu</a:t>
            </a:r>
            <a:endParaRPr lang="en-US" sz="3000">
              <a:latin typeface="Times New Roman" panose="02020603050405020304" charset="0"/>
              <a:cs typeface="Times New Roman" panose="02020603050405020304" charset="0"/>
            </a:endParaRPr>
          </a:p>
          <a:p>
            <a:pPr marL="0" indent="0">
              <a:buNone/>
            </a:pPr>
            <a:r>
              <a:rPr lang="en-US" sz="3000">
                <a:latin typeface="Times New Roman" panose="02020603050405020304" charset="0"/>
                <a:cs typeface="Times New Roman" panose="02020603050405020304" charset="0"/>
              </a:rPr>
              <a:t>4. memenuhi kepuasan pasien yang mana dalam asuhan kebidanan, pasien mengharapkan asuhan yang benar, sesuai dengan bukti dan teori serta perkembangan ilmu pengetahuan dan teknologi</a:t>
            </a:r>
            <a:endParaRPr lang="en-US" sz="3000">
              <a:latin typeface="Times New Roman" panose="02020603050405020304" charset="0"/>
              <a:cs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a:latin typeface="Times New Roman" panose="02020603050405020304" charset="0"/>
                <a:cs typeface="Times New Roman" panose="02020603050405020304" charset="0"/>
              </a:rPr>
              <a:t>Etika Pemanfaatan EBM pada Asuhan Ibu Nifas</a:t>
            </a:r>
            <a:endParaRPr lang="en-US">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p>
            <a:pPr marL="0" indent="0" algn="just">
              <a:buNone/>
            </a:pPr>
            <a:r>
              <a:rPr lang="en-US" sz="3000">
                <a:latin typeface="Times New Roman" panose="02020603050405020304" charset="0"/>
                <a:cs typeface="Times New Roman" panose="02020603050405020304" charset="0"/>
              </a:rPr>
              <a:t>	peraturan moral yang paling utama adalah jujur sehingga bidan harus menjelaskan kondisi pasiennya saat pemeriksaan dan komplikasi yang dapat terjadi padanya. Kejujuran ini penting agar dapat membangun rasa saling percaya dan hubungan yang baik antara bidan dan pasien. Bidan perlu menjelaskan kelebihan dan kekurangan dari tindakan asuhan yang diberikan, serta bidan harus mampu menghargai keputusan pasien tanpa memaksanya.</a:t>
            </a:r>
            <a:endParaRPr lang="en-US" sz="3000">
              <a:latin typeface="Times New Roman" panose="02020603050405020304" charset="0"/>
              <a:cs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sz="3500">
                <a:latin typeface="Times New Roman" panose="02020603050405020304" charset="0"/>
                <a:cs typeface="Times New Roman" panose="02020603050405020304" charset="0"/>
              </a:rPr>
              <a:t>Asuhan Kebidanan pada Ibu Nifas dengan Memanfaatkan EBM</a:t>
            </a:r>
            <a:endParaRPr lang="en-US" sz="3500">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p>
            <a:pPr marL="0" indent="0">
              <a:buNone/>
            </a:pPr>
            <a:r>
              <a:rPr lang="en-US" sz="2500">
                <a:latin typeface="Times New Roman" panose="02020603050405020304" charset="0"/>
                <a:cs typeface="Times New Roman" panose="02020603050405020304" charset="0"/>
              </a:rPr>
              <a:t>Prinsip-prinsip dalam asuhan nifas yang mendasari EBM ternaik dan untuk mengoptimalkan kesehatan ibu dan bayinya :</a:t>
            </a:r>
            <a:endParaRPr lang="en-US" sz="2500">
              <a:latin typeface="Times New Roman" panose="02020603050405020304" charset="0"/>
              <a:cs typeface="Times New Roman" panose="02020603050405020304" charset="0"/>
            </a:endParaRPr>
          </a:p>
          <a:p>
            <a:pPr marL="0" indent="0">
              <a:buNone/>
            </a:pPr>
            <a:r>
              <a:rPr lang="en-US" sz="2500">
                <a:latin typeface="Times New Roman" panose="02020603050405020304" charset="0"/>
                <a:cs typeface="Times New Roman" panose="02020603050405020304" charset="0"/>
              </a:rPr>
              <a:t>1. Woman contered : memungkinkan ibu untuk berpartisipasi dalam pengambilan keputusan mengenai perawatan dirinya sendiri dan bayinya.</a:t>
            </a:r>
            <a:endParaRPr lang="en-US" sz="2500">
              <a:latin typeface="Times New Roman" panose="02020603050405020304" charset="0"/>
              <a:cs typeface="Times New Roman" panose="02020603050405020304" charset="0"/>
            </a:endParaRPr>
          </a:p>
          <a:p>
            <a:pPr marL="0" indent="0">
              <a:buNone/>
            </a:pPr>
            <a:r>
              <a:rPr lang="en-US" sz="2500">
                <a:latin typeface="Times New Roman" panose="02020603050405020304" charset="0"/>
                <a:cs typeface="Times New Roman" panose="02020603050405020304" charset="0"/>
              </a:rPr>
              <a:t>2. Perawatan nifas dilakukan dengan team.</a:t>
            </a:r>
            <a:endParaRPr lang="en-US" sz="2500">
              <a:latin typeface="Times New Roman" panose="02020603050405020304" charset="0"/>
              <a:cs typeface="Times New Roman" panose="02020603050405020304" charset="0"/>
            </a:endParaRPr>
          </a:p>
          <a:p>
            <a:pPr marL="0" indent="0" algn="just">
              <a:buNone/>
            </a:pPr>
            <a:r>
              <a:rPr lang="en-US" sz="2500">
                <a:latin typeface="Times New Roman" panose="02020603050405020304" charset="0"/>
                <a:cs typeface="Times New Roman" panose="02020603050405020304" charset="0"/>
              </a:rPr>
              <a:t>Bidan bekerja sebagai bagian dari tim profesional, yang masing-masing membawa ketrampilan, otonomi atau kewenangan serta perspektif tertentu pada asuhan ibu dan keluarga. Adapun yang dimaksud kerja tim dalam pelayanan kebidanan adalah kerja dengan sesama profesi bidan, dengan berbagai pengalaman dan ketrampilan masing-masing. Sedangkan kolaborasi dalam asuhan kebidanan terutama adalah kerjasama dengan profesi lain dalam sebuah tim profesional untuk memberikan asuhan kebidanan yang komprehensif.</a:t>
            </a:r>
            <a:endParaRPr lang="en-US" sz="2500">
              <a:latin typeface="Times New Roman" panose="02020603050405020304" charset="0"/>
              <a:cs typeface="Times New Roman" panose="02020603050405020304" charset="0"/>
            </a:endParaRPr>
          </a:p>
          <a:p>
            <a:pPr marL="0" indent="0">
              <a:buNone/>
            </a:pPr>
            <a:endParaRPr lang="en-US" sz="2500">
              <a:latin typeface="Times New Roman" panose="02020603050405020304" charset="0"/>
              <a:cs typeface="Times New Roman"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en-US" sz="3000">
                <a:latin typeface="Times New Roman" panose="02020603050405020304" charset="0"/>
                <a:cs typeface="Times New Roman" panose="02020603050405020304" charset="0"/>
              </a:rPr>
              <a:t>Lanjutan</a:t>
            </a:r>
            <a:endParaRPr lang="en-US" sz="3000">
              <a:latin typeface="Times New Roman" panose="02020603050405020304" charset="0"/>
              <a:cs typeface="Times New Roman" panose="02020603050405020304" charset="0"/>
            </a:endParaRPr>
          </a:p>
        </p:txBody>
      </p:sp>
      <p:sp>
        <p:nvSpPr>
          <p:cNvPr id="3" name="Content Placeholder 2"/>
          <p:cNvSpPr>
            <a:spLocks noGrp="1"/>
          </p:cNvSpPr>
          <p:nvPr>
            <p:ph idx="1"/>
          </p:nvPr>
        </p:nvSpPr>
        <p:spPr/>
        <p:txBody>
          <a:bodyPr/>
          <a:p>
            <a:pPr marL="0" indent="0" algn="just">
              <a:buNone/>
            </a:pPr>
            <a:r>
              <a:rPr lang="en-US" sz="2500">
                <a:latin typeface="Times New Roman" panose="02020603050405020304" charset="0"/>
                <a:cs typeface="Times New Roman" panose="02020603050405020304" charset="0"/>
              </a:rPr>
              <a:t>3. Pelayanan kesehatan akan memfasilitasi akses yang tepat dan adil sehingga ibu dapat mengakses layanan dengan mudah.</a:t>
            </a:r>
            <a:endParaRPr lang="en-US" sz="2500">
              <a:latin typeface="Times New Roman" panose="02020603050405020304" charset="0"/>
              <a:cs typeface="Times New Roman" panose="02020603050405020304" charset="0"/>
            </a:endParaRPr>
          </a:p>
          <a:p>
            <a:pPr marL="0" indent="0" algn="just">
              <a:buNone/>
            </a:pPr>
            <a:r>
              <a:rPr lang="en-US" sz="2500">
                <a:latin typeface="Times New Roman" panose="02020603050405020304" charset="0"/>
                <a:cs typeface="Times New Roman" panose="02020603050405020304" charset="0"/>
              </a:rPr>
              <a:t>4. Perawatan nifas sesuai dengan budaya yang aman.</a:t>
            </a:r>
            <a:endParaRPr lang="en-US" sz="2500">
              <a:latin typeface="Times New Roman" panose="02020603050405020304" charset="0"/>
              <a:cs typeface="Times New Roman" panose="02020603050405020304" charset="0"/>
            </a:endParaRPr>
          </a:p>
          <a:p>
            <a:pPr marL="0" indent="0" algn="just">
              <a:buNone/>
            </a:pPr>
            <a:r>
              <a:rPr lang="en-US" sz="2500">
                <a:latin typeface="Times New Roman" panose="02020603050405020304" charset="0"/>
                <a:cs typeface="Times New Roman" panose="02020603050405020304" charset="0"/>
              </a:rPr>
              <a:t>5. Kolaboratif dan terkoordinasi dalam pelayanan kesehatan dan untuk mengoptimalkan asuhan kebidanan.</a:t>
            </a:r>
            <a:endParaRPr lang="en-US" sz="2500">
              <a:latin typeface="Times New Roman" panose="02020603050405020304" charset="0"/>
              <a:cs typeface="Times New Roman" panose="02020603050405020304" charset="0"/>
            </a:endParaRPr>
          </a:p>
          <a:p>
            <a:pPr marL="0" indent="0" algn="just">
              <a:buNone/>
            </a:pPr>
            <a:r>
              <a:rPr lang="en-US" sz="2500">
                <a:latin typeface="Times New Roman" panose="02020603050405020304" charset="0"/>
                <a:cs typeface="Times New Roman" panose="02020603050405020304" charset="0"/>
              </a:rPr>
              <a:t>6. Memastikan perempuan memiliki akses yang tepat dan konsisten untuk layanan kesehatan sesuai dengan kebutuhannya.</a:t>
            </a:r>
            <a:endParaRPr lang="en-US" sz="2500">
              <a:latin typeface="Times New Roman" panose="02020603050405020304" charset="0"/>
              <a:cs typeface="Times New Roman" panose="02020603050405020304" charset="0"/>
            </a:endParaRPr>
          </a:p>
          <a:p>
            <a:pPr marL="0" indent="0" algn="just">
              <a:buNone/>
            </a:pPr>
            <a:r>
              <a:rPr lang="en-US" sz="2500">
                <a:latin typeface="Times New Roman" panose="02020603050405020304" charset="0"/>
                <a:cs typeface="Times New Roman" panose="02020603050405020304" charset="0"/>
              </a:rPr>
              <a:t>7. Pelayanan kesehatan akan meningkatkan hasil yang aman dan berkualitas bagi perempuan dan keluarga.</a:t>
            </a:r>
            <a:endParaRPr lang="en-US" sz="2500">
              <a:latin typeface="Times New Roman" panose="02020603050405020304" charset="0"/>
              <a:cs typeface="Times New Roman" panose="02020603050405020304" charset="0"/>
            </a:endParaRPr>
          </a:p>
          <a:p>
            <a:pPr marL="0" indent="0" algn="just">
              <a:buNone/>
            </a:pPr>
            <a:r>
              <a:rPr lang="en-US" sz="2500">
                <a:latin typeface="Times New Roman" panose="02020603050405020304" charset="0"/>
                <a:cs typeface="Times New Roman" panose="02020603050405020304" charset="0"/>
              </a:rPr>
              <a:t>8. Pencatatan dan pelaporan data yang akurat tentang akses perempuan dalam perawatan postnatal.</a:t>
            </a:r>
            <a:endParaRPr lang="en-US" sz="2500">
              <a:latin typeface="Times New Roman" panose="02020603050405020304" charset="0"/>
              <a:cs typeface="Times New Roman" panose="02020603050405020304" charset="0"/>
            </a:endParaRPr>
          </a:p>
          <a:p>
            <a:pPr marL="0" indent="0" algn="just">
              <a:buNone/>
            </a:pPr>
            <a:endParaRPr lang="en-US" sz="2500">
              <a:latin typeface="Times New Roman" panose="02020603050405020304" charset="0"/>
              <a:cs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itle 3"/>
          <p:cNvSpPr>
            <a:spLocks noGrp="1" noChangeArrowheads="1"/>
          </p:cNvSpPr>
          <p:nvPr>
            <p:ph type="ctrTitle"/>
          </p:nvPr>
        </p:nvSpPr>
        <p:spPr>
          <a:xfrm>
            <a:off x="736177" y="3039745"/>
            <a:ext cx="10943167" cy="1082675"/>
          </a:xfrm>
        </p:spPr>
        <p:txBody>
          <a:bodyPr/>
          <a:p>
            <a:r>
              <a:rPr lang="en-US"/>
              <a:t>TERIMAKASIH~</a:t>
            </a:r>
            <a:endParaRPr lang="en-US"/>
          </a:p>
        </p:txBody>
      </p:sp>
      <p:sp>
        <p:nvSpPr>
          <p:cNvPr id="5" name="Subtitle 4"/>
          <p:cNvSpPr>
            <a:spLocks noGrp="1" noChangeArrowheads="1"/>
          </p:cNvSpPr>
          <p:nvPr>
            <p:ph type="subTitle" idx="1"/>
          </p:nvPr>
        </p:nvSpPr>
        <p:spPr>
          <a:xfrm>
            <a:off x="623993" y="4729480"/>
            <a:ext cx="10949517" cy="1752600"/>
          </a:xfrm>
        </p:spPr>
        <p:txBody>
          <a:bodyPr/>
          <a:p>
            <a:endParaRPr lang="en-US"/>
          </a:p>
        </p:txBody>
      </p:sp>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2835</Words>
  <Application>WPS Presentation</Application>
  <PresentationFormat>Widescreen</PresentationFormat>
  <Paragraphs>41</Paragraphs>
  <Slides>7</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7</vt:i4>
      </vt:variant>
    </vt:vector>
  </HeadingPairs>
  <TitlesOfParts>
    <vt:vector size="17" baseType="lpstr">
      <vt:lpstr>Arial</vt:lpstr>
      <vt:lpstr>SimSun</vt:lpstr>
      <vt:lpstr>Wingdings</vt:lpstr>
      <vt:lpstr>Calibri Light</vt:lpstr>
      <vt:lpstr>Calibri</vt:lpstr>
      <vt:lpstr>Microsoft YaHei</vt:lpstr>
      <vt:lpstr>Arial Unicode MS</vt:lpstr>
      <vt:lpstr>Times New Roman</vt:lpstr>
      <vt:lpstr>Arial Black</vt:lpstr>
      <vt:lpstr>Blue Waves</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EBM MASA NIFAS</dc:title>
  <dc:creator/>
  <cp:lastModifiedBy>admin</cp:lastModifiedBy>
  <cp:revision>1</cp:revision>
  <dcterms:created xsi:type="dcterms:W3CDTF">2022-06-02T22:53:36Z</dcterms:created>
  <dcterms:modified xsi:type="dcterms:W3CDTF">2022-06-02T22:53:36Z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2A9EBE39159A46EABA986004064B3398</vt:lpwstr>
  </property>
  <property fmtid="{D5CDD505-2E9C-101B-9397-08002B2CF9AE}" pid="3" name="KSOProductBuildVer">
    <vt:lpwstr>1033-11.2.0.11130</vt:lpwstr>
  </property>
</Properties>
</file>