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5143500"/>
  <p:notesSz cx="9144000" cy="5143500"/>
  <p:embeddedFontLst>
    <p:embeddedFont>
      <p:font typeface="DCLJIN+Staatliches-Regular"/>
      <p:regular r:id="rId20"/>
    </p:embeddedFont>
    <p:embeddedFont>
      <p:font typeface="JBEKMM+Raleway-Regular"/>
      <p:regular r:id="rId21"/>
    </p:embeddedFont>
    <p:embeddedFont>
      <p:font typeface="AISKKT+Raleway-Italic"/>
      <p:regular r:id="rId22"/>
    </p:embeddedFont>
    <p:embeddedFont>
      <p:font typeface="OEGTPG+ArialMT"/>
      <p:regular r:id="rId23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tableStyles" Target="tableStyles.xml" /><Relationship Id="rId20" Type="http://schemas.openxmlformats.org/officeDocument/2006/relationships/font" Target="fonts/font1.fntdata" /><Relationship Id="rId21" Type="http://schemas.openxmlformats.org/officeDocument/2006/relationships/font" Target="fonts/font2.fntdata" /><Relationship Id="rId22" Type="http://schemas.openxmlformats.org/officeDocument/2006/relationships/font" Target="fonts/font3.fntdata" /><Relationship Id="rId23" Type="http://schemas.openxmlformats.org/officeDocument/2006/relationships/font" Target="fonts/font4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50131" y="1367126"/>
            <a:ext cx="3668369" cy="17184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eeeeee"/>
                </a:solidFill>
                <a:latin typeface="DCLJIN+Staatliches-Regular"/>
                <a:cs typeface="DCLJIN+Staatliches-Regular"/>
              </a:rPr>
              <a:t>DILEMA</a:t>
            </a:r>
            <a:r>
              <a:rPr dirty="0" sz="4400">
                <a:solidFill>
                  <a:srgbClr val="eeeeee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4400">
                <a:solidFill>
                  <a:srgbClr val="eeeeee"/>
                </a:solidFill>
                <a:latin typeface="DCLJIN+Staatliches-Regular"/>
                <a:cs typeface="DCLJIN+Staatliches-Regular"/>
              </a:rPr>
              <a:t>ETIK</a:t>
            </a:r>
          </a:p>
          <a:p>
            <a:pPr marL="0" marR="0">
              <a:lnSpc>
                <a:spcPts val="4224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eeeeee"/>
                </a:solidFill>
                <a:latin typeface="DCLJIN+Staatliches-Regular"/>
                <a:cs typeface="DCLJIN+Staatliches-Regular"/>
              </a:rPr>
              <a:t>DALAM</a:t>
            </a:r>
            <a:r>
              <a:rPr dirty="0" sz="4400">
                <a:solidFill>
                  <a:srgbClr val="eeeeee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4400">
                <a:solidFill>
                  <a:srgbClr val="eeeeee"/>
                </a:solidFill>
                <a:latin typeface="DCLJIN+Staatliches-Regular"/>
                <a:cs typeface="DCLJIN+Staatliches-Regular"/>
              </a:rPr>
              <a:t>PELAYANAN</a:t>
            </a:r>
          </a:p>
          <a:p>
            <a:pPr marL="0" marR="0">
              <a:lnSpc>
                <a:spcPts val="4224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eeeeee"/>
                </a:solidFill>
                <a:latin typeface="DCLJIN+Staatliches-Regular"/>
                <a:cs typeface="DCLJIN+Staatliches-Regular"/>
              </a:rPr>
              <a:t>KEBIDANAN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124" y="3449916"/>
            <a:ext cx="1263624" cy="298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2021/2022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52228" y="1070406"/>
            <a:ext cx="6979211" cy="31213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Disebutkan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riwayat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Abū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Dāwud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memiliki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arti: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“Berkata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kami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Nashr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Āsim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al-Anthākī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Muhammad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al-Shabbah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Sufyān,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sesungguhnya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al-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Walīd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Muslim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mengabarkan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mereka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Ibnu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Juraij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Amr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Syuaib</a:t>
            </a:r>
          </a:p>
          <a:p>
            <a:pPr marL="0" marR="0">
              <a:lnSpc>
                <a:spcPts val="1597"/>
              </a:lnSpc>
              <a:spcBef>
                <a:spcPts val="97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ayahnya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kakeknya,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sesungguhnya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Rasulullah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saw.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bersabda: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Barangsiapa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bertindak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sebagai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seorang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dokter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sedangkan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belum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pernah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mengkaji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ilmu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pengobatan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sebelumnya,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maka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harus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bertanggung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jawab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atas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kerugian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terjadi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(jika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ada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celaka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oleh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cara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pengobatannnya).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Nashr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berkata,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berkata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saya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Ibnu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Juraij,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Abū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Dāwud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berkata,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hadis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ini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tidak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diriwayatkan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(secara</a:t>
            </a:r>
          </a:p>
          <a:p>
            <a:pPr marL="0" marR="0">
              <a:lnSpc>
                <a:spcPts val="1597"/>
              </a:lnSpc>
              <a:spcBef>
                <a:spcPts val="97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musnad)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kecuali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jalur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al-Walīd,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sedang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kami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tidak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tahu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apakah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sahih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(bisa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diterima)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atau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tidak.”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69350" y="683130"/>
            <a:ext cx="7514742" cy="37614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Multiple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types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midwives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practice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United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States,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but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regulation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midwifery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practice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varies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state.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some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states,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direct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entry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midwifery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practice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unregulated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or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criminalized.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Because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regulations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are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most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burdensome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public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health</a:t>
            </a:r>
          </a:p>
          <a:p>
            <a:pPr marL="0" marR="0">
              <a:lnSpc>
                <a:spcPts val="1597"/>
              </a:lnSpc>
              <a:spcBef>
                <a:spcPts val="97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interventions,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require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most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stringent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ethical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critique.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This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article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uses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most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recent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Public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Health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Code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Ethics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to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analyze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ethics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regulations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that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criminalize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direct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entry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midwifery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practice.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Code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establishes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8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criteria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for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ethical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actions: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(1)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permissibility,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(2)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respect,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(3)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reciprocity,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(4)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effectiveness,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(5)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responsible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use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scarce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resources,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(6)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proportionality,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(7)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accountability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and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transparency,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and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(8)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public</a:t>
            </a:r>
          </a:p>
          <a:p>
            <a:pPr marL="0" marR="0">
              <a:lnSpc>
                <a:spcPts val="1597"/>
              </a:lnSpc>
              <a:spcBef>
                <a:spcPts val="97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participation.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Laws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that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criminalize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direct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entry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midwifery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practice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violate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all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these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criteria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and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therefore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cannot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considered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ethical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approach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to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state's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duty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to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safeguard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public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health.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remedy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for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this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problem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for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all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states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to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license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and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regulate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all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types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midwives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that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meet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international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standards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education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and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training.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60867" y="765471"/>
            <a:ext cx="2107844" cy="5350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13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KESIMPULAN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40210" y="1581048"/>
            <a:ext cx="5990819" cy="2409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apa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itu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moral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bagaimana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menerapkannya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praktik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kebidanan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40210" y="1901088"/>
            <a:ext cx="6397982" cy="21612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serta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contoh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issue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etik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terjadi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klien,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keluarga.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sehinggaꢀseorangꢀbidanꢀakanꢀterlidungꢀdariꢀkegiatanꢀpelanggaranꢀetikꢀataup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unꢀpelanggaranꢀmoralꢀyangꢀsedangꢀberkembangꢀdihadapanꢀpublikꢀdanꢀerat</a:t>
            </a:r>
          </a:p>
          <a:p>
            <a:pPr marL="0" marR="0">
              <a:lnSpc>
                <a:spcPts val="1597"/>
              </a:lnSpc>
              <a:spcBef>
                <a:spcPts val="97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kaitannyaꢀdenganꢀpelayananꢀkebidananꢀsehinggaꢀseorangꢀbidanꢀsebagaiꢀ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providerꢀkesehatanꢀharusꢀkempeten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menyikapi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mengambil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keputusan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tepat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untuk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bahan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tindakan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selanjutnya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sesuai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standar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asuhan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kewenangan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bidan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40210" y="4141368"/>
            <a:ext cx="197738" cy="2409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ꢀ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57685" y="711683"/>
            <a:ext cx="1174699" cy="5350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13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saran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18508" y="1291236"/>
            <a:ext cx="7325385" cy="6676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Makalah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ini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terdapat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penjelasan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tentang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isu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etik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terjadi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klien,berharap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agar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mahasiswi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dapat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mengetahui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juga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diharapkan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selalu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berhati-hati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dalam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mengambil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keputusan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18508" y="1931316"/>
            <a:ext cx="197738" cy="2409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ꢀ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18508" y="2144677"/>
            <a:ext cx="7337834" cy="23745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Bidan,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diharapkan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menjalankan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profesinya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dapat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bekerja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lebih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professional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dan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berhati-hati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agar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tidak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terjadi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kesalahan,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kelalaian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maupun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ketidak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hati-hatian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sehingga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mengakibatkan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kerugian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bagi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diri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pasien.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Komunikasi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baik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antara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pasien</a:t>
            </a:r>
          </a:p>
          <a:p>
            <a:pPr marL="0" marR="0">
              <a:lnSpc>
                <a:spcPts val="1597"/>
              </a:lnSpc>
              <a:spcBef>
                <a:spcPts val="3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juga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perlu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terjalin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dengan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baik.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Pemerintah,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hendaknya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dapat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melakukan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kerjasama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baik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dengan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ada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daerah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serta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memberikan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fasilitas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penunjang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agar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dapat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melaksanakan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tugas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dengan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baik,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karena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masih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banyak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masyarakat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kurang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menyadari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pentingnya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pemeriksaan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kehamilan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atau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Antenatal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Care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selama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masa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kehamilan.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Masyarakat,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hendaknya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dapat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menjalin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kerjasama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baik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dengan</a:t>
            </a:r>
          </a:p>
          <a:p>
            <a:pPr marL="0" marR="0">
              <a:lnSpc>
                <a:spcPts val="1597"/>
              </a:lnSpc>
              <a:spcBef>
                <a:spcPts val="3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menggunakan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jasa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kebidanan.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Masyarakat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diharapkan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mampu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menggali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segala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informasi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terkait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dengan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tindakan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akan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dilakukan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oleh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bidan</a:t>
            </a:r>
          </a:p>
          <a:p>
            <a:pPr marL="0" marR="0">
              <a:lnSpc>
                <a:spcPts val="1597"/>
              </a:lnSpc>
              <a:spcBef>
                <a:spcPts val="8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terhadap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000000"/>
                </a:solidFill>
                <a:latin typeface="JBEKMM+Raleway-Regular"/>
                <a:cs typeface="JBEKMM+Raleway-Regular"/>
              </a:rPr>
              <a:t>dirinya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93025" y="712990"/>
            <a:ext cx="2233726" cy="42463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4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DAFTAR</a:t>
            </a:r>
            <a:r>
              <a:rPr dirty="0" sz="2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2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PUSTAKA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2724" y="1228971"/>
            <a:ext cx="259791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OEGTPG+ArialMT"/>
                <a:cs typeface="OEGTPG+ArialMT"/>
              </a:rPr>
              <a:t>●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0224" y="1250177"/>
            <a:ext cx="6957669" cy="57774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6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Wulandari,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Dian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Karlina.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2014.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Tanggung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jawab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Hukum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Atas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Perbuatan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</a:p>
          <a:p>
            <a:pPr marL="0" marR="0">
              <a:lnSpc>
                <a:spcPts val="1369"/>
              </a:lnSpc>
              <a:spcBef>
                <a:spcPts val="2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Mengakibatkan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Kerugian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Diri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Pasien.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http://repository.unej.ac.id/handle/123456789/56141.</a:t>
            </a:r>
          </a:p>
          <a:p>
            <a:pPr marL="0" marR="0">
              <a:lnSpc>
                <a:spcPts val="1369"/>
              </a:lnSpc>
              <a:spcBef>
                <a:spcPts val="2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Diakses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19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April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2022.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2724" y="1960491"/>
            <a:ext cx="259791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OEGTPG+ArialMT"/>
                <a:cs typeface="OEGTPG+ArialMT"/>
              </a:rPr>
              <a:t>●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50224" y="1981698"/>
            <a:ext cx="6766559" cy="7606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6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Kurniawan,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Ridha.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2018.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Perbuatan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Melawan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Hukum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Terhadap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Wewenang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Bidan</a:t>
            </a:r>
          </a:p>
          <a:p>
            <a:pPr marL="0" marR="0">
              <a:lnSpc>
                <a:spcPts val="1369"/>
              </a:lnSpc>
              <a:spcBef>
                <a:spcPts val="2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Praktik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Mandiri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Berdasarkan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Peraturan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Perundang-undangan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Di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Indonesia.</a:t>
            </a:r>
          </a:p>
          <a:p>
            <a:pPr marL="0" marR="0">
              <a:lnSpc>
                <a:spcPts val="1369"/>
              </a:lnSpc>
              <a:spcBef>
                <a:spcPts val="2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https://media.neliti.com/media/publications/286351-perbuatan-melawan-hukum-terhadap-</a:t>
            </a:r>
          </a:p>
          <a:p>
            <a:pPr marL="0" marR="0">
              <a:lnSpc>
                <a:spcPts val="1369"/>
              </a:lnSpc>
              <a:spcBef>
                <a:spcPts val="7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wewenan-67e5e1dc.pdf.</a:t>
            </a:r>
            <a:r>
              <a:rPr dirty="0" sz="1200" spc="305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Diakses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19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April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2022.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32724" y="2874891"/>
            <a:ext cx="259791" cy="133401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OEGTPG+ArialMT"/>
                <a:cs typeface="OEGTPG+ArialMT"/>
              </a:rPr>
              <a:t>●</a:t>
            </a:r>
          </a:p>
          <a:p>
            <a:pPr marL="0" marR="0">
              <a:lnSpc>
                <a:spcPts val="1564"/>
              </a:lnSpc>
              <a:spcBef>
                <a:spcPts val="7025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OEGTPG+ArialMT"/>
                <a:cs typeface="OEGTPG+ArialMT"/>
              </a:rPr>
              <a:t>●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50224" y="2896098"/>
            <a:ext cx="6936788" cy="9435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6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Ikatan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Indonesia.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2019.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Lahirnya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Undang-Undang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Kebidanan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sebagai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Bentuk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Perlindungan</a:t>
            </a:r>
          </a:p>
          <a:p>
            <a:pPr marL="0" marR="0">
              <a:lnSpc>
                <a:spcPts val="1369"/>
              </a:lnSpc>
              <a:spcBef>
                <a:spcPts val="2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Kepastian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Hukum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bagi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Masyarakat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Bidan.</a:t>
            </a:r>
          </a:p>
          <a:p>
            <a:pPr marL="0" marR="0">
              <a:lnSpc>
                <a:spcPts val="1369"/>
              </a:lnSpc>
              <a:spcBef>
                <a:spcPts val="2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https://www.ibi.or.id/id/article_view/A20190214001/lahirnya-undang-undang-kebidanan-</a:t>
            </a:r>
          </a:p>
          <a:p>
            <a:pPr marL="0" marR="0">
              <a:lnSpc>
                <a:spcPts val="1369"/>
              </a:lnSpc>
              <a:spcBef>
                <a:spcPts val="7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sebagai-bentuk-perlindungan-dan-kepastian-hukum-bagi-masyarakat-dan-bidan.html.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Diakses</a:t>
            </a:r>
          </a:p>
          <a:p>
            <a:pPr marL="0" marR="0">
              <a:lnSpc>
                <a:spcPts val="1369"/>
              </a:lnSpc>
              <a:spcBef>
                <a:spcPts val="2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19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April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2022.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50224" y="3993379"/>
            <a:ext cx="6631534" cy="3948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6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DeJoy,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Sharon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Bernecki.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2020.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A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Public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Health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Ethics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Analysis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the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Criminalization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of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Direct</a:t>
            </a:r>
          </a:p>
          <a:p>
            <a:pPr marL="0" marR="0">
              <a:lnSpc>
                <a:spcPts val="1369"/>
              </a:lnSpc>
              <a:spcBef>
                <a:spcPts val="20"/>
              </a:spcBef>
              <a:spcAft>
                <a:spcPts val="0"/>
              </a:spcAft>
            </a:pP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Entry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Midwifery.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https://pubmed.ncbi.nlm.nih.gov/32762002/.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Diakses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19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April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200">
                <a:solidFill>
                  <a:srgbClr val="434343"/>
                </a:solidFill>
                <a:latin typeface="JBEKMM+Raleway-Regular"/>
                <a:cs typeface="JBEKMM+Raleway-Regular"/>
              </a:rPr>
              <a:t>2022.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0537" y="1426584"/>
            <a:ext cx="2803398" cy="152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Julia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Indah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Cahyani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(2110101030)</a:t>
            </a:r>
          </a:p>
          <a:p>
            <a:pPr marL="40392" marR="0">
              <a:lnSpc>
                <a:spcPts val="1597"/>
              </a:lnSpc>
              <a:spcBef>
                <a:spcPts val="1762"/>
              </a:spcBef>
              <a:spcAft>
                <a:spcPts val="0"/>
              </a:spcAft>
            </a:pP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Bisyarotul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Walidah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(2110101031)</a:t>
            </a:r>
          </a:p>
          <a:p>
            <a:pPr marL="237137" marR="0">
              <a:lnSpc>
                <a:spcPts val="1597"/>
              </a:lnSpc>
              <a:spcBef>
                <a:spcPts val="1712"/>
              </a:spcBef>
              <a:spcAft>
                <a:spcPts val="0"/>
              </a:spcAft>
            </a:pP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Izza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Syifa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W.S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(2110101032)</a:t>
            </a:r>
          </a:p>
          <a:p>
            <a:pPr marL="343907" marR="0">
              <a:lnSpc>
                <a:spcPts val="1597"/>
              </a:lnSpc>
              <a:spcBef>
                <a:spcPts val="1762"/>
              </a:spcBef>
              <a:spcAft>
                <a:spcPts val="0"/>
              </a:spcAft>
            </a:pP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Sylvia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Putri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(2110101033)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34180" y="1426584"/>
            <a:ext cx="2829356" cy="1947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5004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Dina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Bela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(2110101037)</a:t>
            </a:r>
          </a:p>
          <a:p>
            <a:pPr marL="0" marR="0">
              <a:lnSpc>
                <a:spcPts val="1597"/>
              </a:lnSpc>
              <a:spcBef>
                <a:spcPts val="176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Baita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Awiktamara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(2110101038)</a:t>
            </a:r>
          </a:p>
          <a:p>
            <a:pPr marL="210768" marR="0">
              <a:lnSpc>
                <a:spcPts val="1597"/>
              </a:lnSpc>
              <a:spcBef>
                <a:spcPts val="171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Ardelia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Azmi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F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(2110101039)</a:t>
            </a:r>
          </a:p>
          <a:p>
            <a:pPr marL="21828" marR="0">
              <a:lnSpc>
                <a:spcPts val="1597"/>
              </a:lnSpc>
              <a:spcBef>
                <a:spcPts val="176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Anida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Permata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Sari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(2110101040)</a:t>
            </a:r>
          </a:p>
          <a:p>
            <a:pPr marL="440184" marR="0">
              <a:lnSpc>
                <a:spcPts val="1597"/>
              </a:lnSpc>
              <a:spcBef>
                <a:spcPts val="171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Dwi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Yanti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(2110101041)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87955" y="3133464"/>
            <a:ext cx="2525318" cy="6676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Lia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Agusmarlina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(2110101034)</a:t>
            </a:r>
          </a:p>
          <a:p>
            <a:pPr marL="27407" marR="0">
              <a:lnSpc>
                <a:spcPts val="1597"/>
              </a:lnSpc>
              <a:spcBef>
                <a:spcPts val="1762"/>
              </a:spcBef>
              <a:spcAft>
                <a:spcPts val="0"/>
              </a:spcAft>
            </a:pP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Fauzia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Alvian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N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eeeeee"/>
                </a:solidFill>
                <a:latin typeface="JBEKMM+Raleway-Regular"/>
                <a:cs typeface="JBEKMM+Raleway-Regular"/>
              </a:rPr>
              <a:t>(2110101036)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24983" y="3560184"/>
            <a:ext cx="2450820" cy="2409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Suci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Wulandari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(2110101042)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62118" y="618346"/>
            <a:ext cx="831494" cy="369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08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eeeeee"/>
                </a:solidFill>
                <a:latin typeface="DCLJIN+Staatliches-Regular"/>
                <a:cs typeface="DCLJIN+Staatliches-Regular"/>
              </a:rPr>
              <a:t>KASUS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0217" y="1127435"/>
            <a:ext cx="7152360" cy="298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sebuah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desa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ada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seorang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membuka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BPS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setelah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itu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04372" y="1401755"/>
            <a:ext cx="7177733" cy="30421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7180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datanglah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seorang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Ny.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dengan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keluhan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mulas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perutnya</a:t>
            </a:r>
          </a:p>
          <a:p>
            <a:pPr marL="208233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setelah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itu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mempersilahkan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masuk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menyuruh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untuk</a:t>
            </a:r>
          </a:p>
          <a:p>
            <a:pPr marL="109840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berbaring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tempat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tidur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tak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lama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kemudian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saat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</a:p>
          <a:p>
            <a:pPr marL="0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mencoba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untuk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menolong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persalinan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ternyata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bayi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ibu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mengalami</a:t>
            </a:r>
          </a:p>
          <a:p>
            <a:pPr marL="16353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distosia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bahu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pun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mengalami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kesulitan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menolongnya,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</a:p>
          <a:p>
            <a:pPr marL="319864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menuruti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egonya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sendiri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akan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menolong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persalinan</a:t>
            </a:r>
          </a:p>
          <a:p>
            <a:pPr marL="227565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sedangkan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sudah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tahu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akan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berakibat</a:t>
            </a:r>
          </a:p>
          <a:p>
            <a:pPr marL="207682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bahaya,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ternyata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bayi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meninggal.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Masyarakat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pun</a:t>
            </a:r>
          </a:p>
          <a:p>
            <a:pPr marL="186233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mengetahui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tentang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bayi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meninggal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tersampaikan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lah</a:t>
            </a:r>
          </a:p>
          <a:p>
            <a:pPr marL="362884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tentang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kasus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ke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IBI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IBI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pun</a:t>
            </a:r>
            <a:r>
              <a:rPr dirty="0" sz="1800" spc="459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memanggil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</a:p>
          <a:p>
            <a:pPr marL="636359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ternyata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IBI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mencabut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izin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97034" y="1018451"/>
            <a:ext cx="7018174" cy="316694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5051" marR="0">
              <a:lnSpc>
                <a:spcPts val="195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Bidan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merupakan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salah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satu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tenaga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kesehatan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penyedia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jasa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pelayanan</a:t>
            </a:r>
          </a:p>
          <a:p>
            <a:pPr marL="0" marR="0">
              <a:lnSpc>
                <a:spcPts val="1956"/>
              </a:lnSpc>
              <a:spcBef>
                <a:spcPts val="1233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kebidanan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terhadap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pasien.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Bidan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dalam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menjalankan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praktik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berwenang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untuk</a:t>
            </a:r>
          </a:p>
          <a:p>
            <a:pPr marL="25379" marR="0">
              <a:lnSpc>
                <a:spcPts val="1956"/>
              </a:lnSpc>
              <a:spcBef>
                <a:spcPts val="1233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memberikan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pelayanan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terhadap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pelayanan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kesehatan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ibu,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pelayanan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kesehatan</a:t>
            </a:r>
          </a:p>
          <a:p>
            <a:pPr marL="27965" marR="0">
              <a:lnSpc>
                <a:spcPts val="1956"/>
              </a:lnSpc>
              <a:spcBef>
                <a:spcPts val="1283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anak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Pelayanan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kesehatan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reproduksi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perempuan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keluarga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berencana.</a:t>
            </a:r>
          </a:p>
          <a:p>
            <a:pPr marL="153019" marR="0">
              <a:lnSpc>
                <a:spcPts val="1956"/>
              </a:lnSpc>
              <a:spcBef>
                <a:spcPts val="1233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Bidan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berperan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membantu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menurunkan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Angka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Kematian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Ibu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Bayi,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sehingga</a:t>
            </a:r>
          </a:p>
          <a:p>
            <a:pPr marL="5394" marR="0">
              <a:lnSpc>
                <a:spcPts val="1956"/>
              </a:lnSpc>
              <a:spcBef>
                <a:spcPts val="1283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bidan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harus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mampu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bekerja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secara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profesional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sesuai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dengan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standar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profesi,</a:t>
            </a:r>
          </a:p>
          <a:p>
            <a:pPr marL="55406" marR="0">
              <a:lnSpc>
                <a:spcPts val="1956"/>
              </a:lnSpc>
              <a:spcBef>
                <a:spcPts val="1233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standar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kompetensi,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kode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etik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yang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berlaku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sehingga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dapat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terhindar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dari</a:t>
            </a:r>
          </a:p>
          <a:p>
            <a:pPr marL="2258116" marR="0">
              <a:lnSpc>
                <a:spcPts val="1956"/>
              </a:lnSpc>
              <a:spcBef>
                <a:spcPts val="1233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perbuatan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melawan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DCLJIN+Staatliches-Regular"/>
                <a:cs typeface="DCLJIN+Staatliches-Regular"/>
              </a:rPr>
              <a:t>hukum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93025" y="715530"/>
            <a:ext cx="3129229" cy="5350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13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434343"/>
                </a:solidFill>
                <a:latin typeface="DCLJIN+Staatliches-Regular"/>
                <a:cs typeface="DCLJIN+Staatliches-Regular"/>
              </a:rPr>
              <a:t>Tinjauan</a:t>
            </a:r>
            <a:r>
              <a:rPr dirty="0" sz="36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36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Pustaka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1199" y="1597598"/>
            <a:ext cx="7700264" cy="28302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sebagai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tenaga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strategis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berada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garis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terdepan</a:t>
            </a:r>
          </a:p>
          <a:p>
            <a:pPr marL="0" marR="0">
              <a:lnSpc>
                <a:spcPts val="1825"/>
              </a:lnSpc>
              <a:spcBef>
                <a:spcPts val="1054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Ibu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&amp;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Anak,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Reproduksi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Perempuan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</a:p>
          <a:p>
            <a:pPr marL="0" marR="0">
              <a:lnSpc>
                <a:spcPts val="1825"/>
              </a:lnSpc>
              <a:spcBef>
                <a:spcPts val="1054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Keluarga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Berencana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tersebar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seluruh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penjuru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Indonesia.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Dengan</a:t>
            </a:r>
          </a:p>
          <a:p>
            <a:pPr marL="0" marR="0">
              <a:lnSpc>
                <a:spcPts val="1825"/>
              </a:lnSpc>
              <a:spcBef>
                <a:spcPts val="1054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disahkannnya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UU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Kebidanan,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menjadi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dasar/landasan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hukum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bagi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dalam</a:t>
            </a:r>
          </a:p>
          <a:p>
            <a:pPr marL="0" marR="0">
              <a:lnSpc>
                <a:spcPts val="1825"/>
              </a:lnSpc>
              <a:spcBef>
                <a:spcPts val="1004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melaksanakan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kebidanan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akan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memberikan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perlindungan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</a:p>
          <a:p>
            <a:pPr marL="0" marR="0">
              <a:lnSpc>
                <a:spcPts val="1825"/>
              </a:lnSpc>
              <a:spcBef>
                <a:spcPts val="1054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kepastian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hukum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bagi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masyarakat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bidan.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Lahirnya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UU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Kebidanan</a:t>
            </a:r>
          </a:p>
          <a:p>
            <a:pPr marL="0" marR="0">
              <a:lnSpc>
                <a:spcPts val="1825"/>
              </a:lnSpc>
              <a:spcBef>
                <a:spcPts val="1054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merupakan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peluang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pengaturan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profesi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secara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komprehensif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mulai</a:t>
            </a:r>
          </a:p>
          <a:p>
            <a:pPr marL="0" marR="0">
              <a:lnSpc>
                <a:spcPts val="1825"/>
              </a:lnSpc>
              <a:spcBef>
                <a:spcPts val="1054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dari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pendidikan,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600" spc="407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pengembangan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profesi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JBEKMM+Raleway-Regular"/>
                <a:cs typeface="JBEKMM+Raleway-Regular"/>
              </a:rPr>
              <a:t>bidan.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93025" y="715530"/>
            <a:ext cx="3129229" cy="5350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13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434343"/>
                </a:solidFill>
                <a:latin typeface="DCLJIN+Staatliches-Regular"/>
                <a:cs typeface="DCLJIN+Staatliches-Regular"/>
              </a:rPr>
              <a:t>Tinjauan</a:t>
            </a:r>
            <a:r>
              <a:rPr dirty="0" sz="3600">
                <a:solidFill>
                  <a:srgbClr val="434343"/>
                </a:solidFill>
                <a:latin typeface="DCLJIN+Staatliches-Regular"/>
                <a:cs typeface="DCLJIN+Staatliches-Regular"/>
              </a:rPr>
              <a:t> </a:t>
            </a:r>
            <a:r>
              <a:rPr dirty="0" sz="3600">
                <a:solidFill>
                  <a:srgbClr val="434343"/>
                </a:solidFill>
                <a:latin typeface="DCLJIN+Staatliches-Regular"/>
                <a:cs typeface="DCLJIN+Staatliches-Regular"/>
              </a:rPr>
              <a:t>Pustaka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98846" y="1401402"/>
            <a:ext cx="7108648" cy="12010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Undang-Undang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Hukum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Perdata,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UndangUndang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Nomor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36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Tahun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2009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Tentang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Peraturan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Pemerintah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Nomor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32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Tahun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1996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Tentang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Tenaga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Kesehatan,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Peraturan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Menteri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Nomor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1464/MENKES/PER/X/2010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Tentang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Izin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</a:p>
          <a:p>
            <a:pPr marL="0" marR="0">
              <a:lnSpc>
                <a:spcPts val="1597"/>
              </a:lnSpc>
              <a:spcBef>
                <a:spcPts val="97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Penyelenggaraan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Praktik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Bidan,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Keputusan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Menteri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Nomor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98846" y="2681562"/>
            <a:ext cx="7742680" cy="18411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900/MENKES/SK/VII/2002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Tentang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Registrasi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Praktik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Bidan,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Keputusan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Menteri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Nomor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369/MENKES/SK/III/2007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Tentang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Standar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Profesi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Bidan,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Keputusan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Menteri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Kesehatan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Nomor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938/MENKES/SK/VIII/2007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Tentang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Standar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Asuhan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Kebidanan.</a:t>
            </a:r>
          </a:p>
          <a:p>
            <a:pPr marL="0" marR="0">
              <a:lnSpc>
                <a:spcPts val="1597"/>
              </a:lnSpc>
              <a:spcBef>
                <a:spcPts val="97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pendekatan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konseptual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menggunakan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konsep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tanggungjawab,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konsep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profesi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konsep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kerugian,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konsep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perbuatan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bidan,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kerugian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pasien.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Bahan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hukum</a:t>
            </a:r>
          </a:p>
          <a:p>
            <a:pPr marL="0" marR="0">
              <a:lnSpc>
                <a:spcPts val="1597"/>
              </a:lnSpc>
              <a:spcBef>
                <a:spcPts val="922"/>
              </a:spcBef>
              <a:spcAft>
                <a:spcPts val="0"/>
              </a:spcAft>
            </a:pP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digunakan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terdiri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dari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bahan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hukum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primer,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sekunder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dan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 </a:t>
            </a:r>
            <a:r>
              <a:rPr dirty="0" sz="1400">
                <a:solidFill>
                  <a:srgbClr val="434343"/>
                </a:solidFill>
                <a:latin typeface="JBEKMM+Raleway-Regular"/>
                <a:cs typeface="JBEKMM+Raleway-Regular"/>
              </a:rPr>
              <a:t>tersier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71768" y="784639"/>
            <a:ext cx="3267989" cy="5732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Bentuk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tanggungjawab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bidan</a:t>
            </a:r>
          </a:p>
          <a:p>
            <a:pPr marL="645703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saat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yang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5330" y="1257976"/>
            <a:ext cx="3285819" cy="5732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Bentuk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perbuatan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yang</a:t>
            </a:r>
          </a:p>
          <a:p>
            <a:pPr marL="676773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dapat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menimbulkan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28259" y="1333280"/>
            <a:ext cx="2895371" cy="19448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diberikan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terhadap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pasien</a:t>
            </a:r>
          </a:p>
          <a:p>
            <a:pPr marL="182716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ternyata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menimbulkan</a:t>
            </a:r>
          </a:p>
          <a:p>
            <a:pPr marL="280411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kerugian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bagi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pasien</a:t>
            </a:r>
          </a:p>
          <a:p>
            <a:pPr marL="161276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adalah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tanggungjawab</a:t>
            </a:r>
          </a:p>
          <a:p>
            <a:pPr marL="45712" marR="0">
              <a:lnSpc>
                <a:spcPts val="2057"/>
              </a:lnSpc>
              <a:spcBef>
                <a:spcPts val="102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mutlak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(</a:t>
            </a:r>
            <a:r>
              <a:rPr dirty="0" sz="1800">
                <a:solidFill>
                  <a:srgbClr val="171f26"/>
                </a:solidFill>
                <a:latin typeface="AISKKT+Raleway-Italic"/>
                <a:cs typeface="AISKKT+Raleway-Italic"/>
              </a:rPr>
              <a:t>absolute</a:t>
            </a:r>
            <a:r>
              <a:rPr dirty="0" sz="1800">
                <a:solidFill>
                  <a:srgbClr val="171f26"/>
                </a:solidFill>
                <a:latin typeface="AISKKT+Raleway-Italic"/>
                <a:cs typeface="AISKKT+Raleway-Italic"/>
              </a:rPr>
              <a:t> </a:t>
            </a:r>
            <a:r>
              <a:rPr dirty="0" sz="1800">
                <a:solidFill>
                  <a:srgbClr val="171f26"/>
                </a:solidFill>
                <a:latin typeface="AISKKT+Raleway-Italic"/>
                <a:cs typeface="AISKKT+Raleway-Italic"/>
              </a:rPr>
              <a:t>liability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).</a:t>
            </a:r>
          </a:p>
          <a:p>
            <a:pPr marL="36640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bertanggungjawab</a:t>
            </a:r>
          </a:p>
          <a:p>
            <a:pPr marL="506108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terhadap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semua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7362" y="1806617"/>
            <a:ext cx="2662656" cy="13962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3822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kerugian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bagi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pasien</a:t>
            </a:r>
          </a:p>
          <a:p>
            <a:pPr marL="0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adalah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perbuatan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bidan</a:t>
            </a:r>
          </a:p>
          <a:p>
            <a:pPr marL="22949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tidak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berdasarkan</a:t>
            </a:r>
          </a:p>
          <a:p>
            <a:pPr marL="147974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pada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standar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profesi,</a:t>
            </a:r>
          </a:p>
          <a:p>
            <a:pPr marL="209848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standar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kompetensi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92102" y="3178217"/>
            <a:ext cx="2978352" cy="8475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kebidanan,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standar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asuhan</a:t>
            </a:r>
          </a:p>
          <a:p>
            <a:pPr marL="118783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kebidanan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dan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kode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etik</a:t>
            </a:r>
          </a:p>
          <a:p>
            <a:pPr marL="703289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profesi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efefef"/>
                </a:solidFill>
                <a:latin typeface="JBEKMM+Raleway-Regular"/>
                <a:cs typeface="JBEKMM+Raleway-Regular"/>
              </a:rPr>
              <a:t>bidan.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06250" y="3253520"/>
            <a:ext cx="2942001" cy="11218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990" marR="0">
              <a:lnSpc>
                <a:spcPts val="205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perbuatan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dilakukan</a:t>
            </a:r>
          </a:p>
          <a:p>
            <a:pPr marL="80127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maupun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keputusan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yang</a:t>
            </a:r>
          </a:p>
          <a:p>
            <a:pPr marL="0" marR="0">
              <a:lnSpc>
                <a:spcPts val="2053"/>
              </a:lnSpc>
              <a:spcBef>
                <a:spcPts val="10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dibuat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memberikan</a:t>
            </a:r>
          </a:p>
          <a:p>
            <a:pPr marL="13026" marR="0">
              <a:lnSpc>
                <a:spcPts val="2053"/>
              </a:lnSpc>
              <a:spcBef>
                <a:spcPts val="56"/>
              </a:spcBef>
              <a:spcAft>
                <a:spcPts val="0"/>
              </a:spcAft>
            </a:pP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jasa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 </a:t>
            </a:r>
            <a:r>
              <a:rPr dirty="0" sz="1800">
                <a:solidFill>
                  <a:srgbClr val="171f26"/>
                </a:solidFill>
                <a:latin typeface="JBEKMM+Raleway-Regular"/>
                <a:cs typeface="JBEKMM+Raleway-Regular"/>
              </a:rPr>
              <a:t>kebidanan.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90519" y="739882"/>
            <a:ext cx="7824283" cy="37587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2268" marR="0">
              <a:lnSpc>
                <a:spcPts val="19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menolong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persalinan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banyak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melakukan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penyimpangan</a:t>
            </a:r>
          </a:p>
          <a:p>
            <a:pPr marL="77107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kebidanan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tidak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seharusnya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dilakukan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oleh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seperti</a:t>
            </a:r>
          </a:p>
          <a:p>
            <a:pPr marL="25816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teknik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kristeller,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episiotomy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terlalu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lebar,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bayi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meninggal,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perdarahan</a:t>
            </a:r>
          </a:p>
          <a:p>
            <a:pPr marL="361724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karena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robekan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uterus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seperti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terdapat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kasus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yaitu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bayi</a:t>
            </a:r>
          </a:p>
          <a:p>
            <a:pPr marL="485576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mengalami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distosia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bahu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akhirnya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dirujuk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dilakukan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tindakan</a:t>
            </a:r>
          </a:p>
          <a:p>
            <a:pPr marL="388947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histerektomi.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Mestinya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sudah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mempunyai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ketrampilan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dalam</a:t>
            </a:r>
          </a:p>
          <a:p>
            <a:pPr marL="57578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pertolongan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persalinan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sehingga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penyimpangan-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penyimpangan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ini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tidak</a:t>
            </a:r>
          </a:p>
          <a:p>
            <a:pPr marL="475801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terjadi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sebelum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melakukan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pertolongan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juga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harus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melihat</a:t>
            </a:r>
          </a:p>
          <a:p>
            <a:pPr marL="605431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penapisan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awal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terlebih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dahulu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apakah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pasien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ini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beresiko,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bila</a:t>
            </a:r>
          </a:p>
          <a:p>
            <a:pPr marL="331573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menemukan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pasien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ini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beresiko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mestinya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tersebut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melakukan</a:t>
            </a:r>
          </a:p>
          <a:p>
            <a:pPr marL="0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rujukan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terencana.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Bentuk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dari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pelanggaran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ini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bermacam-macam.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Seperti</a:t>
            </a:r>
          </a:p>
          <a:p>
            <a:pPr marL="82276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pemberian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tidak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sesuai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dengan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kewenangan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</a:p>
          <a:p>
            <a:pPr marL="55837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telah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diatur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dalam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Permenkes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Nomor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1464/Menkes/Per/X/2010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tentang</a:t>
            </a:r>
          </a:p>
          <a:p>
            <a:pPr marL="1774362" marR="0">
              <a:lnSpc>
                <a:spcPts val="1996"/>
              </a:lnSpc>
              <a:spcBef>
                <a:spcPts val="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Izin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Penyelenggaraan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Praktik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40260" y="846653"/>
            <a:ext cx="7703123" cy="34920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Bagi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melaksanakan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pelayanan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kebidanan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tidak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sesuai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dengan</a:t>
            </a:r>
          </a:p>
          <a:p>
            <a:pPr marL="351563" marR="0">
              <a:lnSpc>
                <a:spcPts val="1996"/>
              </a:lnSpc>
              <a:spcBef>
                <a:spcPts val="1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ketentuan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berlaku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maka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akan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diberikan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sanksi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sesuai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dengan</a:t>
            </a:r>
          </a:p>
          <a:p>
            <a:pPr marL="534695" marR="0">
              <a:lnSpc>
                <a:spcPts val="1996"/>
              </a:lnSpc>
              <a:spcBef>
                <a:spcPts val="115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Permenkes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RI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No.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1464/Menkes/PER/X/2010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izin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dan</a:t>
            </a:r>
          </a:p>
          <a:p>
            <a:pPr marL="51980" marR="0">
              <a:lnSpc>
                <a:spcPts val="1996"/>
              </a:lnSpc>
              <a:spcBef>
                <a:spcPts val="1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penyelenggaraan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praktik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bidan.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Sanksi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yang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diberikan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kepada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bisa</a:t>
            </a:r>
          </a:p>
          <a:p>
            <a:pPr marL="67907" marR="0">
              <a:lnSpc>
                <a:spcPts val="1996"/>
              </a:lnSpc>
              <a:spcBef>
                <a:spcPts val="115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berupa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pencabutan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ijin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praktek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bidan,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pencabutan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SIPB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sementara,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atau</a:t>
            </a:r>
          </a:p>
          <a:p>
            <a:pPr marL="340676" marR="0">
              <a:lnSpc>
                <a:spcPts val="1996"/>
              </a:lnSpc>
              <a:spcBef>
                <a:spcPts val="1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bisa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juga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berupa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denda.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Selain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itu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juga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bisa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mendapat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sanksi</a:t>
            </a:r>
          </a:p>
          <a:p>
            <a:pPr marL="382825" marR="0">
              <a:lnSpc>
                <a:spcPts val="1996"/>
              </a:lnSpc>
              <a:spcBef>
                <a:spcPts val="115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hukuman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penjara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jika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melakukan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pelanggaran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terhadap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Peraturan</a:t>
            </a:r>
          </a:p>
          <a:p>
            <a:pPr marL="491670" marR="0">
              <a:lnSpc>
                <a:spcPts val="1996"/>
              </a:lnSpc>
              <a:spcBef>
                <a:spcPts val="110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Perundang-undangan.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Apabila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seorang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bidan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melakukan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dalam</a:t>
            </a:r>
          </a:p>
          <a:p>
            <a:pPr marL="1223266" marR="0">
              <a:lnSpc>
                <a:spcPts val="1996"/>
              </a:lnSpc>
              <a:spcBef>
                <a:spcPts val="1153"/>
              </a:spcBef>
              <a:spcAft>
                <a:spcPts val="0"/>
              </a:spcAft>
            </a:pP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menghadapi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tuntutan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atau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gugatan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di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 </a:t>
            </a:r>
            <a:r>
              <a:rPr dirty="0" sz="1750">
                <a:solidFill>
                  <a:srgbClr val="eeeeee"/>
                </a:solidFill>
                <a:latin typeface="JBEKMM+Raleway-Regular"/>
                <a:cs typeface="JBEKMM+Raleway-Regular"/>
              </a:rPr>
              <a:t>pengadilan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2022-05-09T18:37:45-05:00</dcterms:modified>
</cp:coreProperties>
</file>