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4" r:id="rId3"/>
    <p:sldId id="257" r:id="rId4"/>
    <p:sldId id="258" r:id="rId5"/>
    <p:sldId id="259" r:id="rId6"/>
    <p:sldId id="261" r:id="rId7"/>
    <p:sldId id="260"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4/13/2022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4/13/2022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BC47-8F38-774A-880A-6F0ADF6CDA3F}"/>
              </a:ext>
            </a:extLst>
          </p:cNvPr>
          <p:cNvSpPr>
            <a:spLocks noGrp="1"/>
          </p:cNvSpPr>
          <p:nvPr>
            <p:ph type="ctrTitle"/>
          </p:nvPr>
        </p:nvSpPr>
        <p:spPr>
          <a:xfrm>
            <a:off x="0" y="684577"/>
            <a:ext cx="8807628" cy="1900973"/>
          </a:xfrm>
        </p:spPr>
        <p:txBody>
          <a:bodyPr>
            <a:normAutofit fontScale="90000"/>
          </a:bodyPr>
          <a:lstStyle/>
          <a:p>
            <a:r>
              <a:rPr lang="en-US" b="1" u="sng">
                <a:latin typeface="Times New Roman" panose="02020603050405020304" pitchFamily="18" charset="0"/>
                <a:cs typeface="Times New Roman" panose="02020603050405020304" pitchFamily="18" charset="0"/>
              </a:rPr>
              <a:t>GIZI DALAM KESEHATAN REPRODUKSI</a:t>
            </a:r>
            <a:r>
              <a:rPr lang="en-US"/>
              <a:t> </a:t>
            </a:r>
          </a:p>
        </p:txBody>
      </p:sp>
      <p:sp>
        <p:nvSpPr>
          <p:cNvPr id="3" name="Subtitle 2">
            <a:extLst>
              <a:ext uri="{FF2B5EF4-FFF2-40B4-BE49-F238E27FC236}">
                <a16:creationId xmlns:a16="http://schemas.microsoft.com/office/drawing/2014/main" id="{24260D97-E736-C34C-91B5-9B1AC530DA3B}"/>
              </a:ext>
            </a:extLst>
          </p:cNvPr>
          <p:cNvSpPr>
            <a:spLocks noGrp="1"/>
          </p:cNvSpPr>
          <p:nvPr>
            <p:ph type="subTitle" idx="1"/>
          </p:nvPr>
        </p:nvSpPr>
        <p:spPr>
          <a:xfrm>
            <a:off x="452112" y="2885454"/>
            <a:ext cx="7315200" cy="3177947"/>
          </a:xfrm>
        </p:spPr>
        <p:txBody>
          <a:bodyPr>
            <a:noAutofit/>
          </a:bodyPr>
          <a:lstStyle/>
          <a:p>
            <a:r>
              <a:rPr lang="en-US" sz="2400" b="1">
                <a:solidFill>
                  <a:schemeClr val="tx1"/>
                </a:solidFill>
                <a:latin typeface="Times New Roman" panose="02020603050405020304" pitchFamily="18" charset="0"/>
                <a:cs typeface="Times New Roman" panose="02020603050405020304" pitchFamily="18" charset="0"/>
              </a:rPr>
              <a:t>Kelompok 13</a:t>
            </a:r>
          </a:p>
          <a:p>
            <a:pPr marL="457200" indent="-457200">
              <a:buAutoNum type="arabicPeriod"/>
            </a:pPr>
            <a:r>
              <a:rPr lang="en-US" sz="2400" b="1">
                <a:solidFill>
                  <a:schemeClr val="tx1"/>
                </a:solidFill>
                <a:latin typeface="Times New Roman" panose="02020603050405020304" pitchFamily="18" charset="0"/>
                <a:cs typeface="Times New Roman" panose="02020603050405020304" pitchFamily="18" charset="0"/>
              </a:rPr>
              <a:t>Sekar Sukmaningtyas 2010101050</a:t>
            </a:r>
          </a:p>
          <a:p>
            <a:pPr marL="457200" indent="-457200">
              <a:buAutoNum type="arabicPeriod"/>
            </a:pPr>
            <a:r>
              <a:rPr lang="en-US" sz="2400" b="1">
                <a:solidFill>
                  <a:schemeClr val="tx1"/>
                </a:solidFill>
                <a:latin typeface="Times New Roman" panose="02020603050405020304" pitchFamily="18" charset="0"/>
                <a:cs typeface="Times New Roman" panose="02020603050405020304" pitchFamily="18" charset="0"/>
              </a:rPr>
              <a:t>Sukanti Ningsih 2010101051 </a:t>
            </a:r>
          </a:p>
          <a:p>
            <a:pPr marL="457200" indent="-457200">
              <a:buAutoNum type="arabicPeriod"/>
            </a:pPr>
            <a:r>
              <a:rPr lang="en-US" sz="2400" b="1">
                <a:solidFill>
                  <a:schemeClr val="tx1"/>
                </a:solidFill>
                <a:latin typeface="Times New Roman" panose="02020603050405020304" pitchFamily="18" charset="0"/>
                <a:cs typeface="Times New Roman" panose="02020603050405020304" pitchFamily="18" charset="0"/>
              </a:rPr>
              <a:t>Naurah Salsabila Anwar 2010101052 </a:t>
            </a:r>
          </a:p>
          <a:p>
            <a:pPr marL="457200" indent="-457200">
              <a:buAutoNum type="arabicPeriod"/>
            </a:pPr>
            <a:r>
              <a:rPr lang="en-US" sz="2400" b="1">
                <a:solidFill>
                  <a:schemeClr val="tx1"/>
                </a:solidFill>
                <a:latin typeface="Times New Roman" panose="02020603050405020304" pitchFamily="18" charset="0"/>
                <a:cs typeface="Times New Roman" panose="02020603050405020304" pitchFamily="18" charset="0"/>
              </a:rPr>
              <a:t>Lyland Wilujeng 2010101053 </a:t>
            </a:r>
          </a:p>
          <a:p>
            <a:pPr marL="457200" indent="-457200">
              <a:buAutoNum type="arabicPeriod"/>
            </a:pPr>
            <a:r>
              <a:rPr lang="en-US" sz="2400" b="1">
                <a:solidFill>
                  <a:schemeClr val="tx1"/>
                </a:solidFill>
                <a:latin typeface="Times New Roman" panose="02020603050405020304" pitchFamily="18" charset="0"/>
                <a:cs typeface="Times New Roman" panose="02020603050405020304" pitchFamily="18" charset="0"/>
              </a:rPr>
              <a:t>Mandala Rahayu 2010101055 </a:t>
            </a:r>
          </a:p>
        </p:txBody>
      </p:sp>
    </p:spTree>
    <p:extLst>
      <p:ext uri="{BB962C8B-B14F-4D97-AF65-F5344CB8AC3E}">
        <p14:creationId xmlns:p14="http://schemas.microsoft.com/office/powerpoint/2010/main" val="2632314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D3C76-E99B-4346-B00F-CEC391778D9F}"/>
              </a:ext>
            </a:extLst>
          </p:cNvPr>
          <p:cNvSpPr>
            <a:spLocks noGrp="1"/>
          </p:cNvSpPr>
          <p:nvPr>
            <p:ph type="title"/>
          </p:nvPr>
        </p:nvSpPr>
        <p:spPr>
          <a:xfrm>
            <a:off x="216245" y="1128408"/>
            <a:ext cx="2947482" cy="4601183"/>
          </a:xfrm>
        </p:spPr>
        <p:txBody>
          <a:bodyPr/>
          <a:lstStyle/>
          <a:p>
            <a:endParaRPr lang="en-US"/>
          </a:p>
        </p:txBody>
      </p:sp>
      <p:sp>
        <p:nvSpPr>
          <p:cNvPr id="4" name="TextBox 3">
            <a:extLst>
              <a:ext uri="{FF2B5EF4-FFF2-40B4-BE49-F238E27FC236}">
                <a16:creationId xmlns:a16="http://schemas.microsoft.com/office/drawing/2014/main" id="{6CFB2A8C-C210-AE42-81DD-765B6742536D}"/>
              </a:ext>
            </a:extLst>
          </p:cNvPr>
          <p:cNvSpPr txBox="1"/>
          <p:nvPr/>
        </p:nvSpPr>
        <p:spPr>
          <a:xfrm>
            <a:off x="4009670" y="2767279"/>
            <a:ext cx="7530353" cy="1323439"/>
          </a:xfrm>
          <a:prstGeom prst="rect">
            <a:avLst/>
          </a:prstGeom>
          <a:noFill/>
        </p:spPr>
        <p:txBody>
          <a:bodyPr wrap="square" rtlCol="0">
            <a:spAutoFit/>
          </a:bodyPr>
          <a:lstStyle/>
          <a:p>
            <a:pPr algn="l"/>
            <a:r>
              <a:rPr lang="en-US" sz="8000" b="1" i="1" u="sng">
                <a:latin typeface="Times New Roman" panose="02020603050405020304" pitchFamily="18" charset="0"/>
                <a:cs typeface="Times New Roman" panose="02020603050405020304" pitchFamily="18" charset="0"/>
              </a:rPr>
              <a:t>TERIMA KASIH </a:t>
            </a:r>
          </a:p>
        </p:txBody>
      </p:sp>
    </p:spTree>
    <p:extLst>
      <p:ext uri="{BB962C8B-B14F-4D97-AF65-F5344CB8AC3E}">
        <p14:creationId xmlns:p14="http://schemas.microsoft.com/office/powerpoint/2010/main" val="244642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AB92-E4AA-774B-9850-473433939106}"/>
              </a:ext>
            </a:extLst>
          </p:cNvPr>
          <p:cNvSpPr>
            <a:spLocks noGrp="1"/>
          </p:cNvSpPr>
          <p:nvPr>
            <p:ph type="title"/>
          </p:nvPr>
        </p:nvSpPr>
        <p:spPr>
          <a:xfrm>
            <a:off x="0" y="1123837"/>
            <a:ext cx="3508459" cy="4601183"/>
          </a:xfrm>
        </p:spPr>
        <p:txBody>
          <a:bodyPr/>
          <a:lstStyle/>
          <a:p>
            <a:r>
              <a:rPr lang="en-US" b="1" i="1" u="sng"/>
              <a:t>Pemenuhan saat masa nifas-menyusui. </a:t>
            </a:r>
          </a:p>
        </p:txBody>
      </p:sp>
      <p:sp>
        <p:nvSpPr>
          <p:cNvPr id="3" name="Content Placeholder 2">
            <a:extLst>
              <a:ext uri="{FF2B5EF4-FFF2-40B4-BE49-F238E27FC236}">
                <a16:creationId xmlns:a16="http://schemas.microsoft.com/office/drawing/2014/main" id="{BBF2A14E-F946-D04F-80DA-5A9CA5BAEFDC}"/>
              </a:ext>
            </a:extLst>
          </p:cNvPr>
          <p:cNvSpPr>
            <a:spLocks noGrp="1"/>
          </p:cNvSpPr>
          <p:nvPr>
            <p:ph idx="1"/>
          </p:nvPr>
        </p:nvSpPr>
        <p:spPr>
          <a:xfrm>
            <a:off x="4028187" y="864108"/>
            <a:ext cx="7315200" cy="5120640"/>
          </a:xfrm>
        </p:spPr>
        <p:txBody>
          <a:bodyPr/>
          <a:lstStyle/>
          <a:p>
            <a:pPr marL="0" indent="0">
              <a:buNone/>
            </a:pPr>
            <a:r>
              <a:rPr lang="en-US">
                <a:solidFill>
                  <a:schemeClr val="tx1"/>
                </a:solidFill>
              </a:rPr>
              <a:t>“Dalam masa nifas ini sangat penting sekali memperhatikan asupan gizi dan juga olahraga ibu menyusui,”. Ibu menyusui perlu memperhatikan status gizi dan kecukupan asupan hariannya, karena sangat mempengaruhi kuantitas dan kualitas Air Susu Ibu (ASI).</a:t>
            </a:r>
          </a:p>
          <a:p>
            <a:pPr marL="0" indent="0">
              <a:buNone/>
            </a:pPr>
            <a:r>
              <a:rPr lang="en-US">
                <a:solidFill>
                  <a:schemeClr val="tx1"/>
                </a:solidFill>
              </a:rPr>
              <a:t>Sebagai informasi, untuk memproduksi 100 ml ASI atau setara dengan 75 kkal, dibutuhkan energi sekitar 85 kkal. </a:t>
            </a:r>
          </a:p>
          <a:p>
            <a:pPr marL="0" indent="0">
              <a:buNone/>
            </a:pPr>
            <a:r>
              <a:rPr lang="en-US">
                <a:solidFill>
                  <a:schemeClr val="tx1"/>
                </a:solidFill>
              </a:rPr>
              <a:t>Ibu menyusui harus memperhatikan asupan gizi dan nutrisinya dengan mengonsumsi aneka jenis pangan yang lebih beragam untuk memenuhi kebutuhan energi, protein dan zat gizi mikro atau vitamin serta mineral.  Pemenuhan nutrisi ini untuk dapat memelihara kesehatan ibu dan produksi ASI.</a:t>
            </a:r>
          </a:p>
        </p:txBody>
      </p:sp>
    </p:spTree>
    <p:extLst>
      <p:ext uri="{BB962C8B-B14F-4D97-AF65-F5344CB8AC3E}">
        <p14:creationId xmlns:p14="http://schemas.microsoft.com/office/powerpoint/2010/main" val="94217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31959-923F-0143-BD3F-18E872B13C05}"/>
              </a:ext>
            </a:extLst>
          </p:cNvPr>
          <p:cNvSpPr>
            <a:spLocks noGrp="1"/>
          </p:cNvSpPr>
          <p:nvPr>
            <p:ph type="title"/>
          </p:nvPr>
        </p:nvSpPr>
        <p:spPr>
          <a:xfrm>
            <a:off x="110021" y="1123837"/>
            <a:ext cx="3215070" cy="4601183"/>
          </a:xfrm>
        </p:spPr>
        <p:txBody>
          <a:bodyPr/>
          <a:lstStyle/>
          <a:p>
            <a:r>
              <a:rPr lang="en-US" b="1" i="1" u="sng"/>
              <a:t>Makanan yang Diperbolehkan. </a:t>
            </a:r>
          </a:p>
        </p:txBody>
      </p:sp>
      <p:sp>
        <p:nvSpPr>
          <p:cNvPr id="3" name="Content Placeholder 2">
            <a:extLst>
              <a:ext uri="{FF2B5EF4-FFF2-40B4-BE49-F238E27FC236}">
                <a16:creationId xmlns:a16="http://schemas.microsoft.com/office/drawing/2014/main" id="{D8FC0D4D-A9A4-AC4A-B509-7F18EA42E7F8}"/>
              </a:ext>
            </a:extLst>
          </p:cNvPr>
          <p:cNvSpPr>
            <a:spLocks noGrp="1"/>
          </p:cNvSpPr>
          <p:nvPr>
            <p:ph idx="1"/>
          </p:nvPr>
        </p:nvSpPr>
        <p:spPr/>
        <p:txBody>
          <a:bodyPr>
            <a:normAutofit/>
          </a:bodyPr>
          <a:lstStyle/>
          <a:p>
            <a:pPr marL="0" indent="0">
              <a:buNone/>
            </a:pPr>
            <a:r>
              <a:rPr lang="en-US">
                <a:solidFill>
                  <a:schemeClr val="tx1"/>
                </a:solidFill>
              </a:rPr>
              <a:t>1. Sayuran Hijau</a:t>
            </a:r>
          </a:p>
          <a:p>
            <a:pPr marL="0" indent="0">
              <a:buNone/>
            </a:pPr>
            <a:r>
              <a:rPr lang="en-US">
                <a:solidFill>
                  <a:schemeClr val="tx1"/>
                </a:solidFill>
              </a:rPr>
              <a:t>Sayuran hijau mengandung vitamin A, vitamin C, kalsium, zat besi, antioksidan, juga serat. Serat tinggi dalam sayuran ini mampu melancarkan pencernaan. 
2. Daging Sapi Tanpa Lemak</a:t>
            </a:r>
          </a:p>
          <a:p>
            <a:pPr marL="0" indent="0">
              <a:buNone/>
            </a:pPr>
            <a:r>
              <a:rPr lang="en-US">
                <a:solidFill>
                  <a:schemeClr val="tx1"/>
                </a:solidFill>
              </a:rPr>
              <a:t>Daging jenis ini memiliki kandungan protein, vitamin B12, dan zat besi yang mampu memberikan energi tambahan, serta dapat mencegah terjadinya anemia defisiensi zat besi. </a:t>
            </a:r>
          </a:p>
          <a:p>
            <a:pPr marL="0" indent="0">
              <a:buNone/>
            </a:pPr>
            <a:r>
              <a:rPr lang="en-US">
                <a:solidFill>
                  <a:schemeClr val="tx1"/>
                </a:solidFill>
              </a:rPr>
              <a:t>3. Susu dan Produk Olahannya</a:t>
            </a:r>
          </a:p>
          <a:p>
            <a:pPr marL="0" indent="0">
              <a:buNone/>
            </a:pPr>
            <a:r>
              <a:rPr lang="en-US">
                <a:solidFill>
                  <a:schemeClr val="tx1"/>
                </a:solidFill>
              </a:rPr>
              <a:t>Jika ibu rutin mengonsumsi susu, ASI yang kaya akan vitamin D dan kalsium akan masuk ke dalam tubuh Si Kecil dan menunjang proses pertumbuhannya.</a:t>
            </a:r>
          </a:p>
        </p:txBody>
      </p:sp>
    </p:spTree>
    <p:extLst>
      <p:ext uri="{BB962C8B-B14F-4D97-AF65-F5344CB8AC3E}">
        <p14:creationId xmlns:p14="http://schemas.microsoft.com/office/powerpoint/2010/main" val="119473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D2098-A047-2B4A-B9A8-C4C9F71597B2}"/>
              </a:ext>
            </a:extLst>
          </p:cNvPr>
          <p:cNvSpPr>
            <a:spLocks noGrp="1"/>
          </p:cNvSpPr>
          <p:nvPr>
            <p:ph type="title"/>
          </p:nvPr>
        </p:nvSpPr>
        <p:spPr>
          <a:xfrm>
            <a:off x="252919" y="1123837"/>
            <a:ext cx="3072172" cy="4601183"/>
          </a:xfrm>
        </p:spPr>
        <p:txBody>
          <a:bodyPr/>
          <a:lstStyle/>
          <a:p>
            <a:r>
              <a:rPr lang="en-US" b="1" i="1" u="sng"/>
              <a:t>Makanan yang Diperbolehkan </a:t>
            </a:r>
          </a:p>
        </p:txBody>
      </p:sp>
      <p:sp>
        <p:nvSpPr>
          <p:cNvPr id="3" name="Content Placeholder 2">
            <a:extLst>
              <a:ext uri="{FF2B5EF4-FFF2-40B4-BE49-F238E27FC236}">
                <a16:creationId xmlns:a16="http://schemas.microsoft.com/office/drawing/2014/main" id="{81EA1FF1-AFB3-A248-B833-9C27EAF6D419}"/>
              </a:ext>
            </a:extLst>
          </p:cNvPr>
          <p:cNvSpPr>
            <a:spLocks noGrp="1"/>
          </p:cNvSpPr>
          <p:nvPr>
            <p:ph idx="1"/>
          </p:nvPr>
        </p:nvSpPr>
        <p:spPr/>
        <p:txBody>
          <a:bodyPr>
            <a:normAutofit fontScale="85000" lnSpcReduction="20000"/>
          </a:bodyPr>
          <a:lstStyle/>
          <a:p>
            <a:pPr marL="0" indent="0">
              <a:buNone/>
            </a:pPr>
            <a:r>
              <a:rPr lang="en-US">
                <a:solidFill>
                  <a:schemeClr val="tx1"/>
                </a:solidFill>
              </a:rPr>
              <a:t>4. Telur
Telur adalah sumber protein dan lemak sehat omega-3. Selain membantu proses pemulihan pasca persalinan, telur mampu melancarkan produksi ASI, dan menurunkan risiko depresi.
5. Kurma
Kurma mengandung banyak nutrisi baik, seperti kalium, fosfor, magnesium, dan zat besi. Mampu memperkuat sistem kekebalan tubuh.
6. Jeruk
 Buah ini mengandung tinggi vitamin C dan antioksidan yang mampu meningkatkan daya tahan tubuh dan menambah energi pasca persalinan.
7. Apel
Dalam 1 buah apel mengandung sekitar 100 kalori, 25 gram karbohidrat, 4 gram serat, 19 gram gula, juga antioksidan. Buah ini dapat membantu meningkatkan sistem kekebalan tubuh</a:t>
            </a:r>
          </a:p>
        </p:txBody>
      </p:sp>
    </p:spTree>
    <p:extLst>
      <p:ext uri="{BB962C8B-B14F-4D97-AF65-F5344CB8AC3E}">
        <p14:creationId xmlns:p14="http://schemas.microsoft.com/office/powerpoint/2010/main" val="2886538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4487-197F-CA4A-8A6C-B17A2FC0FD2B}"/>
              </a:ext>
            </a:extLst>
          </p:cNvPr>
          <p:cNvSpPr>
            <a:spLocks noGrp="1"/>
          </p:cNvSpPr>
          <p:nvPr>
            <p:ph type="title"/>
          </p:nvPr>
        </p:nvSpPr>
        <p:spPr>
          <a:xfrm>
            <a:off x="0" y="1123837"/>
            <a:ext cx="3459561" cy="4601183"/>
          </a:xfrm>
        </p:spPr>
        <p:txBody>
          <a:bodyPr/>
          <a:lstStyle/>
          <a:p>
            <a:r>
              <a:rPr lang="en-US" b="1" i="1" u="sng"/>
              <a:t>Makanan yang tidak diperbolehkan. </a:t>
            </a:r>
          </a:p>
        </p:txBody>
      </p:sp>
      <p:sp>
        <p:nvSpPr>
          <p:cNvPr id="3" name="Content Placeholder 2">
            <a:extLst>
              <a:ext uri="{FF2B5EF4-FFF2-40B4-BE49-F238E27FC236}">
                <a16:creationId xmlns:a16="http://schemas.microsoft.com/office/drawing/2014/main" id="{0BE91547-BB14-C340-A9DD-1C530A334E76}"/>
              </a:ext>
            </a:extLst>
          </p:cNvPr>
          <p:cNvSpPr>
            <a:spLocks noGrp="1"/>
          </p:cNvSpPr>
          <p:nvPr>
            <p:ph idx="1"/>
          </p:nvPr>
        </p:nvSpPr>
        <p:spPr/>
        <p:txBody>
          <a:bodyPr>
            <a:normAutofit fontScale="85000" lnSpcReduction="20000"/>
          </a:bodyPr>
          <a:lstStyle/>
          <a:p>
            <a:pPr marL="0" indent="0">
              <a:buNone/>
            </a:pPr>
            <a:r>
              <a:rPr lang="en-US">
                <a:solidFill>
                  <a:schemeClr val="tx1"/>
                </a:solidFill>
              </a:rPr>
              <a:t>1.Makanan pedas dan beraroma kuat
Makanan pedas memang tidak akan mengubah rasa ASI. Namun, konsumsi makanan pedas tetap harus dibatasi agar ibu tidak mengalai masalah pencernaan. Yang ada, ibu malah bisa mengalami diare hingga dehidrasi. 
2.Makanan berlemak tinggi 
Makanan berlemak tinggi juga termasuk pantangan makanan setelah melahirkan. Pasalnya, jenis makanan ini dapat menimbun lemak dalam tubuh dan menggagalkan  mengembalikan tubuh seperti semula.
3. Kafein dan alkohol
bayi akan mendapatkan kafein dari ibunya yang minum kopi. Sementara itu, konsumsi alkohol dapat menghambat produksi ASI, sama halnya dengan peppermint dan parsley yang dikonsumsi dalam jumlah banyak.
4.Makanan yang mengandung gas dan asam
Segala makanan yang memicu bertambahnya gas dan tingkat keasaman dalam tubuh juga tidak baik untuk si kecil. </a:t>
            </a:r>
          </a:p>
        </p:txBody>
      </p:sp>
    </p:spTree>
    <p:extLst>
      <p:ext uri="{BB962C8B-B14F-4D97-AF65-F5344CB8AC3E}">
        <p14:creationId xmlns:p14="http://schemas.microsoft.com/office/powerpoint/2010/main" val="185706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C2AC-31D3-064F-ACFB-BA015726245E}"/>
              </a:ext>
            </a:extLst>
          </p:cNvPr>
          <p:cNvSpPr>
            <a:spLocks noGrp="1"/>
          </p:cNvSpPr>
          <p:nvPr>
            <p:ph type="title"/>
          </p:nvPr>
        </p:nvSpPr>
        <p:spPr/>
        <p:txBody>
          <a:bodyPr/>
          <a:lstStyle/>
          <a:p>
            <a:r>
              <a:rPr lang="en-US" b="1" i="1" u="sng"/>
              <a:t>Makanan yang tidak diperbolehkan </a:t>
            </a:r>
          </a:p>
        </p:txBody>
      </p:sp>
      <p:sp>
        <p:nvSpPr>
          <p:cNvPr id="3" name="Content Placeholder 2">
            <a:extLst>
              <a:ext uri="{FF2B5EF4-FFF2-40B4-BE49-F238E27FC236}">
                <a16:creationId xmlns:a16="http://schemas.microsoft.com/office/drawing/2014/main" id="{6DDC21D2-3093-6749-B4E4-D2342C85CC88}"/>
              </a:ext>
            </a:extLst>
          </p:cNvPr>
          <p:cNvSpPr>
            <a:spLocks noGrp="1"/>
          </p:cNvSpPr>
          <p:nvPr>
            <p:ph idx="1"/>
          </p:nvPr>
        </p:nvSpPr>
        <p:spPr/>
        <p:txBody>
          <a:bodyPr>
            <a:normAutofit fontScale="85000" lnSpcReduction="20000"/>
          </a:bodyPr>
          <a:lstStyle/>
          <a:p>
            <a:pPr marL="0" indent="0">
              <a:buNone/>
            </a:pPr>
            <a:r>
              <a:rPr lang="en-US"/>
              <a:t>5.</a:t>
            </a:r>
            <a:r>
              <a:rPr lang="en-US">
                <a:solidFill>
                  <a:schemeClr val="tx1"/>
                </a:solidFill>
              </a:rPr>
              <a:t>Ikan bermerkuri
Ikan merupakan salah satu makanan yang sangat baik bagi ibu menyusui. Pasalnya, ikan mengandung kaya omega-3 yang dapat membantu mengoptimalkan perkembangan otak bayi. 
6.Kacang-kacangan
Pantangan makanan setelah melahirkan yang satu ini tidak berlaku umum, melainkan hanya bagi ibu yang memiliki alergi. 
7.Gandum
Rendahnya toleransi terhadap gluten bisa jadi alasan mengapa bayi rewel, sakit perut, bahkan mengalami pendarahan saat buang air besar. Bila ini terjadi pada buah hati, maka segera hentikan konsumsi makanan jenis gluten, dan gandum adalah salah satunya.
8. Obat-obatan tertentu
Saat menyusui, ada baiknya Ibu nifas tetap berhati-hati dalam memilih jenis obat yang hendak dikonsumsi. Pastikan untuk selalu berkonsultasi terlebih dulu ke dokter sebelum minum obat jenis apa pun.</a:t>
            </a:r>
          </a:p>
        </p:txBody>
      </p:sp>
    </p:spTree>
    <p:extLst>
      <p:ext uri="{BB962C8B-B14F-4D97-AF65-F5344CB8AC3E}">
        <p14:creationId xmlns:p14="http://schemas.microsoft.com/office/powerpoint/2010/main" val="234825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CFDA-AE9D-6B4A-8291-5ABD38A461A5}"/>
              </a:ext>
            </a:extLst>
          </p:cNvPr>
          <p:cNvSpPr>
            <a:spLocks noGrp="1"/>
          </p:cNvSpPr>
          <p:nvPr>
            <p:ph type="title"/>
          </p:nvPr>
        </p:nvSpPr>
        <p:spPr>
          <a:xfrm>
            <a:off x="0" y="1123837"/>
            <a:ext cx="3398439" cy="4601183"/>
          </a:xfrm>
        </p:spPr>
        <p:txBody>
          <a:bodyPr/>
          <a:lstStyle/>
          <a:p>
            <a:r>
              <a:rPr lang="en-US" b="1" i="1" u="sng"/>
              <a:t>Jumlah/hitung porsi kebutuhan nya</a:t>
            </a:r>
          </a:p>
        </p:txBody>
      </p:sp>
      <p:sp>
        <p:nvSpPr>
          <p:cNvPr id="6" name="TextBox 5">
            <a:extLst>
              <a:ext uri="{FF2B5EF4-FFF2-40B4-BE49-F238E27FC236}">
                <a16:creationId xmlns:a16="http://schemas.microsoft.com/office/drawing/2014/main" id="{3FB6B770-8216-474C-9327-AE653E35B443}"/>
              </a:ext>
            </a:extLst>
          </p:cNvPr>
          <p:cNvSpPr txBox="1"/>
          <p:nvPr/>
        </p:nvSpPr>
        <p:spPr>
          <a:xfrm>
            <a:off x="4069701" y="1389937"/>
            <a:ext cx="4997416" cy="4801314"/>
          </a:xfrm>
          <a:prstGeom prst="rect">
            <a:avLst/>
          </a:prstGeom>
          <a:noFill/>
        </p:spPr>
        <p:txBody>
          <a:bodyPr wrap="square" rtlCol="0">
            <a:spAutoFit/>
          </a:bodyPr>
          <a:lstStyle/>
          <a:p>
            <a:pPr algn="l"/>
            <a:r>
              <a:rPr lang="en-US" b="1" u="sng"/>
              <a:t>Makanan Utama Pagi</a:t>
            </a:r>
          </a:p>
          <a:p>
            <a:pPr algn="l"/>
            <a:r>
              <a:rPr lang="en-US"/>
              <a:t>
Nasi orak arik
Karbohidrat = 2,5g
Protein = 7, 5g
Lemak = 10g
Susu Kental Manis
Karbohidrat = 10g
Protein = 7g
Lemak = 6g
Pisang
Karbohidrat = 12g
Protein = - 
Lemak = -
</a:t>
            </a:r>
          </a:p>
        </p:txBody>
      </p:sp>
      <p:sp>
        <p:nvSpPr>
          <p:cNvPr id="7" name="TextBox 6">
            <a:extLst>
              <a:ext uri="{FF2B5EF4-FFF2-40B4-BE49-F238E27FC236}">
                <a16:creationId xmlns:a16="http://schemas.microsoft.com/office/drawing/2014/main" id="{2A61E7DD-B27B-F945-A914-00CFACB5E777}"/>
              </a:ext>
            </a:extLst>
          </p:cNvPr>
          <p:cNvSpPr txBox="1"/>
          <p:nvPr/>
        </p:nvSpPr>
        <p:spPr>
          <a:xfrm>
            <a:off x="7997331" y="1993267"/>
            <a:ext cx="4997415" cy="3139321"/>
          </a:xfrm>
          <a:prstGeom prst="rect">
            <a:avLst/>
          </a:prstGeom>
          <a:noFill/>
        </p:spPr>
        <p:txBody>
          <a:bodyPr wrap="square" rtlCol="0">
            <a:spAutoFit/>
          </a:bodyPr>
          <a:lstStyle/>
          <a:p>
            <a:pPr algn="l"/>
            <a:r>
              <a:rPr lang="en-US" b="1" u="sng"/>
              <a:t>Snack</a:t>
            </a:r>
          </a:p>
          <a:p>
            <a:pPr algn="l"/>
            <a:r>
              <a:rPr lang="en-US"/>
              <a:t>
Roti Bakar Keju
Karbohidrat = - 
Protein = - 
Lemak = 8g
Jus Mangga
Karbohidrat = 18g
Protein = - 
Lemak = -</a:t>
            </a:r>
          </a:p>
        </p:txBody>
      </p:sp>
    </p:spTree>
    <p:extLst>
      <p:ext uri="{BB962C8B-B14F-4D97-AF65-F5344CB8AC3E}">
        <p14:creationId xmlns:p14="http://schemas.microsoft.com/office/powerpoint/2010/main" val="212795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4BA0-87EF-EB48-A6DC-C81D491D7742}"/>
              </a:ext>
            </a:extLst>
          </p:cNvPr>
          <p:cNvSpPr>
            <a:spLocks noGrp="1"/>
          </p:cNvSpPr>
          <p:nvPr>
            <p:ph type="title"/>
          </p:nvPr>
        </p:nvSpPr>
        <p:spPr/>
        <p:txBody>
          <a:bodyPr/>
          <a:lstStyle/>
          <a:p>
            <a:endParaRPr lang="en-US"/>
          </a:p>
        </p:txBody>
      </p:sp>
      <p:sp>
        <p:nvSpPr>
          <p:cNvPr id="6" name="TextBox 5">
            <a:extLst>
              <a:ext uri="{FF2B5EF4-FFF2-40B4-BE49-F238E27FC236}">
                <a16:creationId xmlns:a16="http://schemas.microsoft.com/office/drawing/2014/main" id="{D1B57B2A-C7BE-A941-B4CC-AA83CBB6F3F4}"/>
              </a:ext>
            </a:extLst>
          </p:cNvPr>
          <p:cNvSpPr txBox="1"/>
          <p:nvPr/>
        </p:nvSpPr>
        <p:spPr>
          <a:xfrm>
            <a:off x="4012724" y="1123837"/>
            <a:ext cx="3298198" cy="5078313"/>
          </a:xfrm>
          <a:prstGeom prst="rect">
            <a:avLst/>
          </a:prstGeom>
          <a:noFill/>
        </p:spPr>
        <p:txBody>
          <a:bodyPr wrap="square" rtlCol="0">
            <a:spAutoFit/>
          </a:bodyPr>
          <a:lstStyle/>
          <a:p>
            <a:pPr algn="l"/>
            <a:r>
              <a:rPr lang="en-US" b="1" u="sng"/>
              <a:t>Makanan Utama Siang</a:t>
            </a:r>
          </a:p>
          <a:p>
            <a:pPr algn="l"/>
            <a:r>
              <a:rPr lang="en-US"/>
              <a:t>
Ubi
Karbohidrat = 40g
Protein = 4g
Lemak = -
Sayur Bening
Karbohidrat = 8g
Protein = 1g
Lemak = -
Ayam Goreng
Karbohidrat = -
Protein = 7g
Lemak = 12g
</a:t>
            </a:r>
          </a:p>
        </p:txBody>
      </p:sp>
      <p:sp>
        <p:nvSpPr>
          <p:cNvPr id="12" name="TextBox 11">
            <a:extLst>
              <a:ext uri="{FF2B5EF4-FFF2-40B4-BE49-F238E27FC236}">
                <a16:creationId xmlns:a16="http://schemas.microsoft.com/office/drawing/2014/main" id="{7BFB1F74-CA6D-8B48-A40F-01F309E5C75A}"/>
              </a:ext>
            </a:extLst>
          </p:cNvPr>
          <p:cNvSpPr txBox="1"/>
          <p:nvPr/>
        </p:nvSpPr>
        <p:spPr>
          <a:xfrm>
            <a:off x="8123245" y="1854767"/>
            <a:ext cx="2536604" cy="3139321"/>
          </a:xfrm>
          <a:prstGeom prst="rect">
            <a:avLst/>
          </a:prstGeom>
          <a:noFill/>
        </p:spPr>
        <p:txBody>
          <a:bodyPr wrap="square">
            <a:spAutoFit/>
          </a:bodyPr>
          <a:lstStyle/>
          <a:p>
            <a:r>
              <a:rPr lang="en-US" sz="1800" kern="1200">
                <a:solidFill>
                  <a:srgbClr val="000000"/>
                </a:solidFill>
                <a:effectLst/>
                <a:latin typeface="Corbel" panose="020B0503020204020204" pitchFamily="34" charset="0"/>
                <a:ea typeface="+mn-ea"/>
                <a:cs typeface="+mn-cs"/>
              </a:rPr>
              <a:t>Pisang</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Karbohidrat = 12g</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Protein = -</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Lemak = -</a:t>
            </a:r>
            <a:br>
              <a:rPr lang="en-US" sz="1800" kern="1200">
                <a:solidFill>
                  <a:srgbClr val="000000"/>
                </a:solidFill>
                <a:effectLst/>
                <a:latin typeface="Corbel" panose="020B0503020204020204" pitchFamily="34" charset="0"/>
                <a:ea typeface="+mn-ea"/>
                <a:cs typeface="+mn-cs"/>
              </a:rPr>
            </a:br>
            <a:br>
              <a:rPr lang="en-US" sz="1800" kern="1200">
                <a:solidFill>
                  <a:srgbClr val="000000"/>
                </a:solidFill>
                <a:effectLst/>
                <a:latin typeface="Corbel" panose="020B0503020204020204" pitchFamily="34" charset="0"/>
                <a:ea typeface="+mn-ea"/>
                <a:cs typeface="+mn-cs"/>
              </a:rPr>
            </a:br>
            <a:r>
              <a:rPr lang="en-US" sz="1800" b="1" u="sng" kern="1200">
                <a:solidFill>
                  <a:srgbClr val="000000"/>
                </a:solidFill>
                <a:effectLst/>
                <a:latin typeface="Corbel" panose="020B0503020204020204" pitchFamily="34" charset="0"/>
                <a:ea typeface="+mn-ea"/>
                <a:cs typeface="+mn-cs"/>
              </a:rPr>
              <a:t>Snack</a:t>
            </a:r>
          </a:p>
          <a:p>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Salad Buah</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Karbohidrat = 106,26g</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Protein = 12,43g</a:t>
            </a:r>
            <a:br>
              <a:rPr lang="en-US" sz="1800" kern="1200">
                <a:solidFill>
                  <a:srgbClr val="000000"/>
                </a:solidFill>
                <a:effectLst/>
                <a:latin typeface="Corbel" panose="020B0503020204020204" pitchFamily="34" charset="0"/>
                <a:ea typeface="+mn-ea"/>
                <a:cs typeface="+mn-cs"/>
              </a:rPr>
            </a:br>
            <a:r>
              <a:rPr lang="en-US" sz="1800" kern="1200">
                <a:solidFill>
                  <a:srgbClr val="000000"/>
                </a:solidFill>
                <a:effectLst/>
                <a:latin typeface="Corbel" panose="020B0503020204020204" pitchFamily="34" charset="0"/>
                <a:ea typeface="+mn-ea"/>
                <a:cs typeface="+mn-cs"/>
              </a:rPr>
              <a:t>Lemak = 7,55g</a:t>
            </a:r>
            <a:endParaRPr lang="en-US"/>
          </a:p>
        </p:txBody>
      </p:sp>
    </p:spTree>
    <p:extLst>
      <p:ext uri="{BB962C8B-B14F-4D97-AF65-F5344CB8AC3E}">
        <p14:creationId xmlns:p14="http://schemas.microsoft.com/office/powerpoint/2010/main" val="375361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22D3-CFC2-6745-822E-65C2BF3CA84E}"/>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EFD82AB5-D164-B84E-93D9-1E756D26D8E3}"/>
              </a:ext>
            </a:extLst>
          </p:cNvPr>
          <p:cNvSpPr txBox="1"/>
          <p:nvPr/>
        </p:nvSpPr>
        <p:spPr>
          <a:xfrm>
            <a:off x="5185675" y="2514600"/>
            <a:ext cx="1828800" cy="1828800"/>
          </a:xfrm>
          <a:prstGeom prst="rect">
            <a:avLst/>
          </a:prstGeom>
          <a:noFill/>
        </p:spPr>
        <p:txBody>
          <a:bodyPr wrap="square" rtlCol="0">
            <a:spAutoFit/>
          </a:bodyPr>
          <a:lstStyle/>
          <a:p>
            <a:pPr algn="l"/>
            <a:endParaRPr lang="en-US"/>
          </a:p>
        </p:txBody>
      </p:sp>
      <p:sp>
        <p:nvSpPr>
          <p:cNvPr id="5" name="TextBox 4">
            <a:extLst>
              <a:ext uri="{FF2B5EF4-FFF2-40B4-BE49-F238E27FC236}">
                <a16:creationId xmlns:a16="http://schemas.microsoft.com/office/drawing/2014/main" id="{8F0A3A66-319F-E547-9BDD-FC1411B48867}"/>
              </a:ext>
            </a:extLst>
          </p:cNvPr>
          <p:cNvSpPr txBox="1"/>
          <p:nvPr/>
        </p:nvSpPr>
        <p:spPr>
          <a:xfrm>
            <a:off x="4598895" y="790932"/>
            <a:ext cx="2809212" cy="5909310"/>
          </a:xfrm>
          <a:prstGeom prst="rect">
            <a:avLst/>
          </a:prstGeom>
          <a:noFill/>
        </p:spPr>
        <p:txBody>
          <a:bodyPr wrap="square" rtlCol="0">
            <a:spAutoFit/>
          </a:bodyPr>
          <a:lstStyle/>
          <a:p>
            <a:pPr algn="l"/>
            <a:r>
              <a:rPr lang="en-US" b="1" u="sng"/>
              <a:t>Makanan Utama Sore</a:t>
            </a:r>
          </a:p>
          <a:p>
            <a:pPr algn="l"/>
            <a:r>
              <a:rPr lang="en-US"/>
              <a:t>
Bihun Goreng
Karbohidrat = 40g
Protein = 11g
Lemak = 2g
Kalori = 225 kal
Tahu Bacem 
Karbohidrat = 7g
Protein = 5g
Lemak = 3g
Kalori = 75 kal
Papaya
Karbohidrat = 12g
Protein = - 
Lemak = -
Kalori = 50 kal
</a:t>
            </a:r>
          </a:p>
        </p:txBody>
      </p:sp>
      <p:sp>
        <p:nvSpPr>
          <p:cNvPr id="6" name="TextBox 5">
            <a:extLst>
              <a:ext uri="{FF2B5EF4-FFF2-40B4-BE49-F238E27FC236}">
                <a16:creationId xmlns:a16="http://schemas.microsoft.com/office/drawing/2014/main" id="{60A4D903-18EF-E54F-96ED-9FADDCC770CD}"/>
              </a:ext>
            </a:extLst>
          </p:cNvPr>
          <p:cNvSpPr txBox="1"/>
          <p:nvPr/>
        </p:nvSpPr>
        <p:spPr>
          <a:xfrm>
            <a:off x="8437419" y="2408765"/>
            <a:ext cx="1828800" cy="2308324"/>
          </a:xfrm>
          <a:prstGeom prst="rect">
            <a:avLst/>
          </a:prstGeom>
          <a:noFill/>
        </p:spPr>
        <p:txBody>
          <a:bodyPr wrap="square" rtlCol="0">
            <a:spAutoFit/>
          </a:bodyPr>
          <a:lstStyle/>
          <a:p>
            <a:pPr algn="l"/>
            <a:r>
              <a:rPr lang="en-US" b="1" u="sng"/>
              <a:t>Snack</a:t>
            </a:r>
          </a:p>
          <a:p>
            <a:pPr algn="l"/>
            <a:r>
              <a:rPr lang="en-US"/>
              <a:t>
Bubur Kacang Hijau
Karbohidrat = 7g
Protein = 5g
Lemak = 8g
Kalori = 125 kal</a:t>
            </a:r>
          </a:p>
        </p:txBody>
      </p:sp>
    </p:spTree>
    <p:extLst>
      <p:ext uri="{BB962C8B-B14F-4D97-AF65-F5344CB8AC3E}">
        <p14:creationId xmlns:p14="http://schemas.microsoft.com/office/powerpoint/2010/main" val="154972750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Frame</vt:lpstr>
      <vt:lpstr>GIZI DALAM KESEHATAN REPRODUKSI </vt:lpstr>
      <vt:lpstr>Pemenuhan saat masa nifas-menyusui. </vt:lpstr>
      <vt:lpstr>Makanan yang Diperbolehkan. </vt:lpstr>
      <vt:lpstr>Makanan yang Diperbolehkan </vt:lpstr>
      <vt:lpstr>Makanan yang tidak diperbolehkan. </vt:lpstr>
      <vt:lpstr>Makanan yang tidak diperbolehkan </vt:lpstr>
      <vt:lpstr>Jumlah/hitung porsi kebutuhan nya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GIZI DALAM KESEHATAN REPRODUKSI </dc:title>
  <dc:creator>Unknown User</dc:creator>
  <cp:lastModifiedBy>Unknown User</cp:lastModifiedBy>
  <cp:revision>1</cp:revision>
  <dcterms:created xsi:type="dcterms:W3CDTF">2022-04-12T17:07:42Z</dcterms:created>
  <dcterms:modified xsi:type="dcterms:W3CDTF">2022-04-12T17:35:15Z</dcterms:modified>
</cp:coreProperties>
</file>