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864" userDrawn="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ABFCF23-3B69-468F-B69F-88F6DE6A72F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orient="horz" pos="1008"/>
        <p:guide orient="horz" pos="3888"/>
        <p:guide orient="horz" pos="864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4/3/2022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5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0BBE6BF-C811-45BB-8BA9-22EFF2B83FFA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5" name="Picture 2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Rectangle 35"/>
          <p:cNvSpPr/>
          <p:nvPr userDrawn="1"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01147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41C5-B5F2-469F-BA25-292CFCDAF6E0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D85FE-5443-4629-8A1C-6F6EA57CBD60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84863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9362CC-4597-4E8E-AFE5-237B3DA1FF07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9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454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454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F63988-78D4-46C4-B808-1786C6A42859}" type="datetime1">
              <a:rPr lang="en-US" smtClean="0"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12873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35496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24328" y="1600200"/>
            <a:ext cx="4572000" cy="45720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482C1EE-CCC0-4F27-8918-BF938AC1419F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6615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936615" y="2514706"/>
            <a:ext cx="4572000" cy="3657493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4328" y="1499616"/>
            <a:ext cx="4572000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824328" y="2514600"/>
            <a:ext cx="4572000" cy="365556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9A0C48B-9D86-4C33-9BD3-2929B1D74E3D}" type="datetime1">
              <a:rPr lang="en-US" smtClean="0"/>
              <a:t>4/3/2022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87B711C-F9D6-42CE-B848-D107B7756573}" type="datetime1">
              <a:rPr lang="en-US" smtClean="0"/>
              <a:t>4/3/2022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92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5180250" y="6356351"/>
            <a:ext cx="1218883" cy="365125"/>
          </a:xfrm>
        </p:spPr>
        <p:txBody>
          <a:bodyPr/>
          <a:lstStyle/>
          <a:p>
            <a:fld id="{4C1EAC44-87EE-4E25-9BCB-D1B8F4FDD9D1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5933" y="6356351"/>
            <a:ext cx="3974065" cy="365125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66796" y="6356351"/>
            <a:ext cx="609441" cy="365125"/>
          </a:xfrm>
        </p:spPr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8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68E44B9-3FFE-4574-9630-3E5A6F960186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7639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F492-7803-4716-B969-A5873965FF8A}" type="datetime1">
              <a:rPr lang="en-US" smtClean="0"/>
              <a:t>4/3/2022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25645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90000">
              <a:schemeClr val="tx2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3413" y="177800"/>
            <a:ext cx="9472824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3413" y="1600200"/>
            <a:ext cx="947282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FD004168-AADC-4457-9784-543656FEE4FC}" type="datetime1">
              <a:rPr lang="en-US" smtClean="0"/>
              <a:pPr/>
              <a:t>4/3/2022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885691" y="0"/>
            <a:ext cx="304721" cy="6858000"/>
          </a:xfrm>
          <a:prstGeom prst="rect">
            <a:avLst/>
          </a:prstGeom>
          <a:solidFill>
            <a:schemeClr val="tx2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pic>
        <p:nvPicPr>
          <p:cNvPr id="46" name="Picture 2"/>
          <p:cNvPicPr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1803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51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199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2854052" y="221460"/>
            <a:ext cx="6588732" cy="1152128"/>
          </a:xfrm>
          <a:prstGeom prst="homePlate">
            <a:avLst/>
          </a:prstGeom>
          <a:effectLst>
            <a:softEdge rad="127000"/>
          </a:effectLst>
        </p:spPr>
        <p:style>
          <a:lnRef idx="1">
            <a:schemeClr val="accent2"/>
          </a:lnRef>
          <a:fillRef idx="1003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Informal Roman" panose="030604020304060B0204" pitchFamily="66" charset="0"/>
              </a:rPr>
              <a:t>HAK DAN KEWAJIBAN BIDAN </a:t>
            </a:r>
            <a:endParaRPr lang="en-US" sz="3200" dirty="0">
              <a:latin typeface="Informal Roman" panose="030604020304060B0204" pitchFamily="66" charset="0"/>
            </a:endParaRPr>
          </a:p>
        </p:txBody>
      </p:sp>
      <p:sp>
        <p:nvSpPr>
          <p:cNvPr id="5" name="Round Same Side Corner Rectangle 4"/>
          <p:cNvSpPr/>
          <p:nvPr/>
        </p:nvSpPr>
        <p:spPr>
          <a:xfrm>
            <a:off x="2998068" y="1628800"/>
            <a:ext cx="8208912" cy="4824536"/>
          </a:xfrm>
          <a:prstGeom prst="round2SameRect">
            <a:avLst/>
          </a:prstGeom>
          <a:effectLst>
            <a:softEdge rad="317500"/>
          </a:effectLst>
        </p:spPr>
        <p:style>
          <a:lnRef idx="1">
            <a:schemeClr val="accent2"/>
          </a:lnRef>
          <a:fillRef idx="1003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en-US" dirty="0">
                <a:latin typeface="Bahnschrift SemiBold SemiConden" panose="020B0502040204020203" pitchFamily="34" charset="0"/>
              </a:rPr>
              <a:t>NAMA KELOMPOK A2 :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1. SURYANTI_2110101017</a:t>
            </a:r>
            <a:endParaRPr lang="en-US" dirty="0">
              <a:latin typeface="Bahnschrift SemiBold SemiConden" panose="020B0502040204020203" pitchFamily="34" charset="0"/>
            </a:endParaRP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2. HENI </a:t>
            </a:r>
            <a:r>
              <a:rPr lang="en-US" dirty="0">
                <a:latin typeface="Bahnschrift SemiBold SemiConden" panose="020B0502040204020203" pitchFamily="34" charset="0"/>
              </a:rPr>
              <a:t>INDRIYANI_2110101018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3. ARIS </a:t>
            </a:r>
            <a:r>
              <a:rPr lang="en-US" dirty="0">
                <a:latin typeface="Bahnschrift SemiBold SemiConden" panose="020B0502040204020203" pitchFamily="34" charset="0"/>
              </a:rPr>
              <a:t>FATMALA_2110101019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4. ALIFFAH MUSFIROTUN A_2110101020</a:t>
            </a:r>
            <a:endParaRPr lang="en-US" dirty="0">
              <a:latin typeface="Bahnschrift SemiBold SemiConden" panose="020B0502040204020203" pitchFamily="34" charset="0"/>
            </a:endParaRP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5. SYARAH </a:t>
            </a:r>
            <a:r>
              <a:rPr lang="en-US" dirty="0">
                <a:latin typeface="Bahnschrift SemiBold SemiConden" panose="020B0502040204020203" pitchFamily="34" charset="0"/>
              </a:rPr>
              <a:t>KHOIRUNNISA_2110101021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6. AFIKA </a:t>
            </a:r>
            <a:r>
              <a:rPr lang="en-US" dirty="0">
                <a:latin typeface="Bahnschrift SemiBold SemiConden" panose="020B0502040204020203" pitchFamily="34" charset="0"/>
              </a:rPr>
              <a:t>SELMA _2110101022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7. AMALIA </a:t>
            </a:r>
            <a:r>
              <a:rPr lang="en-US" dirty="0">
                <a:latin typeface="Bahnschrift SemiBold SemiConden" panose="020B0502040204020203" pitchFamily="34" charset="0"/>
              </a:rPr>
              <a:t>ZIDNY_2110101023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8. INTAN </a:t>
            </a:r>
            <a:r>
              <a:rPr lang="en-US" dirty="0">
                <a:latin typeface="Bahnschrift SemiBold SemiConden" panose="020B0502040204020203" pitchFamily="34" charset="0"/>
              </a:rPr>
              <a:t>LAROIBA_2110101024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9. AFIFAH </a:t>
            </a:r>
            <a:r>
              <a:rPr lang="en-US" dirty="0">
                <a:latin typeface="Bahnschrift SemiBold SemiConden" panose="020B0502040204020203" pitchFamily="34" charset="0"/>
              </a:rPr>
              <a:t>ROSIANA_2110101025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10. LEDY </a:t>
            </a:r>
            <a:r>
              <a:rPr lang="en-US" dirty="0">
                <a:latin typeface="Bahnschrift SemiBold SemiConden" panose="020B0502040204020203" pitchFamily="34" charset="0"/>
              </a:rPr>
              <a:t>SUPRIHATIN_2110101028</a:t>
            </a:r>
          </a:p>
          <a:p>
            <a:r>
              <a:rPr lang="en-US" dirty="0" smtClean="0">
                <a:latin typeface="Bahnschrift SemiBold SemiConden" panose="020B0502040204020203" pitchFamily="34" charset="0"/>
              </a:rPr>
              <a:t>11. MONICA </a:t>
            </a:r>
            <a:r>
              <a:rPr lang="en-US" dirty="0">
                <a:latin typeface="Bahnschrift SemiBold SemiConden" panose="020B0502040204020203" pitchFamily="34" charset="0"/>
              </a:rPr>
              <a:t>DWI PUTRI_2110101029</a:t>
            </a:r>
            <a:endParaRPr lang="en-US" dirty="0">
              <a:latin typeface="Bahnschrift SemiBold SemiConden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9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0">
              <a:buNone/>
            </a:pPr>
            <a:r>
              <a:rPr lang="en-US" dirty="0" smtClean="0"/>
              <a:t> </a:t>
            </a:r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4870276" y="174341"/>
            <a:ext cx="3600400" cy="928698"/>
          </a:xfrm>
          <a:prstGeom prst="roundRect">
            <a:avLst/>
          </a:prstGeom>
          <a:effectLst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Segoe Print" panose="02000600000000000000" pitchFamily="2" charset="0"/>
              </a:rPr>
              <a:t>KEWAJIBAN BIDAN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Segoe Print" panose="02000600000000000000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773932" y="908721"/>
            <a:ext cx="5400599" cy="5760640"/>
          </a:xfrm>
          <a:prstGeom prst="ellipse">
            <a:avLst/>
          </a:prstGeom>
          <a:effectLst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err="1"/>
              <a:t>Kewajiban</a:t>
            </a:r>
            <a:r>
              <a:rPr lang="en-US" sz="1400" dirty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diatur</a:t>
            </a:r>
            <a:r>
              <a:rPr lang="en-US" sz="1400" dirty="0"/>
              <a:t> </a:t>
            </a:r>
            <a:r>
              <a:rPr lang="en-US" sz="1400" dirty="0" err="1"/>
              <a:t>didalam</a:t>
            </a:r>
            <a:r>
              <a:rPr lang="en-US" sz="1400" dirty="0"/>
              <a:t> </a:t>
            </a:r>
            <a:r>
              <a:rPr lang="en-US" sz="1400" dirty="0" err="1"/>
              <a:t>Kode</a:t>
            </a:r>
            <a:r>
              <a:rPr lang="en-US" sz="1400" dirty="0"/>
              <a:t> </a:t>
            </a:r>
            <a:r>
              <a:rPr lang="en-US" sz="1400" dirty="0" err="1"/>
              <a:t>etik</a:t>
            </a:r>
            <a:r>
              <a:rPr lang="en-US" sz="1400" dirty="0"/>
              <a:t> </a:t>
            </a:r>
            <a:r>
              <a:rPr lang="en-US" sz="1400" dirty="0" err="1"/>
              <a:t>bidan</a:t>
            </a:r>
            <a:r>
              <a:rPr lang="en-US" sz="1400" dirty="0"/>
              <a:t> Indonesia, yang </a:t>
            </a:r>
            <a:r>
              <a:rPr lang="en-US" sz="1400" dirty="0" err="1"/>
              <a:t>terdiri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/>
              <a:t>1.Kewajiban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terhadap</a:t>
            </a:r>
            <a:r>
              <a:rPr lang="en-US" sz="1400" dirty="0"/>
              <a:t> </a:t>
            </a:r>
            <a:r>
              <a:rPr lang="en-US" sz="1400" dirty="0" err="1"/>
              <a:t>klien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endParaRPr lang="en-US" sz="1400" dirty="0"/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senantiasa</a:t>
            </a:r>
            <a:r>
              <a:rPr lang="en-US" sz="1400" dirty="0"/>
              <a:t> </a:t>
            </a:r>
            <a:r>
              <a:rPr lang="en-US" sz="1400" dirty="0" err="1"/>
              <a:t>menjunjung</a:t>
            </a:r>
            <a:r>
              <a:rPr lang="en-US" sz="1400" dirty="0"/>
              <a:t> </a:t>
            </a:r>
            <a:r>
              <a:rPr lang="en-US" sz="1400" dirty="0" err="1"/>
              <a:t>tinggi</a:t>
            </a:r>
            <a:r>
              <a:rPr lang="en-US" sz="1400" dirty="0"/>
              <a:t>, </a:t>
            </a:r>
            <a:r>
              <a:rPr lang="en-US" sz="1400" dirty="0" err="1"/>
              <a:t>menghayati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mengamalkan</a:t>
            </a:r>
            <a:r>
              <a:rPr lang="en-US" sz="1400" dirty="0"/>
              <a:t> </a:t>
            </a:r>
            <a:r>
              <a:rPr lang="en-US" sz="1400" dirty="0" err="1"/>
              <a:t>sumpah</a:t>
            </a:r>
            <a:r>
              <a:rPr lang="en-US" sz="1400" dirty="0"/>
              <a:t> </a:t>
            </a:r>
            <a:r>
              <a:rPr lang="en-US" sz="1400" dirty="0" err="1"/>
              <a:t>jabatannya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melaksanakan</a:t>
            </a:r>
            <a:r>
              <a:rPr lang="en-US" sz="1400" dirty="0"/>
              <a:t> </a:t>
            </a:r>
            <a:r>
              <a:rPr lang="en-US" sz="1400" dirty="0" err="1"/>
              <a:t>tugas</a:t>
            </a:r>
            <a:r>
              <a:rPr lang="en-US" sz="1400" dirty="0"/>
              <a:t> </a:t>
            </a:r>
            <a:r>
              <a:rPr lang="en-US" sz="1400" dirty="0" err="1"/>
              <a:t>pengabdiannya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dlm</a:t>
            </a:r>
            <a:r>
              <a:rPr lang="en-US" sz="1400" dirty="0"/>
              <a:t> </a:t>
            </a:r>
            <a:r>
              <a:rPr lang="en-US" sz="1400" dirty="0" err="1"/>
              <a:t>menjalankan</a:t>
            </a:r>
            <a:r>
              <a:rPr lang="en-US" sz="1400" dirty="0"/>
              <a:t> </a:t>
            </a:r>
            <a:r>
              <a:rPr lang="en-US" sz="1400" dirty="0" err="1"/>
              <a:t>tugas</a:t>
            </a:r>
            <a:r>
              <a:rPr lang="en-US" sz="1400" dirty="0"/>
              <a:t> </a:t>
            </a:r>
            <a:r>
              <a:rPr lang="en-US" sz="1400" dirty="0" err="1"/>
              <a:t>profesinya</a:t>
            </a:r>
            <a:r>
              <a:rPr lang="en-US" sz="1400" dirty="0"/>
              <a:t> </a:t>
            </a:r>
            <a:r>
              <a:rPr lang="en-US" sz="1400" dirty="0" err="1"/>
              <a:t>menjunjung</a:t>
            </a:r>
            <a:r>
              <a:rPr lang="en-US" sz="1400" dirty="0"/>
              <a:t> </a:t>
            </a:r>
            <a:r>
              <a:rPr lang="en-US" sz="1400" dirty="0" err="1"/>
              <a:t>tinggi</a:t>
            </a:r>
            <a:r>
              <a:rPr lang="en-US" sz="1400" dirty="0"/>
              <a:t> </a:t>
            </a:r>
            <a:r>
              <a:rPr lang="en-US" sz="1400" dirty="0" err="1"/>
              <a:t>harkat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martabat</a:t>
            </a:r>
            <a:r>
              <a:rPr lang="en-US" sz="1400" dirty="0"/>
              <a:t> </a:t>
            </a:r>
            <a:r>
              <a:rPr lang="en-US" sz="1400" dirty="0" err="1"/>
              <a:t>kemanusiaan</a:t>
            </a:r>
            <a:r>
              <a:rPr lang="en-US" sz="1400" dirty="0"/>
              <a:t> yang </a:t>
            </a:r>
            <a:r>
              <a:rPr lang="en-US" sz="1400" dirty="0" err="1"/>
              <a:t>utuh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memelihara</a:t>
            </a:r>
            <a:r>
              <a:rPr lang="en-US" sz="1400" dirty="0"/>
              <a:t> </a:t>
            </a:r>
            <a:r>
              <a:rPr lang="en-US" sz="1400" dirty="0" err="1"/>
              <a:t>citra</a:t>
            </a:r>
            <a:r>
              <a:rPr lang="en-US" sz="1400" dirty="0"/>
              <a:t> </a:t>
            </a:r>
            <a:r>
              <a:rPr lang="en-US" sz="1400" dirty="0" err="1"/>
              <a:t>bidan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menjalankan</a:t>
            </a:r>
            <a:r>
              <a:rPr lang="en-US" sz="1400" dirty="0"/>
              <a:t> </a:t>
            </a:r>
            <a:r>
              <a:rPr lang="en-US" sz="1400" dirty="0" err="1"/>
              <a:t>tugasnya</a:t>
            </a:r>
            <a:r>
              <a:rPr lang="en-US" sz="1400" dirty="0"/>
              <a:t> </a:t>
            </a:r>
            <a:r>
              <a:rPr lang="en-US" sz="1400" dirty="0" err="1"/>
              <a:t>senantiasa</a:t>
            </a:r>
            <a:r>
              <a:rPr lang="en-US" sz="1400" dirty="0"/>
              <a:t> </a:t>
            </a:r>
            <a:r>
              <a:rPr lang="en-US" sz="1400" dirty="0" err="1"/>
              <a:t>berpedoman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peran,tugas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tanggung</a:t>
            </a:r>
            <a:r>
              <a:rPr lang="en-US" sz="1400" dirty="0"/>
              <a:t> </a:t>
            </a:r>
            <a:r>
              <a:rPr lang="en-US" sz="1400" dirty="0" err="1"/>
              <a:t>jawab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kebutuhan</a:t>
            </a:r>
            <a:r>
              <a:rPr lang="en-US" sz="1400" dirty="0"/>
              <a:t> </a:t>
            </a:r>
            <a:r>
              <a:rPr lang="en-US" sz="1400" dirty="0" err="1"/>
              <a:t>klien</a:t>
            </a:r>
            <a:r>
              <a:rPr lang="en-US" sz="1400" dirty="0"/>
              <a:t>, </a:t>
            </a:r>
            <a:r>
              <a:rPr lang="en-US" sz="1400" dirty="0" err="1"/>
              <a:t>keluarga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174531" y="515861"/>
            <a:ext cx="4608513" cy="6048672"/>
          </a:xfrm>
          <a:prstGeom prst="ellips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softEdge rad="31750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menjalankan</a:t>
            </a:r>
            <a:r>
              <a:rPr lang="en-US" sz="1400" dirty="0"/>
              <a:t> </a:t>
            </a:r>
            <a:r>
              <a:rPr lang="en-US" sz="1400" dirty="0" err="1"/>
              <a:t>tugasnya</a:t>
            </a:r>
            <a:r>
              <a:rPr lang="en-US" sz="1400" dirty="0"/>
              <a:t> </a:t>
            </a:r>
            <a:r>
              <a:rPr lang="en-US" sz="1400" dirty="0" err="1"/>
              <a:t>mendahulukan</a:t>
            </a:r>
            <a:r>
              <a:rPr lang="en-US" sz="1400" dirty="0"/>
              <a:t> </a:t>
            </a:r>
            <a:r>
              <a:rPr lang="en-US" sz="1400" dirty="0" err="1"/>
              <a:t>kepentingan</a:t>
            </a:r>
            <a:r>
              <a:rPr lang="en-US" sz="1400" dirty="0"/>
              <a:t> </a:t>
            </a:r>
            <a:r>
              <a:rPr lang="en-US" sz="1400" dirty="0" err="1"/>
              <a:t>klien</a:t>
            </a:r>
            <a:r>
              <a:rPr lang="en-US" sz="1400" dirty="0"/>
              <a:t>, </a:t>
            </a:r>
            <a:r>
              <a:rPr lang="en-US" sz="1400" dirty="0" err="1"/>
              <a:t>menghormati</a:t>
            </a:r>
            <a:r>
              <a:rPr lang="en-US" sz="1400" dirty="0"/>
              <a:t> </a:t>
            </a:r>
            <a:r>
              <a:rPr lang="en-US" sz="1400" dirty="0" err="1"/>
              <a:t>hak</a:t>
            </a:r>
            <a:r>
              <a:rPr lang="en-US" sz="1400" dirty="0"/>
              <a:t> </a:t>
            </a:r>
            <a:r>
              <a:rPr lang="en-US" sz="1400" dirty="0" err="1"/>
              <a:t>klien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menghormati</a:t>
            </a:r>
            <a:r>
              <a:rPr lang="en-US" sz="1400" dirty="0"/>
              <a:t> </a:t>
            </a:r>
            <a:r>
              <a:rPr lang="en-US" sz="1400" dirty="0" err="1"/>
              <a:t>nilai-nilai</a:t>
            </a:r>
            <a:r>
              <a:rPr lang="en-US" sz="1400" dirty="0"/>
              <a:t> yang </a:t>
            </a:r>
            <a:r>
              <a:rPr lang="en-US" sz="1400" dirty="0" err="1"/>
              <a:t>berlaku</a:t>
            </a:r>
            <a:r>
              <a:rPr lang="en-US" sz="1400" dirty="0"/>
              <a:t> di </a:t>
            </a:r>
            <a:r>
              <a:rPr lang="en-US" sz="1400" dirty="0" err="1"/>
              <a:t>masyarakat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menjalankan</a:t>
            </a:r>
            <a:r>
              <a:rPr lang="en-US" sz="1400" dirty="0"/>
              <a:t> </a:t>
            </a:r>
            <a:r>
              <a:rPr lang="en-US" sz="1400" dirty="0" err="1"/>
              <a:t>tugas</a:t>
            </a:r>
            <a:r>
              <a:rPr lang="en-US" sz="1400" dirty="0"/>
              <a:t> </a:t>
            </a:r>
            <a:r>
              <a:rPr lang="en-US" sz="1400" dirty="0" err="1"/>
              <a:t>senantiasa</a:t>
            </a:r>
            <a:r>
              <a:rPr lang="en-US" sz="1400" dirty="0"/>
              <a:t> </a:t>
            </a:r>
            <a:r>
              <a:rPr lang="en-US" sz="1400" dirty="0" err="1"/>
              <a:t>mendahulukan</a:t>
            </a:r>
            <a:r>
              <a:rPr lang="en-US" sz="1400" dirty="0"/>
              <a:t> </a:t>
            </a:r>
            <a:r>
              <a:rPr lang="en-US" sz="1400" dirty="0" err="1"/>
              <a:t>kepentingan</a:t>
            </a:r>
            <a:r>
              <a:rPr lang="en-US" sz="1400" dirty="0"/>
              <a:t> </a:t>
            </a:r>
            <a:r>
              <a:rPr lang="en-US" sz="1400" dirty="0" err="1"/>
              <a:t>klien</a:t>
            </a:r>
            <a:r>
              <a:rPr lang="en-US" sz="1400" dirty="0"/>
              <a:t>, </a:t>
            </a:r>
            <a:r>
              <a:rPr lang="en-US" sz="1400" dirty="0" err="1"/>
              <a:t>keluarga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identitas</a:t>
            </a:r>
            <a:r>
              <a:rPr lang="en-US" sz="1400" dirty="0"/>
              <a:t> yang </a:t>
            </a:r>
            <a:r>
              <a:rPr lang="en-US" sz="1400" dirty="0" err="1"/>
              <a:t>sama</a:t>
            </a:r>
            <a:r>
              <a:rPr lang="en-US" sz="1400" dirty="0"/>
              <a:t> </a:t>
            </a:r>
            <a:r>
              <a:rPr lang="en-US" sz="1400" dirty="0" err="1"/>
              <a:t>sesuai</a:t>
            </a:r>
            <a:r>
              <a:rPr lang="en-US" sz="1400" dirty="0"/>
              <a:t>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kebutuhan</a:t>
            </a:r>
            <a:r>
              <a:rPr lang="en-US" sz="1400" dirty="0"/>
              <a:t> </a:t>
            </a:r>
            <a:r>
              <a:rPr lang="en-US" sz="1400" dirty="0" err="1"/>
              <a:t>berdasarkan</a:t>
            </a:r>
            <a:r>
              <a:rPr lang="en-US" sz="1400" dirty="0"/>
              <a:t> </a:t>
            </a:r>
            <a:r>
              <a:rPr lang="en-US" sz="1400" dirty="0" err="1"/>
              <a:t>kemampuan</a:t>
            </a:r>
            <a:r>
              <a:rPr lang="en-US" sz="1400" dirty="0"/>
              <a:t> yang di </a:t>
            </a:r>
            <a:r>
              <a:rPr lang="en-US" sz="1400" dirty="0" err="1"/>
              <a:t>milikinya</a:t>
            </a:r>
            <a:r>
              <a:rPr lang="en-US" sz="1400" dirty="0"/>
              <a:t>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dirty="0" smtClean="0"/>
              <a:t>- </a:t>
            </a:r>
            <a:r>
              <a:rPr lang="en-US" sz="1400" dirty="0" err="1" smtClean="0"/>
              <a:t>Setiap</a:t>
            </a:r>
            <a:r>
              <a:rPr lang="en-US" sz="1400" dirty="0" smtClean="0"/>
              <a:t> </a:t>
            </a:r>
            <a:r>
              <a:rPr lang="en-US" sz="1400" dirty="0" err="1"/>
              <a:t>bidan</a:t>
            </a:r>
            <a:r>
              <a:rPr lang="en-US" sz="1400" dirty="0"/>
              <a:t> </a:t>
            </a:r>
            <a:r>
              <a:rPr lang="en-US" sz="1400" dirty="0" err="1"/>
              <a:t>senantiasa</a:t>
            </a:r>
            <a:r>
              <a:rPr lang="en-US" sz="1400" dirty="0"/>
              <a:t> </a:t>
            </a:r>
            <a:r>
              <a:rPr lang="en-US" sz="1400" dirty="0" err="1"/>
              <a:t>menciptakan</a:t>
            </a:r>
            <a:r>
              <a:rPr lang="en-US" sz="1400" dirty="0"/>
              <a:t> </a:t>
            </a:r>
            <a:r>
              <a:rPr lang="en-US" sz="1400" dirty="0" err="1"/>
              <a:t>suasana</a:t>
            </a:r>
            <a:r>
              <a:rPr lang="en-US" sz="1400" dirty="0"/>
              <a:t> yang </a:t>
            </a:r>
            <a:r>
              <a:rPr lang="en-US" sz="1400" dirty="0" err="1"/>
              <a:t>serasi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</a:t>
            </a:r>
            <a:r>
              <a:rPr lang="en-US" sz="1400" dirty="0" err="1"/>
              <a:t>hubungan</a:t>
            </a:r>
            <a:r>
              <a:rPr lang="en-US" sz="1400" dirty="0"/>
              <a:t> </a:t>
            </a:r>
            <a:r>
              <a:rPr lang="en-US" sz="1400" dirty="0" err="1" smtClean="0"/>
              <a:t>pelaksanaan</a:t>
            </a:r>
            <a:r>
              <a:rPr lang="en-US" sz="1400" dirty="0" smtClean="0"/>
              <a:t> </a:t>
            </a:r>
            <a:r>
              <a:rPr lang="en-US" sz="1400" dirty="0" err="1" smtClean="0"/>
              <a:t>tugasnya</a:t>
            </a:r>
            <a:r>
              <a:rPr lang="en-US" sz="1400" dirty="0"/>
              <a:t>, </a:t>
            </a:r>
            <a:r>
              <a:rPr lang="en-US" sz="1400" dirty="0" err="1"/>
              <a:t>dengan</a:t>
            </a:r>
            <a:r>
              <a:rPr lang="en-US" sz="1400" dirty="0"/>
              <a:t> </a:t>
            </a:r>
            <a:r>
              <a:rPr lang="en-US" sz="1400" dirty="0" err="1"/>
              <a:t>mendorong</a:t>
            </a:r>
            <a:r>
              <a:rPr lang="en-US" sz="1400" dirty="0"/>
              <a:t> </a:t>
            </a:r>
            <a:r>
              <a:rPr lang="en-US" sz="1400" dirty="0" err="1"/>
              <a:t>partisipasi</a:t>
            </a:r>
            <a:r>
              <a:rPr lang="en-US" sz="1400" dirty="0"/>
              <a:t> </a:t>
            </a:r>
            <a:r>
              <a:rPr lang="en-US" sz="1400" dirty="0" err="1"/>
              <a:t>masyarakat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meningkatkan</a:t>
            </a:r>
            <a:r>
              <a:rPr lang="en-US" sz="1400" dirty="0"/>
              <a:t> </a:t>
            </a:r>
            <a:r>
              <a:rPr lang="en-US" sz="1400" dirty="0" err="1"/>
              <a:t>derajat</a:t>
            </a:r>
            <a:r>
              <a:rPr lang="en-US" sz="1400" dirty="0"/>
              <a:t> </a:t>
            </a:r>
            <a:r>
              <a:rPr lang="en-US" sz="1400" dirty="0" err="1"/>
              <a:t>kesehatannya</a:t>
            </a:r>
            <a:r>
              <a:rPr lang="en-US" sz="1400" dirty="0"/>
              <a:t> </a:t>
            </a:r>
            <a:r>
              <a:rPr lang="en-US" sz="1400" dirty="0" err="1"/>
              <a:t>secara</a:t>
            </a:r>
            <a:r>
              <a:rPr lang="en-US" sz="1400" dirty="0"/>
              <a:t> optimal.</a:t>
            </a:r>
          </a:p>
          <a:p>
            <a:pPr algn="just"/>
            <a:endParaRPr lang="en-US" sz="1400" dirty="0"/>
          </a:p>
        </p:txBody>
      </p:sp>
      <p:sp>
        <p:nvSpPr>
          <p:cNvPr id="9" name="Chevron 8"/>
          <p:cNvSpPr/>
          <p:nvPr/>
        </p:nvSpPr>
        <p:spPr>
          <a:xfrm>
            <a:off x="6915235" y="3356992"/>
            <a:ext cx="518592" cy="432048"/>
          </a:xfrm>
          <a:prstGeom prst="chevron">
            <a:avLst/>
          </a:prstGeom>
          <a:effectLst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39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ingle Corner Rectangle 3"/>
          <p:cNvSpPr/>
          <p:nvPr/>
        </p:nvSpPr>
        <p:spPr>
          <a:xfrm>
            <a:off x="2133972" y="2492896"/>
            <a:ext cx="4752528" cy="2880320"/>
          </a:xfrm>
          <a:prstGeom prst="round1Rect">
            <a:avLst/>
          </a:prstGeom>
          <a:effectLst>
            <a:softEdge rad="127000"/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2.Kewajiban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tugasnya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hub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teman</a:t>
            </a:r>
            <a:r>
              <a:rPr lang="en-US" dirty="0"/>
              <a:t> </a:t>
            </a:r>
            <a:r>
              <a:rPr lang="en-US" dirty="0" err="1"/>
              <a:t>sejawatnya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serasi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menghormati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sejawatnya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246540" y="836712"/>
            <a:ext cx="4464496" cy="5832648"/>
          </a:xfrm>
          <a:prstGeom prst="roundRect">
            <a:avLst/>
          </a:prstGeom>
          <a:effectLst>
            <a:softEdge rad="317500"/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3.Kewajiban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sejawat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menjunjung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yang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bermutu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sejenisnya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citra</a:t>
            </a:r>
            <a:r>
              <a:rPr lang="en-US" dirty="0"/>
              <a:t> </a:t>
            </a:r>
            <a:r>
              <a:rPr lang="en-US" dirty="0" err="1"/>
              <a:t>profesinya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6" name="Bent Arrow 5"/>
          <p:cNvSpPr/>
          <p:nvPr/>
        </p:nvSpPr>
        <p:spPr>
          <a:xfrm>
            <a:off x="4510236" y="1052736"/>
            <a:ext cx="1944216" cy="1080120"/>
          </a:xfrm>
          <a:prstGeom prst="bentArrow">
            <a:avLst/>
          </a:prstGeom>
          <a:effectLst>
            <a:outerShdw blurRad="57150" dist="19050" dir="5400000" algn="ctr" rotWithShape="0">
              <a:srgbClr val="000000">
                <a:alpha val="63000"/>
              </a:srgbClr>
            </a:outerShdw>
            <a:softEdge rad="3175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476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989956" y="116632"/>
            <a:ext cx="5040560" cy="5976664"/>
          </a:xfrm>
          <a:prstGeom prst="round2DiagRect">
            <a:avLst/>
          </a:prstGeom>
          <a:effectLst>
            <a:softEdge rad="127000"/>
          </a:effectLst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4.Kewajiban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profesinya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paripurna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yang </a:t>
            </a:r>
            <a:r>
              <a:rPr lang="en-US" dirty="0" err="1"/>
              <a:t>dimilikinya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,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berhak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pertolongan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mengadakan</a:t>
            </a:r>
            <a:r>
              <a:rPr lang="en-US" dirty="0"/>
              <a:t> </a:t>
            </a:r>
            <a:r>
              <a:rPr lang="en-US" dirty="0" err="1"/>
              <a:t>konsultasi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-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kerahasiaan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dipercayakan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pengadilan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7462564" y="116632"/>
            <a:ext cx="4032448" cy="2736304"/>
          </a:xfrm>
          <a:prstGeom prst="round2DiagRect">
            <a:avLst/>
          </a:prstGeom>
          <a:effectLst>
            <a:softEdge rad="127000"/>
          </a:effectLst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/>
              <a:t>5.Kewajiban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</a:t>
            </a:r>
            <a:r>
              <a:rPr lang="en-US" sz="1600" dirty="0" err="1"/>
              <a:t>sendiri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memelihara</a:t>
            </a:r>
            <a:r>
              <a:rPr lang="en-US" sz="1600" dirty="0"/>
              <a:t> </a:t>
            </a:r>
            <a:r>
              <a:rPr lang="en-US" sz="1600" dirty="0" err="1"/>
              <a:t>kesehatannya</a:t>
            </a:r>
            <a:r>
              <a:rPr lang="en-US" sz="1600" dirty="0"/>
              <a:t> agar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melaksanakan</a:t>
            </a:r>
            <a:r>
              <a:rPr lang="en-US" sz="1600" dirty="0"/>
              <a:t> </a:t>
            </a:r>
            <a:r>
              <a:rPr lang="en-US" sz="1600" dirty="0" err="1"/>
              <a:t>tugas</a:t>
            </a:r>
            <a:r>
              <a:rPr lang="en-US" sz="1600" dirty="0"/>
              <a:t> </a:t>
            </a:r>
            <a:r>
              <a:rPr lang="en-US" sz="1600" dirty="0" err="1"/>
              <a:t>profesinya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baik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seyogyanya</a:t>
            </a:r>
            <a:r>
              <a:rPr lang="en-US" sz="1600" dirty="0"/>
              <a:t> </a:t>
            </a:r>
            <a:r>
              <a:rPr lang="en-US" sz="1600" dirty="0" err="1"/>
              <a:t>berusaha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meningkatkan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ketrampilan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perkembangan</a:t>
            </a:r>
            <a:r>
              <a:rPr lang="en-US" sz="1600" dirty="0"/>
              <a:t> </a:t>
            </a:r>
            <a:r>
              <a:rPr lang="en-US" sz="1600" dirty="0" err="1"/>
              <a:t>ilmu</a:t>
            </a:r>
            <a:r>
              <a:rPr lang="en-US" sz="1600" dirty="0"/>
              <a:t> </a:t>
            </a:r>
            <a:r>
              <a:rPr lang="en-US" sz="1600" dirty="0" err="1"/>
              <a:t>pengetahuan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tehnologi</a:t>
            </a:r>
            <a:r>
              <a:rPr lang="en-US" sz="1600" dirty="0"/>
              <a:t> .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7174532" y="2996952"/>
            <a:ext cx="4464496" cy="3861048"/>
          </a:xfrm>
          <a:prstGeom prst="roundRect">
            <a:avLst/>
          </a:prstGeom>
          <a:effectLst>
            <a:softEdge rad="127000"/>
          </a:effectLst>
        </p:spPr>
        <p:style>
          <a:lnRef idx="1">
            <a:schemeClr val="accent2"/>
          </a:lnRef>
          <a:fillRef idx="1002">
            <a:schemeClr val="dk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/>
              <a:t>6. </a:t>
            </a:r>
            <a:r>
              <a:rPr lang="en-US" sz="1600" dirty="0" err="1"/>
              <a:t>Kewajiban</a:t>
            </a:r>
            <a:r>
              <a:rPr lang="en-US" sz="1600" dirty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, </a:t>
            </a:r>
            <a:r>
              <a:rPr lang="en-US" sz="1600" dirty="0" err="1"/>
              <a:t>nusa</a:t>
            </a:r>
            <a:r>
              <a:rPr lang="en-US" sz="1600" dirty="0"/>
              <a:t> </a:t>
            </a:r>
            <a:r>
              <a:rPr lang="en-US" sz="1600" dirty="0" err="1"/>
              <a:t>bangsa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tanah</a:t>
            </a:r>
            <a:r>
              <a:rPr lang="en-US" sz="1600" dirty="0"/>
              <a:t> air</a:t>
            </a:r>
          </a:p>
          <a:p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menjalankan</a:t>
            </a:r>
            <a:r>
              <a:rPr lang="en-US" sz="1600" dirty="0"/>
              <a:t> </a:t>
            </a:r>
            <a:r>
              <a:rPr lang="en-US" sz="1600" dirty="0" err="1"/>
              <a:t>tugasnya</a:t>
            </a:r>
            <a:r>
              <a:rPr lang="en-US" sz="1600" dirty="0"/>
              <a:t>, </a:t>
            </a:r>
            <a:r>
              <a:rPr lang="en-US" sz="1600" dirty="0" err="1"/>
              <a:t>senantiasa</a:t>
            </a:r>
            <a:r>
              <a:rPr lang="en-US" sz="1600" dirty="0"/>
              <a:t> </a:t>
            </a:r>
            <a:r>
              <a:rPr lang="en-US" sz="1600" dirty="0" err="1"/>
              <a:t>melaksanakan</a:t>
            </a:r>
            <a:r>
              <a:rPr lang="en-US" sz="1600" dirty="0"/>
              <a:t> </a:t>
            </a:r>
            <a:r>
              <a:rPr lang="en-US" sz="1600" dirty="0" err="1"/>
              <a:t>ketentuan-ketentuan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 </a:t>
            </a:r>
            <a:r>
              <a:rPr lang="en-US" sz="1600" dirty="0" err="1"/>
              <a:t>khususnya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pelayanan</a:t>
            </a:r>
            <a:r>
              <a:rPr lang="en-US" sz="1600" dirty="0"/>
              <a:t> KIA/KB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 smtClean="0"/>
              <a:t>-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</a:t>
            </a:r>
            <a:r>
              <a:rPr lang="en-US" sz="1600" dirty="0" err="1"/>
              <a:t>bidan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</a:t>
            </a:r>
            <a:r>
              <a:rPr lang="en-US" sz="1600" dirty="0" err="1"/>
              <a:t>profesinya</a:t>
            </a:r>
            <a:r>
              <a:rPr lang="en-US" sz="1600" dirty="0"/>
              <a:t> </a:t>
            </a:r>
            <a:r>
              <a:rPr lang="en-US" sz="1600" dirty="0" err="1"/>
              <a:t>berpartisipasi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menyumbangkan</a:t>
            </a:r>
            <a:r>
              <a:rPr lang="en-US" sz="1600" dirty="0"/>
              <a:t> </a:t>
            </a:r>
            <a:r>
              <a:rPr lang="en-US" sz="1600" dirty="0" err="1"/>
              <a:t>pemikirannya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pemerintah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meningkatkan</a:t>
            </a:r>
            <a:r>
              <a:rPr lang="en-US" sz="1600" dirty="0"/>
              <a:t> </a:t>
            </a:r>
            <a:r>
              <a:rPr lang="en-US" sz="1600" dirty="0" err="1"/>
              <a:t>mutu</a:t>
            </a:r>
            <a:r>
              <a:rPr lang="en-US" sz="1600" dirty="0"/>
              <a:t> </a:t>
            </a:r>
            <a:r>
              <a:rPr lang="en-US" sz="1600" dirty="0" err="1"/>
              <a:t>jangkauan</a:t>
            </a:r>
            <a:r>
              <a:rPr lang="en-US" sz="1600" dirty="0"/>
              <a:t> </a:t>
            </a:r>
            <a:r>
              <a:rPr lang="en-US" sz="1600" dirty="0" err="1"/>
              <a:t>pelayanan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 </a:t>
            </a:r>
            <a:r>
              <a:rPr lang="en-US" sz="1600" dirty="0" err="1"/>
              <a:t>terutama</a:t>
            </a:r>
            <a:r>
              <a:rPr lang="en-US" sz="1600" dirty="0"/>
              <a:t> </a:t>
            </a:r>
            <a:r>
              <a:rPr lang="en-US" sz="1600" dirty="0" err="1"/>
              <a:t>pelayanan</a:t>
            </a:r>
            <a:r>
              <a:rPr lang="en-US" sz="1600" dirty="0"/>
              <a:t> KIA/KB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5791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2133972" y="116632"/>
            <a:ext cx="5040560" cy="6741368"/>
          </a:xfrm>
          <a:prstGeom prst="round2DiagRect">
            <a:avLst/>
          </a:prstGeom>
          <a:effectLst>
            <a:softEdge rad="317500"/>
          </a:effectLst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 err="1">
                <a:latin typeface="Arial Narrow" panose="020B0606020202030204" pitchFamily="34" charset="0"/>
              </a:rPr>
              <a:t>Hak</a:t>
            </a:r>
            <a:r>
              <a:rPr lang="en-US" b="1" dirty="0">
                <a:latin typeface="Arial Narrow" panose="020B0606020202030204" pitchFamily="34" charset="0"/>
              </a:rPr>
              <a:t> </a:t>
            </a:r>
            <a:r>
              <a:rPr lang="en-US" b="1" dirty="0" err="1">
                <a:latin typeface="Arial Narrow" panose="020B0606020202030204" pitchFamily="34" charset="0"/>
              </a:rPr>
              <a:t>Bidan</a:t>
            </a:r>
            <a:endParaRPr lang="en-US" b="1" dirty="0">
              <a:latin typeface="Arial Narrow" panose="020B0606020202030204" pitchFamily="34" charset="0"/>
            </a:endParaRPr>
          </a:p>
          <a:p>
            <a:endParaRPr lang="en-US" dirty="0"/>
          </a:p>
          <a:p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Bidan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1.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melaksankan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profesinya</a:t>
            </a:r>
            <a:endParaRPr lang="en-US" dirty="0"/>
          </a:p>
          <a:p>
            <a:r>
              <a:rPr lang="en-US" dirty="0" smtClean="0"/>
              <a:t>2.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 smtClean="0"/>
              <a:t>pendidikannya</a:t>
            </a:r>
            <a:endParaRPr lang="en-US" dirty="0"/>
          </a:p>
          <a:p>
            <a:r>
              <a:rPr lang="en-US" dirty="0" smtClean="0"/>
              <a:t>3. </a:t>
            </a:r>
            <a:r>
              <a:rPr lang="en-US" dirty="0" err="1" smtClean="0"/>
              <a:t>Menolak</a:t>
            </a:r>
            <a:r>
              <a:rPr lang="en-US" dirty="0" smtClean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/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bertentangan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 smtClean="0"/>
              <a:t>profesi</a:t>
            </a:r>
            <a:endParaRPr lang="en-US" dirty="0"/>
          </a:p>
          <a:p>
            <a:r>
              <a:rPr lang="en-US" dirty="0" smtClean="0"/>
              <a:t>4.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/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pelayannnya</a:t>
            </a:r>
            <a:endParaRPr lang="en-US" dirty="0"/>
          </a:p>
          <a:p>
            <a:r>
              <a:rPr lang="en-US" dirty="0" smtClean="0"/>
              <a:t>5.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iptek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/</a:t>
            </a:r>
            <a:r>
              <a:rPr lang="en-US" dirty="0" err="1"/>
              <a:t>kebidanan</a:t>
            </a:r>
            <a:r>
              <a:rPr lang="en-US" dirty="0"/>
              <a:t>/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 smtClean="0"/>
              <a:t>menerus</a:t>
            </a:r>
            <a:endParaRPr lang="en-US" dirty="0"/>
          </a:p>
          <a:p>
            <a:r>
              <a:rPr lang="en-US" dirty="0" smtClean="0"/>
              <a:t>6.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&amp; </a:t>
            </a:r>
            <a:r>
              <a:rPr lang="en-US" dirty="0" err="1"/>
              <a:t>jujur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klien</a:t>
            </a:r>
            <a:r>
              <a:rPr lang="en-US" dirty="0"/>
              <a:t>/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keluarganya</a:t>
            </a:r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7606580" y="221459"/>
            <a:ext cx="4176464" cy="6369523"/>
          </a:xfrm>
          <a:prstGeom prst="round2DiagRect">
            <a:avLst/>
          </a:prstGeom>
          <a:effectLst>
            <a:softEdge rad="317500"/>
          </a:effectLst>
        </p:spPr>
        <p:style>
          <a:lnRef idx="1">
            <a:schemeClr val="accent2"/>
          </a:lnRef>
          <a:fillRef idx="1002">
            <a:schemeClr val="dk1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700" dirty="0" smtClean="0"/>
              <a:t>7. </a:t>
            </a:r>
            <a:r>
              <a:rPr lang="en-US" sz="1700" dirty="0" err="1" smtClean="0"/>
              <a:t>Mendapatkan</a:t>
            </a:r>
            <a:r>
              <a:rPr lang="en-US" sz="1700" dirty="0" smtClean="0"/>
              <a:t> </a:t>
            </a:r>
            <a:r>
              <a:rPr lang="en-US" sz="1700" dirty="0" err="1"/>
              <a:t>jaminan</a:t>
            </a:r>
            <a:r>
              <a:rPr lang="en-US" sz="1700" dirty="0"/>
              <a:t> </a:t>
            </a:r>
            <a:r>
              <a:rPr lang="en-US" sz="1700" dirty="0" err="1"/>
              <a:t>perlindungan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resiko</a:t>
            </a:r>
            <a:r>
              <a:rPr lang="en-US" sz="1700" dirty="0"/>
              <a:t> </a:t>
            </a:r>
            <a:r>
              <a:rPr lang="en-US" sz="1700" dirty="0" err="1"/>
              <a:t>kerja</a:t>
            </a:r>
            <a:r>
              <a:rPr lang="en-US" sz="1700" dirty="0"/>
              <a:t> yang </a:t>
            </a:r>
            <a:r>
              <a:rPr lang="en-US" sz="1700" dirty="0" err="1"/>
              <a:t>berkaitan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 smtClean="0"/>
              <a:t>tugasnya</a:t>
            </a:r>
            <a:endParaRPr lang="en-US" sz="1700" dirty="0"/>
          </a:p>
          <a:p>
            <a:r>
              <a:rPr lang="en-US" sz="1700" dirty="0" smtClean="0"/>
              <a:t>8. </a:t>
            </a:r>
            <a:r>
              <a:rPr lang="en-US" sz="1700" dirty="0" err="1" smtClean="0"/>
              <a:t>Diikutsertakan</a:t>
            </a:r>
            <a:r>
              <a:rPr lang="en-US" sz="1700" dirty="0" smtClean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penyusunan</a:t>
            </a:r>
            <a:r>
              <a:rPr lang="en-US" sz="1700" dirty="0"/>
              <a:t>/</a:t>
            </a:r>
            <a:r>
              <a:rPr lang="en-US" sz="1700" dirty="0" err="1"/>
              <a:t>penetapan</a:t>
            </a:r>
            <a:r>
              <a:rPr lang="en-US" sz="1700" dirty="0"/>
              <a:t> </a:t>
            </a:r>
            <a:r>
              <a:rPr lang="en-US" sz="1700" dirty="0" err="1"/>
              <a:t>kebijakan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</a:t>
            </a:r>
            <a:r>
              <a:rPr lang="en-US" sz="1700" dirty="0" err="1"/>
              <a:t>kesehatan</a:t>
            </a:r>
            <a:r>
              <a:rPr lang="en-US" sz="1700" dirty="0"/>
              <a:t> di </a:t>
            </a:r>
            <a:r>
              <a:rPr lang="en-US" sz="1700" dirty="0" err="1"/>
              <a:t>Rumah</a:t>
            </a:r>
            <a:r>
              <a:rPr lang="en-US" sz="1700" dirty="0"/>
              <a:t> </a:t>
            </a:r>
            <a:r>
              <a:rPr lang="en-US" sz="1700" dirty="0" err="1"/>
              <a:t>Sakit</a:t>
            </a:r>
            <a:endParaRPr lang="en-US" sz="1700" dirty="0"/>
          </a:p>
          <a:p>
            <a:r>
              <a:rPr lang="en-US" sz="1700" dirty="0" smtClean="0"/>
              <a:t>9. </a:t>
            </a:r>
            <a:r>
              <a:rPr lang="en-US" sz="1700" dirty="0" err="1" smtClean="0"/>
              <a:t>Diperhatikan</a:t>
            </a:r>
            <a:r>
              <a:rPr lang="en-US" sz="1700" dirty="0" smtClean="0"/>
              <a:t> </a:t>
            </a:r>
            <a:r>
              <a:rPr lang="en-US" sz="1700" dirty="0" err="1"/>
              <a:t>Privasinya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berhak</a:t>
            </a:r>
            <a:r>
              <a:rPr lang="en-US" sz="1700" dirty="0"/>
              <a:t> </a:t>
            </a:r>
            <a:r>
              <a:rPr lang="en-US" sz="1700" dirty="0" err="1"/>
              <a:t>menuntut</a:t>
            </a:r>
            <a:r>
              <a:rPr lang="en-US" sz="1700" dirty="0"/>
              <a:t> </a:t>
            </a:r>
            <a:r>
              <a:rPr lang="en-US" sz="1700" dirty="0" err="1"/>
              <a:t>jika</a:t>
            </a:r>
            <a:r>
              <a:rPr lang="en-US" sz="1700" dirty="0"/>
              <a:t> </a:t>
            </a:r>
            <a:r>
              <a:rPr lang="en-US" sz="1700" dirty="0" err="1"/>
              <a:t>nama</a:t>
            </a:r>
            <a:r>
              <a:rPr lang="en-US" sz="1700" dirty="0"/>
              <a:t> </a:t>
            </a:r>
            <a:r>
              <a:rPr lang="en-US" sz="1700" dirty="0" err="1"/>
              <a:t>baiknya</a:t>
            </a:r>
            <a:r>
              <a:rPr lang="en-US" sz="1700" dirty="0"/>
              <a:t> </a:t>
            </a:r>
            <a:r>
              <a:rPr lang="en-US" sz="1700" dirty="0" err="1"/>
              <a:t>dicemarkan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klien</a:t>
            </a:r>
            <a:r>
              <a:rPr lang="en-US" sz="1700" dirty="0"/>
              <a:t>/</a:t>
            </a:r>
            <a:r>
              <a:rPr lang="en-US" sz="1700" dirty="0" err="1"/>
              <a:t>pasien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tenaga</a:t>
            </a:r>
            <a:r>
              <a:rPr lang="en-US" sz="1700" dirty="0"/>
              <a:t> </a:t>
            </a:r>
            <a:r>
              <a:rPr lang="en-US" sz="1700" dirty="0" err="1"/>
              <a:t>kesehatan</a:t>
            </a:r>
            <a:r>
              <a:rPr lang="en-US" sz="1700" dirty="0"/>
              <a:t> </a:t>
            </a:r>
            <a:r>
              <a:rPr lang="en-US" sz="1700" dirty="0" err="1" smtClean="0"/>
              <a:t>lainnya</a:t>
            </a:r>
            <a:endParaRPr lang="en-US" sz="1700" dirty="0"/>
          </a:p>
          <a:p>
            <a:r>
              <a:rPr lang="en-US" sz="1700" dirty="0" smtClean="0"/>
              <a:t>10. </a:t>
            </a:r>
            <a:r>
              <a:rPr lang="en-US" sz="1700" dirty="0" err="1" smtClean="0"/>
              <a:t>Menolak</a:t>
            </a:r>
            <a:r>
              <a:rPr lang="en-US" sz="1700" dirty="0" smtClean="0"/>
              <a:t> </a:t>
            </a:r>
            <a:r>
              <a:rPr lang="en-US" sz="1700" dirty="0" err="1"/>
              <a:t>Pihak</a:t>
            </a:r>
            <a:r>
              <a:rPr lang="en-US" sz="1700" dirty="0"/>
              <a:t> lain yang </a:t>
            </a:r>
            <a:r>
              <a:rPr lang="en-US" sz="1700" dirty="0" err="1"/>
              <a:t>memberi</a:t>
            </a:r>
            <a:r>
              <a:rPr lang="en-US" sz="1700" dirty="0"/>
              <a:t> </a:t>
            </a:r>
            <a:r>
              <a:rPr lang="en-US" sz="1700" dirty="0" err="1"/>
              <a:t>anjuran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permintaan</a:t>
            </a:r>
            <a:r>
              <a:rPr lang="en-US" sz="1700" dirty="0"/>
              <a:t> </a:t>
            </a:r>
            <a:r>
              <a:rPr lang="en-US" sz="1700" dirty="0" err="1"/>
              <a:t>tertulis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</a:t>
            </a:r>
            <a:r>
              <a:rPr lang="en-US" sz="1700" dirty="0" err="1"/>
              <a:t>tindakan</a:t>
            </a:r>
            <a:r>
              <a:rPr lang="en-US" sz="1700" dirty="0"/>
              <a:t> yang </a:t>
            </a:r>
            <a:r>
              <a:rPr lang="en-US" sz="1700" dirty="0" err="1"/>
              <a:t>bertentangan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perundang-undangan</a:t>
            </a:r>
            <a:r>
              <a:rPr lang="en-US" sz="1700" dirty="0"/>
              <a:t>, </a:t>
            </a:r>
            <a:r>
              <a:rPr lang="en-US" sz="1700" dirty="0" err="1"/>
              <a:t>standar</a:t>
            </a:r>
            <a:r>
              <a:rPr lang="en-US" sz="1700" dirty="0"/>
              <a:t> </a:t>
            </a:r>
            <a:r>
              <a:rPr lang="en-US" sz="1700" dirty="0" err="1"/>
              <a:t>profesi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etik</a:t>
            </a:r>
            <a:r>
              <a:rPr lang="en-US" sz="1700" dirty="0"/>
              <a:t> </a:t>
            </a:r>
            <a:r>
              <a:rPr lang="en-US" sz="1700" dirty="0" err="1" smtClean="0"/>
              <a:t>profesi</a:t>
            </a:r>
            <a:endParaRPr lang="en-US" sz="1700" dirty="0"/>
          </a:p>
          <a:p>
            <a:r>
              <a:rPr lang="en-US" sz="1700" dirty="0" smtClean="0"/>
              <a:t>11. </a:t>
            </a:r>
            <a:r>
              <a:rPr lang="en-US" sz="1700" dirty="0" err="1" smtClean="0"/>
              <a:t>Mendapatkan</a:t>
            </a:r>
            <a:r>
              <a:rPr lang="en-US" sz="1700" dirty="0" smtClean="0"/>
              <a:t> </a:t>
            </a:r>
            <a:r>
              <a:rPr lang="en-US" sz="1700" dirty="0" err="1"/>
              <a:t>penghargaan</a:t>
            </a:r>
            <a:r>
              <a:rPr lang="en-US" sz="1700" dirty="0"/>
              <a:t> </a:t>
            </a:r>
            <a:r>
              <a:rPr lang="en-US" sz="1700" dirty="0" err="1"/>
              <a:t>imbalan</a:t>
            </a:r>
            <a:r>
              <a:rPr lang="en-US" sz="1700" dirty="0"/>
              <a:t> yang </a:t>
            </a:r>
            <a:r>
              <a:rPr lang="en-US" sz="1700" dirty="0" err="1"/>
              <a:t>layak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jasa</a:t>
            </a:r>
            <a:r>
              <a:rPr lang="en-US" sz="1700" dirty="0"/>
              <a:t> yang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peraturan</a:t>
            </a:r>
            <a:r>
              <a:rPr lang="en-US" sz="1700" dirty="0"/>
              <a:t>/</a:t>
            </a:r>
            <a:r>
              <a:rPr lang="en-US" sz="1700" dirty="0" err="1"/>
              <a:t>ketentuan</a:t>
            </a:r>
            <a:r>
              <a:rPr lang="en-US" sz="1700" dirty="0"/>
              <a:t> yang </a:t>
            </a:r>
            <a:r>
              <a:rPr lang="en-US" sz="1700" dirty="0" err="1"/>
              <a:t>berlaku</a:t>
            </a:r>
            <a:r>
              <a:rPr lang="en-US" sz="1700" dirty="0"/>
              <a:t> di </a:t>
            </a:r>
            <a:r>
              <a:rPr lang="en-US" sz="1700" dirty="0" err="1"/>
              <a:t>Rumah</a:t>
            </a:r>
            <a:r>
              <a:rPr lang="en-US" sz="1700" dirty="0"/>
              <a:t> </a:t>
            </a:r>
            <a:r>
              <a:rPr lang="en-US" sz="1700" dirty="0" err="1"/>
              <a:t>Sakit</a:t>
            </a:r>
            <a:endParaRPr lang="en-US" sz="1700" dirty="0"/>
          </a:p>
          <a:p>
            <a:r>
              <a:rPr lang="en-US" sz="1700" dirty="0" smtClean="0"/>
              <a:t>12. </a:t>
            </a:r>
            <a:r>
              <a:rPr lang="en-US" sz="1700" dirty="0" err="1" smtClean="0"/>
              <a:t>Memperoleh</a:t>
            </a:r>
            <a:r>
              <a:rPr lang="en-US" sz="1700" dirty="0" smtClean="0"/>
              <a:t> </a:t>
            </a:r>
            <a:r>
              <a:rPr lang="en-US" sz="1700" dirty="0" err="1"/>
              <a:t>kesempatan</a:t>
            </a:r>
            <a:r>
              <a:rPr lang="en-US" sz="1700" dirty="0"/>
              <a:t> </a:t>
            </a:r>
            <a:r>
              <a:rPr lang="en-US" sz="1700" dirty="0" err="1"/>
              <a:t>mengembangkan</a:t>
            </a:r>
            <a:r>
              <a:rPr lang="en-US" sz="1700" dirty="0"/>
              <a:t> </a:t>
            </a:r>
            <a:r>
              <a:rPr lang="en-US" sz="1700" dirty="0" err="1"/>
              <a:t>karier</a:t>
            </a:r>
            <a:r>
              <a:rPr lang="en-US" sz="1700" dirty="0"/>
              <a:t> </a:t>
            </a:r>
            <a:r>
              <a:rPr lang="en-US" sz="1700" dirty="0" err="1"/>
              <a:t>sesuai</a:t>
            </a:r>
            <a:r>
              <a:rPr lang="en-US" sz="1700" dirty="0"/>
              <a:t> </a:t>
            </a:r>
            <a:r>
              <a:rPr lang="en-US" sz="1700" dirty="0" err="1"/>
              <a:t>bidang</a:t>
            </a:r>
            <a:r>
              <a:rPr lang="en-US" sz="1700" dirty="0"/>
              <a:t> </a:t>
            </a:r>
            <a:r>
              <a:rPr lang="en-US" sz="1700" dirty="0" err="1"/>
              <a:t>profesinya</a:t>
            </a:r>
            <a:endParaRPr lang="en-US" sz="1700" dirty="0"/>
          </a:p>
        </p:txBody>
      </p:sp>
      <p:sp>
        <p:nvSpPr>
          <p:cNvPr id="6" name="Chevron 5"/>
          <p:cNvSpPr/>
          <p:nvPr/>
        </p:nvSpPr>
        <p:spPr>
          <a:xfrm>
            <a:off x="7066520" y="2348880"/>
            <a:ext cx="648072" cy="1138436"/>
          </a:xfrm>
          <a:prstGeom prst="chevron">
            <a:avLst/>
          </a:prstGeom>
          <a:effectLst>
            <a:softEdge rad="6350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667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harmacy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armacy design slides.potx" id="{BDD4D5A3-0C20-4887-95F2-BFAB47634035}" vid="{397845B7-7EB0-4CC3-ABEB-6754AD0875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Pharmacy design slides</Template>
  <TotalTime>1263</TotalTime>
  <Words>674</Words>
  <Application>Microsoft Office PowerPoint</Application>
  <PresentationFormat>Custom</PresentationFormat>
  <Paragraphs>75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Narrow</vt:lpstr>
      <vt:lpstr>Bahnschrift SemiBold SemiConden</vt:lpstr>
      <vt:lpstr>Calibri</vt:lpstr>
      <vt:lpstr>Euphemia</vt:lpstr>
      <vt:lpstr>Franklin Gothic Book</vt:lpstr>
      <vt:lpstr>Informal Roman</vt:lpstr>
      <vt:lpstr>Segoe Print</vt:lpstr>
      <vt:lpstr>Pharmacy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USER</dc:creator>
  <cp:lastModifiedBy>USER</cp:lastModifiedBy>
  <cp:revision>11</cp:revision>
  <dcterms:created xsi:type="dcterms:W3CDTF">2022-04-03T08:57:37Z</dcterms:created>
  <dcterms:modified xsi:type="dcterms:W3CDTF">2022-04-04T06:00:55Z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