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59" r:id="rId4"/>
    <p:sldId id="260" r:id="rId5"/>
    <p:sldId id="261" r:id="rId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864" userDrawn="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ABFCF23-3B69-468F-B69F-88F6DE6A72F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howGuides="1">
      <p:cViewPr varScale="1">
        <p:scale>
          <a:sx n="73" d="100"/>
          <a:sy n="73" d="100"/>
        </p:scale>
        <p:origin x="618" y="72"/>
      </p:cViewPr>
      <p:guideLst>
        <p:guide orient="horz" pos="2160"/>
        <p:guide orient="horz" pos="1008"/>
        <p:guide orient="horz" pos="3888"/>
        <p:guide orient="horz" pos="864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62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4/3/2022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7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406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0BBE6BF-C811-45BB-8BA9-22EFF2B83FFA}" type="datetime1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5" name="Picture 2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Rectangle 35"/>
          <p:cNvSpPr/>
          <p:nvPr userDrawn="1"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01147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41C5-B5F2-469F-BA25-292CFCDAF6E0}" type="datetime1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D85FE-5443-4629-8A1C-6F6EA57CBD60}" type="datetime1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84863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9362CC-4597-4E8E-AFE5-237B3DA1FF07}" type="datetime1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9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454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454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1F63988-78D4-46C4-B808-1786C6A42859}" type="datetime1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12873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935496" y="1600200"/>
            <a:ext cx="4572000" cy="45720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824328" y="1600200"/>
            <a:ext cx="4572000" cy="45720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482C1EE-CCC0-4F27-8918-BF938AC1419F}" type="datetime1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4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239837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6615" y="1499616"/>
            <a:ext cx="4572000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936615" y="2514706"/>
            <a:ext cx="4572000" cy="3657493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24328" y="1499616"/>
            <a:ext cx="4572000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824328" y="2514600"/>
            <a:ext cx="4572000" cy="365556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9A0C48B-9D86-4C33-9BD3-2929B1D74E3D}" type="datetime1">
              <a:rPr lang="en-US" smtClean="0"/>
              <a:t>4/3/2022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6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87B711C-F9D6-42CE-B848-D107B7756573}" type="datetime1">
              <a:rPr lang="en-US" smtClean="0"/>
              <a:t>4/3/2022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92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5180250" y="6356351"/>
            <a:ext cx="1218883" cy="365125"/>
          </a:xfrm>
        </p:spPr>
        <p:txBody>
          <a:bodyPr/>
          <a:lstStyle/>
          <a:p>
            <a:fld id="{4C1EAC44-87EE-4E25-9BCB-D1B8F4FDD9D1}" type="datetime1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5933" y="6356351"/>
            <a:ext cx="3974065" cy="365125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766796" y="6356351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8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68E44B9-3FFE-4574-9630-3E5A6F960186}" type="datetime1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47639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F492-7803-4716-B969-A5873965FF8A}" type="datetime1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25645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3413" y="1600200"/>
            <a:ext cx="9472824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fld id="{FD004168-AADC-4457-9784-543656FEE4FC}" type="datetime1">
              <a:rPr lang="en-US" smtClean="0"/>
              <a:pPr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pic>
        <p:nvPicPr>
          <p:cNvPr id="46" name="Picture 2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151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39" userDrawn="1">
          <p15:clr>
            <a:srgbClr val="F26B43"/>
          </p15:clr>
        </p15:guide>
        <p15:guide id="2" pos="1199" userDrawn="1">
          <p15:clr>
            <a:srgbClr val="F26B43"/>
          </p15:clr>
        </p15:guide>
        <p15:guide id="3" pos="71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2854052" y="221460"/>
            <a:ext cx="6588732" cy="1152128"/>
          </a:xfrm>
          <a:prstGeom prst="homePlate">
            <a:avLst/>
          </a:prstGeom>
          <a:effectLst>
            <a:softEdge rad="127000"/>
          </a:effectLst>
        </p:spPr>
        <p:style>
          <a:lnRef idx="1">
            <a:schemeClr val="accent2"/>
          </a:lnRef>
          <a:fillRef idx="1003">
            <a:schemeClr val="dk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Informal Roman" panose="030604020304060B0204" pitchFamily="66" charset="0"/>
              </a:rPr>
              <a:t>HAK DAN KEWAJIBAN BIDAN </a:t>
            </a:r>
            <a:endParaRPr lang="en-US" sz="3200" dirty="0">
              <a:latin typeface="Informal Roman" panose="030604020304060B0204" pitchFamily="66" charset="0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2998068" y="1628800"/>
            <a:ext cx="8208912" cy="4824536"/>
          </a:xfrm>
          <a:prstGeom prst="round2SameRect">
            <a:avLst/>
          </a:prstGeom>
          <a:effectLst>
            <a:softEdge rad="317500"/>
          </a:effectLst>
        </p:spPr>
        <p:style>
          <a:lnRef idx="1">
            <a:schemeClr val="accent2"/>
          </a:lnRef>
          <a:fillRef idx="1003">
            <a:schemeClr val="dk2"/>
          </a:fillRef>
          <a:effectRef idx="2">
            <a:schemeClr val="accent2"/>
          </a:effectRef>
          <a:fontRef idx="minor">
            <a:schemeClr val="lt1"/>
          </a:fontRef>
        </p:style>
        <p:txBody>
          <a:bodyPr numCol="2" rtlCol="0" anchor="ctr"/>
          <a:lstStyle/>
          <a:p>
            <a:r>
              <a:rPr lang="en-US" dirty="0">
                <a:latin typeface="Bahnschrift SemiBold SemiConden" panose="020B0502040204020203" pitchFamily="34" charset="0"/>
              </a:rPr>
              <a:t>NAMA KELOMPOK A2 :</a:t>
            </a:r>
          </a:p>
          <a:p>
            <a:r>
              <a:rPr lang="en-US" dirty="0" smtClean="0">
                <a:latin typeface="Bahnschrift SemiBold SemiConden" panose="020B0502040204020203" pitchFamily="34" charset="0"/>
              </a:rPr>
              <a:t>1. SURYANTI_2110101017</a:t>
            </a:r>
            <a:endParaRPr lang="en-US" dirty="0">
              <a:latin typeface="Bahnschrift SemiBold SemiConden" panose="020B0502040204020203" pitchFamily="34" charset="0"/>
            </a:endParaRPr>
          </a:p>
          <a:p>
            <a:r>
              <a:rPr lang="en-US" dirty="0" smtClean="0">
                <a:latin typeface="Bahnschrift SemiBold SemiConden" panose="020B0502040204020203" pitchFamily="34" charset="0"/>
              </a:rPr>
              <a:t>2. HENI </a:t>
            </a:r>
            <a:r>
              <a:rPr lang="en-US" dirty="0">
                <a:latin typeface="Bahnschrift SemiBold SemiConden" panose="020B0502040204020203" pitchFamily="34" charset="0"/>
              </a:rPr>
              <a:t>INDRIYANI_2110101018</a:t>
            </a:r>
          </a:p>
          <a:p>
            <a:r>
              <a:rPr lang="en-US" dirty="0" smtClean="0">
                <a:latin typeface="Bahnschrift SemiBold SemiConden" panose="020B0502040204020203" pitchFamily="34" charset="0"/>
              </a:rPr>
              <a:t>3. ARIS </a:t>
            </a:r>
            <a:r>
              <a:rPr lang="en-US" dirty="0">
                <a:latin typeface="Bahnschrift SemiBold SemiConden" panose="020B0502040204020203" pitchFamily="34" charset="0"/>
              </a:rPr>
              <a:t>FATMALA_2110101019</a:t>
            </a:r>
          </a:p>
          <a:p>
            <a:r>
              <a:rPr lang="en-US" dirty="0" smtClean="0">
                <a:latin typeface="Bahnschrift SemiBold SemiConden" panose="020B0502040204020203" pitchFamily="34" charset="0"/>
              </a:rPr>
              <a:t>4. ALIFFAH MUSFIROTUN A_2110101020</a:t>
            </a:r>
            <a:endParaRPr lang="en-US" dirty="0">
              <a:latin typeface="Bahnschrift SemiBold SemiConden" panose="020B0502040204020203" pitchFamily="34" charset="0"/>
            </a:endParaRPr>
          </a:p>
          <a:p>
            <a:r>
              <a:rPr lang="en-US" dirty="0" smtClean="0">
                <a:latin typeface="Bahnschrift SemiBold SemiConden" panose="020B0502040204020203" pitchFamily="34" charset="0"/>
              </a:rPr>
              <a:t>5. SYARAH </a:t>
            </a:r>
            <a:r>
              <a:rPr lang="en-US" dirty="0">
                <a:latin typeface="Bahnschrift SemiBold SemiConden" panose="020B0502040204020203" pitchFamily="34" charset="0"/>
              </a:rPr>
              <a:t>KHOIRUNNISA_2110101021</a:t>
            </a:r>
          </a:p>
          <a:p>
            <a:r>
              <a:rPr lang="en-US" dirty="0" smtClean="0">
                <a:latin typeface="Bahnschrift SemiBold SemiConden" panose="020B0502040204020203" pitchFamily="34" charset="0"/>
              </a:rPr>
              <a:t>6. AFIKA </a:t>
            </a:r>
            <a:r>
              <a:rPr lang="en-US" dirty="0">
                <a:latin typeface="Bahnschrift SemiBold SemiConden" panose="020B0502040204020203" pitchFamily="34" charset="0"/>
              </a:rPr>
              <a:t>SELMA _2110101022</a:t>
            </a:r>
          </a:p>
          <a:p>
            <a:r>
              <a:rPr lang="en-US" dirty="0" smtClean="0">
                <a:latin typeface="Bahnschrift SemiBold SemiConden" panose="020B0502040204020203" pitchFamily="34" charset="0"/>
              </a:rPr>
              <a:t>7. AMALIA </a:t>
            </a:r>
            <a:r>
              <a:rPr lang="en-US" dirty="0">
                <a:latin typeface="Bahnschrift SemiBold SemiConden" panose="020B0502040204020203" pitchFamily="34" charset="0"/>
              </a:rPr>
              <a:t>ZIDNY_2110101023</a:t>
            </a:r>
          </a:p>
          <a:p>
            <a:r>
              <a:rPr lang="en-US" dirty="0" smtClean="0">
                <a:latin typeface="Bahnschrift SemiBold SemiConden" panose="020B0502040204020203" pitchFamily="34" charset="0"/>
              </a:rPr>
              <a:t>8. INTAN </a:t>
            </a:r>
            <a:r>
              <a:rPr lang="en-US" dirty="0">
                <a:latin typeface="Bahnschrift SemiBold SemiConden" panose="020B0502040204020203" pitchFamily="34" charset="0"/>
              </a:rPr>
              <a:t>LAROIBA_2110101024</a:t>
            </a:r>
          </a:p>
          <a:p>
            <a:r>
              <a:rPr lang="en-US" dirty="0" smtClean="0">
                <a:latin typeface="Bahnschrift SemiBold SemiConden" panose="020B0502040204020203" pitchFamily="34" charset="0"/>
              </a:rPr>
              <a:t>9. AFIFAH </a:t>
            </a:r>
            <a:r>
              <a:rPr lang="en-US" dirty="0">
                <a:latin typeface="Bahnschrift SemiBold SemiConden" panose="020B0502040204020203" pitchFamily="34" charset="0"/>
              </a:rPr>
              <a:t>ROSIANA_2110101025</a:t>
            </a:r>
          </a:p>
          <a:p>
            <a:r>
              <a:rPr lang="en-US" dirty="0" smtClean="0">
                <a:latin typeface="Bahnschrift SemiBold SemiConden" panose="020B0502040204020203" pitchFamily="34" charset="0"/>
              </a:rPr>
              <a:t>10. LEDY </a:t>
            </a:r>
            <a:r>
              <a:rPr lang="en-US" dirty="0">
                <a:latin typeface="Bahnschrift SemiBold SemiConden" panose="020B0502040204020203" pitchFamily="34" charset="0"/>
              </a:rPr>
              <a:t>SUPRIHATIN_2110101028</a:t>
            </a:r>
          </a:p>
          <a:p>
            <a:r>
              <a:rPr lang="en-US" dirty="0" smtClean="0">
                <a:latin typeface="Bahnschrift SemiBold SemiConden" panose="020B0502040204020203" pitchFamily="34" charset="0"/>
              </a:rPr>
              <a:t>11. MONICA </a:t>
            </a:r>
            <a:r>
              <a:rPr lang="en-US" dirty="0">
                <a:latin typeface="Bahnschrift SemiBold SemiConden" panose="020B0502040204020203" pitchFamily="34" charset="0"/>
              </a:rPr>
              <a:t>DWI PUTRI_2110101029</a:t>
            </a:r>
            <a:endParaRPr lang="en-US" dirty="0"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59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0">
              <a:buNone/>
            </a:pPr>
            <a:r>
              <a:rPr lang="en-US" dirty="0" smtClean="0"/>
              <a:t> </a:t>
            </a:r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4870276" y="174341"/>
            <a:ext cx="3600400" cy="928698"/>
          </a:xfrm>
          <a:prstGeom prst="roundRect">
            <a:avLst/>
          </a:prstGeom>
          <a:effectLst>
            <a:softEdge rad="1270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Segoe Print" panose="02000600000000000000" pitchFamily="2" charset="0"/>
              </a:rPr>
              <a:t>KEWAJIBAN BIDAN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Segoe Print" panose="020006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773932" y="908721"/>
            <a:ext cx="5400599" cy="5760640"/>
          </a:xfrm>
          <a:prstGeom prst="ellipse">
            <a:avLst/>
          </a:prstGeom>
          <a:effectLst>
            <a:softEdge rad="317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err="1"/>
              <a:t>Kewajiban</a:t>
            </a:r>
            <a:r>
              <a:rPr lang="en-US" sz="1400" dirty="0"/>
              <a:t> </a:t>
            </a:r>
            <a:r>
              <a:rPr lang="en-US" sz="1400" dirty="0" err="1"/>
              <a:t>Bidan</a:t>
            </a:r>
            <a:r>
              <a:rPr lang="en-US" sz="1400" dirty="0"/>
              <a:t> </a:t>
            </a:r>
            <a:r>
              <a:rPr lang="en-US" sz="1400" dirty="0" err="1"/>
              <a:t>diatur</a:t>
            </a:r>
            <a:r>
              <a:rPr lang="en-US" sz="1400" dirty="0"/>
              <a:t> </a:t>
            </a:r>
            <a:r>
              <a:rPr lang="en-US" sz="1400" dirty="0" err="1"/>
              <a:t>didalam</a:t>
            </a:r>
            <a:r>
              <a:rPr lang="en-US" sz="1400" dirty="0"/>
              <a:t> </a:t>
            </a:r>
            <a:r>
              <a:rPr lang="en-US" sz="1400" dirty="0" err="1"/>
              <a:t>Kode</a:t>
            </a:r>
            <a:r>
              <a:rPr lang="en-US" sz="1400" dirty="0"/>
              <a:t> </a:t>
            </a:r>
            <a:r>
              <a:rPr lang="en-US" sz="1400" dirty="0" err="1"/>
              <a:t>etik</a:t>
            </a:r>
            <a:r>
              <a:rPr lang="en-US" sz="1400" dirty="0"/>
              <a:t> </a:t>
            </a:r>
            <a:r>
              <a:rPr lang="en-US" sz="1400" dirty="0" err="1"/>
              <a:t>bidan</a:t>
            </a:r>
            <a:r>
              <a:rPr lang="en-US" sz="1400" dirty="0"/>
              <a:t> Indonesia, yang </a:t>
            </a:r>
            <a:r>
              <a:rPr lang="en-US" sz="1400" dirty="0" err="1"/>
              <a:t>terdiri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</a:p>
          <a:p>
            <a:pPr algn="just"/>
            <a:endParaRPr lang="en-US" sz="1400" dirty="0"/>
          </a:p>
          <a:p>
            <a:pPr algn="just"/>
            <a:r>
              <a:rPr lang="en-US" sz="1400" dirty="0"/>
              <a:t>1.Kewajiban </a:t>
            </a:r>
            <a:r>
              <a:rPr lang="en-US" sz="1400" dirty="0" err="1"/>
              <a:t>bidan</a:t>
            </a:r>
            <a:r>
              <a:rPr lang="en-US" sz="1400" dirty="0"/>
              <a:t> </a:t>
            </a:r>
            <a:r>
              <a:rPr lang="en-US" sz="1400" dirty="0" err="1"/>
              <a:t>terhadap</a:t>
            </a:r>
            <a:r>
              <a:rPr lang="en-US" sz="1400" dirty="0"/>
              <a:t> </a:t>
            </a:r>
            <a:r>
              <a:rPr lang="en-US" sz="1400" dirty="0" err="1"/>
              <a:t>klien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masyarakat</a:t>
            </a:r>
            <a:endParaRPr lang="en-US" sz="1400" dirty="0"/>
          </a:p>
          <a:p>
            <a:pPr algn="just"/>
            <a:endParaRPr lang="en-US" sz="1400" dirty="0"/>
          </a:p>
          <a:p>
            <a:pPr algn="just"/>
            <a:r>
              <a:rPr lang="en-US" sz="1400" dirty="0" smtClean="0"/>
              <a:t>- </a:t>
            </a:r>
            <a:r>
              <a:rPr lang="en-US" sz="1400" dirty="0" err="1" smtClean="0"/>
              <a:t>Setiap</a:t>
            </a:r>
            <a:r>
              <a:rPr lang="en-US" sz="1400" dirty="0" smtClean="0"/>
              <a:t> </a:t>
            </a:r>
            <a:r>
              <a:rPr lang="en-US" sz="1400" dirty="0" err="1"/>
              <a:t>bidan</a:t>
            </a:r>
            <a:r>
              <a:rPr lang="en-US" sz="1400" dirty="0"/>
              <a:t> </a:t>
            </a:r>
            <a:r>
              <a:rPr lang="en-US" sz="1400" dirty="0" err="1"/>
              <a:t>senantiasa</a:t>
            </a:r>
            <a:r>
              <a:rPr lang="en-US" sz="1400" dirty="0"/>
              <a:t> </a:t>
            </a:r>
            <a:r>
              <a:rPr lang="en-US" sz="1400" dirty="0" err="1"/>
              <a:t>menjunjung</a:t>
            </a:r>
            <a:r>
              <a:rPr lang="en-US" sz="1400" dirty="0"/>
              <a:t> </a:t>
            </a:r>
            <a:r>
              <a:rPr lang="en-US" sz="1400" dirty="0" err="1"/>
              <a:t>tinggi</a:t>
            </a:r>
            <a:r>
              <a:rPr lang="en-US" sz="1400" dirty="0"/>
              <a:t>, </a:t>
            </a:r>
            <a:r>
              <a:rPr lang="en-US" sz="1400" dirty="0" err="1"/>
              <a:t>menghayati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mengamalkan</a:t>
            </a:r>
            <a:r>
              <a:rPr lang="en-US" sz="1400" dirty="0"/>
              <a:t> </a:t>
            </a:r>
            <a:r>
              <a:rPr lang="en-US" sz="1400" dirty="0" err="1"/>
              <a:t>sumpah</a:t>
            </a:r>
            <a:r>
              <a:rPr lang="en-US" sz="1400" dirty="0"/>
              <a:t> </a:t>
            </a:r>
            <a:r>
              <a:rPr lang="en-US" sz="1400" dirty="0" err="1"/>
              <a:t>jabatannya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melaksanakan</a:t>
            </a:r>
            <a:r>
              <a:rPr lang="en-US" sz="1400" dirty="0"/>
              <a:t> </a:t>
            </a:r>
            <a:r>
              <a:rPr lang="en-US" sz="1400" dirty="0" err="1"/>
              <a:t>tugas</a:t>
            </a:r>
            <a:r>
              <a:rPr lang="en-US" sz="1400" dirty="0"/>
              <a:t> </a:t>
            </a:r>
            <a:r>
              <a:rPr lang="en-US" sz="1400" dirty="0" err="1"/>
              <a:t>pengabdiannya</a:t>
            </a:r>
            <a:r>
              <a:rPr lang="en-US" sz="1400" dirty="0"/>
              <a:t>.</a:t>
            </a:r>
          </a:p>
          <a:p>
            <a:pPr algn="just"/>
            <a:endParaRPr lang="en-US" sz="1400" dirty="0"/>
          </a:p>
          <a:p>
            <a:pPr algn="just"/>
            <a:r>
              <a:rPr lang="en-US" sz="1400" dirty="0" smtClean="0"/>
              <a:t>- </a:t>
            </a:r>
            <a:r>
              <a:rPr lang="en-US" sz="1400" dirty="0" err="1" smtClean="0"/>
              <a:t>Setiap</a:t>
            </a:r>
            <a:r>
              <a:rPr lang="en-US" sz="1400" dirty="0" smtClean="0"/>
              <a:t> </a:t>
            </a:r>
            <a:r>
              <a:rPr lang="en-US" sz="1400" dirty="0" err="1"/>
              <a:t>bidan</a:t>
            </a:r>
            <a:r>
              <a:rPr lang="en-US" sz="1400" dirty="0"/>
              <a:t> </a:t>
            </a:r>
            <a:r>
              <a:rPr lang="en-US" sz="1400" dirty="0" err="1"/>
              <a:t>dlm</a:t>
            </a:r>
            <a:r>
              <a:rPr lang="en-US" sz="1400" dirty="0"/>
              <a:t> </a:t>
            </a:r>
            <a:r>
              <a:rPr lang="en-US" sz="1400" dirty="0" err="1"/>
              <a:t>menjalankan</a:t>
            </a:r>
            <a:r>
              <a:rPr lang="en-US" sz="1400" dirty="0"/>
              <a:t> </a:t>
            </a:r>
            <a:r>
              <a:rPr lang="en-US" sz="1400" dirty="0" err="1"/>
              <a:t>tugas</a:t>
            </a:r>
            <a:r>
              <a:rPr lang="en-US" sz="1400" dirty="0"/>
              <a:t> </a:t>
            </a:r>
            <a:r>
              <a:rPr lang="en-US" sz="1400" dirty="0" err="1"/>
              <a:t>profesinya</a:t>
            </a:r>
            <a:r>
              <a:rPr lang="en-US" sz="1400" dirty="0"/>
              <a:t> </a:t>
            </a:r>
            <a:r>
              <a:rPr lang="en-US" sz="1400" dirty="0" err="1"/>
              <a:t>menjunjung</a:t>
            </a:r>
            <a:r>
              <a:rPr lang="en-US" sz="1400" dirty="0"/>
              <a:t> </a:t>
            </a:r>
            <a:r>
              <a:rPr lang="en-US" sz="1400" dirty="0" err="1"/>
              <a:t>tinggi</a:t>
            </a:r>
            <a:r>
              <a:rPr lang="en-US" sz="1400" dirty="0"/>
              <a:t> </a:t>
            </a:r>
            <a:r>
              <a:rPr lang="en-US" sz="1400" dirty="0" err="1"/>
              <a:t>harkat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martabat</a:t>
            </a:r>
            <a:r>
              <a:rPr lang="en-US" sz="1400" dirty="0"/>
              <a:t> </a:t>
            </a:r>
            <a:r>
              <a:rPr lang="en-US" sz="1400" dirty="0" err="1"/>
              <a:t>kemanusiaan</a:t>
            </a:r>
            <a:r>
              <a:rPr lang="en-US" sz="1400" dirty="0"/>
              <a:t> yang </a:t>
            </a:r>
            <a:r>
              <a:rPr lang="en-US" sz="1400" dirty="0" err="1"/>
              <a:t>utuh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memelihara</a:t>
            </a:r>
            <a:r>
              <a:rPr lang="en-US" sz="1400" dirty="0"/>
              <a:t> </a:t>
            </a:r>
            <a:r>
              <a:rPr lang="en-US" sz="1400" dirty="0" err="1"/>
              <a:t>citra</a:t>
            </a:r>
            <a:r>
              <a:rPr lang="en-US" sz="1400" dirty="0"/>
              <a:t> </a:t>
            </a:r>
            <a:r>
              <a:rPr lang="en-US" sz="1400" dirty="0" err="1"/>
              <a:t>bidan</a:t>
            </a:r>
            <a:r>
              <a:rPr lang="en-US" sz="1400" dirty="0"/>
              <a:t>.</a:t>
            </a:r>
          </a:p>
          <a:p>
            <a:pPr algn="just"/>
            <a:endParaRPr lang="en-US" sz="1400" dirty="0"/>
          </a:p>
          <a:p>
            <a:pPr algn="just"/>
            <a:r>
              <a:rPr lang="en-US" sz="1400" dirty="0" smtClean="0"/>
              <a:t>- </a:t>
            </a:r>
            <a:r>
              <a:rPr lang="en-US" sz="1400" dirty="0" err="1" smtClean="0"/>
              <a:t>Setiap</a:t>
            </a:r>
            <a:r>
              <a:rPr lang="en-US" sz="1400" dirty="0" smtClean="0"/>
              <a:t> </a:t>
            </a:r>
            <a:r>
              <a:rPr lang="en-US" sz="1400" dirty="0" err="1"/>
              <a:t>bidan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menjalankan</a:t>
            </a:r>
            <a:r>
              <a:rPr lang="en-US" sz="1400" dirty="0"/>
              <a:t> </a:t>
            </a:r>
            <a:r>
              <a:rPr lang="en-US" sz="1400" dirty="0" err="1"/>
              <a:t>tugasnya</a:t>
            </a:r>
            <a:r>
              <a:rPr lang="en-US" sz="1400" dirty="0"/>
              <a:t> </a:t>
            </a:r>
            <a:r>
              <a:rPr lang="en-US" sz="1400" dirty="0" err="1"/>
              <a:t>senantiasa</a:t>
            </a:r>
            <a:r>
              <a:rPr lang="en-US" sz="1400" dirty="0"/>
              <a:t> </a:t>
            </a:r>
            <a:r>
              <a:rPr lang="en-US" sz="1400" dirty="0" err="1"/>
              <a:t>berpedoman</a:t>
            </a:r>
            <a:r>
              <a:rPr lang="en-US" sz="1400" dirty="0"/>
              <a:t> </a:t>
            </a:r>
            <a:r>
              <a:rPr lang="en-US" sz="1400" dirty="0" err="1"/>
              <a:t>pada</a:t>
            </a:r>
            <a:r>
              <a:rPr lang="en-US" sz="1400" dirty="0"/>
              <a:t> </a:t>
            </a:r>
            <a:r>
              <a:rPr lang="en-US" sz="1400" dirty="0" err="1"/>
              <a:t>peran,tugas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tanggung</a:t>
            </a:r>
            <a:r>
              <a:rPr lang="en-US" sz="1400" dirty="0"/>
              <a:t> </a:t>
            </a:r>
            <a:r>
              <a:rPr lang="en-US" sz="1400" dirty="0" err="1"/>
              <a:t>jawab</a:t>
            </a:r>
            <a:r>
              <a:rPr lang="en-US" sz="1400" dirty="0"/>
              <a:t> </a:t>
            </a:r>
            <a:r>
              <a:rPr lang="en-US" sz="1400" dirty="0" err="1"/>
              <a:t>sesuai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kebutuhan</a:t>
            </a:r>
            <a:r>
              <a:rPr lang="en-US" sz="1400" dirty="0"/>
              <a:t> </a:t>
            </a:r>
            <a:r>
              <a:rPr lang="en-US" sz="1400" dirty="0" err="1"/>
              <a:t>klien</a:t>
            </a:r>
            <a:r>
              <a:rPr lang="en-US" sz="1400" dirty="0"/>
              <a:t>, </a:t>
            </a:r>
            <a:r>
              <a:rPr lang="en-US" sz="1400" dirty="0" err="1"/>
              <a:t>keluarga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masyarakat</a:t>
            </a:r>
            <a:r>
              <a:rPr lang="en-US" sz="1400" dirty="0"/>
              <a:t>.</a:t>
            </a:r>
          </a:p>
          <a:p>
            <a:pPr algn="just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174531" y="515861"/>
            <a:ext cx="4608513" cy="6048672"/>
          </a:xfrm>
          <a:prstGeom prst="ellips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softEdge rad="317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400" dirty="0" smtClean="0"/>
              <a:t>- </a:t>
            </a:r>
            <a:r>
              <a:rPr lang="en-US" sz="1400" dirty="0" err="1" smtClean="0"/>
              <a:t>Setiap</a:t>
            </a:r>
            <a:r>
              <a:rPr lang="en-US" sz="1400" dirty="0" smtClean="0"/>
              <a:t> </a:t>
            </a:r>
            <a:r>
              <a:rPr lang="en-US" sz="1400" dirty="0" err="1"/>
              <a:t>bidan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menjalankan</a:t>
            </a:r>
            <a:r>
              <a:rPr lang="en-US" sz="1400" dirty="0"/>
              <a:t> </a:t>
            </a:r>
            <a:r>
              <a:rPr lang="en-US" sz="1400" dirty="0" err="1"/>
              <a:t>tugasnya</a:t>
            </a:r>
            <a:r>
              <a:rPr lang="en-US" sz="1400" dirty="0"/>
              <a:t> </a:t>
            </a:r>
            <a:r>
              <a:rPr lang="en-US" sz="1400" dirty="0" err="1"/>
              <a:t>mendahulukan</a:t>
            </a:r>
            <a:r>
              <a:rPr lang="en-US" sz="1400" dirty="0"/>
              <a:t> </a:t>
            </a:r>
            <a:r>
              <a:rPr lang="en-US" sz="1400" dirty="0" err="1"/>
              <a:t>kepentingan</a:t>
            </a:r>
            <a:r>
              <a:rPr lang="en-US" sz="1400" dirty="0"/>
              <a:t> </a:t>
            </a:r>
            <a:r>
              <a:rPr lang="en-US" sz="1400" dirty="0" err="1"/>
              <a:t>klien</a:t>
            </a:r>
            <a:r>
              <a:rPr lang="en-US" sz="1400" dirty="0"/>
              <a:t>, </a:t>
            </a:r>
            <a:r>
              <a:rPr lang="en-US" sz="1400" dirty="0" err="1"/>
              <a:t>menghormati</a:t>
            </a:r>
            <a:r>
              <a:rPr lang="en-US" sz="1400" dirty="0"/>
              <a:t> </a:t>
            </a:r>
            <a:r>
              <a:rPr lang="en-US" sz="1400" dirty="0" err="1"/>
              <a:t>hak</a:t>
            </a:r>
            <a:r>
              <a:rPr lang="en-US" sz="1400" dirty="0"/>
              <a:t> </a:t>
            </a:r>
            <a:r>
              <a:rPr lang="en-US" sz="1400" dirty="0" err="1"/>
              <a:t>klien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menghormati</a:t>
            </a:r>
            <a:r>
              <a:rPr lang="en-US" sz="1400" dirty="0"/>
              <a:t> </a:t>
            </a:r>
            <a:r>
              <a:rPr lang="en-US" sz="1400" dirty="0" err="1"/>
              <a:t>nilai-nilai</a:t>
            </a:r>
            <a:r>
              <a:rPr lang="en-US" sz="1400" dirty="0"/>
              <a:t> yang </a:t>
            </a:r>
            <a:r>
              <a:rPr lang="en-US" sz="1400" dirty="0" err="1"/>
              <a:t>berlaku</a:t>
            </a:r>
            <a:r>
              <a:rPr lang="en-US" sz="1400" dirty="0"/>
              <a:t> di </a:t>
            </a:r>
            <a:r>
              <a:rPr lang="en-US" sz="1400" dirty="0" err="1"/>
              <a:t>masyarakat</a:t>
            </a:r>
            <a:r>
              <a:rPr lang="en-US" sz="1400" dirty="0"/>
              <a:t>.</a:t>
            </a:r>
          </a:p>
          <a:p>
            <a:pPr algn="just"/>
            <a:endParaRPr lang="en-US" sz="1400" dirty="0"/>
          </a:p>
          <a:p>
            <a:pPr algn="just"/>
            <a:r>
              <a:rPr lang="en-US" sz="1400" dirty="0" smtClean="0"/>
              <a:t>- </a:t>
            </a:r>
            <a:r>
              <a:rPr lang="en-US" sz="1400" dirty="0" err="1" smtClean="0"/>
              <a:t>Setiap</a:t>
            </a:r>
            <a:r>
              <a:rPr lang="en-US" sz="1400" dirty="0" smtClean="0"/>
              <a:t> </a:t>
            </a:r>
            <a:r>
              <a:rPr lang="en-US" sz="1400" dirty="0" err="1"/>
              <a:t>bidan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menjalankan</a:t>
            </a:r>
            <a:r>
              <a:rPr lang="en-US" sz="1400" dirty="0"/>
              <a:t> </a:t>
            </a:r>
            <a:r>
              <a:rPr lang="en-US" sz="1400" dirty="0" err="1"/>
              <a:t>tugas</a:t>
            </a:r>
            <a:r>
              <a:rPr lang="en-US" sz="1400" dirty="0"/>
              <a:t> </a:t>
            </a:r>
            <a:r>
              <a:rPr lang="en-US" sz="1400" dirty="0" err="1"/>
              <a:t>senantiasa</a:t>
            </a:r>
            <a:r>
              <a:rPr lang="en-US" sz="1400" dirty="0"/>
              <a:t> </a:t>
            </a:r>
            <a:r>
              <a:rPr lang="en-US" sz="1400" dirty="0" err="1"/>
              <a:t>mendahulukan</a:t>
            </a:r>
            <a:r>
              <a:rPr lang="en-US" sz="1400" dirty="0"/>
              <a:t> </a:t>
            </a:r>
            <a:r>
              <a:rPr lang="en-US" sz="1400" dirty="0" err="1"/>
              <a:t>kepentingan</a:t>
            </a:r>
            <a:r>
              <a:rPr lang="en-US" sz="1400" dirty="0"/>
              <a:t> </a:t>
            </a:r>
            <a:r>
              <a:rPr lang="en-US" sz="1400" dirty="0" err="1"/>
              <a:t>klien</a:t>
            </a:r>
            <a:r>
              <a:rPr lang="en-US" sz="1400" dirty="0"/>
              <a:t>, </a:t>
            </a:r>
            <a:r>
              <a:rPr lang="en-US" sz="1400" dirty="0" err="1"/>
              <a:t>keluarga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masyarakat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identitas</a:t>
            </a:r>
            <a:r>
              <a:rPr lang="en-US" sz="1400" dirty="0"/>
              <a:t> yang </a:t>
            </a:r>
            <a:r>
              <a:rPr lang="en-US" sz="1400" dirty="0" err="1"/>
              <a:t>sama</a:t>
            </a:r>
            <a:r>
              <a:rPr lang="en-US" sz="1400" dirty="0"/>
              <a:t> </a:t>
            </a:r>
            <a:r>
              <a:rPr lang="en-US" sz="1400" dirty="0" err="1"/>
              <a:t>sesuai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kebutuhan</a:t>
            </a:r>
            <a:r>
              <a:rPr lang="en-US" sz="1400" dirty="0"/>
              <a:t> </a:t>
            </a:r>
            <a:r>
              <a:rPr lang="en-US" sz="1400" dirty="0" err="1"/>
              <a:t>berdasarkan</a:t>
            </a:r>
            <a:r>
              <a:rPr lang="en-US" sz="1400" dirty="0"/>
              <a:t> </a:t>
            </a:r>
            <a:r>
              <a:rPr lang="en-US" sz="1400" dirty="0" err="1"/>
              <a:t>kemampuan</a:t>
            </a:r>
            <a:r>
              <a:rPr lang="en-US" sz="1400" dirty="0"/>
              <a:t> yang di </a:t>
            </a:r>
            <a:r>
              <a:rPr lang="en-US" sz="1400" dirty="0" err="1"/>
              <a:t>milikinya</a:t>
            </a:r>
            <a:r>
              <a:rPr lang="en-US" sz="1400" dirty="0"/>
              <a:t>.</a:t>
            </a:r>
          </a:p>
          <a:p>
            <a:pPr algn="just"/>
            <a:endParaRPr lang="en-US" sz="1400" dirty="0"/>
          </a:p>
          <a:p>
            <a:pPr algn="just"/>
            <a:r>
              <a:rPr lang="en-US" sz="1400" dirty="0" smtClean="0"/>
              <a:t>- </a:t>
            </a:r>
            <a:r>
              <a:rPr lang="en-US" sz="1400" dirty="0" err="1" smtClean="0"/>
              <a:t>Setiap</a:t>
            </a:r>
            <a:r>
              <a:rPr lang="en-US" sz="1400" dirty="0" smtClean="0"/>
              <a:t> </a:t>
            </a:r>
            <a:r>
              <a:rPr lang="en-US" sz="1400" dirty="0" err="1"/>
              <a:t>bidan</a:t>
            </a:r>
            <a:r>
              <a:rPr lang="en-US" sz="1400" dirty="0"/>
              <a:t> </a:t>
            </a:r>
            <a:r>
              <a:rPr lang="en-US" sz="1400" dirty="0" err="1"/>
              <a:t>senantiasa</a:t>
            </a:r>
            <a:r>
              <a:rPr lang="en-US" sz="1400" dirty="0"/>
              <a:t> </a:t>
            </a:r>
            <a:r>
              <a:rPr lang="en-US" sz="1400" dirty="0" err="1"/>
              <a:t>menciptakan</a:t>
            </a:r>
            <a:r>
              <a:rPr lang="en-US" sz="1400" dirty="0"/>
              <a:t> </a:t>
            </a:r>
            <a:r>
              <a:rPr lang="en-US" sz="1400" dirty="0" err="1"/>
              <a:t>suasana</a:t>
            </a:r>
            <a:r>
              <a:rPr lang="en-US" sz="1400" dirty="0"/>
              <a:t> yang </a:t>
            </a:r>
            <a:r>
              <a:rPr lang="en-US" sz="1400" dirty="0" err="1"/>
              <a:t>serasi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hubungan</a:t>
            </a:r>
            <a:r>
              <a:rPr lang="en-US" sz="1400" dirty="0"/>
              <a:t> </a:t>
            </a:r>
            <a:r>
              <a:rPr lang="en-US" sz="1400" dirty="0" err="1" smtClean="0"/>
              <a:t>pelaksanaan</a:t>
            </a:r>
            <a:r>
              <a:rPr lang="en-US" sz="1400" dirty="0" smtClean="0"/>
              <a:t> </a:t>
            </a:r>
            <a:r>
              <a:rPr lang="en-US" sz="1400" dirty="0" err="1" smtClean="0"/>
              <a:t>tugasnya</a:t>
            </a:r>
            <a:r>
              <a:rPr lang="en-US" sz="1400" dirty="0"/>
              <a:t>,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mendorong</a:t>
            </a:r>
            <a:r>
              <a:rPr lang="en-US" sz="1400" dirty="0"/>
              <a:t> </a:t>
            </a:r>
            <a:r>
              <a:rPr lang="en-US" sz="1400" dirty="0" err="1"/>
              <a:t>partisipasi</a:t>
            </a:r>
            <a:r>
              <a:rPr lang="en-US" sz="1400" dirty="0"/>
              <a:t> </a:t>
            </a:r>
            <a:r>
              <a:rPr lang="en-US" sz="1400" dirty="0" err="1"/>
              <a:t>masyarakat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meningkatkan</a:t>
            </a:r>
            <a:r>
              <a:rPr lang="en-US" sz="1400" dirty="0"/>
              <a:t> </a:t>
            </a:r>
            <a:r>
              <a:rPr lang="en-US" sz="1400" dirty="0" err="1"/>
              <a:t>derajat</a:t>
            </a:r>
            <a:r>
              <a:rPr lang="en-US" sz="1400" dirty="0"/>
              <a:t> </a:t>
            </a:r>
            <a:r>
              <a:rPr lang="en-US" sz="1400" dirty="0" err="1"/>
              <a:t>kesehatannya</a:t>
            </a:r>
            <a:r>
              <a:rPr lang="en-US" sz="1400" dirty="0"/>
              <a:t> </a:t>
            </a:r>
            <a:r>
              <a:rPr lang="en-US" sz="1400" dirty="0" err="1"/>
              <a:t>secara</a:t>
            </a:r>
            <a:r>
              <a:rPr lang="en-US" sz="1400" dirty="0"/>
              <a:t> optimal.</a:t>
            </a:r>
          </a:p>
          <a:p>
            <a:pPr algn="just"/>
            <a:endParaRPr lang="en-US" sz="1400" dirty="0"/>
          </a:p>
        </p:txBody>
      </p:sp>
      <p:sp>
        <p:nvSpPr>
          <p:cNvPr id="9" name="Chevron 8"/>
          <p:cNvSpPr/>
          <p:nvPr/>
        </p:nvSpPr>
        <p:spPr>
          <a:xfrm>
            <a:off x="6915235" y="3356992"/>
            <a:ext cx="518592" cy="432048"/>
          </a:xfrm>
          <a:prstGeom prst="chevron">
            <a:avLst/>
          </a:prstGeom>
          <a:effectLst>
            <a:softEdge rad="3175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739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ingle Corner Rectangle 3"/>
          <p:cNvSpPr/>
          <p:nvPr/>
        </p:nvSpPr>
        <p:spPr>
          <a:xfrm>
            <a:off x="2133972" y="2492896"/>
            <a:ext cx="4752528" cy="2880320"/>
          </a:xfrm>
          <a:prstGeom prst="round1Rect">
            <a:avLst/>
          </a:prstGeom>
          <a:effectLst>
            <a:softEdge rad="127000"/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2.Kewajiban </a:t>
            </a:r>
            <a:r>
              <a:rPr lang="en-US" dirty="0" err="1"/>
              <a:t>bidan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tugasnya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-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/>
              <a:t>bidan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menjalin</a:t>
            </a:r>
            <a:r>
              <a:rPr lang="en-US" dirty="0"/>
              <a:t> hub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teman</a:t>
            </a:r>
            <a:r>
              <a:rPr lang="en-US" dirty="0"/>
              <a:t> </a:t>
            </a:r>
            <a:r>
              <a:rPr lang="en-US" dirty="0" err="1"/>
              <a:t>sejawatnya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suasana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serasi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smtClean="0"/>
              <a:t>-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/>
              <a:t>bidan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tugasnya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menghormati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sejawatnya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7246540" y="836712"/>
            <a:ext cx="4464496" cy="5832648"/>
          </a:xfrm>
          <a:prstGeom prst="roundRect">
            <a:avLst/>
          </a:prstGeom>
          <a:effectLst>
            <a:softEdge rad="317500"/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3.Kewajiban </a:t>
            </a:r>
            <a:r>
              <a:rPr lang="en-US" dirty="0" err="1"/>
              <a:t>bidan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sejawat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lainnya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-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/>
              <a:t>bidan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menjunjung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citra</a:t>
            </a:r>
            <a:r>
              <a:rPr lang="en-US" dirty="0"/>
              <a:t> </a:t>
            </a:r>
            <a:r>
              <a:rPr lang="en-US" dirty="0" err="1"/>
              <a:t>profesinya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kepribadian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yang </a:t>
            </a:r>
            <a:r>
              <a:rPr lang="en-US" dirty="0" err="1"/>
              <a:t>bermutu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smtClean="0"/>
              <a:t>-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/>
              <a:t>bidan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senantiasa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profesinya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teknologi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-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/>
              <a:t>bidan</a:t>
            </a:r>
            <a:r>
              <a:rPr lang="en-US" dirty="0"/>
              <a:t> </a:t>
            </a:r>
            <a:r>
              <a:rPr lang="en-US" dirty="0" err="1"/>
              <a:t>senantiasa</a:t>
            </a:r>
            <a:r>
              <a:rPr lang="en-US" dirty="0"/>
              <a:t>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sejenisnya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citra</a:t>
            </a:r>
            <a:r>
              <a:rPr lang="en-US" dirty="0"/>
              <a:t> </a:t>
            </a:r>
            <a:r>
              <a:rPr lang="en-US" dirty="0" err="1"/>
              <a:t>profesinya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6" name="Bent Arrow 5"/>
          <p:cNvSpPr/>
          <p:nvPr/>
        </p:nvSpPr>
        <p:spPr>
          <a:xfrm>
            <a:off x="4510236" y="1052736"/>
            <a:ext cx="1944216" cy="1080120"/>
          </a:xfrm>
          <a:prstGeom prst="bentArrow">
            <a:avLst/>
          </a:prstGeom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3175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476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989956" y="116632"/>
            <a:ext cx="5040560" cy="5976664"/>
          </a:xfrm>
          <a:prstGeom prst="round2DiagRect">
            <a:avLst/>
          </a:prstGeom>
          <a:effectLst>
            <a:softEdge rad="127000"/>
          </a:effectLst>
        </p:spPr>
        <p:style>
          <a:lnRef idx="1">
            <a:schemeClr val="accent2"/>
          </a:lnRef>
          <a:fillRef idx="1002">
            <a:schemeClr val="dk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4.Kewajiban </a:t>
            </a:r>
            <a:r>
              <a:rPr lang="en-US" dirty="0" err="1"/>
              <a:t>bidan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profesinya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-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/>
              <a:t>bidan</a:t>
            </a:r>
            <a:r>
              <a:rPr lang="en-US" dirty="0"/>
              <a:t> </a:t>
            </a:r>
            <a:r>
              <a:rPr lang="en-US" dirty="0" err="1"/>
              <a:t>senantiasa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paripurna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,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yang </a:t>
            </a:r>
            <a:r>
              <a:rPr lang="en-US" dirty="0" err="1"/>
              <a:t>dimilikinya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,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smtClean="0"/>
              <a:t>-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/>
              <a:t>bidan</a:t>
            </a:r>
            <a:r>
              <a:rPr lang="en-US" dirty="0"/>
              <a:t> </a:t>
            </a:r>
            <a:r>
              <a:rPr lang="en-US" dirty="0" err="1"/>
              <a:t>berhak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pertolongan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tugasnya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mengadakan</a:t>
            </a:r>
            <a:r>
              <a:rPr lang="en-US" dirty="0"/>
              <a:t> </a:t>
            </a:r>
            <a:r>
              <a:rPr lang="en-US" dirty="0" err="1"/>
              <a:t>konsultasi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rujukan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smtClean="0"/>
              <a:t>-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/>
              <a:t>bidan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kerahasiaan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dipercayakan</a:t>
            </a:r>
            <a:r>
              <a:rPr lang="en-US" dirty="0"/>
              <a:t> </a:t>
            </a:r>
            <a:r>
              <a:rPr lang="en-US" dirty="0" err="1"/>
              <a:t>kepadanya</a:t>
            </a:r>
            <a:r>
              <a:rPr lang="en-US" dirty="0"/>
              <a:t>,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diminta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sehubungan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7462564" y="116632"/>
            <a:ext cx="4032448" cy="2736304"/>
          </a:xfrm>
          <a:prstGeom prst="round2DiagRect">
            <a:avLst/>
          </a:prstGeom>
          <a:effectLst>
            <a:softEdge rad="127000"/>
          </a:effectLst>
        </p:spPr>
        <p:style>
          <a:lnRef idx="1">
            <a:schemeClr val="accent2"/>
          </a:lnRef>
          <a:fillRef idx="1002">
            <a:schemeClr val="dk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/>
              <a:t>5.Kewajiban </a:t>
            </a:r>
            <a:r>
              <a:rPr lang="en-US" sz="1600" dirty="0" err="1"/>
              <a:t>bidan</a:t>
            </a:r>
            <a:r>
              <a:rPr lang="en-US" sz="1600" dirty="0"/>
              <a:t> </a:t>
            </a:r>
            <a:r>
              <a:rPr lang="en-US" sz="1600" dirty="0" err="1"/>
              <a:t>terhadap</a:t>
            </a:r>
            <a:r>
              <a:rPr lang="en-US" sz="1600" dirty="0"/>
              <a:t> </a:t>
            </a:r>
            <a:r>
              <a:rPr lang="en-US" sz="1600" dirty="0" err="1"/>
              <a:t>diri</a:t>
            </a:r>
            <a:r>
              <a:rPr lang="en-US" sz="1600" dirty="0"/>
              <a:t> </a:t>
            </a:r>
            <a:r>
              <a:rPr lang="en-US" sz="1600" dirty="0" err="1"/>
              <a:t>sendiri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 smtClean="0"/>
              <a:t>- </a:t>
            </a:r>
            <a:r>
              <a:rPr lang="en-US" sz="1600" dirty="0" err="1" smtClean="0"/>
              <a:t>Setiap</a:t>
            </a:r>
            <a:r>
              <a:rPr lang="en-US" sz="1600" dirty="0" smtClean="0"/>
              <a:t> </a:t>
            </a:r>
            <a:r>
              <a:rPr lang="en-US" sz="1600" dirty="0" err="1"/>
              <a:t>bidan</a:t>
            </a:r>
            <a:r>
              <a:rPr lang="en-US" sz="1600" dirty="0"/>
              <a:t> </a:t>
            </a:r>
            <a:r>
              <a:rPr lang="en-US" sz="1600" dirty="0" err="1"/>
              <a:t>harus</a:t>
            </a:r>
            <a:r>
              <a:rPr lang="en-US" sz="1600" dirty="0"/>
              <a:t> </a:t>
            </a:r>
            <a:r>
              <a:rPr lang="en-US" sz="1600" dirty="0" err="1"/>
              <a:t>memelihara</a:t>
            </a:r>
            <a:r>
              <a:rPr lang="en-US" sz="1600" dirty="0"/>
              <a:t> </a:t>
            </a:r>
            <a:r>
              <a:rPr lang="en-US" sz="1600" dirty="0" err="1"/>
              <a:t>kesehatannya</a:t>
            </a:r>
            <a:r>
              <a:rPr lang="en-US" sz="1600" dirty="0"/>
              <a:t> agar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melaksanakan</a:t>
            </a:r>
            <a:r>
              <a:rPr lang="en-US" sz="1600" dirty="0"/>
              <a:t> </a:t>
            </a:r>
            <a:r>
              <a:rPr lang="en-US" sz="1600" dirty="0" err="1"/>
              <a:t>tugas</a:t>
            </a:r>
            <a:r>
              <a:rPr lang="en-US" sz="1600" dirty="0"/>
              <a:t> </a:t>
            </a:r>
            <a:r>
              <a:rPr lang="en-US" sz="1600" dirty="0" err="1"/>
              <a:t>profesinya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baik</a:t>
            </a:r>
            <a:r>
              <a:rPr lang="en-US" sz="1600" dirty="0"/>
              <a:t>.</a:t>
            </a:r>
          </a:p>
          <a:p>
            <a:endParaRPr lang="en-US" sz="1600" dirty="0"/>
          </a:p>
          <a:p>
            <a:r>
              <a:rPr lang="en-US" sz="1600" dirty="0" smtClean="0"/>
              <a:t>- </a:t>
            </a:r>
            <a:r>
              <a:rPr lang="en-US" sz="1600" dirty="0" err="1" smtClean="0"/>
              <a:t>Setiap</a:t>
            </a:r>
            <a:r>
              <a:rPr lang="en-US" sz="1600" dirty="0" smtClean="0"/>
              <a:t> </a:t>
            </a:r>
            <a:r>
              <a:rPr lang="en-US" sz="1600" dirty="0" err="1"/>
              <a:t>bidan</a:t>
            </a:r>
            <a:r>
              <a:rPr lang="en-US" sz="1600" dirty="0"/>
              <a:t> </a:t>
            </a:r>
            <a:r>
              <a:rPr lang="en-US" sz="1600" dirty="0" err="1"/>
              <a:t>seyogyanya</a:t>
            </a:r>
            <a:r>
              <a:rPr lang="en-US" sz="1600" dirty="0"/>
              <a:t> </a:t>
            </a:r>
            <a:r>
              <a:rPr lang="en-US" sz="1600" dirty="0" err="1"/>
              <a:t>berusaha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meningkatkan</a:t>
            </a:r>
            <a:r>
              <a:rPr lang="en-US" sz="1600" dirty="0"/>
              <a:t> </a:t>
            </a:r>
            <a:r>
              <a:rPr lang="en-US" sz="1600" dirty="0" err="1"/>
              <a:t>pengetahuan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ketrampilan</a:t>
            </a:r>
            <a:r>
              <a:rPr lang="en-US" sz="1600" dirty="0"/>
              <a:t> </a:t>
            </a:r>
            <a:r>
              <a:rPr lang="en-US" sz="1600" dirty="0" err="1"/>
              <a:t>sesuai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perkembangan</a:t>
            </a:r>
            <a:r>
              <a:rPr lang="en-US" sz="1600" dirty="0"/>
              <a:t> </a:t>
            </a:r>
            <a:r>
              <a:rPr lang="en-US" sz="1600" dirty="0" err="1"/>
              <a:t>ilmu</a:t>
            </a:r>
            <a:r>
              <a:rPr lang="en-US" sz="1600" dirty="0"/>
              <a:t> </a:t>
            </a:r>
            <a:r>
              <a:rPr lang="en-US" sz="1600" dirty="0" err="1"/>
              <a:t>pengetahuan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tehnologi</a:t>
            </a:r>
            <a:r>
              <a:rPr lang="en-US" sz="1600" dirty="0"/>
              <a:t> .</a:t>
            </a:r>
            <a:endParaRPr lang="en-US" sz="1600" dirty="0"/>
          </a:p>
        </p:txBody>
      </p:sp>
      <p:sp>
        <p:nvSpPr>
          <p:cNvPr id="6" name="Rounded Rectangle 5"/>
          <p:cNvSpPr/>
          <p:nvPr/>
        </p:nvSpPr>
        <p:spPr>
          <a:xfrm>
            <a:off x="7174532" y="2996952"/>
            <a:ext cx="4464496" cy="3861048"/>
          </a:xfrm>
          <a:prstGeom prst="roundRect">
            <a:avLst/>
          </a:prstGeom>
          <a:effectLst>
            <a:softEdge rad="127000"/>
          </a:effectLst>
        </p:spPr>
        <p:style>
          <a:lnRef idx="1">
            <a:schemeClr val="accent2"/>
          </a:lnRef>
          <a:fillRef idx="1002">
            <a:schemeClr val="dk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/>
              <a:t>6. </a:t>
            </a:r>
            <a:r>
              <a:rPr lang="en-US" sz="1600" dirty="0" err="1"/>
              <a:t>Kewajiban</a:t>
            </a:r>
            <a:r>
              <a:rPr lang="en-US" sz="1600" dirty="0"/>
              <a:t> </a:t>
            </a:r>
            <a:r>
              <a:rPr lang="en-US" sz="1600" dirty="0" err="1"/>
              <a:t>bidan</a:t>
            </a:r>
            <a:r>
              <a:rPr lang="en-US" sz="1600" dirty="0"/>
              <a:t> </a:t>
            </a:r>
            <a:r>
              <a:rPr lang="en-US" sz="1600" dirty="0" err="1"/>
              <a:t>terhadap</a:t>
            </a:r>
            <a:r>
              <a:rPr lang="en-US" sz="1600" dirty="0"/>
              <a:t> </a:t>
            </a:r>
            <a:r>
              <a:rPr lang="en-US" sz="1600" dirty="0" err="1"/>
              <a:t>pemerintah</a:t>
            </a:r>
            <a:r>
              <a:rPr lang="en-US" sz="1600" dirty="0"/>
              <a:t> , </a:t>
            </a:r>
            <a:r>
              <a:rPr lang="en-US" sz="1600" dirty="0" err="1"/>
              <a:t>nusa</a:t>
            </a:r>
            <a:r>
              <a:rPr lang="en-US" sz="1600" dirty="0"/>
              <a:t> </a:t>
            </a:r>
            <a:r>
              <a:rPr lang="en-US" sz="1600" dirty="0" err="1"/>
              <a:t>bangsa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tanah</a:t>
            </a:r>
            <a:r>
              <a:rPr lang="en-US" sz="1600" dirty="0"/>
              <a:t> air</a:t>
            </a:r>
          </a:p>
          <a:p>
            <a:endParaRPr lang="en-US" sz="1600" dirty="0"/>
          </a:p>
          <a:p>
            <a:r>
              <a:rPr lang="en-US" sz="1600" dirty="0" smtClean="0"/>
              <a:t>- </a:t>
            </a:r>
            <a:r>
              <a:rPr lang="en-US" sz="1600" dirty="0" err="1" smtClean="0"/>
              <a:t>Setiap</a:t>
            </a:r>
            <a:r>
              <a:rPr lang="en-US" sz="1600" dirty="0" smtClean="0"/>
              <a:t> </a:t>
            </a:r>
            <a:r>
              <a:rPr lang="en-US" sz="1600" dirty="0" err="1"/>
              <a:t>bidan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menjalankan</a:t>
            </a:r>
            <a:r>
              <a:rPr lang="en-US" sz="1600" dirty="0"/>
              <a:t> </a:t>
            </a:r>
            <a:r>
              <a:rPr lang="en-US" sz="1600" dirty="0" err="1"/>
              <a:t>tugasnya</a:t>
            </a:r>
            <a:r>
              <a:rPr lang="en-US" sz="1600" dirty="0"/>
              <a:t>, </a:t>
            </a:r>
            <a:r>
              <a:rPr lang="en-US" sz="1600" dirty="0" err="1"/>
              <a:t>senantiasa</a:t>
            </a:r>
            <a:r>
              <a:rPr lang="en-US" sz="1600" dirty="0"/>
              <a:t> </a:t>
            </a:r>
            <a:r>
              <a:rPr lang="en-US" sz="1600" dirty="0" err="1"/>
              <a:t>melaksanakan</a:t>
            </a:r>
            <a:r>
              <a:rPr lang="en-US" sz="1600" dirty="0"/>
              <a:t> </a:t>
            </a:r>
            <a:r>
              <a:rPr lang="en-US" sz="1600" dirty="0" err="1"/>
              <a:t>ketentuan-ketentuan</a:t>
            </a:r>
            <a:r>
              <a:rPr lang="en-US" sz="1600" dirty="0"/>
              <a:t> </a:t>
            </a:r>
            <a:r>
              <a:rPr lang="en-US" sz="1600" dirty="0" err="1"/>
              <a:t>pemerintah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bidan</a:t>
            </a:r>
            <a:r>
              <a:rPr lang="en-US" sz="1600" dirty="0"/>
              <a:t> </a:t>
            </a:r>
            <a:r>
              <a:rPr lang="en-US" sz="1600" dirty="0" err="1"/>
              <a:t>kesehatan</a:t>
            </a:r>
            <a:r>
              <a:rPr lang="en-US" sz="1600" dirty="0"/>
              <a:t> </a:t>
            </a:r>
            <a:r>
              <a:rPr lang="en-US" sz="1600" dirty="0" err="1"/>
              <a:t>khususnya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pelayanan</a:t>
            </a:r>
            <a:r>
              <a:rPr lang="en-US" sz="1600" dirty="0"/>
              <a:t> KIA/KB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kesehatan</a:t>
            </a:r>
            <a:r>
              <a:rPr lang="en-US" sz="1600" dirty="0"/>
              <a:t> </a:t>
            </a:r>
            <a:r>
              <a:rPr lang="en-US" sz="1600" dirty="0" err="1"/>
              <a:t>keluarga</a:t>
            </a:r>
            <a:r>
              <a:rPr lang="en-US" sz="1600" dirty="0"/>
              <a:t>.</a:t>
            </a:r>
          </a:p>
          <a:p>
            <a:endParaRPr lang="en-US" sz="1600" dirty="0"/>
          </a:p>
          <a:p>
            <a:r>
              <a:rPr lang="en-US" sz="1600" dirty="0" smtClean="0"/>
              <a:t>- </a:t>
            </a:r>
            <a:r>
              <a:rPr lang="en-US" sz="1600" dirty="0" err="1" smtClean="0"/>
              <a:t>Setiap</a:t>
            </a:r>
            <a:r>
              <a:rPr lang="en-US" sz="1600" dirty="0" smtClean="0"/>
              <a:t> </a:t>
            </a:r>
            <a:r>
              <a:rPr lang="en-US" sz="1600" dirty="0" err="1"/>
              <a:t>bidan</a:t>
            </a:r>
            <a:r>
              <a:rPr lang="en-US" sz="1600" dirty="0"/>
              <a:t> </a:t>
            </a:r>
            <a:r>
              <a:rPr lang="en-US" sz="1600" dirty="0" err="1"/>
              <a:t>melalui</a:t>
            </a:r>
            <a:r>
              <a:rPr lang="en-US" sz="1600" dirty="0"/>
              <a:t> </a:t>
            </a:r>
            <a:r>
              <a:rPr lang="en-US" sz="1600" dirty="0" err="1"/>
              <a:t>profesinya</a:t>
            </a:r>
            <a:r>
              <a:rPr lang="en-US" sz="1600" dirty="0"/>
              <a:t> </a:t>
            </a:r>
            <a:r>
              <a:rPr lang="en-US" sz="1600" dirty="0" err="1"/>
              <a:t>berpartisipasi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menyumbangkan</a:t>
            </a:r>
            <a:r>
              <a:rPr lang="en-US" sz="1600" dirty="0"/>
              <a:t> </a:t>
            </a:r>
            <a:r>
              <a:rPr lang="en-US" sz="1600" dirty="0" err="1"/>
              <a:t>pemikirannya</a:t>
            </a:r>
            <a:r>
              <a:rPr lang="en-US" sz="1600" dirty="0"/>
              <a:t> </a:t>
            </a:r>
            <a:r>
              <a:rPr lang="en-US" sz="1600" dirty="0" err="1"/>
              <a:t>kepada</a:t>
            </a:r>
            <a:r>
              <a:rPr lang="en-US" sz="1600" dirty="0"/>
              <a:t> </a:t>
            </a:r>
            <a:r>
              <a:rPr lang="en-US" sz="1600" dirty="0" err="1"/>
              <a:t>pemerintah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meningkatkan</a:t>
            </a:r>
            <a:r>
              <a:rPr lang="en-US" sz="1600" dirty="0"/>
              <a:t> </a:t>
            </a:r>
            <a:r>
              <a:rPr lang="en-US" sz="1600" dirty="0" err="1"/>
              <a:t>mutu</a:t>
            </a:r>
            <a:r>
              <a:rPr lang="en-US" sz="1600" dirty="0"/>
              <a:t> </a:t>
            </a:r>
            <a:r>
              <a:rPr lang="en-US" sz="1600" dirty="0" err="1"/>
              <a:t>jangkauan</a:t>
            </a:r>
            <a:r>
              <a:rPr lang="en-US" sz="1600" dirty="0"/>
              <a:t> </a:t>
            </a:r>
            <a:r>
              <a:rPr lang="en-US" sz="1600" dirty="0" err="1"/>
              <a:t>pelayanan</a:t>
            </a:r>
            <a:r>
              <a:rPr lang="en-US" sz="1600" dirty="0"/>
              <a:t> </a:t>
            </a:r>
            <a:r>
              <a:rPr lang="en-US" sz="1600" dirty="0" err="1"/>
              <a:t>kesehatan</a:t>
            </a:r>
            <a:r>
              <a:rPr lang="en-US" sz="1600" dirty="0"/>
              <a:t> </a:t>
            </a:r>
            <a:r>
              <a:rPr lang="en-US" sz="1600" dirty="0" err="1"/>
              <a:t>terutama</a:t>
            </a:r>
            <a:r>
              <a:rPr lang="en-US" sz="1600" dirty="0"/>
              <a:t> </a:t>
            </a:r>
            <a:r>
              <a:rPr lang="en-US" sz="1600" dirty="0" err="1"/>
              <a:t>pelayanan</a:t>
            </a:r>
            <a:r>
              <a:rPr lang="en-US" sz="1600" dirty="0"/>
              <a:t> KIA/KB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kesehatan</a:t>
            </a:r>
            <a:r>
              <a:rPr lang="en-US" sz="1600" dirty="0"/>
              <a:t> </a:t>
            </a:r>
            <a:r>
              <a:rPr lang="en-US" sz="1600" dirty="0" err="1"/>
              <a:t>keluarga</a:t>
            </a:r>
            <a:r>
              <a:rPr lang="en-US" sz="1600" dirty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57911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2133972" y="116632"/>
            <a:ext cx="5040560" cy="6741368"/>
          </a:xfrm>
          <a:prstGeom prst="round2DiagRect">
            <a:avLst/>
          </a:prstGeom>
          <a:effectLst>
            <a:softEdge rad="317500"/>
          </a:effectLst>
        </p:spPr>
        <p:style>
          <a:lnRef idx="1">
            <a:schemeClr val="accent2"/>
          </a:lnRef>
          <a:fillRef idx="1002">
            <a:schemeClr val="dk1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 err="1">
                <a:latin typeface="Arial Narrow" panose="020B0606020202030204" pitchFamily="34" charset="0"/>
              </a:rPr>
              <a:t>Hak</a:t>
            </a:r>
            <a:r>
              <a:rPr lang="en-US" b="1" dirty="0">
                <a:latin typeface="Arial Narrow" panose="020B0606020202030204" pitchFamily="34" charset="0"/>
              </a:rPr>
              <a:t> </a:t>
            </a:r>
            <a:r>
              <a:rPr lang="en-US" b="1" dirty="0" err="1">
                <a:latin typeface="Arial Narrow" panose="020B0606020202030204" pitchFamily="34" charset="0"/>
              </a:rPr>
              <a:t>Bidan</a:t>
            </a:r>
            <a:endParaRPr lang="en-US" b="1" dirty="0">
              <a:latin typeface="Arial Narrow" panose="020B0606020202030204" pitchFamily="34" charset="0"/>
            </a:endParaRPr>
          </a:p>
          <a:p>
            <a:endParaRPr lang="en-US" dirty="0"/>
          </a:p>
          <a:p>
            <a:r>
              <a:rPr lang="en-US" dirty="0" err="1"/>
              <a:t>Hak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Bidan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 smtClean="0"/>
              <a:t>1.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melaksankan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profesinya</a:t>
            </a:r>
            <a:endParaRPr lang="en-US" dirty="0"/>
          </a:p>
          <a:p>
            <a:r>
              <a:rPr lang="en-US" dirty="0" smtClean="0"/>
              <a:t>2.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spesialisasi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 smtClean="0"/>
              <a:t>pendidikannya</a:t>
            </a:r>
            <a:endParaRPr lang="en-US" dirty="0"/>
          </a:p>
          <a:p>
            <a:r>
              <a:rPr lang="en-US" dirty="0" smtClean="0"/>
              <a:t>3. </a:t>
            </a:r>
            <a:r>
              <a:rPr lang="en-US" dirty="0" err="1" smtClean="0"/>
              <a:t>Menolak</a:t>
            </a:r>
            <a:r>
              <a:rPr lang="en-US" dirty="0" smtClean="0"/>
              <a:t> </a:t>
            </a: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/</a:t>
            </a:r>
            <a:r>
              <a:rPr lang="en-US" dirty="0" err="1"/>
              <a:t>pasien</a:t>
            </a:r>
            <a:r>
              <a:rPr lang="en-US" dirty="0"/>
              <a:t> yang </a:t>
            </a:r>
            <a:r>
              <a:rPr lang="en-US" dirty="0" err="1"/>
              <a:t>bertentangan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 smtClean="0"/>
              <a:t>profesi</a:t>
            </a:r>
            <a:endParaRPr lang="en-US" dirty="0"/>
          </a:p>
          <a:p>
            <a:r>
              <a:rPr lang="en-US" dirty="0" smtClean="0"/>
              <a:t>4.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/</a:t>
            </a:r>
            <a:r>
              <a:rPr lang="en-US" dirty="0" err="1"/>
              <a:t>pasien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puas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 smtClean="0"/>
              <a:t>pelayannnya</a:t>
            </a:r>
            <a:endParaRPr lang="en-US" dirty="0"/>
          </a:p>
          <a:p>
            <a:r>
              <a:rPr lang="en-US" dirty="0" smtClean="0"/>
              <a:t>5.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iptek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keperawatan</a:t>
            </a:r>
            <a:r>
              <a:rPr lang="en-US" dirty="0"/>
              <a:t>/</a:t>
            </a:r>
            <a:r>
              <a:rPr lang="en-US" dirty="0" err="1"/>
              <a:t>kebidanan</a:t>
            </a:r>
            <a:r>
              <a:rPr lang="en-US" dirty="0"/>
              <a:t>/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 smtClean="0"/>
              <a:t>menerus</a:t>
            </a:r>
            <a:endParaRPr lang="en-US" dirty="0"/>
          </a:p>
          <a:p>
            <a:r>
              <a:rPr lang="en-US" dirty="0" smtClean="0"/>
              <a:t>6.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/>
              <a:t>perlakuan</a:t>
            </a:r>
            <a:r>
              <a:rPr lang="en-US" dirty="0"/>
              <a:t> </a:t>
            </a:r>
            <a:r>
              <a:rPr lang="en-US" dirty="0" err="1"/>
              <a:t>adil</a:t>
            </a:r>
            <a:r>
              <a:rPr lang="en-US" dirty="0"/>
              <a:t> &amp; </a:t>
            </a:r>
            <a:r>
              <a:rPr lang="en-US" dirty="0" err="1"/>
              <a:t>jujur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, </a:t>
            </a:r>
            <a:r>
              <a:rPr lang="en-US" dirty="0" err="1"/>
              <a:t>klien</a:t>
            </a:r>
            <a:r>
              <a:rPr lang="en-US" dirty="0"/>
              <a:t>/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keluarganya</a:t>
            </a:r>
            <a:endParaRPr lang="en-US" dirty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7606580" y="221459"/>
            <a:ext cx="4176464" cy="6369523"/>
          </a:xfrm>
          <a:prstGeom prst="round2DiagRect">
            <a:avLst/>
          </a:prstGeom>
          <a:effectLst>
            <a:softEdge rad="317500"/>
          </a:effectLst>
        </p:spPr>
        <p:style>
          <a:lnRef idx="1">
            <a:schemeClr val="accent2"/>
          </a:lnRef>
          <a:fillRef idx="1002">
            <a:schemeClr val="dk1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700" dirty="0" smtClean="0"/>
              <a:t>7. </a:t>
            </a:r>
            <a:r>
              <a:rPr lang="en-US" sz="1700" dirty="0" err="1" smtClean="0"/>
              <a:t>Mendapatkan</a:t>
            </a:r>
            <a:r>
              <a:rPr lang="en-US" sz="1700" dirty="0" smtClean="0"/>
              <a:t> </a:t>
            </a:r>
            <a:r>
              <a:rPr lang="en-US" sz="1700" dirty="0" err="1"/>
              <a:t>jaminan</a:t>
            </a:r>
            <a:r>
              <a:rPr lang="en-US" sz="1700" dirty="0"/>
              <a:t> </a:t>
            </a:r>
            <a:r>
              <a:rPr lang="en-US" sz="1700" dirty="0" err="1"/>
              <a:t>perlindungan</a:t>
            </a:r>
            <a:r>
              <a:rPr lang="en-US" sz="1700" dirty="0"/>
              <a:t> </a:t>
            </a:r>
            <a:r>
              <a:rPr lang="en-US" sz="1700" dirty="0" err="1"/>
              <a:t>terhadap</a:t>
            </a:r>
            <a:r>
              <a:rPr lang="en-US" sz="1700" dirty="0"/>
              <a:t> </a:t>
            </a:r>
            <a:r>
              <a:rPr lang="en-US" sz="1700" dirty="0" err="1"/>
              <a:t>resiko</a:t>
            </a:r>
            <a:r>
              <a:rPr lang="en-US" sz="1700" dirty="0"/>
              <a:t> </a:t>
            </a:r>
            <a:r>
              <a:rPr lang="en-US" sz="1700" dirty="0" err="1"/>
              <a:t>kerja</a:t>
            </a:r>
            <a:r>
              <a:rPr lang="en-US" sz="1700" dirty="0"/>
              <a:t> yang </a:t>
            </a:r>
            <a:r>
              <a:rPr lang="en-US" sz="1700" dirty="0" err="1"/>
              <a:t>berkaitan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 smtClean="0"/>
              <a:t>tugasnya</a:t>
            </a:r>
            <a:endParaRPr lang="en-US" sz="1700" dirty="0"/>
          </a:p>
          <a:p>
            <a:r>
              <a:rPr lang="en-US" sz="1700" dirty="0" smtClean="0"/>
              <a:t>8. </a:t>
            </a:r>
            <a:r>
              <a:rPr lang="en-US" sz="1700" dirty="0" err="1" smtClean="0"/>
              <a:t>Diikutsertakan</a:t>
            </a:r>
            <a:r>
              <a:rPr lang="en-US" sz="1700" dirty="0" smtClean="0"/>
              <a:t> </a:t>
            </a:r>
            <a:r>
              <a:rPr lang="en-US" sz="1700" dirty="0" err="1"/>
              <a:t>dalam</a:t>
            </a:r>
            <a:r>
              <a:rPr lang="en-US" sz="1700" dirty="0"/>
              <a:t> </a:t>
            </a:r>
            <a:r>
              <a:rPr lang="en-US" sz="1700" dirty="0" err="1"/>
              <a:t>penyusunan</a:t>
            </a:r>
            <a:r>
              <a:rPr lang="en-US" sz="1700" dirty="0"/>
              <a:t>/</a:t>
            </a:r>
            <a:r>
              <a:rPr lang="en-US" sz="1700" dirty="0" err="1"/>
              <a:t>penetapan</a:t>
            </a:r>
            <a:r>
              <a:rPr lang="en-US" sz="1700" dirty="0"/>
              <a:t> </a:t>
            </a:r>
            <a:r>
              <a:rPr lang="en-US" sz="1700" dirty="0" err="1"/>
              <a:t>kebijakan</a:t>
            </a:r>
            <a:r>
              <a:rPr lang="en-US" sz="1700" dirty="0"/>
              <a:t> </a:t>
            </a:r>
            <a:r>
              <a:rPr lang="en-US" sz="1700" dirty="0" err="1"/>
              <a:t>pelayanan</a:t>
            </a:r>
            <a:r>
              <a:rPr lang="en-US" sz="1700" dirty="0"/>
              <a:t> </a:t>
            </a:r>
            <a:r>
              <a:rPr lang="en-US" sz="1700" dirty="0" err="1"/>
              <a:t>kesehatan</a:t>
            </a:r>
            <a:r>
              <a:rPr lang="en-US" sz="1700" dirty="0"/>
              <a:t> di </a:t>
            </a:r>
            <a:r>
              <a:rPr lang="en-US" sz="1700" dirty="0" err="1"/>
              <a:t>Rumah</a:t>
            </a:r>
            <a:r>
              <a:rPr lang="en-US" sz="1700" dirty="0"/>
              <a:t> </a:t>
            </a:r>
            <a:r>
              <a:rPr lang="en-US" sz="1700" dirty="0" err="1"/>
              <a:t>Sakit</a:t>
            </a:r>
            <a:endParaRPr lang="en-US" sz="1700" dirty="0"/>
          </a:p>
          <a:p>
            <a:r>
              <a:rPr lang="en-US" sz="1700" dirty="0" smtClean="0"/>
              <a:t>9. </a:t>
            </a:r>
            <a:r>
              <a:rPr lang="en-US" sz="1700" dirty="0" err="1" smtClean="0"/>
              <a:t>Diperhatikan</a:t>
            </a:r>
            <a:r>
              <a:rPr lang="en-US" sz="1700" dirty="0" smtClean="0"/>
              <a:t> </a:t>
            </a:r>
            <a:r>
              <a:rPr lang="en-US" sz="1700" dirty="0" err="1"/>
              <a:t>Privasinya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berhak</a:t>
            </a:r>
            <a:r>
              <a:rPr lang="en-US" sz="1700" dirty="0"/>
              <a:t> </a:t>
            </a:r>
            <a:r>
              <a:rPr lang="en-US" sz="1700" dirty="0" err="1"/>
              <a:t>menuntut</a:t>
            </a:r>
            <a:r>
              <a:rPr lang="en-US" sz="1700" dirty="0"/>
              <a:t> </a:t>
            </a:r>
            <a:r>
              <a:rPr lang="en-US" sz="1700" dirty="0" err="1"/>
              <a:t>jika</a:t>
            </a:r>
            <a:r>
              <a:rPr lang="en-US" sz="1700" dirty="0"/>
              <a:t> </a:t>
            </a:r>
            <a:r>
              <a:rPr lang="en-US" sz="1700" dirty="0" err="1"/>
              <a:t>nama</a:t>
            </a:r>
            <a:r>
              <a:rPr lang="en-US" sz="1700" dirty="0"/>
              <a:t> </a:t>
            </a:r>
            <a:r>
              <a:rPr lang="en-US" sz="1700" dirty="0" err="1"/>
              <a:t>baiknya</a:t>
            </a:r>
            <a:r>
              <a:rPr lang="en-US" sz="1700" dirty="0"/>
              <a:t> </a:t>
            </a:r>
            <a:r>
              <a:rPr lang="en-US" sz="1700" dirty="0" err="1"/>
              <a:t>dicemarkan</a:t>
            </a:r>
            <a:r>
              <a:rPr lang="en-US" sz="1700" dirty="0"/>
              <a:t> </a:t>
            </a:r>
            <a:r>
              <a:rPr lang="en-US" sz="1700" dirty="0" err="1"/>
              <a:t>oleh</a:t>
            </a:r>
            <a:r>
              <a:rPr lang="en-US" sz="1700" dirty="0"/>
              <a:t> </a:t>
            </a:r>
            <a:r>
              <a:rPr lang="en-US" sz="1700" dirty="0" err="1"/>
              <a:t>klien</a:t>
            </a:r>
            <a:r>
              <a:rPr lang="en-US" sz="1700" dirty="0"/>
              <a:t>/</a:t>
            </a:r>
            <a:r>
              <a:rPr lang="en-US" sz="1700" dirty="0" err="1"/>
              <a:t>pasien</a:t>
            </a:r>
            <a:r>
              <a:rPr lang="en-US" sz="1700" dirty="0"/>
              <a:t> </a:t>
            </a:r>
            <a:r>
              <a:rPr lang="en-US" sz="1700" dirty="0" err="1"/>
              <a:t>atau</a:t>
            </a:r>
            <a:r>
              <a:rPr lang="en-US" sz="1700" dirty="0"/>
              <a:t> </a:t>
            </a:r>
            <a:r>
              <a:rPr lang="en-US" sz="1700" dirty="0" err="1"/>
              <a:t>tenaga</a:t>
            </a:r>
            <a:r>
              <a:rPr lang="en-US" sz="1700" dirty="0"/>
              <a:t> </a:t>
            </a:r>
            <a:r>
              <a:rPr lang="en-US" sz="1700" dirty="0" err="1"/>
              <a:t>kesehatan</a:t>
            </a:r>
            <a:r>
              <a:rPr lang="en-US" sz="1700" dirty="0"/>
              <a:t> </a:t>
            </a:r>
            <a:r>
              <a:rPr lang="en-US" sz="1700" dirty="0" err="1" smtClean="0"/>
              <a:t>lainnya</a:t>
            </a:r>
            <a:endParaRPr lang="en-US" sz="1700" dirty="0"/>
          </a:p>
          <a:p>
            <a:r>
              <a:rPr lang="en-US" sz="1700" dirty="0" smtClean="0"/>
              <a:t>10. </a:t>
            </a:r>
            <a:r>
              <a:rPr lang="en-US" sz="1700" dirty="0" err="1" smtClean="0"/>
              <a:t>Menolak</a:t>
            </a:r>
            <a:r>
              <a:rPr lang="en-US" sz="1700" dirty="0" smtClean="0"/>
              <a:t> </a:t>
            </a:r>
            <a:r>
              <a:rPr lang="en-US" sz="1700" dirty="0" err="1"/>
              <a:t>Pihak</a:t>
            </a:r>
            <a:r>
              <a:rPr lang="en-US" sz="1700" dirty="0"/>
              <a:t> lain yang </a:t>
            </a:r>
            <a:r>
              <a:rPr lang="en-US" sz="1700" dirty="0" err="1"/>
              <a:t>memberi</a:t>
            </a:r>
            <a:r>
              <a:rPr lang="en-US" sz="1700" dirty="0"/>
              <a:t> </a:t>
            </a:r>
            <a:r>
              <a:rPr lang="en-US" sz="1700" dirty="0" err="1"/>
              <a:t>anjuran</a:t>
            </a:r>
            <a:r>
              <a:rPr lang="en-US" sz="1700" dirty="0"/>
              <a:t> </a:t>
            </a:r>
            <a:r>
              <a:rPr lang="en-US" sz="1700" dirty="0" err="1"/>
              <a:t>atau</a:t>
            </a:r>
            <a:r>
              <a:rPr lang="en-US" sz="1700" dirty="0"/>
              <a:t> </a:t>
            </a:r>
            <a:r>
              <a:rPr lang="en-US" sz="1700" dirty="0" err="1"/>
              <a:t>permintaan</a:t>
            </a:r>
            <a:r>
              <a:rPr lang="en-US" sz="1700" dirty="0"/>
              <a:t> </a:t>
            </a:r>
            <a:r>
              <a:rPr lang="en-US" sz="1700" dirty="0" err="1"/>
              <a:t>tertulis</a:t>
            </a:r>
            <a:r>
              <a:rPr lang="en-US" sz="1700" dirty="0"/>
              <a:t> </a:t>
            </a:r>
            <a:r>
              <a:rPr lang="en-US" sz="1700" dirty="0" err="1"/>
              <a:t>untuk</a:t>
            </a:r>
            <a:r>
              <a:rPr lang="en-US" sz="1700" dirty="0"/>
              <a:t> </a:t>
            </a:r>
            <a:r>
              <a:rPr lang="en-US" sz="1700" dirty="0" err="1"/>
              <a:t>melakukan</a:t>
            </a:r>
            <a:r>
              <a:rPr lang="en-US" sz="1700" dirty="0"/>
              <a:t> </a:t>
            </a:r>
            <a:r>
              <a:rPr lang="en-US" sz="1700" dirty="0" err="1"/>
              <a:t>tindakan</a:t>
            </a:r>
            <a:r>
              <a:rPr lang="en-US" sz="1700" dirty="0"/>
              <a:t> yang </a:t>
            </a:r>
            <a:r>
              <a:rPr lang="en-US" sz="1700" dirty="0" err="1"/>
              <a:t>bertentangan</a:t>
            </a:r>
            <a:r>
              <a:rPr lang="en-US" sz="1700" dirty="0"/>
              <a:t> </a:t>
            </a:r>
            <a:r>
              <a:rPr lang="en-US" sz="1700" dirty="0" err="1"/>
              <a:t>dengan</a:t>
            </a:r>
            <a:r>
              <a:rPr lang="en-US" sz="1700" dirty="0"/>
              <a:t> </a:t>
            </a:r>
            <a:r>
              <a:rPr lang="en-US" sz="1700" dirty="0" err="1"/>
              <a:t>perundang-undangan</a:t>
            </a:r>
            <a:r>
              <a:rPr lang="en-US" sz="1700" dirty="0"/>
              <a:t>, </a:t>
            </a:r>
            <a:r>
              <a:rPr lang="en-US" sz="1700" dirty="0" err="1"/>
              <a:t>standar</a:t>
            </a:r>
            <a:r>
              <a:rPr lang="en-US" sz="1700" dirty="0"/>
              <a:t> </a:t>
            </a:r>
            <a:r>
              <a:rPr lang="en-US" sz="1700" dirty="0" err="1"/>
              <a:t>profesi</a:t>
            </a:r>
            <a:r>
              <a:rPr lang="en-US" sz="1700" dirty="0"/>
              <a:t> </a:t>
            </a:r>
            <a:r>
              <a:rPr lang="en-US" sz="1700" dirty="0" err="1"/>
              <a:t>dan</a:t>
            </a:r>
            <a:r>
              <a:rPr lang="en-US" sz="1700" dirty="0"/>
              <a:t> </a:t>
            </a:r>
            <a:r>
              <a:rPr lang="en-US" sz="1700" dirty="0" err="1"/>
              <a:t>etik</a:t>
            </a:r>
            <a:r>
              <a:rPr lang="en-US" sz="1700" dirty="0"/>
              <a:t> </a:t>
            </a:r>
            <a:r>
              <a:rPr lang="en-US" sz="1700" dirty="0" err="1" smtClean="0"/>
              <a:t>profesi</a:t>
            </a:r>
            <a:endParaRPr lang="en-US" sz="1700" dirty="0"/>
          </a:p>
          <a:p>
            <a:r>
              <a:rPr lang="en-US" sz="1700" dirty="0" smtClean="0"/>
              <a:t>11. </a:t>
            </a:r>
            <a:r>
              <a:rPr lang="en-US" sz="1700" dirty="0" err="1" smtClean="0"/>
              <a:t>Mendapatkan</a:t>
            </a:r>
            <a:r>
              <a:rPr lang="en-US" sz="1700" dirty="0" smtClean="0"/>
              <a:t> </a:t>
            </a:r>
            <a:r>
              <a:rPr lang="en-US" sz="1700" dirty="0" err="1"/>
              <a:t>penghargaan</a:t>
            </a:r>
            <a:r>
              <a:rPr lang="en-US" sz="1700" dirty="0"/>
              <a:t> </a:t>
            </a:r>
            <a:r>
              <a:rPr lang="en-US" sz="1700" dirty="0" err="1"/>
              <a:t>imbalan</a:t>
            </a:r>
            <a:r>
              <a:rPr lang="en-US" sz="1700" dirty="0"/>
              <a:t> yang </a:t>
            </a:r>
            <a:r>
              <a:rPr lang="en-US" sz="1700" dirty="0" err="1"/>
              <a:t>layak</a:t>
            </a:r>
            <a:r>
              <a:rPr lang="en-US" sz="1700" dirty="0"/>
              <a:t> </a:t>
            </a:r>
            <a:r>
              <a:rPr lang="en-US" sz="1700" dirty="0" err="1"/>
              <a:t>dari</a:t>
            </a:r>
            <a:r>
              <a:rPr lang="en-US" sz="1700" dirty="0"/>
              <a:t> </a:t>
            </a:r>
            <a:r>
              <a:rPr lang="en-US" sz="1700" dirty="0" err="1"/>
              <a:t>jasa</a:t>
            </a:r>
            <a:r>
              <a:rPr lang="en-US" sz="1700" dirty="0"/>
              <a:t> yang </a:t>
            </a:r>
            <a:r>
              <a:rPr lang="en-US" sz="1700" dirty="0" err="1"/>
              <a:t>sesuai</a:t>
            </a:r>
            <a:r>
              <a:rPr lang="en-US" sz="1700" dirty="0"/>
              <a:t> </a:t>
            </a:r>
            <a:r>
              <a:rPr lang="en-US" sz="1700" dirty="0" err="1"/>
              <a:t>peraturan</a:t>
            </a:r>
            <a:r>
              <a:rPr lang="en-US" sz="1700" dirty="0"/>
              <a:t>/</a:t>
            </a:r>
            <a:r>
              <a:rPr lang="en-US" sz="1700" dirty="0" err="1"/>
              <a:t>ketentuan</a:t>
            </a:r>
            <a:r>
              <a:rPr lang="en-US" sz="1700" dirty="0"/>
              <a:t> yang </a:t>
            </a:r>
            <a:r>
              <a:rPr lang="en-US" sz="1700" dirty="0" err="1"/>
              <a:t>berlaku</a:t>
            </a:r>
            <a:r>
              <a:rPr lang="en-US" sz="1700" dirty="0"/>
              <a:t> di </a:t>
            </a:r>
            <a:r>
              <a:rPr lang="en-US" sz="1700" dirty="0" err="1"/>
              <a:t>Rumah</a:t>
            </a:r>
            <a:r>
              <a:rPr lang="en-US" sz="1700" dirty="0"/>
              <a:t> </a:t>
            </a:r>
            <a:r>
              <a:rPr lang="en-US" sz="1700" dirty="0" err="1"/>
              <a:t>Sakit</a:t>
            </a:r>
            <a:endParaRPr lang="en-US" sz="1700" dirty="0"/>
          </a:p>
          <a:p>
            <a:r>
              <a:rPr lang="en-US" sz="1700" dirty="0" smtClean="0"/>
              <a:t>12. </a:t>
            </a:r>
            <a:r>
              <a:rPr lang="en-US" sz="1700" dirty="0" err="1" smtClean="0"/>
              <a:t>Memperoleh</a:t>
            </a:r>
            <a:r>
              <a:rPr lang="en-US" sz="1700" dirty="0" smtClean="0"/>
              <a:t> </a:t>
            </a:r>
            <a:r>
              <a:rPr lang="en-US" sz="1700" dirty="0" err="1"/>
              <a:t>kesempatan</a:t>
            </a:r>
            <a:r>
              <a:rPr lang="en-US" sz="1700" dirty="0"/>
              <a:t> </a:t>
            </a:r>
            <a:r>
              <a:rPr lang="en-US" sz="1700" dirty="0" err="1"/>
              <a:t>mengembangkan</a:t>
            </a:r>
            <a:r>
              <a:rPr lang="en-US" sz="1700" dirty="0"/>
              <a:t> </a:t>
            </a:r>
            <a:r>
              <a:rPr lang="en-US" sz="1700" dirty="0" err="1"/>
              <a:t>karier</a:t>
            </a:r>
            <a:r>
              <a:rPr lang="en-US" sz="1700" dirty="0"/>
              <a:t> </a:t>
            </a:r>
            <a:r>
              <a:rPr lang="en-US" sz="1700" dirty="0" err="1"/>
              <a:t>sesuai</a:t>
            </a:r>
            <a:r>
              <a:rPr lang="en-US" sz="1700" dirty="0"/>
              <a:t> </a:t>
            </a:r>
            <a:r>
              <a:rPr lang="en-US" sz="1700" dirty="0" err="1"/>
              <a:t>bidang</a:t>
            </a:r>
            <a:r>
              <a:rPr lang="en-US" sz="1700" dirty="0"/>
              <a:t> </a:t>
            </a:r>
            <a:r>
              <a:rPr lang="en-US" sz="1700" dirty="0" err="1"/>
              <a:t>profesinya</a:t>
            </a:r>
            <a:endParaRPr lang="en-US" sz="1700" dirty="0"/>
          </a:p>
        </p:txBody>
      </p:sp>
      <p:sp>
        <p:nvSpPr>
          <p:cNvPr id="6" name="Chevron 5"/>
          <p:cNvSpPr/>
          <p:nvPr/>
        </p:nvSpPr>
        <p:spPr>
          <a:xfrm>
            <a:off x="7066520" y="2348880"/>
            <a:ext cx="648072" cy="1138436"/>
          </a:xfrm>
          <a:prstGeom prst="chevron">
            <a:avLst/>
          </a:prstGeom>
          <a:effectLst>
            <a:softEdge rad="6350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667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harmacy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harmacy design slides.potx" id="{BDD4D5A3-0C20-4887-95F2-BFAB47634035}" vid="{397845B7-7EB0-4CC3-ABEB-6754AD08757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Pharmacy design slides</Template>
  <TotalTime>1263</TotalTime>
  <Words>674</Words>
  <Application>Microsoft Office PowerPoint</Application>
  <PresentationFormat>Custom</PresentationFormat>
  <Paragraphs>75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Arial Narrow</vt:lpstr>
      <vt:lpstr>Bahnschrift SemiBold SemiConden</vt:lpstr>
      <vt:lpstr>Calibri</vt:lpstr>
      <vt:lpstr>Euphemia</vt:lpstr>
      <vt:lpstr>Franklin Gothic Book</vt:lpstr>
      <vt:lpstr>Informal Roman</vt:lpstr>
      <vt:lpstr>Segoe Print</vt:lpstr>
      <vt:lpstr>Pharmacy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USER</dc:creator>
  <cp:lastModifiedBy>USER</cp:lastModifiedBy>
  <cp:revision>11</cp:revision>
  <dcterms:created xsi:type="dcterms:W3CDTF">2022-04-03T08:57:37Z</dcterms:created>
  <dcterms:modified xsi:type="dcterms:W3CDTF">2022-04-04T06:00:55Z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