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1" r:id="rId2"/>
  </p:sldMasterIdLst>
  <p:notesMasterIdLst>
    <p:notesMasterId r:id="rId21"/>
  </p:notesMasterIdLst>
  <p:sldIdLst>
    <p:sldId id="256" r:id="rId3"/>
    <p:sldId id="257" r:id="rId4"/>
    <p:sldId id="262" r:id="rId5"/>
    <p:sldId id="264" r:id="rId6"/>
    <p:sldId id="263" r:id="rId7"/>
    <p:sldId id="265" r:id="rId8"/>
    <p:sldId id="266" r:id="rId9"/>
    <p:sldId id="267" r:id="rId10"/>
    <p:sldId id="268" r:id="rId11"/>
    <p:sldId id="269" r:id="rId12"/>
    <p:sldId id="270" r:id="rId13"/>
    <p:sldId id="271" r:id="rId14"/>
    <p:sldId id="272" r:id="rId15"/>
    <p:sldId id="258" r:id="rId16"/>
    <p:sldId id="273" r:id="rId17"/>
    <p:sldId id="274" r:id="rId18"/>
    <p:sldId id="275" r:id="rId19"/>
    <p:sldId id="27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20C330-209A-4830-B97D-BE0D7C77CF96}" type="datetimeFigureOut">
              <a:rPr lang="id-ID" smtClean="0"/>
              <a:t>29/12/2018</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D91441-5A42-4D9F-BEC5-6ED56F0467DB}" type="slidenum">
              <a:rPr lang="id-ID" smtClean="0"/>
              <a:t>‹#›</a:t>
            </a:fld>
            <a:endParaRPr lang="id-ID"/>
          </a:p>
        </p:txBody>
      </p:sp>
    </p:spTree>
    <p:extLst>
      <p:ext uri="{BB962C8B-B14F-4D97-AF65-F5344CB8AC3E}">
        <p14:creationId xmlns:p14="http://schemas.microsoft.com/office/powerpoint/2010/main" val="4086523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smtClean="0"/>
          </a:p>
        </p:txBody>
      </p:sp>
      <p:sp>
        <p:nvSpPr>
          <p:cNvPr id="256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FBCE0A7-88B7-4EF5-8E49-413F00B6BDD9}" type="slidenum">
              <a:rPr lang="en-US">
                <a:latin typeface="Calibri" panose="020F0502020204030204" pitchFamily="34" charset="0"/>
              </a:rPr>
              <a:pPr eaLnBrk="1" hangingPunct="1"/>
              <a:t>4</a:t>
            </a:fld>
            <a:endParaRPr lang="en-US">
              <a:latin typeface="Calibri" panose="020F0502020204030204" pitchFamily="34" charset="0"/>
            </a:endParaRPr>
          </a:p>
        </p:txBody>
      </p:sp>
    </p:spTree>
    <p:extLst>
      <p:ext uri="{BB962C8B-B14F-4D97-AF65-F5344CB8AC3E}">
        <p14:creationId xmlns:p14="http://schemas.microsoft.com/office/powerpoint/2010/main" val="1283439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6873C20-7757-4A67-95D7-3F1B4C8D2548}" type="slidenum">
              <a:rPr lang="en-US">
                <a:solidFill>
                  <a:prstClr val="black"/>
                </a:solidFill>
                <a:latin typeface="Calibri" panose="020F0502020204030204" pitchFamily="34" charset="0"/>
              </a:rPr>
              <a:pPr eaLnBrk="1" hangingPunct="1"/>
              <a:t>6</a:t>
            </a:fld>
            <a:endParaRPr 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617978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E3D08C5-BD86-4EB5-BD6E-1BF6FE189951}" type="slidenum">
              <a:rPr lang="en-US">
                <a:solidFill>
                  <a:prstClr val="black"/>
                </a:solidFill>
                <a:latin typeface="Calibri" panose="020F0502020204030204" pitchFamily="34" charset="0"/>
              </a:rPr>
              <a:pPr eaLnBrk="1" hangingPunct="1"/>
              <a:t>7</a:t>
            </a:fld>
            <a:endParaRPr lang="en-US">
              <a:solidFill>
                <a:prstClr val="black"/>
              </a:solidFill>
              <a:latin typeface="Calibri" panose="020F0502020204030204" pitchFamily="34" charset="0"/>
            </a:endParaRPr>
          </a:p>
        </p:txBody>
      </p:sp>
    </p:spTree>
    <p:extLst>
      <p:ext uri="{BB962C8B-B14F-4D97-AF65-F5344CB8AC3E}">
        <p14:creationId xmlns:p14="http://schemas.microsoft.com/office/powerpoint/2010/main" val="1673451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A6F7007-0045-408A-BC12-E763F7D16075}" type="slidenum">
              <a:rPr lang="en-US">
                <a:solidFill>
                  <a:prstClr val="black"/>
                </a:solidFill>
                <a:latin typeface="Calibri" panose="020F0502020204030204" pitchFamily="34" charset="0"/>
              </a:rPr>
              <a:pPr eaLnBrk="1" hangingPunct="1"/>
              <a:t>8</a:t>
            </a:fld>
            <a:endParaRPr lang="en-US">
              <a:solidFill>
                <a:prstClr val="black"/>
              </a:solidFill>
              <a:latin typeface="Calibri" panose="020F0502020204030204" pitchFamily="34" charset="0"/>
            </a:endParaRPr>
          </a:p>
        </p:txBody>
      </p:sp>
    </p:spTree>
    <p:extLst>
      <p:ext uri="{BB962C8B-B14F-4D97-AF65-F5344CB8AC3E}">
        <p14:creationId xmlns:p14="http://schemas.microsoft.com/office/powerpoint/2010/main" val="3778539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EDB1A8A-0993-427A-8324-56ACD95FBD9B}" type="slidenum">
              <a:rPr lang="en-US">
                <a:solidFill>
                  <a:prstClr val="black"/>
                </a:solidFill>
                <a:latin typeface="Calibri" panose="020F0502020204030204" pitchFamily="34" charset="0"/>
              </a:rPr>
              <a:pPr eaLnBrk="1" hangingPunct="1"/>
              <a:t>9</a:t>
            </a:fld>
            <a:endParaRPr lang="en-US">
              <a:solidFill>
                <a:prstClr val="black"/>
              </a:solidFill>
              <a:latin typeface="Calibri" panose="020F0502020204030204" pitchFamily="34" charset="0"/>
            </a:endParaRPr>
          </a:p>
        </p:txBody>
      </p:sp>
    </p:spTree>
    <p:extLst>
      <p:ext uri="{BB962C8B-B14F-4D97-AF65-F5344CB8AC3E}">
        <p14:creationId xmlns:p14="http://schemas.microsoft.com/office/powerpoint/2010/main" val="1245449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132C377-8131-4D3F-99B2-223D0A4E052D}" type="slidenum">
              <a:rPr lang="en-US">
                <a:solidFill>
                  <a:prstClr val="black"/>
                </a:solidFill>
                <a:latin typeface="Calibri" panose="020F0502020204030204" pitchFamily="34" charset="0"/>
              </a:rPr>
              <a:pPr eaLnBrk="1" hangingPunct="1"/>
              <a:t>10</a:t>
            </a:fld>
            <a:endParaRPr 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25047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8C689AD-594C-44D8-A1D1-5CD4204539DF}" type="slidenum">
              <a:rPr lang="en-US">
                <a:solidFill>
                  <a:prstClr val="black"/>
                </a:solidFill>
                <a:latin typeface="Calibri" panose="020F0502020204030204" pitchFamily="34" charset="0"/>
              </a:rPr>
              <a:pPr eaLnBrk="1" hangingPunct="1"/>
              <a:t>11</a:t>
            </a:fld>
            <a:endParaRPr 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969686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88BE6B7-8148-4C3A-85B2-AE69117A26E4}" type="slidenum">
              <a:rPr lang="en-US">
                <a:solidFill>
                  <a:prstClr val="black"/>
                </a:solidFill>
                <a:latin typeface="Calibri" panose="020F0502020204030204" pitchFamily="34" charset="0"/>
              </a:rPr>
              <a:pPr eaLnBrk="1" hangingPunct="1"/>
              <a:t>12</a:t>
            </a:fld>
            <a:endParaRPr 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710577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96DFF08F-DC6B-4601-B491-B0F83F6DD2DA}" type="datetimeFigureOut">
              <a:rPr lang="en-US" dirty="0"/>
              <a:pPr/>
              <a:t>12/29/2018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12/29/2018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12/29/2018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E867185-F275-435C-AF0B-55E97358A795}" type="datetimeFigureOut">
              <a:rPr lang="en-US">
                <a:solidFill>
                  <a:prstClr val="black">
                    <a:tint val="75000"/>
                  </a:prstClr>
                </a:solidFill>
              </a:rPr>
              <a:pPr>
                <a:defRPr/>
              </a:pPr>
              <a:t>12/29/2018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DC19662-5B17-4B00-AF89-EE506739DEBB}" type="slidenum">
              <a:rPr lang="en-US"/>
              <a:pPr/>
              <a:t>‹#›</a:t>
            </a:fld>
            <a:endParaRPr lang="en-US"/>
          </a:p>
        </p:txBody>
      </p:sp>
    </p:spTree>
    <p:extLst>
      <p:ext uri="{BB962C8B-B14F-4D97-AF65-F5344CB8AC3E}">
        <p14:creationId xmlns:p14="http://schemas.microsoft.com/office/powerpoint/2010/main" val="3384101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46A63AE-811E-4CB9-A5CD-7A11A71FF8F9}" type="datetimeFigureOut">
              <a:rPr lang="en-US">
                <a:solidFill>
                  <a:prstClr val="black">
                    <a:tint val="75000"/>
                  </a:prstClr>
                </a:solidFill>
              </a:rPr>
              <a:pPr>
                <a:defRPr/>
              </a:pPr>
              <a:t>12/29/2018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7F1524A-497A-44B5-B620-2A77658606E9}" type="slidenum">
              <a:rPr lang="en-US"/>
              <a:pPr/>
              <a:t>‹#›</a:t>
            </a:fld>
            <a:endParaRPr lang="en-US"/>
          </a:p>
        </p:txBody>
      </p:sp>
    </p:spTree>
    <p:extLst>
      <p:ext uri="{BB962C8B-B14F-4D97-AF65-F5344CB8AC3E}">
        <p14:creationId xmlns:p14="http://schemas.microsoft.com/office/powerpoint/2010/main" val="30042485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1D45EAA-4E32-49EE-A9A5-72E41786E7D5}" type="datetimeFigureOut">
              <a:rPr lang="en-US">
                <a:solidFill>
                  <a:prstClr val="black">
                    <a:tint val="75000"/>
                  </a:prstClr>
                </a:solidFill>
              </a:rPr>
              <a:pPr>
                <a:defRPr/>
              </a:pPr>
              <a:t>12/29/2018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BA64A22-E3DB-4E60-9182-DA615B16D3BA}" type="slidenum">
              <a:rPr lang="en-US"/>
              <a:pPr/>
              <a:t>‹#›</a:t>
            </a:fld>
            <a:endParaRPr lang="en-US"/>
          </a:p>
        </p:txBody>
      </p:sp>
    </p:spTree>
    <p:extLst>
      <p:ext uri="{BB962C8B-B14F-4D97-AF65-F5344CB8AC3E}">
        <p14:creationId xmlns:p14="http://schemas.microsoft.com/office/powerpoint/2010/main" val="2228889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D0F1715-0843-4D8F-9307-0A3CC719186E}" type="datetimeFigureOut">
              <a:rPr lang="en-US">
                <a:solidFill>
                  <a:prstClr val="black">
                    <a:tint val="75000"/>
                  </a:prstClr>
                </a:solidFill>
              </a:rPr>
              <a:pPr>
                <a:defRPr/>
              </a:pPr>
              <a:t>12/29/2018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67BC5D0-62E7-4A33-96A5-08DEC3918148}" type="slidenum">
              <a:rPr lang="en-US"/>
              <a:pPr/>
              <a:t>‹#›</a:t>
            </a:fld>
            <a:endParaRPr lang="en-US"/>
          </a:p>
        </p:txBody>
      </p:sp>
    </p:spTree>
    <p:extLst>
      <p:ext uri="{BB962C8B-B14F-4D97-AF65-F5344CB8AC3E}">
        <p14:creationId xmlns:p14="http://schemas.microsoft.com/office/powerpoint/2010/main" val="1827662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8179A2C-E12B-4C1C-8840-939FB06D5FC1}" type="datetimeFigureOut">
              <a:rPr lang="en-US">
                <a:solidFill>
                  <a:prstClr val="black">
                    <a:tint val="75000"/>
                  </a:prstClr>
                </a:solidFill>
              </a:rPr>
              <a:pPr>
                <a:defRPr/>
              </a:pPr>
              <a:t>12/29/2018</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8AF77F8E-1832-4B1E-9EA2-914D5FD9B9C5}" type="slidenum">
              <a:rPr lang="en-US"/>
              <a:pPr/>
              <a:t>‹#›</a:t>
            </a:fld>
            <a:endParaRPr lang="en-US"/>
          </a:p>
        </p:txBody>
      </p:sp>
    </p:spTree>
    <p:extLst>
      <p:ext uri="{BB962C8B-B14F-4D97-AF65-F5344CB8AC3E}">
        <p14:creationId xmlns:p14="http://schemas.microsoft.com/office/powerpoint/2010/main" val="12479634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CE5C706-7430-4B90-B740-33CFDC418BE9}" type="datetimeFigureOut">
              <a:rPr lang="en-US">
                <a:solidFill>
                  <a:prstClr val="black">
                    <a:tint val="75000"/>
                  </a:prstClr>
                </a:solidFill>
              </a:rPr>
              <a:pPr>
                <a:defRPr/>
              </a:pPr>
              <a:t>12/29/2018</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DBBB3B31-966F-4C23-8F1A-5A8CF043CD02}" type="slidenum">
              <a:rPr lang="en-US"/>
              <a:pPr/>
              <a:t>‹#›</a:t>
            </a:fld>
            <a:endParaRPr lang="en-US"/>
          </a:p>
        </p:txBody>
      </p:sp>
    </p:spTree>
    <p:extLst>
      <p:ext uri="{BB962C8B-B14F-4D97-AF65-F5344CB8AC3E}">
        <p14:creationId xmlns:p14="http://schemas.microsoft.com/office/powerpoint/2010/main" val="16978997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1C3843F-ED17-4226-9739-F768BC5682DA}" type="datetimeFigureOut">
              <a:rPr lang="en-US">
                <a:solidFill>
                  <a:prstClr val="black">
                    <a:tint val="75000"/>
                  </a:prstClr>
                </a:solidFill>
              </a:rPr>
              <a:pPr>
                <a:defRPr/>
              </a:pPr>
              <a:t>12/29/2018</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3FA85262-6774-4E52-ADBC-767A4E1AF421}" type="slidenum">
              <a:rPr lang="en-US"/>
              <a:pPr/>
              <a:t>‹#›</a:t>
            </a:fld>
            <a:endParaRPr lang="en-US"/>
          </a:p>
        </p:txBody>
      </p:sp>
    </p:spTree>
    <p:extLst>
      <p:ext uri="{BB962C8B-B14F-4D97-AF65-F5344CB8AC3E}">
        <p14:creationId xmlns:p14="http://schemas.microsoft.com/office/powerpoint/2010/main" val="14098781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697B562-769E-42B7-BBC8-147CCD8B3C0F}" type="datetimeFigureOut">
              <a:rPr lang="en-US">
                <a:solidFill>
                  <a:prstClr val="black">
                    <a:tint val="75000"/>
                  </a:prstClr>
                </a:solidFill>
              </a:rPr>
              <a:pPr>
                <a:defRPr/>
              </a:pPr>
              <a:t>12/29/2018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F548AE44-3FE0-44A4-91F8-4D81BDC5FE2F}" type="slidenum">
              <a:rPr lang="en-US"/>
              <a:pPr/>
              <a:t>‹#›</a:t>
            </a:fld>
            <a:endParaRPr lang="en-US"/>
          </a:p>
        </p:txBody>
      </p:sp>
    </p:spTree>
    <p:extLst>
      <p:ext uri="{BB962C8B-B14F-4D97-AF65-F5344CB8AC3E}">
        <p14:creationId xmlns:p14="http://schemas.microsoft.com/office/powerpoint/2010/main" val="989380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12/29/2018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B4700A8-1330-411F-B5DA-08B40C98FC32}" type="datetimeFigureOut">
              <a:rPr lang="en-US">
                <a:solidFill>
                  <a:prstClr val="black">
                    <a:tint val="75000"/>
                  </a:prstClr>
                </a:solidFill>
              </a:rPr>
              <a:pPr>
                <a:defRPr/>
              </a:pPr>
              <a:t>12/29/2018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60BD9FB-DB3B-4A42-A082-D3AAE4363BBA}" type="slidenum">
              <a:rPr lang="en-US"/>
              <a:pPr/>
              <a:t>‹#›</a:t>
            </a:fld>
            <a:endParaRPr lang="en-US"/>
          </a:p>
        </p:txBody>
      </p:sp>
    </p:spTree>
    <p:extLst>
      <p:ext uri="{BB962C8B-B14F-4D97-AF65-F5344CB8AC3E}">
        <p14:creationId xmlns:p14="http://schemas.microsoft.com/office/powerpoint/2010/main" val="37618514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B33C186-D83A-4D60-9D04-BB98A7DC28F0}" type="datetimeFigureOut">
              <a:rPr lang="en-US">
                <a:solidFill>
                  <a:prstClr val="black">
                    <a:tint val="75000"/>
                  </a:prstClr>
                </a:solidFill>
              </a:rPr>
              <a:pPr>
                <a:defRPr/>
              </a:pPr>
              <a:t>12/29/2018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357F164-172D-4002-93F4-8021D1EDAA42}" type="slidenum">
              <a:rPr lang="en-US"/>
              <a:pPr/>
              <a:t>‹#›</a:t>
            </a:fld>
            <a:endParaRPr lang="en-US"/>
          </a:p>
        </p:txBody>
      </p:sp>
    </p:spTree>
    <p:extLst>
      <p:ext uri="{BB962C8B-B14F-4D97-AF65-F5344CB8AC3E}">
        <p14:creationId xmlns:p14="http://schemas.microsoft.com/office/powerpoint/2010/main" val="8687214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DDE16EA-ABD2-42DE-837D-81D831AC6770}" type="datetimeFigureOut">
              <a:rPr lang="en-US">
                <a:solidFill>
                  <a:prstClr val="black">
                    <a:tint val="75000"/>
                  </a:prstClr>
                </a:solidFill>
              </a:rPr>
              <a:pPr>
                <a:defRPr/>
              </a:pPr>
              <a:t>12/29/2018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24A6656-63FC-4264-9799-0126FECAC35A}" type="slidenum">
              <a:rPr lang="en-US"/>
              <a:pPr/>
              <a:t>‹#›</a:t>
            </a:fld>
            <a:endParaRPr lang="en-US"/>
          </a:p>
        </p:txBody>
      </p:sp>
    </p:spTree>
    <p:extLst>
      <p:ext uri="{BB962C8B-B14F-4D97-AF65-F5344CB8AC3E}">
        <p14:creationId xmlns:p14="http://schemas.microsoft.com/office/powerpoint/2010/main" val="3810418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12/29/2018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12/29/2018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89320"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12/29/2018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12/29/2018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12/29/2018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12/29/2018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12/29/2018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6DFF08F-DC6B-4601-B491-B0F83F6DD2DA}" type="datetimeFigureOut">
              <a:rPr lang="en-US" dirty="0"/>
              <a:pPr/>
              <a:t>12/29/2018</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defTabSz="914400" fontAlgn="base">
              <a:spcBef>
                <a:spcPct val="0"/>
              </a:spcBef>
              <a:spcAft>
                <a:spcPct val="0"/>
              </a:spcAft>
              <a:defRPr/>
            </a:pPr>
            <a:fld id="{8C2615B1-8A4A-4623-A484-86D0356F2B34}" type="datetimeFigureOut">
              <a:rPr lang="en-US" smtClean="0">
                <a:solidFill>
                  <a:prstClr val="black">
                    <a:tint val="75000"/>
                  </a:prstClr>
                </a:solidFill>
              </a:rPr>
              <a:pPr defTabSz="914400" fontAlgn="base">
                <a:spcBef>
                  <a:spcPct val="0"/>
                </a:spcBef>
                <a:spcAft>
                  <a:spcPct val="0"/>
                </a:spcAft>
                <a:defRPr/>
              </a:pPr>
              <a:t>12/29/2018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defTabSz="914400"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914400" fontAlgn="base">
              <a:spcBef>
                <a:spcPct val="0"/>
              </a:spcBef>
              <a:spcAft>
                <a:spcPct val="0"/>
              </a:spcAft>
            </a:pPr>
            <a:fld id="{A3BEFCF8-0D19-4339-A9B5-8F8B4763B67D}" type="slidenum">
              <a:rPr lang="en-US" smtClean="0">
                <a:latin typeface="Arial" panose="020B0604020202020204" pitchFamily="34" charset="0"/>
              </a:rPr>
              <a:pPr defTabSz="914400" fontAlgn="base">
                <a:spcBef>
                  <a:spcPct val="0"/>
                </a:spcBef>
                <a:spcAft>
                  <a:spcPct val="0"/>
                </a:spcAft>
              </a:pPr>
              <a:t>‹#›</a:t>
            </a:fld>
            <a:endParaRPr lang="en-US" smtClean="0">
              <a:latin typeface="Arial" panose="020B0604020202020204" pitchFamily="34" charset="0"/>
            </a:endParaRPr>
          </a:p>
        </p:txBody>
      </p:sp>
    </p:spTree>
    <p:extLst>
      <p:ext uri="{BB962C8B-B14F-4D97-AF65-F5344CB8AC3E}">
        <p14:creationId xmlns:p14="http://schemas.microsoft.com/office/powerpoint/2010/main" val="414612179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pM22M7MNNhY" TargetMode="External"/><Relationship Id="rId2" Type="http://schemas.openxmlformats.org/officeDocument/2006/relationships/hyperlink" Target="https://www.youtube.com/watch?v=KrUO0MFM46Q" TargetMode="External"/><Relationship Id="rId1" Type="http://schemas.openxmlformats.org/officeDocument/2006/relationships/slideLayout" Target="../slideLayouts/slideLayout2.xml"/><Relationship Id="rId5" Type="http://schemas.openxmlformats.org/officeDocument/2006/relationships/hyperlink" Target="https://www.youtube.com/watch?v=XogXmN0MUk0" TargetMode="External"/><Relationship Id="rId4" Type="http://schemas.openxmlformats.org/officeDocument/2006/relationships/hyperlink" Target="https://www.youtube.com/watch?v=Qruo9ttTaH8"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dirty="0" smtClean="0"/>
              <a:t>BIOAKUSTIK</a:t>
            </a:r>
            <a:endParaRPr lang="id-ID" dirty="0"/>
          </a:p>
        </p:txBody>
      </p:sp>
      <p:sp>
        <p:nvSpPr>
          <p:cNvPr id="3" name="Subtitle 2"/>
          <p:cNvSpPr>
            <a:spLocks noGrp="1"/>
          </p:cNvSpPr>
          <p:nvPr>
            <p:ph type="subTitle" idx="1"/>
          </p:nvPr>
        </p:nvSpPr>
        <p:spPr/>
        <p:txBody>
          <a:bodyPr/>
          <a:lstStyle/>
          <a:p>
            <a:endParaRPr lang="id-ID"/>
          </a:p>
        </p:txBody>
      </p:sp>
    </p:spTree>
    <p:extLst>
      <p:ext uri="{BB962C8B-B14F-4D97-AF65-F5344CB8AC3E}">
        <p14:creationId xmlns:p14="http://schemas.microsoft.com/office/powerpoint/2010/main" val="19869512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700" y="53976"/>
            <a:ext cx="8674100" cy="657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66489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524000" y="0"/>
            <a:ext cx="9144000" cy="6858000"/>
          </a:xfrm>
        </p:spPr>
        <p:txBody>
          <a:bodyPr/>
          <a:lstStyle/>
          <a:p>
            <a:pPr algn="l" eaLnBrk="1" hangingPunct="1"/>
            <a:r>
              <a:rPr lang="en-US" sz="2800">
                <a:solidFill>
                  <a:srgbClr val="FF0000"/>
                </a:solidFill>
                <a:latin typeface="Arial Narrow" panose="020B0606020202030204" pitchFamily="34" charset="0"/>
              </a:rPr>
              <a:t>3. Pada telinga dalam</a:t>
            </a:r>
            <a:br>
              <a:rPr lang="en-US" sz="2800">
                <a:solidFill>
                  <a:srgbClr val="FF0000"/>
                </a:solidFill>
                <a:latin typeface="Arial Narrow" panose="020B0606020202030204" pitchFamily="34" charset="0"/>
              </a:rPr>
            </a:br>
            <a:r>
              <a:rPr lang="en-US" sz="2800">
                <a:latin typeface="Arial Narrow" panose="020B0606020202030204" pitchFamily="34" charset="0"/>
              </a:rPr>
              <a:t/>
            </a:r>
            <a:br>
              <a:rPr lang="en-US" sz="2800">
                <a:latin typeface="Arial Narrow" panose="020B0606020202030204" pitchFamily="34" charset="0"/>
              </a:rPr>
            </a:br>
            <a:r>
              <a:rPr lang="en-US" sz="2800">
                <a:latin typeface="Arial Narrow" panose="020B0606020202030204" pitchFamily="34" charset="0"/>
              </a:rPr>
              <a:t>Telinga dalam: kokhlea (rumah siput) dan duktus semisirkularis (saluran setengah lingkaran). </a:t>
            </a:r>
            <a:br>
              <a:rPr lang="en-US" sz="2800">
                <a:latin typeface="Arial Narrow" panose="020B0606020202030204" pitchFamily="34" charset="0"/>
              </a:rPr>
            </a:br>
            <a:r>
              <a:rPr lang="en-US" sz="2800">
                <a:latin typeface="Arial Narrow" panose="020B0606020202030204" pitchFamily="34" charset="0"/>
              </a:rPr>
              <a:t/>
            </a:r>
            <a:br>
              <a:rPr lang="en-US" sz="2800">
                <a:latin typeface="Arial Narrow" panose="020B0606020202030204" pitchFamily="34" charset="0"/>
              </a:rPr>
            </a:br>
            <a:r>
              <a:rPr lang="en-US" sz="2800">
                <a:latin typeface="Arial Narrow" panose="020B0606020202030204" pitchFamily="34" charset="0"/>
              </a:rPr>
              <a:t>Di dalam kokhlea terdapat 3 saluran: skala vestibuli dan skala timpani yang berisi cairan perilimfe, yang akan bergetar meneruskan getaran dari foramen ovale. Selanjutnya getaran ini akan menggetarkan cairan endolimfe dan organ korti di skala ketiga (skala media). </a:t>
            </a:r>
            <a:br>
              <a:rPr lang="en-US" sz="2800">
                <a:latin typeface="Arial Narrow" panose="020B0606020202030204" pitchFamily="34" charset="0"/>
              </a:rPr>
            </a:br>
            <a:r>
              <a:rPr lang="en-US" sz="2800">
                <a:latin typeface="Arial Narrow" panose="020B0606020202030204" pitchFamily="34" charset="0"/>
              </a:rPr>
              <a:t/>
            </a:r>
            <a:br>
              <a:rPr lang="en-US" sz="2800">
                <a:latin typeface="Arial Narrow" panose="020B0606020202030204" pitchFamily="34" charset="0"/>
              </a:rPr>
            </a:br>
            <a:r>
              <a:rPr lang="en-US" sz="2800">
                <a:latin typeface="Arial Narrow" panose="020B0606020202030204" pitchFamily="34" charset="0"/>
              </a:rPr>
              <a:t>Organ korti merupakan sel-sel rambut sebagai reseptor pendengaran. Dengan kata lain energi mekanik berupa getaran tadi merangsang reseptor saraf sensorik pendengaran (Nervus VIII) dan diteruskan sebagai energi listrik menuju otak untuk ditafsirkan.</a:t>
            </a:r>
            <a:br>
              <a:rPr lang="en-US" sz="2800">
                <a:latin typeface="Arial Narrow" panose="020B0606020202030204" pitchFamily="34" charset="0"/>
              </a:rPr>
            </a:br>
            <a:endParaRPr lang="en-US" sz="2800">
              <a:latin typeface="Arial Narrow" panose="020B0606020202030204" pitchFamily="34" charset="0"/>
            </a:endParaRPr>
          </a:p>
        </p:txBody>
      </p:sp>
    </p:spTree>
    <p:extLst>
      <p:ext uri="{BB962C8B-B14F-4D97-AF65-F5344CB8AC3E}">
        <p14:creationId xmlns:p14="http://schemas.microsoft.com/office/powerpoint/2010/main" val="26561122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untit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8839200" cy="674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42575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1825" y="1056068"/>
            <a:ext cx="10071279" cy="48424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4400" dirty="0" smtClean="0"/>
              <a:t>SIFAT BUNYI</a:t>
            </a:r>
          </a:p>
          <a:p>
            <a:pPr algn="ctr"/>
            <a:endParaRPr lang="id-ID" sz="4400" dirty="0" smtClean="0"/>
          </a:p>
          <a:p>
            <a:pPr algn="ctr"/>
            <a:r>
              <a:rPr lang="en-US" sz="3200" dirty="0" err="1" smtClean="0">
                <a:solidFill>
                  <a:schemeClr val="tx1"/>
                </a:solidFill>
                <a:latin typeface="Times New Roman" panose="02020603050405020304" pitchFamily="18" charset="0"/>
                <a:ea typeface="Times New Roman" panose="02020603050405020304" pitchFamily="18" charset="0"/>
              </a:rPr>
              <a:t>Syarat</a:t>
            </a:r>
            <a:r>
              <a:rPr lang="en-US" sz="3200" dirty="0" smtClean="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terdengarnya</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bunyi</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ada</a:t>
            </a:r>
            <a:r>
              <a:rPr lang="en-US" sz="3200" dirty="0">
                <a:solidFill>
                  <a:schemeClr val="tx1"/>
                </a:solidFill>
                <a:latin typeface="Times New Roman" panose="02020603050405020304" pitchFamily="18" charset="0"/>
                <a:ea typeface="Times New Roman" panose="02020603050405020304" pitchFamily="18" charset="0"/>
              </a:rPr>
              <a:t> 3 </a:t>
            </a:r>
            <a:r>
              <a:rPr lang="en-US" sz="3200" dirty="0" err="1">
                <a:solidFill>
                  <a:schemeClr val="tx1"/>
                </a:solidFill>
                <a:latin typeface="Times New Roman" panose="02020603050405020304" pitchFamily="18" charset="0"/>
                <a:ea typeface="Times New Roman" panose="02020603050405020304" pitchFamily="18" charset="0"/>
              </a:rPr>
              <a:t>macam</a:t>
            </a:r>
            <a:r>
              <a:rPr lang="en-US" sz="3200" dirty="0">
                <a:solidFill>
                  <a:schemeClr val="tx1"/>
                </a:solidFill>
                <a:latin typeface="Times New Roman" panose="02020603050405020304" pitchFamily="18" charset="0"/>
                <a:ea typeface="Times New Roman" panose="02020603050405020304" pitchFamily="18" charset="0"/>
              </a:rPr>
              <a:t>:</a:t>
            </a:r>
            <a:endParaRPr lang="id-ID" sz="3200" dirty="0">
              <a:solidFill>
                <a:schemeClr val="tx1"/>
              </a:solidFill>
              <a:latin typeface="Times New Roman" panose="02020603050405020304" pitchFamily="18" charset="0"/>
              <a:ea typeface="Times New Roman" panose="02020603050405020304" pitchFamily="18" charset="0"/>
            </a:endParaRPr>
          </a:p>
          <a:p>
            <a:pPr marL="342900" lvl="0" indent="-342900" algn="ctr">
              <a:lnSpc>
                <a:spcPct val="115000"/>
              </a:lnSpc>
              <a:spcAft>
                <a:spcPts val="0"/>
              </a:spcAft>
              <a:buFont typeface="Wingdings" panose="05000000000000000000" pitchFamily="2" charset="2"/>
              <a:buChar char=""/>
            </a:pPr>
            <a:r>
              <a:rPr lang="en-US" sz="3200" dirty="0">
                <a:solidFill>
                  <a:schemeClr val="tx1"/>
                </a:solidFill>
                <a:latin typeface="Times New Roman" panose="02020603050405020304" pitchFamily="18" charset="0"/>
                <a:ea typeface="Times New Roman" panose="02020603050405020304" pitchFamily="18" charset="0"/>
              </a:rPr>
              <a:t>Ada </a:t>
            </a:r>
            <a:r>
              <a:rPr lang="en-US" sz="3200" dirty="0" err="1">
                <a:solidFill>
                  <a:schemeClr val="tx1"/>
                </a:solidFill>
                <a:latin typeface="Times New Roman" panose="02020603050405020304" pitchFamily="18" charset="0"/>
                <a:ea typeface="Times New Roman" panose="02020603050405020304" pitchFamily="18" charset="0"/>
              </a:rPr>
              <a:t>sumber</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bunyi</a:t>
            </a:r>
            <a:endParaRPr lang="id-ID" sz="3200" dirty="0">
              <a:solidFill>
                <a:schemeClr val="tx1"/>
              </a:solidFill>
              <a:latin typeface="Times New Roman" panose="02020603050405020304" pitchFamily="18" charset="0"/>
              <a:ea typeface="Times New Roman" panose="02020603050405020304" pitchFamily="18" charset="0"/>
            </a:endParaRPr>
          </a:p>
          <a:p>
            <a:pPr marL="342900" lvl="0" indent="-342900" algn="ctr">
              <a:lnSpc>
                <a:spcPct val="115000"/>
              </a:lnSpc>
              <a:spcAft>
                <a:spcPts val="0"/>
              </a:spcAft>
              <a:buFont typeface="Wingdings" panose="05000000000000000000" pitchFamily="2" charset="2"/>
              <a:buChar char=""/>
            </a:pPr>
            <a:r>
              <a:rPr lang="en-US" sz="3200" dirty="0">
                <a:solidFill>
                  <a:schemeClr val="tx1"/>
                </a:solidFill>
                <a:latin typeface="Times New Roman" panose="02020603050405020304" pitchFamily="18" charset="0"/>
                <a:ea typeface="Times New Roman" panose="02020603050405020304" pitchFamily="18" charset="0"/>
              </a:rPr>
              <a:t>Ada medium (</a:t>
            </a:r>
            <a:r>
              <a:rPr lang="en-US" sz="3200" dirty="0" err="1">
                <a:solidFill>
                  <a:schemeClr val="tx1"/>
                </a:solidFill>
                <a:latin typeface="Times New Roman" panose="02020603050405020304" pitchFamily="18" charset="0"/>
                <a:ea typeface="Times New Roman" panose="02020603050405020304" pitchFamily="18" charset="0"/>
              </a:rPr>
              <a:t>udara</a:t>
            </a:r>
            <a:r>
              <a:rPr lang="en-US" sz="3200" dirty="0">
                <a:solidFill>
                  <a:schemeClr val="tx1"/>
                </a:solidFill>
                <a:latin typeface="Times New Roman" panose="02020603050405020304" pitchFamily="18" charset="0"/>
                <a:ea typeface="Times New Roman" panose="02020603050405020304" pitchFamily="18" charset="0"/>
              </a:rPr>
              <a:t>)</a:t>
            </a:r>
            <a:endParaRPr lang="id-ID" sz="3200" dirty="0">
              <a:solidFill>
                <a:schemeClr val="tx1"/>
              </a:solidFill>
              <a:latin typeface="Times New Roman" panose="02020603050405020304" pitchFamily="18" charset="0"/>
              <a:ea typeface="Times New Roman" panose="02020603050405020304" pitchFamily="18" charset="0"/>
            </a:endParaRPr>
          </a:p>
          <a:p>
            <a:pPr marL="342900" lvl="0" indent="-342900" algn="ctr">
              <a:lnSpc>
                <a:spcPct val="115000"/>
              </a:lnSpc>
              <a:spcAft>
                <a:spcPts val="0"/>
              </a:spcAft>
              <a:buFont typeface="Wingdings" panose="05000000000000000000" pitchFamily="2" charset="2"/>
              <a:buChar char=""/>
            </a:pPr>
            <a:r>
              <a:rPr lang="en-US" sz="3200" dirty="0">
                <a:solidFill>
                  <a:schemeClr val="tx1"/>
                </a:solidFill>
                <a:latin typeface="Times New Roman" panose="02020603050405020304" pitchFamily="18" charset="0"/>
                <a:ea typeface="Times New Roman" panose="02020603050405020304" pitchFamily="18" charset="0"/>
              </a:rPr>
              <a:t>Ada </a:t>
            </a:r>
            <a:r>
              <a:rPr lang="en-US" sz="3200" dirty="0" err="1">
                <a:solidFill>
                  <a:schemeClr val="tx1"/>
                </a:solidFill>
                <a:latin typeface="Times New Roman" panose="02020603050405020304" pitchFamily="18" charset="0"/>
                <a:ea typeface="Times New Roman" panose="02020603050405020304" pitchFamily="18" charset="0"/>
              </a:rPr>
              <a:t>pendengar</a:t>
            </a:r>
            <a:endParaRPr lang="id-ID" sz="3200" dirty="0">
              <a:solidFill>
                <a:schemeClr val="tx1"/>
              </a:solidFill>
              <a:latin typeface="Times New Roman" panose="02020603050405020304" pitchFamily="18" charset="0"/>
              <a:ea typeface="Times New Roman" panose="02020603050405020304" pitchFamily="18" charset="0"/>
            </a:endParaRPr>
          </a:p>
          <a:p>
            <a:pPr algn="ctr"/>
            <a:endParaRPr lang="id-ID" sz="4400" dirty="0"/>
          </a:p>
        </p:txBody>
      </p:sp>
    </p:spTree>
    <p:extLst>
      <p:ext uri="{BB962C8B-B14F-4D97-AF65-F5344CB8AC3E}">
        <p14:creationId xmlns:p14="http://schemas.microsoft.com/office/powerpoint/2010/main" val="22520687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dirty="0" smtClean="0"/>
              <a:t>PRAKTIK PERKUSI</a:t>
            </a:r>
            <a:endParaRPr lang="id-ID" dirty="0"/>
          </a:p>
        </p:txBody>
      </p:sp>
      <p:sp>
        <p:nvSpPr>
          <p:cNvPr id="3" name="Content Placeholder 2"/>
          <p:cNvSpPr>
            <a:spLocks noGrp="1"/>
          </p:cNvSpPr>
          <p:nvPr>
            <p:ph idx="1"/>
          </p:nvPr>
        </p:nvSpPr>
        <p:spPr/>
        <p:txBody>
          <a:bodyPr>
            <a:normAutofit fontScale="92500" lnSpcReduction="10000"/>
          </a:bodyPr>
          <a:lstStyle/>
          <a:p>
            <a:pPr marL="457200" lvl="0" indent="-457200">
              <a:buFont typeface="+mj-lt"/>
              <a:buAutoNum type="arabicPeriod"/>
            </a:pPr>
            <a:r>
              <a:rPr lang="en-US" dirty="0" err="1"/>
              <a:t>Dalam</a:t>
            </a:r>
            <a:r>
              <a:rPr lang="en-US" dirty="0"/>
              <a:t> </a:t>
            </a:r>
            <a:r>
              <a:rPr lang="en-US" dirty="0" err="1"/>
              <a:t>praktikum</a:t>
            </a:r>
            <a:r>
              <a:rPr lang="en-US" dirty="0"/>
              <a:t> </a:t>
            </a:r>
            <a:r>
              <a:rPr lang="en-US" dirty="0" err="1"/>
              <a:t>ini</a:t>
            </a:r>
            <a:r>
              <a:rPr lang="en-US" dirty="0"/>
              <a:t> </a:t>
            </a:r>
            <a:r>
              <a:rPr lang="en-US" dirty="0" err="1"/>
              <a:t>diperlukan</a:t>
            </a:r>
            <a:r>
              <a:rPr lang="en-US" dirty="0"/>
              <a:t> </a:t>
            </a:r>
            <a:r>
              <a:rPr lang="en-US" dirty="0" err="1"/>
              <a:t>satu</a:t>
            </a:r>
            <a:r>
              <a:rPr lang="en-US" dirty="0"/>
              <a:t> orang </a:t>
            </a:r>
            <a:r>
              <a:rPr lang="en-US" dirty="0" err="1"/>
              <a:t>naracoba</a:t>
            </a:r>
            <a:r>
              <a:rPr lang="en-US" dirty="0"/>
              <a:t> </a:t>
            </a:r>
            <a:r>
              <a:rPr lang="en-US" dirty="0" err="1"/>
              <a:t>dan</a:t>
            </a:r>
            <a:r>
              <a:rPr lang="en-US" dirty="0"/>
              <a:t> </a:t>
            </a:r>
            <a:r>
              <a:rPr lang="en-US" dirty="0" err="1"/>
              <a:t>satu</a:t>
            </a:r>
            <a:r>
              <a:rPr lang="en-US" dirty="0"/>
              <a:t> orang </a:t>
            </a:r>
            <a:r>
              <a:rPr lang="en-US" dirty="0" err="1"/>
              <a:t>sebagai</a:t>
            </a:r>
            <a:r>
              <a:rPr lang="en-US" dirty="0"/>
              <a:t> </a:t>
            </a:r>
            <a:r>
              <a:rPr lang="en-US" dirty="0" err="1"/>
              <a:t>pemeriksa</a:t>
            </a:r>
            <a:r>
              <a:rPr lang="en-US" dirty="0"/>
              <a:t>, yang </a:t>
            </a:r>
            <a:r>
              <a:rPr lang="en-US" dirty="0" err="1"/>
              <a:t>masing-masing</a:t>
            </a:r>
            <a:r>
              <a:rPr lang="en-US" dirty="0"/>
              <a:t> </a:t>
            </a:r>
            <a:r>
              <a:rPr lang="en-US" dirty="0" err="1"/>
              <a:t>diambil</a:t>
            </a:r>
            <a:r>
              <a:rPr lang="en-US" dirty="0"/>
              <a:t> </a:t>
            </a:r>
            <a:r>
              <a:rPr lang="en-US" dirty="0" err="1"/>
              <a:t>dari</a:t>
            </a:r>
            <a:r>
              <a:rPr lang="en-US" dirty="0"/>
              <a:t> </a:t>
            </a:r>
            <a:r>
              <a:rPr lang="en-US" dirty="0" err="1"/>
              <a:t>anggota</a:t>
            </a:r>
            <a:r>
              <a:rPr lang="en-US" dirty="0"/>
              <a:t> </a:t>
            </a:r>
            <a:r>
              <a:rPr lang="en-US" dirty="0" err="1"/>
              <a:t>kelompok</a:t>
            </a:r>
            <a:r>
              <a:rPr lang="en-US" dirty="0"/>
              <a:t>, </a:t>
            </a:r>
            <a:r>
              <a:rPr lang="en-US" dirty="0" err="1"/>
              <a:t>naracoba</a:t>
            </a:r>
            <a:r>
              <a:rPr lang="en-US" dirty="0"/>
              <a:t> </a:t>
            </a:r>
            <a:r>
              <a:rPr lang="en-US" dirty="0" err="1"/>
              <a:t>membuka</a:t>
            </a:r>
            <a:r>
              <a:rPr lang="en-US" dirty="0"/>
              <a:t> </a:t>
            </a:r>
            <a:r>
              <a:rPr lang="en-US" dirty="0" err="1"/>
              <a:t>baju</a:t>
            </a:r>
            <a:r>
              <a:rPr lang="en-US" dirty="0"/>
              <a:t> </a:t>
            </a:r>
            <a:r>
              <a:rPr lang="en-US" dirty="0" err="1"/>
              <a:t>sehingga</a:t>
            </a:r>
            <a:r>
              <a:rPr lang="en-US" dirty="0"/>
              <a:t> </a:t>
            </a:r>
            <a:r>
              <a:rPr lang="en-US" dirty="0" err="1"/>
              <a:t>telanjang</a:t>
            </a:r>
            <a:r>
              <a:rPr lang="en-US" dirty="0"/>
              <a:t> dada, </a:t>
            </a:r>
            <a:r>
              <a:rPr lang="en-US" dirty="0" err="1"/>
              <a:t>dan</a:t>
            </a:r>
            <a:r>
              <a:rPr lang="en-US" dirty="0"/>
              <a:t> </a:t>
            </a:r>
            <a:r>
              <a:rPr lang="en-US" dirty="0" err="1"/>
              <a:t>berbaring</a:t>
            </a:r>
            <a:r>
              <a:rPr lang="en-US" dirty="0"/>
              <a:t> </a:t>
            </a:r>
            <a:r>
              <a:rPr lang="en-US" dirty="0" err="1"/>
              <a:t>terlentang</a:t>
            </a:r>
            <a:r>
              <a:rPr lang="en-US" dirty="0"/>
              <a:t>. </a:t>
            </a:r>
            <a:r>
              <a:rPr lang="en-US" dirty="0" err="1"/>
              <a:t>Pemeriksa</a:t>
            </a:r>
            <a:r>
              <a:rPr lang="en-US" dirty="0"/>
              <a:t> </a:t>
            </a:r>
            <a:r>
              <a:rPr lang="en-US" dirty="0" err="1"/>
              <a:t>berdiri</a:t>
            </a:r>
            <a:r>
              <a:rPr lang="en-US" dirty="0"/>
              <a:t> </a:t>
            </a:r>
            <a:r>
              <a:rPr lang="en-US" dirty="0" err="1"/>
              <a:t>disamping</a:t>
            </a:r>
            <a:r>
              <a:rPr lang="en-US" dirty="0"/>
              <a:t> </a:t>
            </a:r>
            <a:r>
              <a:rPr lang="en-US" dirty="0" err="1"/>
              <a:t>kanan</a:t>
            </a:r>
            <a:r>
              <a:rPr lang="en-US" dirty="0"/>
              <a:t> </a:t>
            </a:r>
            <a:r>
              <a:rPr lang="en-US" dirty="0" err="1"/>
              <a:t>naracoba</a:t>
            </a:r>
            <a:r>
              <a:rPr lang="en-US" dirty="0"/>
              <a:t> .</a:t>
            </a:r>
            <a:endParaRPr lang="id-ID" dirty="0"/>
          </a:p>
          <a:p>
            <a:pPr marL="457200" lvl="0" indent="-457200">
              <a:buFont typeface="+mj-lt"/>
              <a:buAutoNum type="arabicPeriod"/>
            </a:pPr>
            <a:r>
              <a:rPr lang="en-US" dirty="0" err="1"/>
              <a:t>Pemeriksa</a:t>
            </a:r>
            <a:r>
              <a:rPr lang="en-US" dirty="0"/>
              <a:t> </a:t>
            </a:r>
            <a:r>
              <a:rPr lang="en-US" dirty="0" err="1"/>
              <a:t>meletakkan</a:t>
            </a:r>
            <a:r>
              <a:rPr lang="en-US" dirty="0"/>
              <a:t> </a:t>
            </a:r>
            <a:r>
              <a:rPr lang="en-US" dirty="0" err="1"/>
              <a:t>jari</a:t>
            </a:r>
            <a:r>
              <a:rPr lang="en-US" dirty="0"/>
              <a:t> </a:t>
            </a:r>
            <a:r>
              <a:rPr lang="en-US" dirty="0" err="1"/>
              <a:t>tengah</a:t>
            </a:r>
            <a:r>
              <a:rPr lang="en-US" dirty="0"/>
              <a:t> </a:t>
            </a:r>
            <a:r>
              <a:rPr lang="en-US" dirty="0" err="1"/>
              <a:t>tangan</a:t>
            </a:r>
            <a:r>
              <a:rPr lang="en-US" dirty="0"/>
              <a:t> </a:t>
            </a:r>
            <a:r>
              <a:rPr lang="en-US" dirty="0" err="1"/>
              <a:t>kiri</a:t>
            </a:r>
            <a:r>
              <a:rPr lang="en-US" dirty="0"/>
              <a:t> </a:t>
            </a:r>
            <a:r>
              <a:rPr lang="en-US" dirty="0" err="1"/>
              <a:t>ditempat</a:t>
            </a:r>
            <a:r>
              <a:rPr lang="en-US" dirty="0"/>
              <a:t> yang </a:t>
            </a:r>
            <a:r>
              <a:rPr lang="en-US" dirty="0" err="1"/>
              <a:t>akan</a:t>
            </a:r>
            <a:r>
              <a:rPr lang="en-US" dirty="0"/>
              <a:t> </a:t>
            </a:r>
            <a:r>
              <a:rPr lang="en-US" dirty="0" err="1"/>
              <a:t>diperiksa</a:t>
            </a:r>
            <a:r>
              <a:rPr lang="en-US" dirty="0"/>
              <a:t>, </a:t>
            </a:r>
            <a:r>
              <a:rPr lang="en-US" dirty="0" err="1"/>
              <a:t>yaitu</a:t>
            </a:r>
            <a:r>
              <a:rPr lang="en-US" dirty="0"/>
              <a:t> </a:t>
            </a:r>
            <a:r>
              <a:rPr lang="en-US" dirty="0" err="1"/>
              <a:t>misalnya</a:t>
            </a:r>
            <a:r>
              <a:rPr lang="en-US" dirty="0"/>
              <a:t> </a:t>
            </a:r>
            <a:r>
              <a:rPr lang="en-US" dirty="0" err="1"/>
              <a:t>disalah</a:t>
            </a:r>
            <a:r>
              <a:rPr lang="en-US" dirty="0"/>
              <a:t> </a:t>
            </a:r>
            <a:r>
              <a:rPr lang="en-US" dirty="0" err="1"/>
              <a:t>satu</a:t>
            </a:r>
            <a:r>
              <a:rPr lang="en-US" dirty="0"/>
              <a:t> </a:t>
            </a:r>
            <a:r>
              <a:rPr lang="en-US" dirty="0" err="1"/>
              <a:t>ruang</a:t>
            </a:r>
            <a:r>
              <a:rPr lang="en-US" dirty="0"/>
              <a:t> </a:t>
            </a:r>
            <a:r>
              <a:rPr lang="en-US" dirty="0" err="1"/>
              <a:t>iga</a:t>
            </a:r>
            <a:r>
              <a:rPr lang="en-US" dirty="0"/>
              <a:t> </a:t>
            </a:r>
            <a:r>
              <a:rPr lang="en-US" dirty="0" err="1"/>
              <a:t>naracoba</a:t>
            </a:r>
            <a:r>
              <a:rPr lang="en-US" dirty="0"/>
              <a:t>.</a:t>
            </a:r>
            <a:endParaRPr lang="id-ID" dirty="0"/>
          </a:p>
          <a:p>
            <a:pPr marL="457200" lvl="0" indent="-457200">
              <a:buFont typeface="+mj-lt"/>
              <a:buAutoNum type="arabicPeriod"/>
            </a:pPr>
            <a:r>
              <a:rPr lang="en-US" dirty="0" err="1"/>
              <a:t>Pemeriksa</a:t>
            </a:r>
            <a:r>
              <a:rPr lang="en-US" dirty="0"/>
              <a:t> </a:t>
            </a:r>
            <a:r>
              <a:rPr lang="en-US" dirty="0" err="1"/>
              <a:t>mengetukan</a:t>
            </a:r>
            <a:r>
              <a:rPr lang="en-US" dirty="0"/>
              <a:t> </a:t>
            </a:r>
            <a:r>
              <a:rPr lang="en-US" dirty="0" err="1"/>
              <a:t>jari</a:t>
            </a:r>
            <a:r>
              <a:rPr lang="en-US" dirty="0"/>
              <a:t> </a:t>
            </a:r>
            <a:r>
              <a:rPr lang="en-US" dirty="0" err="1"/>
              <a:t>tengah</a:t>
            </a:r>
            <a:r>
              <a:rPr lang="en-US" dirty="0"/>
              <a:t> </a:t>
            </a:r>
            <a:r>
              <a:rPr lang="en-US" dirty="0" err="1"/>
              <a:t>tangan</a:t>
            </a:r>
            <a:r>
              <a:rPr lang="en-US" dirty="0"/>
              <a:t> </a:t>
            </a:r>
            <a:r>
              <a:rPr lang="en-US" dirty="0" err="1"/>
              <a:t>kanan</a:t>
            </a:r>
            <a:r>
              <a:rPr lang="en-US" dirty="0"/>
              <a:t> </a:t>
            </a:r>
            <a:r>
              <a:rPr lang="en-US" dirty="0" err="1"/>
              <a:t>pada</a:t>
            </a:r>
            <a:r>
              <a:rPr lang="en-US" dirty="0"/>
              <a:t> </a:t>
            </a:r>
            <a:r>
              <a:rPr lang="en-US" dirty="0" err="1"/>
              <a:t>jari</a:t>
            </a:r>
            <a:r>
              <a:rPr lang="en-US" dirty="0"/>
              <a:t> </a:t>
            </a:r>
            <a:r>
              <a:rPr lang="en-US" dirty="0" err="1"/>
              <a:t>tengah</a:t>
            </a:r>
            <a:r>
              <a:rPr lang="en-US" dirty="0"/>
              <a:t> </a:t>
            </a:r>
            <a:r>
              <a:rPr lang="en-US" dirty="0" err="1"/>
              <a:t>tangan</a:t>
            </a:r>
            <a:r>
              <a:rPr lang="en-US" dirty="0"/>
              <a:t> </a:t>
            </a:r>
            <a:r>
              <a:rPr lang="en-US" dirty="0" err="1"/>
              <a:t>kiri</a:t>
            </a:r>
            <a:r>
              <a:rPr lang="en-US" dirty="0"/>
              <a:t>. </a:t>
            </a:r>
            <a:r>
              <a:rPr lang="en-US" dirty="0" err="1"/>
              <a:t>Perhatikan</a:t>
            </a:r>
            <a:r>
              <a:rPr lang="en-US" dirty="0"/>
              <a:t> </a:t>
            </a:r>
            <a:r>
              <a:rPr lang="en-US" dirty="0" err="1"/>
              <a:t>suara</a:t>
            </a:r>
            <a:r>
              <a:rPr lang="en-US" dirty="0"/>
              <a:t> yang </a:t>
            </a:r>
            <a:r>
              <a:rPr lang="en-US" dirty="0" err="1"/>
              <a:t>dihasilkan</a:t>
            </a:r>
            <a:r>
              <a:rPr lang="en-US" dirty="0"/>
              <a:t> </a:t>
            </a:r>
            <a:r>
              <a:rPr lang="en-US" dirty="0" err="1"/>
              <a:t>dari</a:t>
            </a:r>
            <a:r>
              <a:rPr lang="en-US" dirty="0"/>
              <a:t> </a:t>
            </a:r>
            <a:r>
              <a:rPr lang="en-US" dirty="0" err="1"/>
              <a:t>ketukan</a:t>
            </a:r>
            <a:r>
              <a:rPr lang="en-US" dirty="0"/>
              <a:t> </a:t>
            </a:r>
            <a:r>
              <a:rPr lang="en-US" dirty="0" err="1"/>
              <a:t>tadi</a:t>
            </a:r>
            <a:r>
              <a:rPr lang="en-US" dirty="0"/>
              <a:t>.</a:t>
            </a:r>
            <a:endParaRPr lang="id-ID" dirty="0"/>
          </a:p>
          <a:p>
            <a:pPr marL="457200" lvl="0" indent="-457200">
              <a:buFont typeface="+mj-lt"/>
              <a:buAutoNum type="arabicPeriod"/>
            </a:pPr>
            <a:r>
              <a:rPr lang="en-US" dirty="0" err="1"/>
              <a:t>Pemeriksa</a:t>
            </a:r>
            <a:r>
              <a:rPr lang="en-US" dirty="0"/>
              <a:t> </a:t>
            </a:r>
            <a:r>
              <a:rPr lang="en-US" dirty="0" err="1"/>
              <a:t>dapat</a:t>
            </a:r>
            <a:r>
              <a:rPr lang="en-US" dirty="0"/>
              <a:t> </a:t>
            </a:r>
            <a:r>
              <a:rPr lang="en-US" dirty="0" err="1"/>
              <a:t>memindah-mindahkan</a:t>
            </a:r>
            <a:r>
              <a:rPr lang="en-US" dirty="0"/>
              <a:t> </a:t>
            </a:r>
            <a:r>
              <a:rPr lang="en-US" dirty="0" err="1"/>
              <a:t>letak</a:t>
            </a:r>
            <a:r>
              <a:rPr lang="en-US" dirty="0"/>
              <a:t> </a:t>
            </a:r>
            <a:r>
              <a:rPr lang="en-US" dirty="0" err="1"/>
              <a:t>jari</a:t>
            </a:r>
            <a:r>
              <a:rPr lang="en-US" dirty="0"/>
              <a:t> </a:t>
            </a:r>
            <a:r>
              <a:rPr lang="en-US" dirty="0" err="1"/>
              <a:t>tengah</a:t>
            </a:r>
            <a:r>
              <a:rPr lang="en-US" dirty="0"/>
              <a:t> </a:t>
            </a:r>
            <a:r>
              <a:rPr lang="en-US" dirty="0" err="1"/>
              <a:t>tangan</a:t>
            </a:r>
            <a:r>
              <a:rPr lang="en-US" dirty="0"/>
              <a:t> </a:t>
            </a:r>
            <a:r>
              <a:rPr lang="en-US" dirty="0" err="1"/>
              <a:t>kiri</a:t>
            </a:r>
            <a:r>
              <a:rPr lang="en-US" dirty="0"/>
              <a:t> </a:t>
            </a:r>
            <a:r>
              <a:rPr lang="en-US" dirty="0" err="1"/>
              <a:t>dan</a:t>
            </a:r>
            <a:r>
              <a:rPr lang="en-US" dirty="0"/>
              <a:t> </a:t>
            </a:r>
            <a:r>
              <a:rPr lang="en-US" dirty="0" err="1"/>
              <a:t>melakukan</a:t>
            </a:r>
            <a:r>
              <a:rPr lang="en-US" dirty="0"/>
              <a:t> </a:t>
            </a:r>
            <a:r>
              <a:rPr lang="en-US" dirty="0" err="1"/>
              <a:t>ketukan-ketukan</a:t>
            </a:r>
            <a:r>
              <a:rPr lang="en-US" dirty="0"/>
              <a:t> </a:t>
            </a:r>
            <a:r>
              <a:rPr lang="en-US" dirty="0" err="1"/>
              <a:t>seperti</a:t>
            </a:r>
            <a:r>
              <a:rPr lang="en-US" dirty="0"/>
              <a:t> </a:t>
            </a:r>
            <a:r>
              <a:rPr lang="en-US" dirty="0" err="1"/>
              <a:t>tadi</a:t>
            </a:r>
            <a:r>
              <a:rPr lang="en-US" dirty="0"/>
              <a:t> </a:t>
            </a:r>
            <a:r>
              <a:rPr lang="en-US" dirty="0" err="1"/>
              <a:t>diatas</a:t>
            </a:r>
            <a:r>
              <a:rPr lang="en-US" dirty="0"/>
              <a:t>. </a:t>
            </a:r>
            <a:endParaRPr lang="id-ID" dirty="0"/>
          </a:p>
          <a:p>
            <a:pPr marL="457200" lvl="0" indent="-457200">
              <a:buFont typeface="+mj-lt"/>
              <a:buAutoNum type="arabicPeriod"/>
            </a:pPr>
            <a:r>
              <a:rPr lang="en-US" dirty="0" err="1"/>
              <a:t>Lakukan</a:t>
            </a:r>
            <a:r>
              <a:rPr lang="en-US" dirty="0"/>
              <a:t> </a:t>
            </a:r>
            <a:r>
              <a:rPr lang="en-US" dirty="0" err="1"/>
              <a:t>pemeriksaan</a:t>
            </a:r>
            <a:r>
              <a:rPr lang="en-US" dirty="0"/>
              <a:t> </a:t>
            </a:r>
            <a:r>
              <a:rPr lang="en-US" dirty="0" err="1"/>
              <a:t>seperti</a:t>
            </a:r>
            <a:r>
              <a:rPr lang="en-US" dirty="0"/>
              <a:t> di </a:t>
            </a:r>
            <a:r>
              <a:rPr lang="en-US" dirty="0" err="1"/>
              <a:t>atas</a:t>
            </a:r>
            <a:r>
              <a:rPr lang="en-US" dirty="0"/>
              <a:t> </a:t>
            </a:r>
            <a:r>
              <a:rPr lang="en-US" dirty="0" err="1"/>
              <a:t>untuk</a:t>
            </a:r>
            <a:r>
              <a:rPr lang="en-US" dirty="0"/>
              <a:t> </a:t>
            </a:r>
            <a:r>
              <a:rPr lang="en-US" dirty="0" err="1"/>
              <a:t>menentukan</a:t>
            </a:r>
            <a:r>
              <a:rPr lang="en-US" dirty="0"/>
              <a:t> </a:t>
            </a:r>
            <a:r>
              <a:rPr lang="en-US" dirty="0" err="1"/>
              <a:t>letak</a:t>
            </a:r>
            <a:r>
              <a:rPr lang="en-US" dirty="0"/>
              <a:t>/</a:t>
            </a:r>
            <a:r>
              <a:rPr lang="en-US" dirty="0" err="1"/>
              <a:t>batas</a:t>
            </a:r>
            <a:r>
              <a:rPr lang="en-US" dirty="0"/>
              <a:t> </a:t>
            </a:r>
            <a:r>
              <a:rPr lang="en-US" dirty="0" err="1"/>
              <a:t>jantung</a:t>
            </a:r>
            <a:r>
              <a:rPr lang="en-US" dirty="0"/>
              <a:t>, </a:t>
            </a:r>
            <a:r>
              <a:rPr lang="en-US" dirty="0" err="1"/>
              <a:t>paru-paru</a:t>
            </a:r>
            <a:r>
              <a:rPr lang="en-US" dirty="0"/>
              <a:t> </a:t>
            </a:r>
            <a:r>
              <a:rPr lang="en-US" dirty="0" err="1"/>
              <a:t>dan</a:t>
            </a:r>
            <a:r>
              <a:rPr lang="en-US" dirty="0"/>
              <a:t> </a:t>
            </a:r>
            <a:r>
              <a:rPr lang="en-US" dirty="0" err="1"/>
              <a:t>hati</a:t>
            </a:r>
            <a:r>
              <a:rPr lang="en-US" dirty="0"/>
              <a:t>. </a:t>
            </a:r>
            <a:r>
              <a:rPr lang="en-US" dirty="0" err="1"/>
              <a:t>Selain</a:t>
            </a:r>
            <a:r>
              <a:rPr lang="en-US" dirty="0"/>
              <a:t> </a:t>
            </a:r>
            <a:r>
              <a:rPr lang="en-US" dirty="0" err="1"/>
              <a:t>dalam</a:t>
            </a:r>
            <a:r>
              <a:rPr lang="en-US" dirty="0"/>
              <a:t> </a:t>
            </a:r>
            <a:r>
              <a:rPr lang="en-US" dirty="0" err="1"/>
              <a:t>posisi</a:t>
            </a:r>
            <a:r>
              <a:rPr lang="en-US" dirty="0"/>
              <a:t> </a:t>
            </a:r>
            <a:r>
              <a:rPr lang="en-US" dirty="0" err="1"/>
              <a:t>terlentang</a:t>
            </a:r>
            <a:r>
              <a:rPr lang="en-US" dirty="0"/>
              <a:t>, </a:t>
            </a:r>
            <a:r>
              <a:rPr lang="en-US" dirty="0" err="1"/>
              <a:t>naracoba</a:t>
            </a:r>
            <a:r>
              <a:rPr lang="en-US" dirty="0"/>
              <a:t> </a:t>
            </a:r>
            <a:r>
              <a:rPr lang="en-US" dirty="0" err="1"/>
              <a:t>juga</a:t>
            </a:r>
            <a:r>
              <a:rPr lang="en-US" dirty="0"/>
              <a:t> </a:t>
            </a:r>
            <a:r>
              <a:rPr lang="en-US" dirty="0" err="1"/>
              <a:t>dapat</a:t>
            </a:r>
            <a:r>
              <a:rPr lang="en-US" dirty="0"/>
              <a:t> </a:t>
            </a:r>
            <a:r>
              <a:rPr lang="en-US" dirty="0" err="1"/>
              <a:t>dalam</a:t>
            </a:r>
            <a:r>
              <a:rPr lang="en-US" dirty="0"/>
              <a:t> </a:t>
            </a:r>
            <a:r>
              <a:rPr lang="en-US" dirty="0" err="1"/>
              <a:t>posisi</a:t>
            </a:r>
            <a:r>
              <a:rPr lang="en-US" dirty="0"/>
              <a:t> </a:t>
            </a:r>
            <a:r>
              <a:rPr lang="en-US" dirty="0" err="1"/>
              <a:t>duduk</a:t>
            </a:r>
            <a:r>
              <a:rPr lang="en-US" dirty="0"/>
              <a:t>, </a:t>
            </a:r>
            <a:r>
              <a:rPr lang="en-US" dirty="0" err="1"/>
              <a:t>tetapi</a:t>
            </a:r>
            <a:r>
              <a:rPr lang="en-US" dirty="0"/>
              <a:t> </a:t>
            </a:r>
            <a:r>
              <a:rPr lang="en-US" dirty="0" err="1"/>
              <a:t>bagian</a:t>
            </a:r>
            <a:r>
              <a:rPr lang="en-US" dirty="0"/>
              <a:t> yang </a:t>
            </a:r>
            <a:r>
              <a:rPr lang="en-US" dirty="0" err="1"/>
              <a:t>diperiksa</a:t>
            </a:r>
            <a:r>
              <a:rPr lang="en-US" dirty="0"/>
              <a:t> </a:t>
            </a:r>
            <a:r>
              <a:rPr lang="en-US" dirty="0" err="1"/>
              <a:t>bagian</a:t>
            </a:r>
            <a:r>
              <a:rPr lang="en-US" dirty="0"/>
              <a:t> </a:t>
            </a:r>
            <a:r>
              <a:rPr lang="en-US" dirty="0" err="1"/>
              <a:t>punggung</a:t>
            </a:r>
            <a:r>
              <a:rPr lang="en-US" dirty="0"/>
              <a:t>. </a:t>
            </a:r>
            <a:r>
              <a:rPr lang="en-US" dirty="0" err="1"/>
              <a:t>Bedakan</a:t>
            </a:r>
            <a:r>
              <a:rPr lang="en-US" dirty="0"/>
              <a:t> </a:t>
            </a:r>
            <a:r>
              <a:rPr lang="en-US" dirty="0" err="1"/>
              <a:t>hasil</a:t>
            </a:r>
            <a:r>
              <a:rPr lang="en-US" dirty="0"/>
              <a:t> </a:t>
            </a:r>
            <a:r>
              <a:rPr lang="en-US" dirty="0" err="1"/>
              <a:t>bagian</a:t>
            </a:r>
            <a:r>
              <a:rPr lang="en-US" dirty="0"/>
              <a:t> </a:t>
            </a:r>
            <a:r>
              <a:rPr lang="en-US" dirty="0" err="1"/>
              <a:t>depan</a:t>
            </a:r>
            <a:r>
              <a:rPr lang="en-US" dirty="0"/>
              <a:t> </a:t>
            </a:r>
            <a:r>
              <a:rPr lang="en-US" dirty="0" err="1"/>
              <a:t>dan</a:t>
            </a:r>
            <a:r>
              <a:rPr lang="en-US" dirty="0"/>
              <a:t> </a:t>
            </a:r>
            <a:r>
              <a:rPr lang="en-US" dirty="0" err="1"/>
              <a:t>punggung</a:t>
            </a:r>
            <a:r>
              <a:rPr lang="en-US" dirty="0"/>
              <a:t> </a:t>
            </a:r>
            <a:r>
              <a:rPr lang="en-US" dirty="0" err="1"/>
              <a:t>naracoba</a:t>
            </a:r>
            <a:r>
              <a:rPr lang="en-US" dirty="0"/>
              <a:t>.  </a:t>
            </a:r>
            <a:endParaRPr lang="id-ID" dirty="0"/>
          </a:p>
          <a:p>
            <a:pPr algn="ctr"/>
            <a:endParaRPr lang="id-ID" dirty="0" smtClean="0"/>
          </a:p>
          <a:p>
            <a:pPr algn="ctr"/>
            <a:endParaRPr lang="id-ID" dirty="0" smtClean="0"/>
          </a:p>
          <a:p>
            <a:pPr algn="ctr"/>
            <a:endParaRPr lang="id-ID" dirty="0" smtClean="0"/>
          </a:p>
          <a:p>
            <a:pPr algn="ctr"/>
            <a:endParaRPr lang="id-ID" dirty="0" smtClean="0"/>
          </a:p>
        </p:txBody>
      </p:sp>
    </p:spTree>
    <p:extLst>
      <p:ext uri="{BB962C8B-B14F-4D97-AF65-F5344CB8AC3E}">
        <p14:creationId xmlns:p14="http://schemas.microsoft.com/office/powerpoint/2010/main" val="19278803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HASIL PRAKTIK PERKUSI</a:t>
            </a:r>
            <a:endParaRPr lang="id-ID"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74477125"/>
              </p:ext>
            </p:extLst>
          </p:nvPr>
        </p:nvGraphicFramePr>
        <p:xfrm>
          <a:off x="1024128" y="2240918"/>
          <a:ext cx="9720072" cy="3876546"/>
        </p:xfrm>
        <a:graphic>
          <a:graphicData uri="http://schemas.openxmlformats.org/drawingml/2006/table">
            <a:tbl>
              <a:tblPr firstRow="1" firstCol="1" bandRow="1">
                <a:tableStyleId>{5C22544A-7EE6-4342-B048-85BDC9FD1C3A}</a:tableStyleId>
              </a:tblPr>
              <a:tblGrid>
                <a:gridCol w="1941338"/>
                <a:gridCol w="1942367"/>
                <a:gridCol w="1946485"/>
                <a:gridCol w="1946485"/>
                <a:gridCol w="1943397"/>
              </a:tblGrid>
              <a:tr h="646091">
                <a:tc rowSpan="2">
                  <a:txBody>
                    <a:bodyPr/>
                    <a:lstStyle/>
                    <a:p>
                      <a:pPr marL="457200" algn="ctr">
                        <a:lnSpc>
                          <a:spcPct val="115000"/>
                        </a:lnSpc>
                        <a:spcAft>
                          <a:spcPts val="0"/>
                        </a:spcAft>
                      </a:pPr>
                      <a:r>
                        <a:rPr lang="en-US" sz="1200">
                          <a:effectLst/>
                        </a:rPr>
                        <a:t>Sumber</a:t>
                      </a:r>
                      <a:endParaRPr lang="id-ID" sz="1200">
                        <a:effectLst/>
                        <a:latin typeface="Times New Roman" panose="02020603050405020304" pitchFamily="18" charset="0"/>
                        <a:ea typeface="Times New Roman" panose="02020603050405020304" pitchFamily="18" charset="0"/>
                      </a:endParaRPr>
                    </a:p>
                  </a:txBody>
                  <a:tcPr marL="68580" marR="68580" marT="0" marB="0" anchor="ctr"/>
                </a:tc>
                <a:tc gridSpan="2">
                  <a:txBody>
                    <a:bodyPr/>
                    <a:lstStyle/>
                    <a:p>
                      <a:pPr marL="457200" algn="ctr">
                        <a:lnSpc>
                          <a:spcPct val="115000"/>
                        </a:lnSpc>
                        <a:spcAft>
                          <a:spcPts val="0"/>
                        </a:spcAft>
                      </a:pPr>
                      <a:r>
                        <a:rPr lang="en-US" sz="1200">
                          <a:effectLst/>
                        </a:rPr>
                        <a:t>Depan</a:t>
                      </a:r>
                      <a:endParaRPr lang="id-ID"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id-ID"/>
                    </a:p>
                  </a:txBody>
                  <a:tcPr/>
                </a:tc>
                <a:tc gridSpan="2">
                  <a:txBody>
                    <a:bodyPr/>
                    <a:lstStyle/>
                    <a:p>
                      <a:pPr marL="457200" algn="ctr">
                        <a:lnSpc>
                          <a:spcPct val="115000"/>
                        </a:lnSpc>
                        <a:spcAft>
                          <a:spcPts val="0"/>
                        </a:spcAft>
                      </a:pPr>
                      <a:r>
                        <a:rPr lang="en-US" sz="1200">
                          <a:effectLst/>
                        </a:rPr>
                        <a:t>Belakang</a:t>
                      </a:r>
                      <a:endParaRPr lang="id-ID"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id-ID"/>
                    </a:p>
                  </a:txBody>
                  <a:tcPr/>
                </a:tc>
              </a:tr>
              <a:tr h="646091">
                <a:tc vMerge="1">
                  <a:txBody>
                    <a:bodyPr/>
                    <a:lstStyle/>
                    <a:p>
                      <a:endParaRPr lang="id-ID"/>
                    </a:p>
                  </a:txBody>
                  <a:tcPr/>
                </a:tc>
                <a:tc>
                  <a:txBody>
                    <a:bodyPr/>
                    <a:lstStyle/>
                    <a:p>
                      <a:pPr marL="457200" algn="ctr">
                        <a:lnSpc>
                          <a:spcPct val="115000"/>
                        </a:lnSpc>
                        <a:spcAft>
                          <a:spcPts val="0"/>
                        </a:spcAft>
                      </a:pPr>
                      <a:r>
                        <a:rPr lang="en-US" sz="1200">
                          <a:effectLst/>
                        </a:rPr>
                        <a:t>Bunyi</a:t>
                      </a:r>
                      <a:endParaRPr lang="id-ID"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457200" algn="ctr">
                        <a:lnSpc>
                          <a:spcPct val="115000"/>
                        </a:lnSpc>
                        <a:spcAft>
                          <a:spcPts val="0"/>
                        </a:spcAft>
                      </a:pPr>
                      <a:r>
                        <a:rPr lang="en-US" sz="1200">
                          <a:effectLst/>
                        </a:rPr>
                        <a:t>Kualitas</a:t>
                      </a:r>
                      <a:endParaRPr lang="id-ID"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457200" algn="ctr">
                        <a:lnSpc>
                          <a:spcPct val="115000"/>
                        </a:lnSpc>
                        <a:spcAft>
                          <a:spcPts val="0"/>
                        </a:spcAft>
                      </a:pPr>
                      <a:r>
                        <a:rPr lang="en-US" sz="1200">
                          <a:effectLst/>
                        </a:rPr>
                        <a:t>Bunyi</a:t>
                      </a:r>
                      <a:endParaRPr lang="id-ID"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457200" algn="ctr">
                        <a:lnSpc>
                          <a:spcPct val="115000"/>
                        </a:lnSpc>
                        <a:spcAft>
                          <a:spcPts val="0"/>
                        </a:spcAft>
                      </a:pPr>
                      <a:r>
                        <a:rPr lang="en-US" sz="1200">
                          <a:effectLst/>
                        </a:rPr>
                        <a:t>Kualitas</a:t>
                      </a:r>
                      <a:endParaRPr lang="id-ID" sz="1200">
                        <a:effectLst/>
                        <a:latin typeface="Times New Roman" panose="02020603050405020304" pitchFamily="18" charset="0"/>
                        <a:ea typeface="Times New Roman" panose="02020603050405020304" pitchFamily="18" charset="0"/>
                      </a:endParaRPr>
                    </a:p>
                  </a:txBody>
                  <a:tcPr marL="68580" marR="68580" marT="0" marB="0"/>
                </a:tc>
              </a:tr>
              <a:tr h="646091">
                <a:tc>
                  <a:txBody>
                    <a:bodyPr/>
                    <a:lstStyle/>
                    <a:p>
                      <a:pPr marL="457200">
                        <a:lnSpc>
                          <a:spcPct val="115000"/>
                        </a:lnSpc>
                        <a:spcAft>
                          <a:spcPts val="0"/>
                        </a:spcAft>
                      </a:pPr>
                      <a:r>
                        <a:rPr lang="en-US" sz="1200">
                          <a:effectLst/>
                        </a:rPr>
                        <a:t>Paru</a:t>
                      </a:r>
                      <a:endParaRPr lang="id-ID"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457200">
                        <a:lnSpc>
                          <a:spcPct val="115000"/>
                        </a:lnSpc>
                        <a:spcAft>
                          <a:spcPts val="0"/>
                        </a:spcAft>
                      </a:pPr>
                      <a:r>
                        <a:rPr lang="en-US" sz="1200">
                          <a:effectLst/>
                        </a:rPr>
                        <a:t> </a:t>
                      </a:r>
                      <a:endParaRPr lang="id-ID"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457200">
                        <a:lnSpc>
                          <a:spcPct val="115000"/>
                        </a:lnSpc>
                        <a:spcAft>
                          <a:spcPts val="0"/>
                        </a:spcAft>
                      </a:pPr>
                      <a:r>
                        <a:rPr lang="en-US" sz="1200">
                          <a:effectLst/>
                        </a:rPr>
                        <a:t> </a:t>
                      </a:r>
                      <a:endParaRPr lang="id-ID"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457200">
                        <a:lnSpc>
                          <a:spcPct val="115000"/>
                        </a:lnSpc>
                        <a:spcAft>
                          <a:spcPts val="0"/>
                        </a:spcAft>
                      </a:pPr>
                      <a:r>
                        <a:rPr lang="en-US" sz="1200">
                          <a:effectLst/>
                        </a:rPr>
                        <a:t> </a:t>
                      </a:r>
                      <a:endParaRPr lang="id-ID"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457200">
                        <a:lnSpc>
                          <a:spcPct val="115000"/>
                        </a:lnSpc>
                        <a:spcAft>
                          <a:spcPts val="0"/>
                        </a:spcAft>
                      </a:pPr>
                      <a:r>
                        <a:rPr lang="en-US" sz="1200">
                          <a:effectLst/>
                        </a:rPr>
                        <a:t> </a:t>
                      </a:r>
                      <a:endParaRPr lang="id-ID" sz="1200">
                        <a:effectLst/>
                        <a:latin typeface="Times New Roman" panose="02020603050405020304" pitchFamily="18" charset="0"/>
                        <a:ea typeface="Times New Roman" panose="02020603050405020304" pitchFamily="18" charset="0"/>
                      </a:endParaRPr>
                    </a:p>
                  </a:txBody>
                  <a:tcPr marL="68580" marR="68580" marT="0" marB="0"/>
                </a:tc>
              </a:tr>
              <a:tr h="646091">
                <a:tc>
                  <a:txBody>
                    <a:bodyPr/>
                    <a:lstStyle/>
                    <a:p>
                      <a:pPr marL="457200">
                        <a:lnSpc>
                          <a:spcPct val="115000"/>
                        </a:lnSpc>
                        <a:spcAft>
                          <a:spcPts val="0"/>
                        </a:spcAft>
                      </a:pPr>
                      <a:r>
                        <a:rPr lang="en-US" sz="1200">
                          <a:effectLst/>
                        </a:rPr>
                        <a:t>Jantung</a:t>
                      </a:r>
                      <a:endParaRPr lang="id-ID"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457200">
                        <a:lnSpc>
                          <a:spcPct val="115000"/>
                        </a:lnSpc>
                        <a:spcAft>
                          <a:spcPts val="0"/>
                        </a:spcAft>
                      </a:pPr>
                      <a:r>
                        <a:rPr lang="en-US" sz="1200">
                          <a:effectLst/>
                        </a:rPr>
                        <a:t> </a:t>
                      </a:r>
                      <a:endParaRPr lang="id-ID"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457200">
                        <a:lnSpc>
                          <a:spcPct val="115000"/>
                        </a:lnSpc>
                        <a:spcAft>
                          <a:spcPts val="0"/>
                        </a:spcAft>
                      </a:pPr>
                      <a:r>
                        <a:rPr lang="en-US" sz="1200">
                          <a:effectLst/>
                        </a:rPr>
                        <a:t> </a:t>
                      </a:r>
                      <a:endParaRPr lang="id-ID"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457200">
                        <a:lnSpc>
                          <a:spcPct val="115000"/>
                        </a:lnSpc>
                        <a:spcAft>
                          <a:spcPts val="0"/>
                        </a:spcAft>
                      </a:pPr>
                      <a:r>
                        <a:rPr lang="en-US" sz="1200">
                          <a:effectLst/>
                        </a:rPr>
                        <a:t> </a:t>
                      </a:r>
                      <a:endParaRPr lang="id-ID"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457200">
                        <a:lnSpc>
                          <a:spcPct val="115000"/>
                        </a:lnSpc>
                        <a:spcAft>
                          <a:spcPts val="0"/>
                        </a:spcAft>
                      </a:pPr>
                      <a:r>
                        <a:rPr lang="en-US" sz="1200">
                          <a:effectLst/>
                        </a:rPr>
                        <a:t> </a:t>
                      </a:r>
                      <a:endParaRPr lang="id-ID" sz="1200">
                        <a:effectLst/>
                        <a:latin typeface="Times New Roman" panose="02020603050405020304" pitchFamily="18" charset="0"/>
                        <a:ea typeface="Times New Roman" panose="02020603050405020304" pitchFamily="18" charset="0"/>
                      </a:endParaRPr>
                    </a:p>
                  </a:txBody>
                  <a:tcPr marL="68580" marR="68580" marT="0" marB="0"/>
                </a:tc>
              </a:tr>
              <a:tr h="646091">
                <a:tc>
                  <a:txBody>
                    <a:bodyPr/>
                    <a:lstStyle/>
                    <a:p>
                      <a:pPr marL="457200">
                        <a:lnSpc>
                          <a:spcPct val="115000"/>
                        </a:lnSpc>
                        <a:spcAft>
                          <a:spcPts val="0"/>
                        </a:spcAft>
                      </a:pPr>
                      <a:r>
                        <a:rPr lang="en-US" sz="1200">
                          <a:effectLst/>
                        </a:rPr>
                        <a:t>Hati </a:t>
                      </a:r>
                      <a:endParaRPr lang="id-ID"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457200">
                        <a:lnSpc>
                          <a:spcPct val="115000"/>
                        </a:lnSpc>
                        <a:spcAft>
                          <a:spcPts val="0"/>
                        </a:spcAft>
                      </a:pPr>
                      <a:r>
                        <a:rPr lang="en-US" sz="1200">
                          <a:effectLst/>
                        </a:rPr>
                        <a:t> </a:t>
                      </a:r>
                      <a:endParaRPr lang="id-ID"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457200">
                        <a:lnSpc>
                          <a:spcPct val="115000"/>
                        </a:lnSpc>
                        <a:spcAft>
                          <a:spcPts val="0"/>
                        </a:spcAft>
                      </a:pPr>
                      <a:r>
                        <a:rPr lang="en-US" sz="1200">
                          <a:effectLst/>
                        </a:rPr>
                        <a:t> </a:t>
                      </a:r>
                      <a:endParaRPr lang="id-ID"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457200">
                        <a:lnSpc>
                          <a:spcPct val="115000"/>
                        </a:lnSpc>
                        <a:spcAft>
                          <a:spcPts val="0"/>
                        </a:spcAft>
                      </a:pPr>
                      <a:r>
                        <a:rPr lang="en-US" sz="1200">
                          <a:effectLst/>
                        </a:rPr>
                        <a:t> </a:t>
                      </a:r>
                      <a:endParaRPr lang="id-ID"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457200">
                        <a:lnSpc>
                          <a:spcPct val="115000"/>
                        </a:lnSpc>
                        <a:spcAft>
                          <a:spcPts val="0"/>
                        </a:spcAft>
                      </a:pPr>
                      <a:r>
                        <a:rPr lang="en-US" sz="1200">
                          <a:effectLst/>
                        </a:rPr>
                        <a:t> </a:t>
                      </a:r>
                      <a:endParaRPr lang="id-ID" sz="1200">
                        <a:effectLst/>
                        <a:latin typeface="Times New Roman" panose="02020603050405020304" pitchFamily="18" charset="0"/>
                        <a:ea typeface="Times New Roman" panose="02020603050405020304" pitchFamily="18" charset="0"/>
                      </a:endParaRPr>
                    </a:p>
                  </a:txBody>
                  <a:tcPr marL="68580" marR="68580" marT="0" marB="0"/>
                </a:tc>
              </a:tr>
              <a:tr h="646091">
                <a:tc>
                  <a:txBody>
                    <a:bodyPr/>
                    <a:lstStyle/>
                    <a:p>
                      <a:pPr marL="457200">
                        <a:lnSpc>
                          <a:spcPct val="115000"/>
                        </a:lnSpc>
                        <a:spcAft>
                          <a:spcPts val="0"/>
                        </a:spcAft>
                      </a:pPr>
                      <a:r>
                        <a:rPr lang="en-US" sz="1200">
                          <a:effectLst/>
                        </a:rPr>
                        <a:t>Lambung </a:t>
                      </a:r>
                      <a:endParaRPr lang="id-ID"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457200">
                        <a:lnSpc>
                          <a:spcPct val="115000"/>
                        </a:lnSpc>
                        <a:spcAft>
                          <a:spcPts val="0"/>
                        </a:spcAft>
                      </a:pPr>
                      <a:r>
                        <a:rPr lang="en-US" sz="1200" dirty="0">
                          <a:effectLst/>
                        </a:rPr>
                        <a:t> </a:t>
                      </a:r>
                      <a:endParaRPr lang="id-ID"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457200">
                        <a:lnSpc>
                          <a:spcPct val="115000"/>
                        </a:lnSpc>
                        <a:spcAft>
                          <a:spcPts val="0"/>
                        </a:spcAft>
                      </a:pPr>
                      <a:r>
                        <a:rPr lang="en-US" sz="1200" dirty="0">
                          <a:effectLst/>
                        </a:rPr>
                        <a:t> </a:t>
                      </a:r>
                      <a:endParaRPr lang="id-ID"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457200">
                        <a:lnSpc>
                          <a:spcPct val="115000"/>
                        </a:lnSpc>
                        <a:spcAft>
                          <a:spcPts val="0"/>
                        </a:spcAft>
                      </a:pPr>
                      <a:r>
                        <a:rPr lang="en-US" sz="1200">
                          <a:effectLst/>
                        </a:rPr>
                        <a:t> </a:t>
                      </a:r>
                      <a:endParaRPr lang="id-ID"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457200">
                        <a:lnSpc>
                          <a:spcPct val="115000"/>
                        </a:lnSpc>
                        <a:spcAft>
                          <a:spcPts val="0"/>
                        </a:spcAft>
                      </a:pPr>
                      <a:r>
                        <a:rPr lang="en-US" sz="1200" dirty="0">
                          <a:effectLst/>
                        </a:rPr>
                        <a:t> </a:t>
                      </a:r>
                      <a:endParaRPr lang="id-ID" sz="12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1010043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smtClean="0"/>
              <a:t/>
            </a:r>
            <a:br>
              <a:rPr lang="id-ID" b="1" dirty="0" smtClean="0"/>
            </a:br>
            <a:r>
              <a:rPr lang="id-ID" b="1" dirty="0"/>
              <a:t/>
            </a:r>
            <a:br>
              <a:rPr lang="id-ID" b="1" dirty="0"/>
            </a:br>
            <a:r>
              <a:rPr lang="en-US" b="1" dirty="0" smtClean="0"/>
              <a:t>PRAKTIKUM </a:t>
            </a:r>
            <a:r>
              <a:rPr lang="en-US" b="1" dirty="0"/>
              <a:t>AUSKULTASI</a:t>
            </a:r>
            <a:r>
              <a:rPr lang="id-ID" dirty="0"/>
              <a:t/>
            </a:r>
            <a:br>
              <a:rPr lang="id-ID" dirty="0"/>
            </a:br>
            <a:r>
              <a:rPr lang="en-US" b="1" dirty="0"/>
              <a:t> </a:t>
            </a:r>
            <a:r>
              <a:rPr lang="id-ID" dirty="0"/>
              <a:t/>
            </a:r>
            <a:br>
              <a:rPr lang="id-ID" dirty="0"/>
            </a:br>
            <a:endParaRPr lang="id-ID" dirty="0"/>
          </a:p>
        </p:txBody>
      </p:sp>
      <p:sp>
        <p:nvSpPr>
          <p:cNvPr id="3" name="Content Placeholder 2"/>
          <p:cNvSpPr>
            <a:spLocks noGrp="1"/>
          </p:cNvSpPr>
          <p:nvPr>
            <p:ph idx="1"/>
          </p:nvPr>
        </p:nvSpPr>
        <p:spPr>
          <a:xfrm>
            <a:off x="1024128" y="1931831"/>
            <a:ext cx="9720071" cy="4377529"/>
          </a:xfrm>
        </p:spPr>
        <p:txBody>
          <a:bodyPr>
            <a:normAutofit fontScale="92500"/>
          </a:bodyPr>
          <a:lstStyle/>
          <a:p>
            <a:pPr marL="457200" lvl="0" indent="-457200">
              <a:buFont typeface="+mj-lt"/>
              <a:buAutoNum type="arabicPeriod"/>
            </a:pPr>
            <a:r>
              <a:rPr lang="en-US" dirty="0" err="1"/>
              <a:t>Dalam</a:t>
            </a:r>
            <a:r>
              <a:rPr lang="en-US" dirty="0"/>
              <a:t> </a:t>
            </a:r>
            <a:r>
              <a:rPr lang="en-US" dirty="0" err="1"/>
              <a:t>praktikum</a:t>
            </a:r>
            <a:r>
              <a:rPr lang="en-US" dirty="0"/>
              <a:t> </a:t>
            </a:r>
            <a:r>
              <a:rPr lang="en-US" dirty="0" err="1"/>
              <a:t>ini</a:t>
            </a:r>
            <a:r>
              <a:rPr lang="en-US" dirty="0"/>
              <a:t> </a:t>
            </a:r>
            <a:r>
              <a:rPr lang="en-US" dirty="0" err="1"/>
              <a:t>diperlukan</a:t>
            </a:r>
            <a:r>
              <a:rPr lang="en-US" dirty="0"/>
              <a:t> </a:t>
            </a:r>
            <a:r>
              <a:rPr lang="en-US" dirty="0" err="1"/>
              <a:t>satu</a:t>
            </a:r>
            <a:r>
              <a:rPr lang="en-US" dirty="0"/>
              <a:t> orang </a:t>
            </a:r>
            <a:r>
              <a:rPr lang="en-US" dirty="0" err="1"/>
              <a:t>naracoba</a:t>
            </a:r>
            <a:r>
              <a:rPr lang="en-US" dirty="0"/>
              <a:t> </a:t>
            </a:r>
            <a:r>
              <a:rPr lang="en-US" dirty="0" err="1"/>
              <a:t>ddan</a:t>
            </a:r>
            <a:r>
              <a:rPr lang="en-US" dirty="0"/>
              <a:t> </a:t>
            </a:r>
            <a:r>
              <a:rPr lang="en-US" dirty="0" err="1"/>
              <a:t>satu</a:t>
            </a:r>
            <a:r>
              <a:rPr lang="en-US" dirty="0"/>
              <a:t> orang </a:t>
            </a:r>
            <a:r>
              <a:rPr lang="en-US" dirty="0" err="1"/>
              <a:t>sebagai</a:t>
            </a:r>
            <a:r>
              <a:rPr lang="en-US" dirty="0"/>
              <a:t> </a:t>
            </a:r>
            <a:r>
              <a:rPr lang="en-US" dirty="0" err="1"/>
              <a:t>pemeriksa</a:t>
            </a:r>
            <a:r>
              <a:rPr lang="en-US" dirty="0"/>
              <a:t>, yang </a:t>
            </a:r>
            <a:r>
              <a:rPr lang="en-US" dirty="0" err="1"/>
              <a:t>masing-masing</a:t>
            </a:r>
            <a:r>
              <a:rPr lang="en-US" dirty="0"/>
              <a:t> </a:t>
            </a:r>
            <a:r>
              <a:rPr lang="en-US" dirty="0" err="1"/>
              <a:t>diambil</a:t>
            </a:r>
            <a:r>
              <a:rPr lang="en-US" dirty="0"/>
              <a:t> </a:t>
            </a:r>
            <a:r>
              <a:rPr lang="en-US" dirty="0" err="1"/>
              <a:t>dari</a:t>
            </a:r>
            <a:r>
              <a:rPr lang="en-US" dirty="0"/>
              <a:t> </a:t>
            </a:r>
            <a:r>
              <a:rPr lang="en-US" dirty="0" err="1"/>
              <a:t>anggota</a:t>
            </a:r>
            <a:r>
              <a:rPr lang="en-US" dirty="0"/>
              <a:t> </a:t>
            </a:r>
            <a:r>
              <a:rPr lang="en-US" dirty="0" err="1"/>
              <a:t>kelompok</a:t>
            </a:r>
            <a:r>
              <a:rPr lang="en-US" dirty="0"/>
              <a:t>. </a:t>
            </a:r>
            <a:r>
              <a:rPr lang="en-US" dirty="0" err="1"/>
              <a:t>Naracoba</a:t>
            </a:r>
            <a:r>
              <a:rPr lang="en-US" dirty="0"/>
              <a:t> </a:t>
            </a:r>
            <a:r>
              <a:rPr lang="en-US" dirty="0" err="1"/>
              <a:t>membuka</a:t>
            </a:r>
            <a:r>
              <a:rPr lang="en-US" dirty="0"/>
              <a:t> </a:t>
            </a:r>
            <a:r>
              <a:rPr lang="en-US" dirty="0" err="1"/>
              <a:t>baju</a:t>
            </a:r>
            <a:r>
              <a:rPr lang="en-US" dirty="0"/>
              <a:t> </a:t>
            </a:r>
            <a:r>
              <a:rPr lang="en-US" dirty="0" err="1"/>
              <a:t>sehingga</a:t>
            </a:r>
            <a:r>
              <a:rPr lang="en-US" dirty="0"/>
              <a:t> </a:t>
            </a:r>
            <a:r>
              <a:rPr lang="en-US" dirty="0" err="1"/>
              <a:t>telanjang</a:t>
            </a:r>
            <a:r>
              <a:rPr lang="en-US" dirty="0"/>
              <a:t> dada, </a:t>
            </a:r>
            <a:r>
              <a:rPr lang="en-US" dirty="0" err="1"/>
              <a:t>dan</a:t>
            </a:r>
            <a:r>
              <a:rPr lang="en-US" dirty="0"/>
              <a:t> </a:t>
            </a:r>
            <a:r>
              <a:rPr lang="en-US" dirty="0" err="1"/>
              <a:t>berrbaring</a:t>
            </a:r>
            <a:r>
              <a:rPr lang="en-US" dirty="0"/>
              <a:t> </a:t>
            </a:r>
            <a:r>
              <a:rPr lang="en-US" dirty="0" err="1"/>
              <a:t>terlentang</a:t>
            </a:r>
            <a:r>
              <a:rPr lang="en-US" dirty="0"/>
              <a:t>. </a:t>
            </a:r>
            <a:r>
              <a:rPr lang="en-US" dirty="0" err="1"/>
              <a:t>Pemeriksa</a:t>
            </a:r>
            <a:r>
              <a:rPr lang="en-US" dirty="0"/>
              <a:t> </a:t>
            </a:r>
            <a:r>
              <a:rPr lang="en-US" dirty="0" err="1"/>
              <a:t>berdiri</a:t>
            </a:r>
            <a:r>
              <a:rPr lang="en-US" dirty="0"/>
              <a:t> </a:t>
            </a:r>
            <a:r>
              <a:rPr lang="en-US" dirty="0" err="1"/>
              <a:t>disamping</a:t>
            </a:r>
            <a:r>
              <a:rPr lang="en-US" dirty="0"/>
              <a:t> </a:t>
            </a:r>
            <a:r>
              <a:rPr lang="en-US" dirty="0" err="1"/>
              <a:t>kanan</a:t>
            </a:r>
            <a:r>
              <a:rPr lang="en-US" dirty="0"/>
              <a:t> </a:t>
            </a:r>
            <a:r>
              <a:rPr lang="en-US" dirty="0" err="1"/>
              <a:t>naracoba</a:t>
            </a:r>
            <a:r>
              <a:rPr lang="en-US" dirty="0"/>
              <a:t>.</a:t>
            </a:r>
            <a:endParaRPr lang="id-ID" dirty="0"/>
          </a:p>
          <a:p>
            <a:pPr marL="457200" lvl="0" indent="-457200">
              <a:buFont typeface="+mj-lt"/>
              <a:buAutoNum type="arabicPeriod"/>
            </a:pPr>
            <a:r>
              <a:rPr lang="en-US" dirty="0" err="1"/>
              <a:t>Pemeriksa</a:t>
            </a:r>
            <a:r>
              <a:rPr lang="en-US" dirty="0"/>
              <a:t> </a:t>
            </a:r>
            <a:r>
              <a:rPr lang="en-US" dirty="0" err="1"/>
              <a:t>memakai</a:t>
            </a:r>
            <a:r>
              <a:rPr lang="en-US" dirty="0"/>
              <a:t> </a:t>
            </a:r>
            <a:r>
              <a:rPr lang="en-US" dirty="0" err="1"/>
              <a:t>stetoskop</a:t>
            </a:r>
            <a:r>
              <a:rPr lang="en-US" dirty="0"/>
              <a:t> </a:t>
            </a:r>
            <a:r>
              <a:rPr lang="en-US" dirty="0" err="1"/>
              <a:t>dan</a:t>
            </a:r>
            <a:r>
              <a:rPr lang="en-US" dirty="0"/>
              <a:t> </a:t>
            </a:r>
            <a:r>
              <a:rPr lang="en-US" dirty="0" err="1"/>
              <a:t>meletakkannya</a:t>
            </a:r>
            <a:r>
              <a:rPr lang="en-US" dirty="0"/>
              <a:t> </a:t>
            </a:r>
            <a:r>
              <a:rPr lang="en-US" dirty="0" err="1"/>
              <a:t>mula-mula</a:t>
            </a:r>
            <a:r>
              <a:rPr lang="en-US" dirty="0"/>
              <a:t> di dada </a:t>
            </a:r>
            <a:r>
              <a:rPr lang="en-US" dirty="0" err="1"/>
              <a:t>daerah</a:t>
            </a:r>
            <a:r>
              <a:rPr lang="en-US" dirty="0"/>
              <a:t> </a:t>
            </a:r>
            <a:r>
              <a:rPr lang="en-US" dirty="0" err="1"/>
              <a:t>jantung</a:t>
            </a:r>
            <a:r>
              <a:rPr lang="en-US" dirty="0"/>
              <a:t>, </a:t>
            </a:r>
            <a:r>
              <a:rPr lang="en-US" dirty="0" err="1"/>
              <a:t>kemudian</a:t>
            </a:r>
            <a:r>
              <a:rPr lang="en-US" dirty="0"/>
              <a:t>, </a:t>
            </a:r>
            <a:r>
              <a:rPr lang="en-US" dirty="0" err="1"/>
              <a:t>pindahkan</a:t>
            </a:r>
            <a:r>
              <a:rPr lang="en-US" dirty="0"/>
              <a:t> </a:t>
            </a:r>
            <a:r>
              <a:rPr lang="en-US" dirty="0" err="1"/>
              <a:t>kedaerah</a:t>
            </a:r>
            <a:r>
              <a:rPr lang="en-US" dirty="0"/>
              <a:t> </a:t>
            </a:r>
            <a:r>
              <a:rPr lang="en-US" dirty="0" err="1"/>
              <a:t>paru-paru</a:t>
            </a:r>
            <a:r>
              <a:rPr lang="en-US" dirty="0"/>
              <a:t>, </a:t>
            </a:r>
            <a:r>
              <a:rPr lang="en-US" dirty="0" err="1"/>
              <a:t>kedaerah</a:t>
            </a:r>
            <a:r>
              <a:rPr lang="en-US" dirty="0"/>
              <a:t> </a:t>
            </a:r>
            <a:r>
              <a:rPr lang="en-US" dirty="0" err="1"/>
              <a:t>hati</a:t>
            </a:r>
            <a:r>
              <a:rPr lang="en-US" dirty="0"/>
              <a:t>, </a:t>
            </a:r>
            <a:r>
              <a:rPr lang="en-US" dirty="0" err="1"/>
              <a:t>kebagian</a:t>
            </a:r>
            <a:r>
              <a:rPr lang="en-US" dirty="0"/>
              <a:t> </a:t>
            </a:r>
            <a:r>
              <a:rPr lang="en-US" dirty="0" err="1"/>
              <a:t>lambung</a:t>
            </a:r>
            <a:r>
              <a:rPr lang="en-US" dirty="0"/>
              <a:t> </a:t>
            </a:r>
            <a:r>
              <a:rPr lang="en-US" dirty="0" err="1"/>
              <a:t>dan</a:t>
            </a:r>
            <a:r>
              <a:rPr lang="en-US" dirty="0"/>
              <a:t> </a:t>
            </a:r>
            <a:r>
              <a:rPr lang="en-US" dirty="0" err="1"/>
              <a:t>kebagian</a:t>
            </a:r>
            <a:r>
              <a:rPr lang="en-US" dirty="0"/>
              <a:t> </a:t>
            </a:r>
            <a:r>
              <a:rPr lang="en-US" dirty="0" err="1"/>
              <a:t>usus</a:t>
            </a:r>
            <a:r>
              <a:rPr lang="en-US" dirty="0"/>
              <a:t>. </a:t>
            </a:r>
            <a:endParaRPr lang="id-ID" dirty="0"/>
          </a:p>
          <a:p>
            <a:pPr marL="457200" lvl="0" indent="-457200">
              <a:buFont typeface="+mj-lt"/>
              <a:buAutoNum type="arabicPeriod"/>
            </a:pPr>
            <a:r>
              <a:rPr lang="en-US" dirty="0" err="1"/>
              <a:t>Pergunakan</a:t>
            </a:r>
            <a:r>
              <a:rPr lang="en-US" dirty="0"/>
              <a:t> </a:t>
            </a:r>
            <a:r>
              <a:rPr lang="en-US" dirty="0" err="1"/>
              <a:t>mula-mula</a:t>
            </a:r>
            <a:r>
              <a:rPr lang="en-US" dirty="0"/>
              <a:t> </a:t>
            </a:r>
            <a:r>
              <a:rPr lang="en-US" dirty="0" err="1"/>
              <a:t>stetoskop</a:t>
            </a:r>
            <a:r>
              <a:rPr lang="en-US" dirty="0"/>
              <a:t> yang </a:t>
            </a:r>
            <a:r>
              <a:rPr lang="en-US" dirty="0" err="1"/>
              <a:t>berbentuk</a:t>
            </a:r>
            <a:r>
              <a:rPr lang="en-US" dirty="0"/>
              <a:t> </a:t>
            </a:r>
            <a:r>
              <a:rPr lang="en-US" dirty="0" err="1"/>
              <a:t>kerucut</a:t>
            </a:r>
            <a:r>
              <a:rPr lang="en-US" dirty="0"/>
              <a:t>/</a:t>
            </a:r>
            <a:r>
              <a:rPr lang="en-US" dirty="0" err="1"/>
              <a:t>corong</a:t>
            </a:r>
            <a:r>
              <a:rPr lang="en-US" dirty="0"/>
              <a:t>/</a:t>
            </a:r>
            <a:r>
              <a:rPr lang="en-US" dirty="0" err="1"/>
              <a:t>bel</a:t>
            </a:r>
            <a:r>
              <a:rPr lang="en-US" dirty="0"/>
              <a:t>. </a:t>
            </a:r>
            <a:r>
              <a:rPr lang="en-US" dirty="0" err="1"/>
              <a:t>Dengarkan</a:t>
            </a:r>
            <a:r>
              <a:rPr lang="en-US" dirty="0"/>
              <a:t> suara2-3 </a:t>
            </a:r>
            <a:r>
              <a:rPr lang="en-US" dirty="0" err="1"/>
              <a:t>detik</a:t>
            </a:r>
            <a:r>
              <a:rPr lang="en-US" dirty="0"/>
              <a:t>. </a:t>
            </a:r>
            <a:r>
              <a:rPr lang="en-US" dirty="0" err="1"/>
              <a:t>Kemudian</a:t>
            </a:r>
            <a:r>
              <a:rPr lang="en-US" dirty="0"/>
              <a:t> </a:t>
            </a:r>
            <a:r>
              <a:rPr lang="en-US" dirty="0" err="1"/>
              <a:t>gunakan</a:t>
            </a:r>
            <a:r>
              <a:rPr lang="en-US" dirty="0"/>
              <a:t> </a:t>
            </a:r>
            <a:r>
              <a:rPr lang="en-US" dirty="0" err="1"/>
              <a:t>ujung</a:t>
            </a:r>
            <a:r>
              <a:rPr lang="en-US" dirty="0"/>
              <a:t> yang </a:t>
            </a:r>
            <a:r>
              <a:rPr lang="en-US" dirty="0" err="1"/>
              <a:t>berbentuk</a:t>
            </a:r>
            <a:r>
              <a:rPr lang="en-US" dirty="0"/>
              <a:t> </a:t>
            </a:r>
            <a:r>
              <a:rPr lang="en-US" dirty="0" err="1"/>
              <a:t>diafragma</a:t>
            </a:r>
            <a:r>
              <a:rPr lang="en-US" dirty="0"/>
              <a:t>/membrane. </a:t>
            </a:r>
            <a:r>
              <a:rPr lang="en-US" dirty="0" err="1"/>
              <a:t>Dengarkan</a:t>
            </a:r>
            <a:r>
              <a:rPr lang="en-US" dirty="0"/>
              <a:t> </a:t>
            </a:r>
            <a:r>
              <a:rPr lang="en-US" dirty="0" err="1"/>
              <a:t>suara</a:t>
            </a:r>
            <a:r>
              <a:rPr lang="en-US" dirty="0"/>
              <a:t> 2-3 </a:t>
            </a:r>
            <a:r>
              <a:rPr lang="en-US" dirty="0" err="1"/>
              <a:t>detik</a:t>
            </a:r>
            <a:r>
              <a:rPr lang="en-US" dirty="0"/>
              <a:t>. </a:t>
            </a:r>
            <a:r>
              <a:rPr lang="en-US" dirty="0" err="1"/>
              <a:t>Bandingkan</a:t>
            </a:r>
            <a:r>
              <a:rPr lang="en-US" dirty="0"/>
              <a:t> </a:t>
            </a:r>
            <a:r>
              <a:rPr lang="en-US" dirty="0" err="1"/>
              <a:t>keras</a:t>
            </a:r>
            <a:r>
              <a:rPr lang="en-US" dirty="0"/>
              <a:t>/</a:t>
            </a:r>
            <a:r>
              <a:rPr lang="en-US" dirty="0" err="1"/>
              <a:t>lemahnya</a:t>
            </a:r>
            <a:r>
              <a:rPr lang="en-US" dirty="0"/>
              <a:t> </a:t>
            </a:r>
            <a:r>
              <a:rPr lang="en-US" dirty="0" err="1"/>
              <a:t>suara</a:t>
            </a:r>
            <a:r>
              <a:rPr lang="en-US" dirty="0"/>
              <a:t> yang </a:t>
            </a:r>
            <a:r>
              <a:rPr lang="en-US" dirty="0" err="1"/>
              <a:t>didengar</a:t>
            </a:r>
            <a:r>
              <a:rPr lang="en-US" dirty="0"/>
              <a:t> </a:t>
            </a:r>
            <a:r>
              <a:rPr lang="en-US" dirty="0" err="1"/>
              <a:t>saat</a:t>
            </a:r>
            <a:r>
              <a:rPr lang="en-US" dirty="0"/>
              <a:t> </a:t>
            </a:r>
            <a:r>
              <a:rPr lang="en-US" dirty="0" err="1"/>
              <a:t>menggunakan</a:t>
            </a:r>
            <a:r>
              <a:rPr lang="en-US" dirty="0"/>
              <a:t> </a:t>
            </a:r>
            <a:r>
              <a:rPr lang="en-US" dirty="0" err="1"/>
              <a:t>ujung</a:t>
            </a:r>
            <a:r>
              <a:rPr lang="en-US" dirty="0"/>
              <a:t> </a:t>
            </a:r>
            <a:r>
              <a:rPr lang="en-US" dirty="0" err="1"/>
              <a:t>kerucut</a:t>
            </a:r>
            <a:r>
              <a:rPr lang="en-US" dirty="0"/>
              <a:t> </a:t>
            </a:r>
            <a:r>
              <a:rPr lang="en-US" dirty="0" err="1"/>
              <a:t>dan</a:t>
            </a:r>
            <a:r>
              <a:rPr lang="en-US" dirty="0"/>
              <a:t> </a:t>
            </a:r>
            <a:r>
              <a:rPr lang="en-US" dirty="0" err="1"/>
              <a:t>saat</a:t>
            </a:r>
            <a:r>
              <a:rPr lang="en-US" dirty="0"/>
              <a:t> </a:t>
            </a:r>
            <a:r>
              <a:rPr lang="en-US" dirty="0" err="1"/>
              <a:t>menggunakan</a:t>
            </a:r>
            <a:r>
              <a:rPr lang="en-US" dirty="0"/>
              <a:t> </a:t>
            </a:r>
            <a:r>
              <a:rPr lang="en-US" dirty="0" err="1"/>
              <a:t>ujung</a:t>
            </a:r>
            <a:r>
              <a:rPr lang="en-US" dirty="0"/>
              <a:t> </a:t>
            </a:r>
            <a:r>
              <a:rPr lang="en-US" dirty="0" err="1"/>
              <a:t>diagfragma</a:t>
            </a:r>
            <a:r>
              <a:rPr lang="en-US" dirty="0"/>
              <a:t>. </a:t>
            </a:r>
            <a:endParaRPr lang="id-ID" dirty="0"/>
          </a:p>
          <a:p>
            <a:pPr marL="457200" lvl="0" indent="-457200">
              <a:buFont typeface="+mj-lt"/>
              <a:buAutoNum type="arabicPeriod"/>
            </a:pPr>
            <a:r>
              <a:rPr lang="en-US" dirty="0" err="1"/>
              <a:t>Selain</a:t>
            </a:r>
            <a:r>
              <a:rPr lang="en-US" dirty="0"/>
              <a:t> </a:t>
            </a:r>
            <a:r>
              <a:rPr lang="en-US" dirty="0" err="1"/>
              <a:t>dalam</a:t>
            </a:r>
            <a:r>
              <a:rPr lang="en-US" dirty="0"/>
              <a:t> </a:t>
            </a:r>
            <a:r>
              <a:rPr lang="en-US" dirty="0" err="1"/>
              <a:t>posisi</a:t>
            </a:r>
            <a:r>
              <a:rPr lang="en-US" dirty="0"/>
              <a:t> </a:t>
            </a:r>
            <a:r>
              <a:rPr lang="en-US" dirty="0" err="1"/>
              <a:t>terlentang</a:t>
            </a:r>
            <a:r>
              <a:rPr lang="en-US" dirty="0"/>
              <a:t>, </a:t>
            </a:r>
            <a:r>
              <a:rPr lang="en-US" dirty="0" err="1"/>
              <a:t>naracoba</a:t>
            </a:r>
            <a:r>
              <a:rPr lang="en-US" dirty="0"/>
              <a:t> </a:t>
            </a:r>
            <a:r>
              <a:rPr lang="en-US" dirty="0" err="1"/>
              <a:t>juga</a:t>
            </a:r>
            <a:r>
              <a:rPr lang="en-US" dirty="0"/>
              <a:t> </a:t>
            </a:r>
            <a:r>
              <a:rPr lang="en-US" dirty="0" err="1"/>
              <a:t>dapat</a:t>
            </a:r>
            <a:r>
              <a:rPr lang="en-US" dirty="0"/>
              <a:t> </a:t>
            </a:r>
            <a:r>
              <a:rPr lang="en-US" dirty="0" err="1"/>
              <a:t>dalam</a:t>
            </a:r>
            <a:r>
              <a:rPr lang="en-US" dirty="0"/>
              <a:t> </a:t>
            </a:r>
            <a:r>
              <a:rPr lang="en-US" dirty="0" err="1"/>
              <a:t>posisi</a:t>
            </a:r>
            <a:r>
              <a:rPr lang="en-US" dirty="0"/>
              <a:t> </a:t>
            </a:r>
            <a:r>
              <a:rPr lang="en-US" dirty="0" err="1"/>
              <a:t>duduk</a:t>
            </a:r>
            <a:r>
              <a:rPr lang="en-US" dirty="0"/>
              <a:t>, </a:t>
            </a:r>
            <a:r>
              <a:rPr lang="en-US" dirty="0" err="1"/>
              <a:t>tetapi</a:t>
            </a:r>
            <a:r>
              <a:rPr lang="en-US" dirty="0"/>
              <a:t> </a:t>
            </a:r>
            <a:r>
              <a:rPr lang="en-US" dirty="0" err="1"/>
              <a:t>bagian</a:t>
            </a:r>
            <a:r>
              <a:rPr lang="en-US" dirty="0"/>
              <a:t> yang </a:t>
            </a:r>
            <a:r>
              <a:rPr lang="en-US" dirty="0" err="1"/>
              <a:t>diperiksa</a:t>
            </a:r>
            <a:r>
              <a:rPr lang="en-US" dirty="0"/>
              <a:t> </a:t>
            </a:r>
            <a:r>
              <a:rPr lang="en-US" dirty="0" err="1"/>
              <a:t>adalah</a:t>
            </a:r>
            <a:r>
              <a:rPr lang="en-US" dirty="0"/>
              <a:t> </a:t>
            </a:r>
            <a:r>
              <a:rPr lang="en-US" dirty="0" err="1"/>
              <a:t>bagian</a:t>
            </a:r>
            <a:r>
              <a:rPr lang="en-US" dirty="0"/>
              <a:t> </a:t>
            </a:r>
            <a:r>
              <a:rPr lang="en-US" dirty="0" err="1"/>
              <a:t>punggung</a:t>
            </a:r>
            <a:r>
              <a:rPr lang="en-US" dirty="0"/>
              <a:t>. </a:t>
            </a:r>
            <a:r>
              <a:rPr lang="en-US" dirty="0" err="1"/>
              <a:t>Bedakan</a:t>
            </a:r>
            <a:r>
              <a:rPr lang="en-US" dirty="0"/>
              <a:t> </a:t>
            </a:r>
            <a:r>
              <a:rPr lang="en-US" dirty="0" err="1"/>
              <a:t>hasilnya</a:t>
            </a:r>
            <a:r>
              <a:rPr lang="en-US" dirty="0"/>
              <a:t> </a:t>
            </a:r>
            <a:r>
              <a:rPr lang="en-US" dirty="0" err="1"/>
              <a:t>antara</a:t>
            </a:r>
            <a:r>
              <a:rPr lang="en-US" dirty="0"/>
              <a:t> </a:t>
            </a:r>
            <a:r>
              <a:rPr lang="en-US" dirty="0" err="1"/>
              <a:t>bagian</a:t>
            </a:r>
            <a:r>
              <a:rPr lang="en-US" dirty="0"/>
              <a:t> </a:t>
            </a:r>
            <a:r>
              <a:rPr lang="en-US" dirty="0" err="1"/>
              <a:t>depan</a:t>
            </a:r>
            <a:r>
              <a:rPr lang="en-US" dirty="0"/>
              <a:t> </a:t>
            </a:r>
            <a:r>
              <a:rPr lang="en-US" dirty="0" err="1"/>
              <a:t>dan</a:t>
            </a:r>
            <a:r>
              <a:rPr lang="en-US" dirty="0"/>
              <a:t> </a:t>
            </a:r>
            <a:r>
              <a:rPr lang="en-US" dirty="0" err="1"/>
              <a:t>bagian</a:t>
            </a:r>
            <a:r>
              <a:rPr lang="en-US" dirty="0"/>
              <a:t> </a:t>
            </a:r>
            <a:r>
              <a:rPr lang="en-US" dirty="0" err="1"/>
              <a:t>belakang</a:t>
            </a:r>
            <a:r>
              <a:rPr lang="en-US" dirty="0"/>
              <a:t>. </a:t>
            </a:r>
            <a:endParaRPr lang="id-ID" dirty="0"/>
          </a:p>
          <a:p>
            <a:endParaRPr lang="id-ID" dirty="0"/>
          </a:p>
        </p:txBody>
      </p:sp>
    </p:spTree>
    <p:extLst>
      <p:ext uri="{BB962C8B-B14F-4D97-AF65-F5344CB8AC3E}">
        <p14:creationId xmlns:p14="http://schemas.microsoft.com/office/powerpoint/2010/main" val="12396480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HASIL PRAKTIK AUSKULTASI</a:t>
            </a:r>
            <a:endParaRPr lang="id-ID"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24254230"/>
              </p:ext>
            </p:extLst>
          </p:nvPr>
        </p:nvGraphicFramePr>
        <p:xfrm>
          <a:off x="1024128" y="2485622"/>
          <a:ext cx="9720073" cy="2547832"/>
        </p:xfrm>
        <a:graphic>
          <a:graphicData uri="http://schemas.openxmlformats.org/drawingml/2006/table">
            <a:tbl>
              <a:tblPr firstRow="1" firstCol="1" bandRow="1"/>
              <a:tblGrid>
                <a:gridCol w="1923152"/>
                <a:gridCol w="1923152"/>
                <a:gridCol w="1923152"/>
                <a:gridCol w="1924156"/>
                <a:gridCol w="2026461"/>
              </a:tblGrid>
              <a:tr h="363976">
                <a:tc rowSpan="2">
                  <a:txBody>
                    <a:bodyPr/>
                    <a:lstStyle/>
                    <a:p>
                      <a:pPr algn="ctr">
                        <a:lnSpc>
                          <a:spcPct val="115000"/>
                        </a:lnSpc>
                        <a:spcAft>
                          <a:spcPts val="0"/>
                        </a:spcAft>
                      </a:pPr>
                      <a:r>
                        <a:rPr lang="en-US" sz="1600" b="1" dirty="0" err="1">
                          <a:effectLst/>
                          <a:latin typeface="Times New Roman" panose="02020603050405020304" pitchFamily="18" charset="0"/>
                          <a:ea typeface="Times New Roman" panose="02020603050405020304" pitchFamily="18" charset="0"/>
                        </a:rPr>
                        <a:t>Sumber</a:t>
                      </a:r>
                      <a:endParaRPr lang="id-ID" sz="16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n-US" sz="1600" b="1">
                          <a:effectLst/>
                          <a:latin typeface="Times New Roman" panose="02020603050405020304" pitchFamily="18" charset="0"/>
                          <a:ea typeface="Times New Roman" panose="02020603050405020304" pitchFamily="18" charset="0"/>
                        </a:rPr>
                        <a:t>Depan</a:t>
                      </a:r>
                      <a:endParaRPr lang="id-ID" sz="16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d-ID"/>
                    </a:p>
                  </a:txBody>
                  <a:tcPr/>
                </a:tc>
                <a:tc gridSpan="2">
                  <a:txBody>
                    <a:bodyPr/>
                    <a:lstStyle/>
                    <a:p>
                      <a:pPr algn="ctr">
                        <a:lnSpc>
                          <a:spcPct val="115000"/>
                        </a:lnSpc>
                        <a:spcAft>
                          <a:spcPts val="0"/>
                        </a:spcAft>
                      </a:pPr>
                      <a:r>
                        <a:rPr lang="en-US" sz="1600" b="1">
                          <a:effectLst/>
                          <a:latin typeface="Times New Roman" panose="02020603050405020304" pitchFamily="18" charset="0"/>
                          <a:ea typeface="Times New Roman" panose="02020603050405020304" pitchFamily="18" charset="0"/>
                        </a:rPr>
                        <a:t>Belakang</a:t>
                      </a:r>
                      <a:endParaRPr lang="id-ID" sz="16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d-ID"/>
                    </a:p>
                  </a:txBody>
                  <a:tcPr/>
                </a:tc>
              </a:tr>
              <a:tr h="363976">
                <a:tc vMerge="1">
                  <a:txBody>
                    <a:bodyPr/>
                    <a:lstStyle/>
                    <a:p>
                      <a:endParaRPr lang="id-ID"/>
                    </a:p>
                  </a:txBody>
                  <a:tcPr/>
                </a:tc>
                <a:tc>
                  <a:txBody>
                    <a:bodyPr/>
                    <a:lstStyle/>
                    <a:p>
                      <a:pPr algn="ctr">
                        <a:lnSpc>
                          <a:spcPct val="115000"/>
                        </a:lnSpc>
                        <a:spcAft>
                          <a:spcPts val="0"/>
                        </a:spcAft>
                      </a:pPr>
                      <a:r>
                        <a:rPr lang="en-US" sz="1600" b="1" dirty="0" err="1">
                          <a:effectLst/>
                          <a:latin typeface="Times New Roman" panose="02020603050405020304" pitchFamily="18" charset="0"/>
                          <a:ea typeface="Times New Roman" panose="02020603050405020304" pitchFamily="18" charset="0"/>
                        </a:rPr>
                        <a:t>Kerucut</a:t>
                      </a:r>
                      <a:r>
                        <a:rPr lang="en-US" sz="1600" b="1" dirty="0">
                          <a:effectLst/>
                          <a:latin typeface="Times New Roman" panose="02020603050405020304" pitchFamily="18" charset="0"/>
                          <a:ea typeface="Times New Roman" panose="02020603050405020304" pitchFamily="18" charset="0"/>
                        </a:rPr>
                        <a:t>*</a:t>
                      </a:r>
                      <a:endParaRPr lang="id-ID" sz="16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a:effectLst/>
                          <a:latin typeface="Times New Roman" panose="02020603050405020304" pitchFamily="18" charset="0"/>
                          <a:ea typeface="Times New Roman" panose="02020603050405020304" pitchFamily="18" charset="0"/>
                        </a:rPr>
                        <a:t>Diagfragma*</a:t>
                      </a:r>
                      <a:endParaRPr lang="id-ID" sz="16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a:effectLst/>
                          <a:latin typeface="Times New Roman" panose="02020603050405020304" pitchFamily="18" charset="0"/>
                          <a:ea typeface="Times New Roman" panose="02020603050405020304" pitchFamily="18" charset="0"/>
                        </a:rPr>
                        <a:t>Kerucut*</a:t>
                      </a:r>
                      <a:endParaRPr lang="id-ID" sz="16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a:effectLst/>
                          <a:latin typeface="Times New Roman" panose="02020603050405020304" pitchFamily="18" charset="0"/>
                          <a:ea typeface="Times New Roman" panose="02020603050405020304" pitchFamily="18" charset="0"/>
                        </a:rPr>
                        <a:t>Diagfragma*</a:t>
                      </a:r>
                      <a:endParaRPr lang="id-ID" sz="16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3976">
                <a:tc>
                  <a:txBody>
                    <a:bodyPr/>
                    <a:lstStyle/>
                    <a:p>
                      <a:pPr>
                        <a:lnSpc>
                          <a:spcPct val="115000"/>
                        </a:lnSpc>
                        <a:spcAft>
                          <a:spcPts val="0"/>
                        </a:spcAft>
                      </a:pPr>
                      <a:r>
                        <a:rPr lang="en-US" sz="1600" b="1">
                          <a:effectLst/>
                          <a:latin typeface="Times New Roman" panose="02020603050405020304" pitchFamily="18" charset="0"/>
                          <a:ea typeface="Times New Roman" panose="02020603050405020304" pitchFamily="18" charset="0"/>
                        </a:rPr>
                        <a:t>Jantung</a:t>
                      </a:r>
                      <a:endParaRPr lang="id-ID" sz="16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a:effectLst/>
                          <a:latin typeface="Times New Roman" panose="02020603050405020304" pitchFamily="18" charset="0"/>
                          <a:ea typeface="Times New Roman" panose="02020603050405020304" pitchFamily="18" charset="0"/>
                        </a:rPr>
                        <a:t>+/-</a:t>
                      </a:r>
                      <a:endParaRPr lang="id-ID" sz="16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effectLst/>
                          <a:latin typeface="Times New Roman" panose="02020603050405020304" pitchFamily="18" charset="0"/>
                          <a:ea typeface="Times New Roman" panose="02020603050405020304" pitchFamily="18" charset="0"/>
                        </a:rPr>
                        <a:t>+/-</a:t>
                      </a:r>
                      <a:endParaRPr lang="id-ID" sz="16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a:effectLst/>
                          <a:latin typeface="Times New Roman" panose="02020603050405020304" pitchFamily="18" charset="0"/>
                          <a:ea typeface="Times New Roman" panose="02020603050405020304" pitchFamily="18" charset="0"/>
                        </a:rPr>
                        <a:t>+/-</a:t>
                      </a:r>
                      <a:endParaRPr lang="id-ID" sz="16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a:effectLst/>
                          <a:latin typeface="Times New Roman" panose="02020603050405020304" pitchFamily="18" charset="0"/>
                          <a:ea typeface="Times New Roman" panose="02020603050405020304" pitchFamily="18" charset="0"/>
                        </a:rPr>
                        <a:t>+/-</a:t>
                      </a:r>
                      <a:endParaRPr lang="id-ID" sz="16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3976">
                <a:tc>
                  <a:txBody>
                    <a:bodyPr/>
                    <a:lstStyle/>
                    <a:p>
                      <a:pPr>
                        <a:lnSpc>
                          <a:spcPct val="115000"/>
                        </a:lnSpc>
                        <a:spcAft>
                          <a:spcPts val="0"/>
                        </a:spcAft>
                      </a:pPr>
                      <a:r>
                        <a:rPr lang="en-US" sz="1600" b="1">
                          <a:effectLst/>
                          <a:latin typeface="Times New Roman" panose="02020603050405020304" pitchFamily="18" charset="0"/>
                          <a:ea typeface="Times New Roman" panose="02020603050405020304" pitchFamily="18" charset="0"/>
                        </a:rPr>
                        <a:t>Paru</a:t>
                      </a:r>
                      <a:endParaRPr lang="id-ID" sz="16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a:effectLst/>
                          <a:latin typeface="Times New Roman" panose="02020603050405020304" pitchFamily="18" charset="0"/>
                          <a:ea typeface="Times New Roman" panose="02020603050405020304" pitchFamily="18" charset="0"/>
                        </a:rPr>
                        <a:t>+/-</a:t>
                      </a:r>
                      <a:endParaRPr lang="id-ID" sz="16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effectLst/>
                          <a:latin typeface="Times New Roman" panose="02020603050405020304" pitchFamily="18" charset="0"/>
                          <a:ea typeface="Times New Roman" panose="02020603050405020304" pitchFamily="18" charset="0"/>
                        </a:rPr>
                        <a:t>+/-</a:t>
                      </a:r>
                      <a:endParaRPr lang="id-ID" sz="16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a:effectLst/>
                          <a:latin typeface="Times New Roman" panose="02020603050405020304" pitchFamily="18" charset="0"/>
                          <a:ea typeface="Times New Roman" panose="02020603050405020304" pitchFamily="18" charset="0"/>
                        </a:rPr>
                        <a:t>+/-</a:t>
                      </a:r>
                      <a:endParaRPr lang="id-ID" sz="16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a:effectLst/>
                          <a:latin typeface="Times New Roman" panose="02020603050405020304" pitchFamily="18" charset="0"/>
                          <a:ea typeface="Times New Roman" panose="02020603050405020304" pitchFamily="18" charset="0"/>
                        </a:rPr>
                        <a:t>+/-</a:t>
                      </a:r>
                      <a:endParaRPr lang="id-ID" sz="16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3976">
                <a:tc>
                  <a:txBody>
                    <a:bodyPr/>
                    <a:lstStyle/>
                    <a:p>
                      <a:pPr>
                        <a:lnSpc>
                          <a:spcPct val="115000"/>
                        </a:lnSpc>
                        <a:spcAft>
                          <a:spcPts val="0"/>
                        </a:spcAft>
                      </a:pPr>
                      <a:r>
                        <a:rPr lang="en-US" sz="1600" b="1">
                          <a:effectLst/>
                          <a:latin typeface="Times New Roman" panose="02020603050405020304" pitchFamily="18" charset="0"/>
                          <a:ea typeface="Times New Roman" panose="02020603050405020304" pitchFamily="18" charset="0"/>
                        </a:rPr>
                        <a:t>Hati</a:t>
                      </a:r>
                      <a:endParaRPr lang="id-ID" sz="16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a:effectLst/>
                          <a:latin typeface="Times New Roman" panose="02020603050405020304" pitchFamily="18" charset="0"/>
                          <a:ea typeface="Times New Roman" panose="02020603050405020304" pitchFamily="18" charset="0"/>
                        </a:rPr>
                        <a:t>+/-</a:t>
                      </a:r>
                      <a:endParaRPr lang="id-ID" sz="16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effectLst/>
                          <a:latin typeface="Times New Roman" panose="02020603050405020304" pitchFamily="18" charset="0"/>
                          <a:ea typeface="Times New Roman" panose="02020603050405020304" pitchFamily="18" charset="0"/>
                        </a:rPr>
                        <a:t>+/-</a:t>
                      </a:r>
                      <a:endParaRPr lang="id-ID" sz="16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effectLst/>
                          <a:latin typeface="Times New Roman" panose="02020603050405020304" pitchFamily="18" charset="0"/>
                          <a:ea typeface="Times New Roman" panose="02020603050405020304" pitchFamily="18" charset="0"/>
                        </a:rPr>
                        <a:t>+/-</a:t>
                      </a:r>
                      <a:endParaRPr lang="id-ID" sz="16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a:effectLst/>
                          <a:latin typeface="Times New Roman" panose="02020603050405020304" pitchFamily="18" charset="0"/>
                          <a:ea typeface="Times New Roman" panose="02020603050405020304" pitchFamily="18" charset="0"/>
                        </a:rPr>
                        <a:t>+/-</a:t>
                      </a:r>
                      <a:endParaRPr lang="id-ID" sz="16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3976">
                <a:tc>
                  <a:txBody>
                    <a:bodyPr/>
                    <a:lstStyle/>
                    <a:p>
                      <a:pPr>
                        <a:lnSpc>
                          <a:spcPct val="115000"/>
                        </a:lnSpc>
                        <a:spcAft>
                          <a:spcPts val="0"/>
                        </a:spcAft>
                      </a:pPr>
                      <a:r>
                        <a:rPr lang="en-US" sz="1600" b="1">
                          <a:effectLst/>
                          <a:latin typeface="Times New Roman" panose="02020603050405020304" pitchFamily="18" charset="0"/>
                          <a:ea typeface="Times New Roman" panose="02020603050405020304" pitchFamily="18" charset="0"/>
                        </a:rPr>
                        <a:t>Lambung</a:t>
                      </a:r>
                      <a:endParaRPr lang="id-ID" sz="16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a:effectLst/>
                          <a:latin typeface="Times New Roman" panose="02020603050405020304" pitchFamily="18" charset="0"/>
                          <a:ea typeface="Times New Roman" panose="02020603050405020304" pitchFamily="18" charset="0"/>
                        </a:rPr>
                        <a:t>+/-</a:t>
                      </a:r>
                      <a:endParaRPr lang="id-ID" sz="16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a:effectLst/>
                          <a:latin typeface="Times New Roman" panose="02020603050405020304" pitchFamily="18" charset="0"/>
                          <a:ea typeface="Times New Roman" panose="02020603050405020304" pitchFamily="18" charset="0"/>
                        </a:rPr>
                        <a:t>+/-</a:t>
                      </a:r>
                      <a:endParaRPr lang="id-ID" sz="16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effectLst/>
                          <a:latin typeface="Times New Roman" panose="02020603050405020304" pitchFamily="18" charset="0"/>
                          <a:ea typeface="Times New Roman" panose="02020603050405020304" pitchFamily="18" charset="0"/>
                        </a:rPr>
                        <a:t>+/-</a:t>
                      </a:r>
                      <a:endParaRPr lang="id-ID" sz="16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a:effectLst/>
                          <a:latin typeface="Times New Roman" panose="02020603050405020304" pitchFamily="18" charset="0"/>
                          <a:ea typeface="Times New Roman" panose="02020603050405020304" pitchFamily="18" charset="0"/>
                        </a:rPr>
                        <a:t>+/-</a:t>
                      </a:r>
                      <a:endParaRPr lang="id-ID" sz="16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3976">
                <a:tc>
                  <a:txBody>
                    <a:bodyPr/>
                    <a:lstStyle/>
                    <a:p>
                      <a:pPr>
                        <a:lnSpc>
                          <a:spcPct val="115000"/>
                        </a:lnSpc>
                        <a:spcAft>
                          <a:spcPts val="0"/>
                        </a:spcAft>
                      </a:pPr>
                      <a:r>
                        <a:rPr lang="en-US" sz="1600" b="1">
                          <a:effectLst/>
                          <a:latin typeface="Times New Roman" panose="02020603050405020304" pitchFamily="18" charset="0"/>
                          <a:ea typeface="Times New Roman" panose="02020603050405020304" pitchFamily="18" charset="0"/>
                        </a:rPr>
                        <a:t>Usus </a:t>
                      </a:r>
                      <a:endParaRPr lang="id-ID" sz="16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a:effectLst/>
                          <a:latin typeface="Times New Roman" panose="02020603050405020304" pitchFamily="18" charset="0"/>
                          <a:ea typeface="Times New Roman" panose="02020603050405020304" pitchFamily="18" charset="0"/>
                        </a:rPr>
                        <a:t>+/-</a:t>
                      </a:r>
                      <a:endParaRPr lang="id-ID" sz="16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a:effectLst/>
                          <a:latin typeface="Times New Roman" panose="02020603050405020304" pitchFamily="18" charset="0"/>
                          <a:ea typeface="Times New Roman" panose="02020603050405020304" pitchFamily="18" charset="0"/>
                        </a:rPr>
                        <a:t>+/-</a:t>
                      </a:r>
                      <a:endParaRPr lang="id-ID" sz="16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effectLst/>
                          <a:latin typeface="Times New Roman" panose="02020603050405020304" pitchFamily="18" charset="0"/>
                          <a:ea typeface="Times New Roman" panose="02020603050405020304" pitchFamily="18" charset="0"/>
                        </a:rPr>
                        <a:t>+/-</a:t>
                      </a:r>
                      <a:endParaRPr lang="id-ID" sz="16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effectLst/>
                          <a:latin typeface="Times New Roman" panose="02020603050405020304" pitchFamily="18" charset="0"/>
                          <a:ea typeface="Times New Roman" panose="02020603050405020304" pitchFamily="18" charset="0"/>
                        </a:rPr>
                        <a:t>+/-</a:t>
                      </a:r>
                      <a:endParaRPr lang="id-ID" sz="16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1024128" y="5396248"/>
            <a:ext cx="9720072" cy="4636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t>*Lingkari salah satu : + bila terdengar, dan – bila tidak terdengar</a:t>
            </a:r>
            <a:endParaRPr lang="id-ID"/>
          </a:p>
        </p:txBody>
      </p:sp>
    </p:spTree>
    <p:extLst>
      <p:ext uri="{BB962C8B-B14F-4D97-AF65-F5344CB8AC3E}">
        <p14:creationId xmlns:p14="http://schemas.microsoft.com/office/powerpoint/2010/main" val="7761717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VIDEO</a:t>
            </a:r>
            <a:endParaRPr lang="id-ID" dirty="0"/>
          </a:p>
        </p:txBody>
      </p:sp>
      <p:sp>
        <p:nvSpPr>
          <p:cNvPr id="3" name="Content Placeholder 2"/>
          <p:cNvSpPr>
            <a:spLocks noGrp="1"/>
          </p:cNvSpPr>
          <p:nvPr>
            <p:ph idx="1"/>
          </p:nvPr>
        </p:nvSpPr>
        <p:spPr/>
        <p:txBody>
          <a:bodyPr/>
          <a:lstStyle/>
          <a:p>
            <a:pPr marL="0" indent="0">
              <a:buNone/>
            </a:pPr>
            <a:r>
              <a:rPr lang="id-ID" dirty="0">
                <a:hlinkClick r:id="rId2"/>
              </a:rPr>
              <a:t> </a:t>
            </a:r>
            <a:r>
              <a:rPr lang="id-ID" dirty="0" smtClean="0">
                <a:hlinkClick r:id="rId2"/>
              </a:rPr>
              <a:t>PERKUSI PARU ANTERIOR  : https</a:t>
            </a:r>
            <a:r>
              <a:rPr lang="id-ID" dirty="0">
                <a:hlinkClick r:id="rId2"/>
              </a:rPr>
              <a:t>://</a:t>
            </a:r>
            <a:r>
              <a:rPr lang="id-ID" dirty="0" smtClean="0">
                <a:hlinkClick r:id="rId2"/>
              </a:rPr>
              <a:t>www.youtube.com/watch?v=KrUO0MFM46Q</a:t>
            </a:r>
            <a:endParaRPr lang="id-ID" dirty="0" smtClean="0"/>
          </a:p>
          <a:p>
            <a:r>
              <a:rPr lang="id-ID" dirty="0" smtClean="0"/>
              <a:t>AUSKULTASI PARU ANTERIOR : </a:t>
            </a:r>
            <a:r>
              <a:rPr lang="id-ID" dirty="0" smtClean="0">
                <a:hlinkClick r:id="rId3"/>
              </a:rPr>
              <a:t>https</a:t>
            </a:r>
            <a:r>
              <a:rPr lang="id-ID" dirty="0">
                <a:hlinkClick r:id="rId3"/>
              </a:rPr>
              <a:t>://</a:t>
            </a:r>
            <a:r>
              <a:rPr lang="id-ID" dirty="0" smtClean="0">
                <a:hlinkClick r:id="rId3"/>
              </a:rPr>
              <a:t>www.youtube.com/watch?v=pM22M7MNNhY</a:t>
            </a:r>
            <a:endParaRPr lang="id-ID" dirty="0" smtClean="0"/>
          </a:p>
          <a:p>
            <a:r>
              <a:rPr lang="id-ID" dirty="0" smtClean="0"/>
              <a:t>AUSKULTASI PARU POSTERIOR : </a:t>
            </a:r>
            <a:r>
              <a:rPr lang="id-ID" dirty="0" smtClean="0">
                <a:hlinkClick r:id="rId4"/>
              </a:rPr>
              <a:t>https</a:t>
            </a:r>
            <a:r>
              <a:rPr lang="id-ID" dirty="0">
                <a:hlinkClick r:id="rId4"/>
              </a:rPr>
              <a:t>://</a:t>
            </a:r>
            <a:r>
              <a:rPr lang="id-ID" dirty="0" smtClean="0">
                <a:hlinkClick r:id="rId4"/>
              </a:rPr>
              <a:t>www.youtube.com/watch?v=Qruo9ttTaH8</a:t>
            </a:r>
            <a:endParaRPr lang="id-ID" dirty="0" smtClean="0"/>
          </a:p>
          <a:p>
            <a:r>
              <a:rPr lang="id-ID" dirty="0">
                <a:solidFill>
                  <a:srgbClr val="FF0000"/>
                </a:solidFill>
              </a:rPr>
              <a:t>PEMERIKSAAN </a:t>
            </a:r>
            <a:r>
              <a:rPr lang="id-ID" dirty="0" smtClean="0">
                <a:solidFill>
                  <a:srgbClr val="FF0000"/>
                </a:solidFill>
              </a:rPr>
              <a:t>JANTUNG : </a:t>
            </a:r>
            <a:r>
              <a:rPr lang="id-ID" dirty="0">
                <a:solidFill>
                  <a:srgbClr val="FF0000"/>
                </a:solidFill>
                <a:hlinkClick r:id="rId5"/>
              </a:rPr>
              <a:t>https://</a:t>
            </a:r>
            <a:r>
              <a:rPr lang="id-ID" dirty="0" smtClean="0">
                <a:solidFill>
                  <a:srgbClr val="FF0000"/>
                </a:solidFill>
                <a:hlinkClick r:id="rId5"/>
              </a:rPr>
              <a:t>www.youtube.com/watch?v=XogXmN0MUk0</a:t>
            </a:r>
            <a:endParaRPr lang="id-ID" dirty="0" smtClean="0">
              <a:solidFill>
                <a:srgbClr val="FF0000"/>
              </a:solidFill>
            </a:endParaRPr>
          </a:p>
          <a:p>
            <a:r>
              <a:rPr lang="id-ID" dirty="0">
                <a:solidFill>
                  <a:srgbClr val="FF0000"/>
                </a:solidFill>
              </a:rPr>
              <a:t>PEMERIKSAAN ABDOMEN : https://www.youtube.com/watch?v=3fhoB3xxKz0</a:t>
            </a:r>
            <a:endParaRPr lang="id-ID" dirty="0" smtClean="0">
              <a:solidFill>
                <a:srgbClr val="FF0000"/>
              </a:solidFill>
            </a:endParaRPr>
          </a:p>
          <a:p>
            <a:endParaRPr lang="id-ID" dirty="0" smtClean="0"/>
          </a:p>
        </p:txBody>
      </p:sp>
    </p:spTree>
    <p:extLst>
      <p:ext uri="{BB962C8B-B14F-4D97-AF65-F5344CB8AC3E}">
        <p14:creationId xmlns:p14="http://schemas.microsoft.com/office/powerpoint/2010/main" val="37799040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PENGERTIAN BIOAKUSTIK</a:t>
            </a:r>
            <a:endParaRPr lang="id-ID" dirty="0"/>
          </a:p>
        </p:txBody>
      </p:sp>
      <p:sp>
        <p:nvSpPr>
          <p:cNvPr id="3" name="Content Placeholder 2"/>
          <p:cNvSpPr>
            <a:spLocks noGrp="1"/>
          </p:cNvSpPr>
          <p:nvPr>
            <p:ph idx="1"/>
          </p:nvPr>
        </p:nvSpPr>
        <p:spPr/>
        <p:txBody>
          <a:bodyPr/>
          <a:lstStyle/>
          <a:p>
            <a:pPr>
              <a:buNone/>
            </a:pPr>
            <a:r>
              <a:rPr lang="en-US" sz="3200" dirty="0" err="1"/>
              <a:t>Akustik</a:t>
            </a:r>
            <a:r>
              <a:rPr lang="en-US" sz="3200" dirty="0"/>
              <a:t> </a:t>
            </a:r>
            <a:r>
              <a:rPr lang="en-US" sz="3200" dirty="0" err="1"/>
              <a:t>membahas</a:t>
            </a:r>
            <a:r>
              <a:rPr lang="en-US" sz="3200" dirty="0"/>
              <a:t> </a:t>
            </a:r>
            <a:r>
              <a:rPr lang="en-US" sz="3200" dirty="0" err="1"/>
              <a:t>segala</a:t>
            </a:r>
            <a:r>
              <a:rPr lang="en-US" sz="3200" dirty="0"/>
              <a:t> </a:t>
            </a:r>
            <a:r>
              <a:rPr lang="en-US" sz="3200" dirty="0" err="1"/>
              <a:t>hal</a:t>
            </a:r>
            <a:r>
              <a:rPr lang="en-US" sz="3200" dirty="0"/>
              <a:t> yang </a:t>
            </a:r>
            <a:r>
              <a:rPr lang="en-US" sz="3200" dirty="0" err="1"/>
              <a:t>berhubungan</a:t>
            </a:r>
            <a:r>
              <a:rPr lang="en-US" sz="3200" dirty="0"/>
              <a:t> </a:t>
            </a:r>
            <a:r>
              <a:rPr lang="en-US" sz="3200" dirty="0" err="1"/>
              <a:t>dengan</a:t>
            </a:r>
            <a:r>
              <a:rPr lang="en-US" sz="3200" dirty="0"/>
              <a:t> </a:t>
            </a:r>
            <a:r>
              <a:rPr lang="en-US" sz="3200" dirty="0" err="1" smtClean="0"/>
              <a:t>bunyi</a:t>
            </a:r>
            <a:endParaRPr lang="en-US" sz="3200" dirty="0"/>
          </a:p>
          <a:p>
            <a:pPr>
              <a:buNone/>
            </a:pPr>
            <a:endParaRPr lang="en-US" sz="3200" dirty="0"/>
          </a:p>
          <a:p>
            <a:pPr>
              <a:buNone/>
            </a:pPr>
            <a:r>
              <a:rPr lang="en-US" sz="3200" dirty="0" err="1"/>
              <a:t>Bioakustik</a:t>
            </a:r>
            <a:r>
              <a:rPr lang="en-US" sz="3200" dirty="0"/>
              <a:t> </a:t>
            </a:r>
            <a:r>
              <a:rPr lang="en-US" sz="3200" dirty="0" err="1"/>
              <a:t>membahas</a:t>
            </a:r>
            <a:r>
              <a:rPr lang="en-US" sz="3200" dirty="0"/>
              <a:t> </a:t>
            </a:r>
            <a:r>
              <a:rPr lang="en-US" sz="3200" dirty="0" err="1"/>
              <a:t>bunyi</a:t>
            </a:r>
            <a:r>
              <a:rPr lang="en-US" sz="3200" dirty="0"/>
              <a:t> yang </a:t>
            </a:r>
            <a:r>
              <a:rPr lang="en-US" sz="3200" dirty="0" err="1"/>
              <a:t>berhubungan</a:t>
            </a:r>
            <a:r>
              <a:rPr lang="en-US" sz="3200" dirty="0"/>
              <a:t> </a:t>
            </a:r>
            <a:r>
              <a:rPr lang="en-US" sz="3200" dirty="0" err="1"/>
              <a:t>dengan</a:t>
            </a:r>
            <a:r>
              <a:rPr lang="en-US" sz="3200" dirty="0"/>
              <a:t> </a:t>
            </a:r>
            <a:r>
              <a:rPr lang="en-US" sz="3200" dirty="0" err="1"/>
              <a:t>makhluk</a:t>
            </a:r>
            <a:r>
              <a:rPr lang="en-US" sz="3200" dirty="0"/>
              <a:t> </a:t>
            </a:r>
            <a:r>
              <a:rPr lang="en-US" sz="3200" dirty="0" err="1"/>
              <a:t>hidup</a:t>
            </a:r>
            <a:r>
              <a:rPr lang="en-US" sz="3200" dirty="0"/>
              <a:t>, </a:t>
            </a:r>
            <a:r>
              <a:rPr lang="en-US" sz="3200" dirty="0" err="1" smtClean="0"/>
              <a:t>terutama</a:t>
            </a:r>
            <a:r>
              <a:rPr lang="id-ID" sz="3200" dirty="0" smtClean="0"/>
              <a:t> </a:t>
            </a:r>
            <a:r>
              <a:rPr lang="en-US" sz="3200" dirty="0" err="1" smtClean="0"/>
              <a:t>manusia</a:t>
            </a:r>
            <a:endParaRPr lang="en-US" sz="3200" dirty="0"/>
          </a:p>
          <a:p>
            <a:pPr>
              <a:buNone/>
            </a:pPr>
            <a:endParaRPr lang="en-US" dirty="0"/>
          </a:p>
          <a:p>
            <a:endParaRPr lang="id-ID" dirty="0"/>
          </a:p>
        </p:txBody>
      </p:sp>
    </p:spTree>
    <p:extLst>
      <p:ext uri="{BB962C8B-B14F-4D97-AF65-F5344CB8AC3E}">
        <p14:creationId xmlns:p14="http://schemas.microsoft.com/office/powerpoint/2010/main" val="26747287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676914"/>
          </a:xfrm>
        </p:spPr>
        <p:txBody>
          <a:bodyPr>
            <a:noAutofit/>
          </a:bodyPr>
          <a:lstStyle/>
          <a:p>
            <a:r>
              <a:rPr lang="en-US" sz="2800" b="1" dirty="0" err="1">
                <a:solidFill>
                  <a:schemeClr val="tx1"/>
                </a:solidFill>
                <a:latin typeface="Arial Narrow" panose="020B0606020202030204" pitchFamily="34" charset="0"/>
              </a:rPr>
              <a:t>Frekuensi</a:t>
            </a:r>
            <a:r>
              <a:rPr lang="en-US" sz="2800" b="1" dirty="0">
                <a:solidFill>
                  <a:schemeClr val="tx1"/>
                </a:solidFill>
                <a:latin typeface="Arial Narrow" panose="020B0606020202030204" pitchFamily="34" charset="0"/>
              </a:rPr>
              <a:t>, </a:t>
            </a:r>
            <a:r>
              <a:rPr lang="en-US" sz="2800" b="1" dirty="0" err="1">
                <a:solidFill>
                  <a:schemeClr val="tx1"/>
                </a:solidFill>
                <a:latin typeface="Arial Narrow" panose="020B0606020202030204" pitchFamily="34" charset="0"/>
              </a:rPr>
              <a:t>kecepatan</a:t>
            </a:r>
            <a:r>
              <a:rPr lang="en-US" sz="2800" b="1" dirty="0">
                <a:solidFill>
                  <a:schemeClr val="tx1"/>
                </a:solidFill>
                <a:latin typeface="Arial Narrow" panose="020B0606020202030204" pitchFamily="34" charset="0"/>
              </a:rPr>
              <a:t> </a:t>
            </a:r>
            <a:r>
              <a:rPr lang="en-US" sz="2800" b="1" dirty="0" err="1">
                <a:solidFill>
                  <a:schemeClr val="tx1"/>
                </a:solidFill>
                <a:latin typeface="Arial Narrow" panose="020B0606020202030204" pitchFamily="34" charset="0"/>
              </a:rPr>
              <a:t>dan</a:t>
            </a:r>
            <a:r>
              <a:rPr lang="en-US" sz="2800" b="1" dirty="0">
                <a:solidFill>
                  <a:schemeClr val="tx1"/>
                </a:solidFill>
                <a:latin typeface="Arial Narrow" panose="020B0606020202030204" pitchFamily="34" charset="0"/>
              </a:rPr>
              <a:t> </a:t>
            </a:r>
            <a:r>
              <a:rPr lang="en-US" sz="2800" b="1" dirty="0" err="1">
                <a:solidFill>
                  <a:schemeClr val="tx1"/>
                </a:solidFill>
                <a:latin typeface="Arial Narrow" panose="020B0606020202030204" pitchFamily="34" charset="0"/>
              </a:rPr>
              <a:t>panjang</a:t>
            </a:r>
            <a:r>
              <a:rPr lang="en-US" sz="2800" b="1" dirty="0">
                <a:solidFill>
                  <a:schemeClr val="tx1"/>
                </a:solidFill>
                <a:latin typeface="Arial Narrow" panose="020B0606020202030204" pitchFamily="34" charset="0"/>
              </a:rPr>
              <a:t> </a:t>
            </a:r>
            <a:r>
              <a:rPr lang="en-US" sz="2800" b="1" dirty="0" err="1">
                <a:solidFill>
                  <a:schemeClr val="tx1"/>
                </a:solidFill>
                <a:latin typeface="Arial Narrow" panose="020B0606020202030204" pitchFamily="34" charset="0"/>
              </a:rPr>
              <a:t>gelombang</a:t>
            </a:r>
            <a:r>
              <a:rPr lang="en-US" sz="2800" b="1" dirty="0">
                <a:solidFill>
                  <a:schemeClr val="tx1"/>
                </a:solidFill>
                <a:latin typeface="Arial Narrow" panose="020B0606020202030204" pitchFamily="34" charset="0"/>
              </a:rPr>
              <a:t> </a:t>
            </a:r>
            <a:r>
              <a:rPr lang="en-US" sz="2800" b="1" dirty="0" err="1">
                <a:solidFill>
                  <a:schemeClr val="tx1"/>
                </a:solidFill>
                <a:latin typeface="Arial Narrow" panose="020B0606020202030204" pitchFamily="34" charset="0"/>
              </a:rPr>
              <a:t>bunyi</a:t>
            </a:r>
            <a:endParaRPr lang="id-ID" sz="2800" dirty="0">
              <a:solidFill>
                <a:schemeClr val="tx1"/>
              </a:solidFill>
            </a:endParaRPr>
          </a:p>
        </p:txBody>
      </p:sp>
      <p:sp>
        <p:nvSpPr>
          <p:cNvPr id="3" name="Content Placeholder 2"/>
          <p:cNvSpPr>
            <a:spLocks noGrp="1"/>
          </p:cNvSpPr>
          <p:nvPr>
            <p:ph idx="1"/>
          </p:nvPr>
        </p:nvSpPr>
        <p:spPr>
          <a:xfrm>
            <a:off x="1024128" y="1493949"/>
            <a:ext cx="9720071" cy="4815411"/>
          </a:xfrm>
        </p:spPr>
        <p:txBody>
          <a:bodyPr>
            <a:noAutofit/>
          </a:bodyPr>
          <a:lstStyle/>
          <a:p>
            <a:r>
              <a:rPr lang="id-ID" sz="2400" dirty="0"/>
              <a:t>Bunyi dihasilkan oleh benda yang bergetar. Berdasarkan frekuensinya, getaran digolongkan menjadi 3, yaitu:</a:t>
            </a:r>
          </a:p>
          <a:p>
            <a:pPr>
              <a:buFont typeface="Wingdings" panose="05000000000000000000" pitchFamily="2" charset="2"/>
              <a:buChar char="§"/>
            </a:pPr>
            <a:r>
              <a:rPr lang="id-ID" sz="2400" dirty="0"/>
              <a:t>Infrasonik (frekuensi &lt;20 </a:t>
            </a:r>
            <a:r>
              <a:rPr lang="id-ID" sz="2400" dirty="0" smtClean="0"/>
              <a:t>Hz)</a:t>
            </a:r>
          </a:p>
          <a:p>
            <a:pPr lvl="1">
              <a:buFont typeface="Wingdings" panose="05000000000000000000" pitchFamily="2" charset="2"/>
              <a:buChar char="§"/>
            </a:pPr>
            <a:r>
              <a:rPr lang="id-ID" sz="2400" dirty="0" smtClean="0"/>
              <a:t>Tak </a:t>
            </a:r>
            <a:r>
              <a:rPr lang="id-ID" sz="2400" dirty="0"/>
              <a:t>tertangkap oleh indera pendengar manusia, misalnya getaran gempa, tanah longsor dan sebagainya.</a:t>
            </a:r>
          </a:p>
          <a:p>
            <a:pPr>
              <a:buFont typeface="Wingdings" panose="05000000000000000000" pitchFamily="2" charset="2"/>
              <a:buChar char="§"/>
            </a:pPr>
            <a:r>
              <a:rPr lang="id-ID" sz="2400" dirty="0"/>
              <a:t>Sonik (frekuensi 20 Hz sampai dengan 20.000 </a:t>
            </a:r>
            <a:r>
              <a:rPr lang="id-ID" sz="2400" dirty="0" smtClean="0"/>
              <a:t>Hz)</a:t>
            </a:r>
          </a:p>
          <a:p>
            <a:pPr lvl="1">
              <a:buFont typeface="Wingdings" panose="05000000000000000000" pitchFamily="2" charset="2"/>
              <a:buChar char="§"/>
            </a:pPr>
            <a:r>
              <a:rPr lang="id-ID" sz="2400" dirty="0" smtClean="0"/>
              <a:t>Tertangkap </a:t>
            </a:r>
            <a:r>
              <a:rPr lang="id-ID" sz="2400" dirty="0"/>
              <a:t>oleh indera pendengar manusia, misalnya suara pembicaraan, suara lonceng dan sebagainya.</a:t>
            </a:r>
          </a:p>
          <a:p>
            <a:pPr>
              <a:buFont typeface="Wingdings" panose="05000000000000000000" pitchFamily="2" charset="2"/>
              <a:buChar char="§"/>
            </a:pPr>
            <a:r>
              <a:rPr lang="id-ID" sz="2400" dirty="0"/>
              <a:t>Ultrasonik (frekuensi &gt;20.000 </a:t>
            </a:r>
            <a:r>
              <a:rPr lang="id-ID" sz="2400" dirty="0" smtClean="0"/>
              <a:t>Hz)</a:t>
            </a:r>
          </a:p>
          <a:p>
            <a:pPr lvl="1">
              <a:buFont typeface="Wingdings" panose="05000000000000000000" pitchFamily="2" charset="2"/>
              <a:buChar char="§"/>
            </a:pPr>
            <a:r>
              <a:rPr lang="id-ID" sz="2400" dirty="0" smtClean="0"/>
              <a:t>Tak </a:t>
            </a:r>
            <a:r>
              <a:rPr lang="id-ID" sz="2400" dirty="0"/>
              <a:t>tertangkap oleh indera pendengar manusia, misalnya getaran yang dihasilkan oleh magnet listrik, getaran kristal piezo elektrik yang digunakan beberapa instrumen kedokteran (USG, diatermi dll).</a:t>
            </a:r>
          </a:p>
          <a:p>
            <a:endParaRPr lang="id-ID" sz="2400" dirty="0"/>
          </a:p>
        </p:txBody>
      </p:sp>
    </p:spTree>
    <p:extLst>
      <p:ext uri="{BB962C8B-B14F-4D97-AF65-F5344CB8AC3E}">
        <p14:creationId xmlns:p14="http://schemas.microsoft.com/office/powerpoint/2010/main" val="5587905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a:p>
        </p:txBody>
      </p:sp>
      <p:grpSp>
        <p:nvGrpSpPr>
          <p:cNvPr id="17411" name="Group 1"/>
          <p:cNvGrpSpPr>
            <a:grpSpLocks/>
          </p:cNvGrpSpPr>
          <p:nvPr/>
        </p:nvGrpSpPr>
        <p:grpSpPr bwMode="auto">
          <a:xfrm>
            <a:off x="1524001" y="990600"/>
            <a:ext cx="9248775" cy="4495800"/>
            <a:chOff x="2736" y="14177"/>
            <a:chExt cx="6948" cy="2598"/>
          </a:xfrm>
        </p:grpSpPr>
        <p:pic>
          <p:nvPicPr>
            <p:cNvPr id="17412" name="Picture 3" descr="bunyi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6" y="14191"/>
              <a:ext cx="3257" cy="2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2" descr="bunyi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9" y="14177"/>
              <a:ext cx="3405" cy="2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084292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a:xfrm>
            <a:off x="1024128" y="1339403"/>
            <a:ext cx="9720071" cy="4969957"/>
          </a:xfrm>
        </p:spPr>
        <p:txBody>
          <a:bodyPr>
            <a:noAutofit/>
          </a:bodyPr>
          <a:lstStyle/>
          <a:p>
            <a:pPr>
              <a:buNone/>
            </a:pPr>
            <a:r>
              <a:rPr lang="en-US" sz="3200" dirty="0" err="1"/>
              <a:t>Suara</a:t>
            </a:r>
            <a:r>
              <a:rPr lang="en-US" sz="3200" dirty="0"/>
              <a:t> </a:t>
            </a:r>
            <a:r>
              <a:rPr lang="en-US" sz="3200" dirty="0" err="1"/>
              <a:t>memiliki</a:t>
            </a:r>
            <a:r>
              <a:rPr lang="en-US" sz="3200" dirty="0"/>
              <a:t> </a:t>
            </a:r>
            <a:r>
              <a:rPr lang="en-US" sz="3200" dirty="0" err="1"/>
              <a:t>karakter</a:t>
            </a:r>
            <a:r>
              <a:rPr lang="en-US" sz="3200" dirty="0"/>
              <a:t> yang </a:t>
            </a:r>
            <a:r>
              <a:rPr lang="en-US" sz="3200" dirty="0" err="1"/>
              <a:t>berbeda-beda</a:t>
            </a:r>
            <a:r>
              <a:rPr lang="en-US" sz="3200" dirty="0"/>
              <a:t> </a:t>
            </a:r>
            <a:r>
              <a:rPr lang="en-US" sz="3200" dirty="0" err="1"/>
              <a:t>meskipun</a:t>
            </a:r>
            <a:r>
              <a:rPr lang="en-US" sz="3200" dirty="0"/>
              <a:t> </a:t>
            </a:r>
            <a:r>
              <a:rPr lang="en-US" sz="3200" dirty="0" err="1"/>
              <a:t>memiliki</a:t>
            </a:r>
            <a:r>
              <a:rPr lang="en-US" sz="3200" dirty="0"/>
              <a:t> </a:t>
            </a:r>
            <a:r>
              <a:rPr lang="en-US" sz="3200" dirty="0" err="1"/>
              <a:t>frekuensi</a:t>
            </a:r>
            <a:r>
              <a:rPr lang="en-US" sz="3200" dirty="0"/>
              <a:t> </a:t>
            </a:r>
            <a:r>
              <a:rPr lang="en-US" sz="3200" dirty="0" err="1"/>
              <a:t>sama</a:t>
            </a:r>
            <a:r>
              <a:rPr lang="en-US" sz="3200" dirty="0"/>
              <a:t> </a:t>
            </a:r>
            <a:r>
              <a:rPr lang="en-US" sz="3200" dirty="0" err="1"/>
              <a:t>sekalipun</a:t>
            </a:r>
            <a:r>
              <a:rPr lang="en-US" sz="3200" dirty="0"/>
              <a:t>. </a:t>
            </a:r>
          </a:p>
          <a:p>
            <a:pPr>
              <a:buNone/>
            </a:pPr>
            <a:endParaRPr lang="en-US" sz="3200" dirty="0"/>
          </a:p>
          <a:p>
            <a:pPr>
              <a:buNone/>
            </a:pPr>
            <a:r>
              <a:rPr lang="en-US" sz="3200" dirty="0"/>
              <a:t>Hal </a:t>
            </a:r>
            <a:r>
              <a:rPr lang="en-US" sz="3200" dirty="0" err="1"/>
              <a:t>ini</a:t>
            </a:r>
            <a:r>
              <a:rPr lang="en-US" sz="3200" dirty="0"/>
              <a:t> </a:t>
            </a:r>
            <a:r>
              <a:rPr lang="en-US" sz="3200" dirty="0" err="1"/>
              <a:t>dipengaruhi</a:t>
            </a:r>
            <a:r>
              <a:rPr lang="en-US" sz="3200" dirty="0"/>
              <a:t> </a:t>
            </a:r>
            <a:r>
              <a:rPr lang="en-US" sz="3200" dirty="0" err="1"/>
              <a:t>oleh</a:t>
            </a:r>
            <a:r>
              <a:rPr lang="en-US" sz="3200" dirty="0"/>
              <a:t> </a:t>
            </a:r>
            <a:r>
              <a:rPr lang="en-US" sz="3200" dirty="0" err="1"/>
              <a:t>perubahan</a:t>
            </a:r>
            <a:r>
              <a:rPr lang="en-US" sz="3200" dirty="0"/>
              <a:t> </a:t>
            </a:r>
            <a:r>
              <a:rPr lang="en-US" sz="3200" dirty="0" err="1"/>
              <a:t>tekanan</a:t>
            </a:r>
            <a:r>
              <a:rPr lang="en-US" sz="3200" dirty="0"/>
              <a:t> </a:t>
            </a:r>
            <a:r>
              <a:rPr lang="en-US" sz="3200" dirty="0" err="1"/>
              <a:t>udara</a:t>
            </a:r>
            <a:r>
              <a:rPr lang="en-US" sz="3200" dirty="0"/>
              <a:t> </a:t>
            </a:r>
            <a:r>
              <a:rPr lang="en-US" sz="3200" dirty="0" err="1"/>
              <a:t>dalam</a:t>
            </a:r>
            <a:r>
              <a:rPr lang="en-US" sz="3200" dirty="0"/>
              <a:t> </a:t>
            </a:r>
            <a:r>
              <a:rPr lang="en-US" sz="3200" dirty="0" err="1"/>
              <a:t>gelombang</a:t>
            </a:r>
            <a:r>
              <a:rPr lang="en-US" sz="3200" dirty="0"/>
              <a:t> </a:t>
            </a:r>
            <a:r>
              <a:rPr lang="en-US" sz="3200" dirty="0" err="1"/>
              <a:t>bunyi</a:t>
            </a:r>
            <a:r>
              <a:rPr lang="en-US" sz="3200" dirty="0"/>
              <a:t>. </a:t>
            </a:r>
          </a:p>
          <a:p>
            <a:pPr>
              <a:buNone/>
            </a:pPr>
            <a:endParaRPr lang="en-US" sz="3200" dirty="0"/>
          </a:p>
          <a:p>
            <a:pPr>
              <a:buNone/>
            </a:pPr>
            <a:r>
              <a:rPr lang="en-US" sz="3200" dirty="0" err="1"/>
              <a:t>Karakter</a:t>
            </a:r>
            <a:r>
              <a:rPr lang="en-US" sz="3200" dirty="0"/>
              <a:t> </a:t>
            </a:r>
            <a:r>
              <a:rPr lang="en-US" sz="3200" dirty="0" err="1"/>
              <a:t>suara</a:t>
            </a:r>
            <a:r>
              <a:rPr lang="en-US" sz="3200" dirty="0"/>
              <a:t> yang </a:t>
            </a:r>
            <a:r>
              <a:rPr lang="en-US" sz="3200" dirty="0" err="1"/>
              <a:t>berbeda-beda</a:t>
            </a:r>
            <a:r>
              <a:rPr lang="en-US" sz="3200" dirty="0"/>
              <a:t> </a:t>
            </a:r>
            <a:r>
              <a:rPr lang="en-US" sz="3200" dirty="0" err="1"/>
              <a:t>ini</a:t>
            </a:r>
            <a:r>
              <a:rPr lang="en-US" sz="3200" dirty="0"/>
              <a:t> </a:t>
            </a:r>
            <a:r>
              <a:rPr lang="en-US" sz="3200" dirty="0" err="1"/>
              <a:t>lazim</a:t>
            </a:r>
            <a:r>
              <a:rPr lang="en-US" sz="3200" dirty="0"/>
              <a:t> </a:t>
            </a:r>
            <a:r>
              <a:rPr lang="en-US" sz="3200" dirty="0" err="1"/>
              <a:t>disebut</a:t>
            </a:r>
            <a:r>
              <a:rPr lang="en-US" sz="3200" dirty="0"/>
              <a:t> </a:t>
            </a:r>
            <a:r>
              <a:rPr lang="en-US" sz="3200" dirty="0" err="1">
                <a:solidFill>
                  <a:srgbClr val="FF0000"/>
                </a:solidFill>
              </a:rPr>
              <a:t>warna</a:t>
            </a:r>
            <a:r>
              <a:rPr lang="en-US" sz="3200" dirty="0">
                <a:solidFill>
                  <a:srgbClr val="FF0000"/>
                </a:solidFill>
              </a:rPr>
              <a:t> </a:t>
            </a:r>
            <a:r>
              <a:rPr lang="en-US" sz="3200" dirty="0" err="1">
                <a:solidFill>
                  <a:srgbClr val="FF0000"/>
                </a:solidFill>
              </a:rPr>
              <a:t>suara</a:t>
            </a:r>
            <a:r>
              <a:rPr lang="en-US" sz="3200" dirty="0">
                <a:solidFill>
                  <a:srgbClr val="FF0000"/>
                </a:solidFill>
              </a:rPr>
              <a:t> </a:t>
            </a:r>
            <a:r>
              <a:rPr lang="en-US" sz="3200" dirty="0" err="1">
                <a:solidFill>
                  <a:srgbClr val="FF0000"/>
                </a:solidFill>
              </a:rPr>
              <a:t>atau</a:t>
            </a:r>
            <a:r>
              <a:rPr lang="en-US" sz="3200" dirty="0">
                <a:solidFill>
                  <a:srgbClr val="FF0000"/>
                </a:solidFill>
              </a:rPr>
              <a:t> timbre. </a:t>
            </a:r>
          </a:p>
          <a:p>
            <a:endParaRPr lang="id-ID" sz="3200" dirty="0"/>
          </a:p>
        </p:txBody>
      </p:sp>
    </p:spTree>
    <p:extLst>
      <p:ext uri="{BB962C8B-B14F-4D97-AF65-F5344CB8AC3E}">
        <p14:creationId xmlns:p14="http://schemas.microsoft.com/office/powerpoint/2010/main" val="18991300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524000" y="0"/>
            <a:ext cx="9144000" cy="6858000"/>
          </a:xfrm>
        </p:spPr>
        <p:txBody>
          <a:bodyPr/>
          <a:lstStyle/>
          <a:p>
            <a:pPr eaLnBrk="1" hangingPunct="1"/>
            <a:r>
              <a:rPr lang="id-ID" sz="3200" b="1" dirty="0" smtClean="0"/>
              <a:t>TELINGA DAN PROSES PENDENGARAN</a:t>
            </a:r>
            <a:br>
              <a:rPr lang="id-ID" sz="3200" b="1" dirty="0" smtClean="0"/>
            </a:br>
            <a:r>
              <a:rPr lang="en-US" sz="3200" dirty="0"/>
              <a:t> </a:t>
            </a:r>
            <a:br>
              <a:rPr lang="en-US" sz="3200" dirty="0"/>
            </a:br>
            <a:r>
              <a:rPr lang="en-US" sz="3200" dirty="0">
                <a:solidFill>
                  <a:srgbClr val="FF0000"/>
                </a:solidFill>
              </a:rPr>
              <a:t>Organ yang </a:t>
            </a:r>
            <a:r>
              <a:rPr lang="en-US" sz="3200" dirty="0" err="1">
                <a:solidFill>
                  <a:srgbClr val="FF0000"/>
                </a:solidFill>
              </a:rPr>
              <a:t>berperan</a:t>
            </a:r>
            <a:r>
              <a:rPr lang="en-US" sz="3200" dirty="0">
                <a:solidFill>
                  <a:srgbClr val="FF0000"/>
                </a:solidFill>
              </a:rPr>
              <a:t> </a:t>
            </a:r>
            <a:r>
              <a:rPr lang="en-US" sz="3200" dirty="0" err="1">
                <a:solidFill>
                  <a:srgbClr val="FF0000"/>
                </a:solidFill>
              </a:rPr>
              <a:t>menerima</a:t>
            </a:r>
            <a:r>
              <a:rPr lang="en-US" sz="3200" dirty="0">
                <a:solidFill>
                  <a:srgbClr val="FF0000"/>
                </a:solidFill>
              </a:rPr>
              <a:t> </a:t>
            </a:r>
            <a:r>
              <a:rPr lang="en-US" sz="3200" dirty="0" err="1">
                <a:solidFill>
                  <a:srgbClr val="FF0000"/>
                </a:solidFill>
              </a:rPr>
              <a:t>getaran</a:t>
            </a:r>
            <a:r>
              <a:rPr lang="en-US" sz="3200" dirty="0">
                <a:solidFill>
                  <a:srgbClr val="FF0000"/>
                </a:solidFill>
              </a:rPr>
              <a:t> </a:t>
            </a:r>
            <a:r>
              <a:rPr lang="en-US" sz="3200" dirty="0" err="1">
                <a:solidFill>
                  <a:srgbClr val="FF0000"/>
                </a:solidFill>
              </a:rPr>
              <a:t>suara</a:t>
            </a:r>
            <a:r>
              <a:rPr lang="en-US" sz="3200" dirty="0"/>
              <a:t/>
            </a:r>
            <a:br>
              <a:rPr lang="en-US" sz="3200" dirty="0"/>
            </a:br>
            <a:r>
              <a:rPr lang="en-US" sz="3200" dirty="0"/>
              <a:t/>
            </a:r>
            <a:br>
              <a:rPr lang="en-US" sz="3200" dirty="0"/>
            </a:br>
            <a:r>
              <a:rPr lang="en-US" sz="3200" dirty="0" err="1">
                <a:solidFill>
                  <a:srgbClr val="0033CC"/>
                </a:solidFill>
              </a:rPr>
              <a:t>Getaran</a:t>
            </a:r>
            <a:r>
              <a:rPr lang="en-US" sz="3200" dirty="0">
                <a:solidFill>
                  <a:srgbClr val="0033CC"/>
                </a:solidFill>
              </a:rPr>
              <a:t> </a:t>
            </a:r>
            <a:r>
              <a:rPr lang="en-US" sz="3200" dirty="0" err="1">
                <a:solidFill>
                  <a:srgbClr val="0033CC"/>
                </a:solidFill>
              </a:rPr>
              <a:t>tergolong</a:t>
            </a:r>
            <a:r>
              <a:rPr lang="en-US" sz="3200" dirty="0">
                <a:solidFill>
                  <a:srgbClr val="0033CC"/>
                </a:solidFill>
              </a:rPr>
              <a:t> </a:t>
            </a:r>
            <a:r>
              <a:rPr lang="en-US" sz="3200" dirty="0" err="1">
                <a:solidFill>
                  <a:srgbClr val="0033CC"/>
                </a:solidFill>
              </a:rPr>
              <a:t>sebagai</a:t>
            </a:r>
            <a:r>
              <a:rPr lang="en-US" sz="3200" dirty="0">
                <a:solidFill>
                  <a:srgbClr val="0033CC"/>
                </a:solidFill>
              </a:rPr>
              <a:t> </a:t>
            </a:r>
            <a:r>
              <a:rPr lang="en-US" sz="3200" dirty="0" err="1">
                <a:solidFill>
                  <a:srgbClr val="0033CC"/>
                </a:solidFill>
              </a:rPr>
              <a:t>energi</a:t>
            </a:r>
            <a:r>
              <a:rPr lang="en-US" sz="3200" dirty="0">
                <a:solidFill>
                  <a:srgbClr val="0033CC"/>
                </a:solidFill>
              </a:rPr>
              <a:t> </a:t>
            </a:r>
            <a:r>
              <a:rPr lang="en-US" sz="3200" dirty="0" err="1">
                <a:solidFill>
                  <a:srgbClr val="0033CC"/>
                </a:solidFill>
              </a:rPr>
              <a:t>mekanik</a:t>
            </a:r>
            <a:r>
              <a:rPr lang="en-US" sz="3200" dirty="0"/>
              <a:t/>
            </a:r>
            <a:br>
              <a:rPr lang="en-US" sz="3200" dirty="0"/>
            </a:br>
            <a:r>
              <a:rPr lang="en-US" sz="3200" dirty="0"/>
              <a:t/>
            </a:r>
            <a:br>
              <a:rPr lang="en-US" sz="3200" dirty="0"/>
            </a:br>
            <a:r>
              <a:rPr lang="en-US" sz="3200" dirty="0" err="1"/>
              <a:t>Energi</a:t>
            </a:r>
            <a:r>
              <a:rPr lang="en-US" sz="3200" dirty="0"/>
              <a:t> </a:t>
            </a:r>
            <a:r>
              <a:rPr lang="en-US" sz="3200" dirty="0" err="1"/>
              <a:t>mekanik</a:t>
            </a:r>
            <a:r>
              <a:rPr lang="en-US" sz="3200" dirty="0"/>
              <a:t> </a:t>
            </a:r>
            <a:r>
              <a:rPr lang="en-US" sz="3200" dirty="0" err="1"/>
              <a:t>ini</a:t>
            </a:r>
            <a:r>
              <a:rPr lang="en-US" sz="3200" dirty="0"/>
              <a:t> </a:t>
            </a:r>
            <a:r>
              <a:rPr lang="en-US" sz="3200" dirty="0" err="1"/>
              <a:t>diterima</a:t>
            </a:r>
            <a:r>
              <a:rPr lang="en-US" sz="3200" dirty="0"/>
              <a:t> </a:t>
            </a:r>
            <a:r>
              <a:rPr lang="en-US" sz="3200" dirty="0" err="1"/>
              <a:t>dan</a:t>
            </a:r>
            <a:r>
              <a:rPr lang="en-US" sz="3200" dirty="0"/>
              <a:t> </a:t>
            </a:r>
            <a:r>
              <a:rPr lang="en-US" sz="3200" dirty="0" err="1"/>
              <a:t>diolah</a:t>
            </a:r>
            <a:r>
              <a:rPr lang="en-US" sz="3200" dirty="0"/>
              <a:t> di </a:t>
            </a:r>
            <a:r>
              <a:rPr lang="en-US" sz="3200" dirty="0" err="1"/>
              <a:t>dalam</a:t>
            </a:r>
            <a:r>
              <a:rPr lang="en-US" sz="3200" dirty="0"/>
              <a:t> </a:t>
            </a:r>
            <a:r>
              <a:rPr lang="en-US" sz="3200" dirty="0" err="1"/>
              <a:t>telinga</a:t>
            </a:r>
            <a:r>
              <a:rPr lang="en-US" sz="3200" dirty="0"/>
              <a:t>, </a:t>
            </a:r>
            <a:r>
              <a:rPr lang="en-US" sz="3200" dirty="0" err="1"/>
              <a:t>lalu</a:t>
            </a:r>
            <a:r>
              <a:rPr lang="en-US" sz="3200" dirty="0"/>
              <a:t> </a:t>
            </a:r>
            <a:r>
              <a:rPr lang="en-US" sz="3200" dirty="0" err="1"/>
              <a:t>diubah</a:t>
            </a:r>
            <a:r>
              <a:rPr lang="en-US" sz="3200" dirty="0"/>
              <a:t> </a:t>
            </a:r>
            <a:r>
              <a:rPr lang="en-US" sz="3200" dirty="0" err="1"/>
              <a:t>menjadi</a:t>
            </a:r>
            <a:r>
              <a:rPr lang="en-US" sz="3200" dirty="0"/>
              <a:t> </a:t>
            </a:r>
            <a:r>
              <a:rPr lang="en-US" sz="3200" dirty="0" err="1"/>
              <a:t>energi</a:t>
            </a:r>
            <a:r>
              <a:rPr lang="en-US" sz="3200" dirty="0"/>
              <a:t> </a:t>
            </a:r>
            <a:r>
              <a:rPr lang="en-US" sz="3200" dirty="0" err="1"/>
              <a:t>listrik</a:t>
            </a:r>
            <a:r>
              <a:rPr lang="en-US" sz="3200" dirty="0"/>
              <a:t> </a:t>
            </a:r>
            <a:r>
              <a:rPr lang="en-US" sz="3200" dirty="0" err="1"/>
              <a:t>setelah</a:t>
            </a:r>
            <a:r>
              <a:rPr lang="en-US" sz="3200" dirty="0"/>
              <a:t> </a:t>
            </a:r>
            <a:r>
              <a:rPr lang="en-US" sz="3200" dirty="0" err="1"/>
              <a:t>diterima</a:t>
            </a:r>
            <a:r>
              <a:rPr lang="en-US" sz="3200" dirty="0"/>
              <a:t> </a:t>
            </a:r>
            <a:r>
              <a:rPr lang="en-US" sz="3200" dirty="0" err="1"/>
              <a:t>oleh</a:t>
            </a:r>
            <a:r>
              <a:rPr lang="en-US" sz="3200" dirty="0"/>
              <a:t> </a:t>
            </a:r>
            <a:r>
              <a:rPr lang="en-US" sz="3200" dirty="0" err="1"/>
              <a:t>reseptor</a:t>
            </a:r>
            <a:r>
              <a:rPr lang="en-US" sz="3200" dirty="0"/>
              <a:t> </a:t>
            </a:r>
            <a:r>
              <a:rPr lang="en-US" sz="3200" dirty="0" err="1"/>
              <a:t>saraf</a:t>
            </a:r>
            <a:r>
              <a:rPr lang="en-US" sz="3200" dirty="0"/>
              <a:t> </a:t>
            </a:r>
            <a:r>
              <a:rPr lang="en-US" sz="3200" dirty="0" err="1"/>
              <a:t>sensorik</a:t>
            </a:r>
            <a:r>
              <a:rPr lang="en-US" sz="3200" dirty="0"/>
              <a:t> di </a:t>
            </a:r>
            <a:r>
              <a:rPr lang="en-US" sz="3200" dirty="0" err="1"/>
              <a:t>organon</a:t>
            </a:r>
            <a:r>
              <a:rPr lang="en-US" sz="3200" dirty="0"/>
              <a:t> </a:t>
            </a:r>
            <a:r>
              <a:rPr lang="en-US" sz="3200" dirty="0" err="1"/>
              <a:t>korti</a:t>
            </a:r>
            <a:r>
              <a:rPr lang="en-US" sz="3200" dirty="0"/>
              <a:t> </a:t>
            </a:r>
            <a:r>
              <a:rPr lang="en-US" sz="3200" dirty="0" err="1"/>
              <a:t>telinga</a:t>
            </a:r>
            <a:r>
              <a:rPr lang="en-US" sz="3200" dirty="0"/>
              <a:t> </a:t>
            </a:r>
            <a:r>
              <a:rPr lang="en-US" sz="3200" dirty="0" err="1"/>
              <a:t>dalam</a:t>
            </a:r>
            <a:endParaRPr lang="en-US" sz="3200" dirty="0"/>
          </a:p>
        </p:txBody>
      </p:sp>
    </p:spTree>
    <p:extLst>
      <p:ext uri="{BB962C8B-B14F-4D97-AF65-F5344CB8AC3E}">
        <p14:creationId xmlns:p14="http://schemas.microsoft.com/office/powerpoint/2010/main" val="3437025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untit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0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12539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524000" y="0"/>
            <a:ext cx="9144000" cy="6858000"/>
          </a:xfrm>
        </p:spPr>
        <p:txBody>
          <a:bodyPr/>
          <a:lstStyle/>
          <a:p>
            <a:pPr algn="l" eaLnBrk="1" hangingPunct="1"/>
            <a:r>
              <a:rPr lang="en-US" sz="2800" dirty="0">
                <a:latin typeface="Arial Narrow" panose="020B0606020202030204" pitchFamily="34" charset="0"/>
              </a:rPr>
              <a:t>Proses </a:t>
            </a:r>
            <a:r>
              <a:rPr lang="en-US" sz="2800" dirty="0" err="1">
                <a:latin typeface="Arial Narrow" panose="020B0606020202030204" pitchFamily="34" charset="0"/>
              </a:rPr>
              <a:t>pengolahan</a:t>
            </a:r>
            <a:r>
              <a:rPr lang="en-US" sz="2800" dirty="0">
                <a:latin typeface="Arial Narrow" panose="020B0606020202030204" pitchFamily="34" charset="0"/>
              </a:rPr>
              <a:t> </a:t>
            </a:r>
            <a:r>
              <a:rPr lang="en-US" sz="2800" dirty="0" err="1">
                <a:latin typeface="Arial Narrow" panose="020B0606020202030204" pitchFamily="34" charset="0"/>
              </a:rPr>
              <a:t>suara</a:t>
            </a:r>
            <a:r>
              <a:rPr lang="en-US" sz="2800" dirty="0">
                <a:latin typeface="Arial Narrow" panose="020B0606020202030204" pitchFamily="34" charset="0"/>
              </a:rPr>
              <a:t> </a:t>
            </a:r>
            <a:r>
              <a:rPr lang="en-US" sz="2800" dirty="0" err="1">
                <a:latin typeface="Arial Narrow" panose="020B0606020202030204" pitchFamily="34" charset="0"/>
              </a:rPr>
              <a:t>oleh</a:t>
            </a:r>
            <a:r>
              <a:rPr lang="en-US" sz="2800" dirty="0">
                <a:latin typeface="Arial Narrow" panose="020B0606020202030204" pitchFamily="34" charset="0"/>
              </a:rPr>
              <a:t> </a:t>
            </a:r>
            <a:r>
              <a:rPr lang="en-US" sz="2800" dirty="0" err="1">
                <a:latin typeface="Arial Narrow" panose="020B0606020202030204" pitchFamily="34" charset="0"/>
              </a:rPr>
              <a:t>telinga</a:t>
            </a:r>
            <a:r>
              <a:rPr lang="en-US" sz="2800" dirty="0">
                <a:latin typeface="Arial Narrow" panose="020B0606020202030204" pitchFamily="34" charset="0"/>
              </a:rPr>
              <a:t>:</a:t>
            </a:r>
            <a:br>
              <a:rPr lang="en-US" sz="2800" dirty="0">
                <a:latin typeface="Arial Narrow" panose="020B0606020202030204" pitchFamily="34" charset="0"/>
              </a:rPr>
            </a:br>
            <a:r>
              <a:rPr lang="en-US" sz="700" dirty="0">
                <a:latin typeface="Arial Narrow" panose="020B0606020202030204" pitchFamily="34" charset="0"/>
              </a:rPr>
              <a:t/>
            </a:r>
            <a:br>
              <a:rPr lang="en-US" sz="700" dirty="0">
                <a:latin typeface="Arial Narrow" panose="020B0606020202030204" pitchFamily="34" charset="0"/>
              </a:rPr>
            </a:br>
            <a:r>
              <a:rPr lang="en-US" sz="2800" dirty="0">
                <a:solidFill>
                  <a:srgbClr val="FF0000"/>
                </a:solidFill>
                <a:latin typeface="Arial Narrow" panose="020B0606020202030204" pitchFamily="34" charset="0"/>
              </a:rPr>
              <a:t>1. </a:t>
            </a:r>
            <a:r>
              <a:rPr lang="en-US" sz="2800" dirty="0" err="1">
                <a:solidFill>
                  <a:srgbClr val="FF0000"/>
                </a:solidFill>
                <a:latin typeface="Arial Narrow" panose="020B0606020202030204" pitchFamily="34" charset="0"/>
              </a:rPr>
              <a:t>Pada</a:t>
            </a:r>
            <a:r>
              <a:rPr lang="en-US" sz="2800" dirty="0">
                <a:solidFill>
                  <a:srgbClr val="FF0000"/>
                </a:solidFill>
                <a:latin typeface="Arial Narrow" panose="020B0606020202030204" pitchFamily="34" charset="0"/>
              </a:rPr>
              <a:t> </a:t>
            </a:r>
            <a:r>
              <a:rPr lang="en-US" sz="2800" dirty="0" err="1">
                <a:solidFill>
                  <a:srgbClr val="FF0000"/>
                </a:solidFill>
                <a:latin typeface="Arial Narrow" panose="020B0606020202030204" pitchFamily="34" charset="0"/>
              </a:rPr>
              <a:t>telinga</a:t>
            </a:r>
            <a:r>
              <a:rPr lang="en-US" sz="2800" dirty="0">
                <a:solidFill>
                  <a:srgbClr val="FF0000"/>
                </a:solidFill>
                <a:latin typeface="Arial Narrow" panose="020B0606020202030204" pitchFamily="34" charset="0"/>
              </a:rPr>
              <a:t> </a:t>
            </a:r>
            <a:r>
              <a:rPr lang="en-US" sz="2800" dirty="0" err="1">
                <a:solidFill>
                  <a:srgbClr val="FF0000"/>
                </a:solidFill>
                <a:latin typeface="Arial Narrow" panose="020B0606020202030204" pitchFamily="34" charset="0"/>
              </a:rPr>
              <a:t>luar</a:t>
            </a:r>
            <a:r>
              <a:rPr lang="en-US" sz="2800" dirty="0">
                <a:latin typeface="Arial Narrow" panose="020B0606020202030204" pitchFamily="34" charset="0"/>
              </a:rPr>
              <a:t/>
            </a:r>
            <a:br>
              <a:rPr lang="en-US" sz="2800" dirty="0">
                <a:latin typeface="Arial Narrow" panose="020B0606020202030204" pitchFamily="34" charset="0"/>
              </a:rPr>
            </a:br>
            <a:r>
              <a:rPr lang="en-US" sz="800" dirty="0">
                <a:latin typeface="Arial Narrow" panose="020B0606020202030204" pitchFamily="34" charset="0"/>
              </a:rPr>
              <a:t/>
            </a:r>
            <a:br>
              <a:rPr lang="en-US" sz="800" dirty="0">
                <a:latin typeface="Arial Narrow" panose="020B0606020202030204" pitchFamily="34" charset="0"/>
              </a:rPr>
            </a:br>
            <a:r>
              <a:rPr lang="en-US" sz="2800" dirty="0" err="1">
                <a:solidFill>
                  <a:srgbClr val="0033CC"/>
                </a:solidFill>
                <a:latin typeface="Arial Narrow" panose="020B0606020202030204" pitchFamily="34" charset="0"/>
              </a:rPr>
              <a:t>Aurikel</a:t>
            </a:r>
            <a:r>
              <a:rPr lang="en-US" sz="2800" dirty="0">
                <a:solidFill>
                  <a:srgbClr val="0033CC"/>
                </a:solidFill>
                <a:latin typeface="Arial Narrow" panose="020B0606020202030204" pitchFamily="34" charset="0"/>
              </a:rPr>
              <a:t> (</a:t>
            </a:r>
            <a:r>
              <a:rPr lang="en-US" sz="2800" dirty="0" err="1">
                <a:solidFill>
                  <a:srgbClr val="0033CC"/>
                </a:solidFill>
                <a:latin typeface="Arial Narrow" panose="020B0606020202030204" pitchFamily="34" charset="0"/>
              </a:rPr>
              <a:t>daun</a:t>
            </a:r>
            <a:r>
              <a:rPr lang="en-US" sz="2800" dirty="0">
                <a:solidFill>
                  <a:srgbClr val="0033CC"/>
                </a:solidFill>
                <a:latin typeface="Arial Narrow" panose="020B0606020202030204" pitchFamily="34" charset="0"/>
              </a:rPr>
              <a:t> </a:t>
            </a:r>
            <a:r>
              <a:rPr lang="en-US" sz="2800" dirty="0" err="1">
                <a:solidFill>
                  <a:srgbClr val="0033CC"/>
                </a:solidFill>
                <a:latin typeface="Arial Narrow" panose="020B0606020202030204" pitchFamily="34" charset="0"/>
              </a:rPr>
              <a:t>telinga</a:t>
            </a:r>
            <a:r>
              <a:rPr lang="en-US" sz="2800" dirty="0">
                <a:solidFill>
                  <a:srgbClr val="0033CC"/>
                </a:solidFill>
                <a:latin typeface="Arial Narrow" panose="020B0606020202030204" pitchFamily="34" charset="0"/>
              </a:rPr>
              <a:t>) </a:t>
            </a:r>
            <a:r>
              <a:rPr lang="en-US" sz="2800" dirty="0" err="1">
                <a:solidFill>
                  <a:srgbClr val="0033CC"/>
                </a:solidFill>
                <a:latin typeface="Arial Narrow" panose="020B0606020202030204" pitchFamily="34" charset="0"/>
              </a:rPr>
              <a:t>mengumpulkan</a:t>
            </a:r>
            <a:r>
              <a:rPr lang="en-US" sz="2800" dirty="0">
                <a:solidFill>
                  <a:srgbClr val="0033CC"/>
                </a:solidFill>
                <a:latin typeface="Arial Narrow" panose="020B0606020202030204" pitchFamily="34" charset="0"/>
              </a:rPr>
              <a:t> </a:t>
            </a:r>
            <a:r>
              <a:rPr lang="en-US" sz="2800" dirty="0" err="1">
                <a:solidFill>
                  <a:srgbClr val="0033CC"/>
                </a:solidFill>
                <a:latin typeface="Arial Narrow" panose="020B0606020202030204" pitchFamily="34" charset="0"/>
              </a:rPr>
              <a:t>gelombang</a:t>
            </a:r>
            <a:r>
              <a:rPr lang="en-US" sz="2800" dirty="0">
                <a:solidFill>
                  <a:srgbClr val="0033CC"/>
                </a:solidFill>
                <a:latin typeface="Arial Narrow" panose="020B0606020202030204" pitchFamily="34" charset="0"/>
              </a:rPr>
              <a:t> </a:t>
            </a:r>
            <a:r>
              <a:rPr lang="en-US" sz="2800" dirty="0" err="1">
                <a:solidFill>
                  <a:srgbClr val="0033CC"/>
                </a:solidFill>
                <a:latin typeface="Arial Narrow" panose="020B0606020202030204" pitchFamily="34" charset="0"/>
              </a:rPr>
              <a:t>suara</a:t>
            </a:r>
            <a:r>
              <a:rPr lang="en-US" sz="2800" dirty="0">
                <a:solidFill>
                  <a:srgbClr val="0033CC"/>
                </a:solidFill>
                <a:latin typeface="Arial Narrow" panose="020B0606020202030204" pitchFamily="34" charset="0"/>
              </a:rPr>
              <a:t> </a:t>
            </a:r>
            <a:r>
              <a:rPr lang="en-US" sz="2800" dirty="0" err="1">
                <a:solidFill>
                  <a:srgbClr val="0033CC"/>
                </a:solidFill>
                <a:latin typeface="Arial Narrow" panose="020B0606020202030204" pitchFamily="34" charset="0"/>
              </a:rPr>
              <a:t>untuk</a:t>
            </a:r>
            <a:r>
              <a:rPr lang="en-US" sz="2800" dirty="0">
                <a:solidFill>
                  <a:srgbClr val="0033CC"/>
                </a:solidFill>
                <a:latin typeface="Arial Narrow" panose="020B0606020202030204" pitchFamily="34" charset="0"/>
              </a:rPr>
              <a:t> </a:t>
            </a:r>
            <a:r>
              <a:rPr lang="en-US" sz="2800" dirty="0" err="1">
                <a:solidFill>
                  <a:srgbClr val="0033CC"/>
                </a:solidFill>
                <a:latin typeface="Arial Narrow" panose="020B0606020202030204" pitchFamily="34" charset="0"/>
              </a:rPr>
              <a:t>diteruskan</a:t>
            </a:r>
            <a:r>
              <a:rPr lang="en-US" sz="2800" dirty="0">
                <a:solidFill>
                  <a:srgbClr val="0033CC"/>
                </a:solidFill>
                <a:latin typeface="Arial Narrow" panose="020B0606020202030204" pitchFamily="34" charset="0"/>
              </a:rPr>
              <a:t> </a:t>
            </a:r>
            <a:r>
              <a:rPr lang="en-US" sz="2800" dirty="0" err="1">
                <a:solidFill>
                  <a:srgbClr val="0033CC"/>
                </a:solidFill>
                <a:latin typeface="Arial Narrow" panose="020B0606020202030204" pitchFamily="34" charset="0"/>
              </a:rPr>
              <a:t>ke</a:t>
            </a:r>
            <a:r>
              <a:rPr lang="en-US" sz="2800" dirty="0">
                <a:solidFill>
                  <a:srgbClr val="0033CC"/>
                </a:solidFill>
                <a:latin typeface="Arial Narrow" panose="020B0606020202030204" pitchFamily="34" charset="0"/>
              </a:rPr>
              <a:t> </a:t>
            </a:r>
            <a:r>
              <a:rPr lang="en-US" sz="2800" dirty="0" err="1">
                <a:solidFill>
                  <a:srgbClr val="0033CC"/>
                </a:solidFill>
                <a:latin typeface="Arial Narrow" panose="020B0606020202030204" pitchFamily="34" charset="0"/>
              </a:rPr>
              <a:t>liang</a:t>
            </a:r>
            <a:r>
              <a:rPr lang="en-US" sz="2800" dirty="0">
                <a:solidFill>
                  <a:srgbClr val="0033CC"/>
                </a:solidFill>
                <a:latin typeface="Arial Narrow" panose="020B0606020202030204" pitchFamily="34" charset="0"/>
              </a:rPr>
              <a:t> </a:t>
            </a:r>
            <a:r>
              <a:rPr lang="en-US" sz="2800" dirty="0" err="1">
                <a:solidFill>
                  <a:srgbClr val="0033CC"/>
                </a:solidFill>
                <a:latin typeface="Arial Narrow" panose="020B0606020202030204" pitchFamily="34" charset="0"/>
              </a:rPr>
              <a:t>telinga</a:t>
            </a:r>
            <a:r>
              <a:rPr lang="en-US" sz="2800" dirty="0">
                <a:solidFill>
                  <a:srgbClr val="0033CC"/>
                </a:solidFill>
                <a:latin typeface="Arial Narrow" panose="020B0606020202030204" pitchFamily="34" charset="0"/>
              </a:rPr>
              <a:t>. </a:t>
            </a:r>
            <a:r>
              <a:rPr lang="en-US" sz="2800" dirty="0" err="1">
                <a:solidFill>
                  <a:srgbClr val="FF0000"/>
                </a:solidFill>
                <a:latin typeface="Arial Narrow" panose="020B0606020202030204" pitchFamily="34" charset="0"/>
              </a:rPr>
              <a:t>Bandingkan</a:t>
            </a:r>
            <a:r>
              <a:rPr lang="en-US" sz="2800" dirty="0">
                <a:solidFill>
                  <a:srgbClr val="FF0000"/>
                </a:solidFill>
                <a:latin typeface="Arial Narrow" panose="020B0606020202030204" pitchFamily="34" charset="0"/>
              </a:rPr>
              <a:t> </a:t>
            </a:r>
            <a:r>
              <a:rPr lang="en-US" sz="2800" dirty="0" err="1">
                <a:solidFill>
                  <a:srgbClr val="FF0000"/>
                </a:solidFill>
                <a:latin typeface="Arial Narrow" panose="020B0606020202030204" pitchFamily="34" charset="0"/>
              </a:rPr>
              <a:t>bentuk</a:t>
            </a:r>
            <a:r>
              <a:rPr lang="en-US" sz="2800" dirty="0">
                <a:solidFill>
                  <a:srgbClr val="FF0000"/>
                </a:solidFill>
                <a:latin typeface="Arial Narrow" panose="020B0606020202030204" pitchFamily="34" charset="0"/>
              </a:rPr>
              <a:t> </a:t>
            </a:r>
            <a:r>
              <a:rPr lang="en-US" sz="2800" dirty="0" err="1">
                <a:solidFill>
                  <a:srgbClr val="FF0000"/>
                </a:solidFill>
                <a:latin typeface="Arial Narrow" panose="020B0606020202030204" pitchFamily="34" charset="0"/>
              </a:rPr>
              <a:t>corong</a:t>
            </a:r>
            <a:r>
              <a:rPr lang="en-US" sz="2800" dirty="0">
                <a:solidFill>
                  <a:srgbClr val="FF0000"/>
                </a:solidFill>
                <a:latin typeface="Arial Narrow" panose="020B0606020202030204" pitchFamily="34" charset="0"/>
              </a:rPr>
              <a:t> </a:t>
            </a:r>
            <a:r>
              <a:rPr lang="en-US" sz="2800" dirty="0" err="1">
                <a:solidFill>
                  <a:srgbClr val="FF0000"/>
                </a:solidFill>
                <a:latin typeface="Arial Narrow" panose="020B0606020202030204" pitchFamily="34" charset="0"/>
              </a:rPr>
              <a:t>daun</a:t>
            </a:r>
            <a:r>
              <a:rPr lang="en-US" sz="2800" dirty="0">
                <a:solidFill>
                  <a:srgbClr val="FF0000"/>
                </a:solidFill>
                <a:latin typeface="Arial Narrow" panose="020B0606020202030204" pitchFamily="34" charset="0"/>
              </a:rPr>
              <a:t> </a:t>
            </a:r>
            <a:r>
              <a:rPr lang="en-US" sz="2800" dirty="0" err="1">
                <a:solidFill>
                  <a:srgbClr val="FF0000"/>
                </a:solidFill>
                <a:latin typeface="Arial Narrow" panose="020B0606020202030204" pitchFamily="34" charset="0"/>
              </a:rPr>
              <a:t>telinga</a:t>
            </a:r>
            <a:r>
              <a:rPr lang="en-US" sz="2800" dirty="0">
                <a:solidFill>
                  <a:srgbClr val="FF0000"/>
                </a:solidFill>
                <a:latin typeface="Arial Narrow" panose="020B0606020202030204" pitchFamily="34" charset="0"/>
              </a:rPr>
              <a:t> </a:t>
            </a:r>
            <a:r>
              <a:rPr lang="en-US" sz="2800" dirty="0" err="1">
                <a:solidFill>
                  <a:srgbClr val="FF0000"/>
                </a:solidFill>
                <a:latin typeface="Arial Narrow" panose="020B0606020202030204" pitchFamily="34" charset="0"/>
              </a:rPr>
              <a:t>dengan</a:t>
            </a:r>
            <a:r>
              <a:rPr lang="en-US" sz="2800" dirty="0">
                <a:solidFill>
                  <a:srgbClr val="FF0000"/>
                </a:solidFill>
                <a:latin typeface="Arial Narrow" panose="020B0606020202030204" pitchFamily="34" charset="0"/>
              </a:rPr>
              <a:t> </a:t>
            </a:r>
            <a:r>
              <a:rPr lang="en-US" sz="2800" dirty="0" err="1">
                <a:solidFill>
                  <a:srgbClr val="FF0000"/>
                </a:solidFill>
                <a:latin typeface="Arial Narrow" panose="020B0606020202030204" pitchFamily="34" charset="0"/>
              </a:rPr>
              <a:t>stetoskop</a:t>
            </a:r>
            <a:r>
              <a:rPr lang="en-US" sz="2800" dirty="0">
                <a:solidFill>
                  <a:srgbClr val="FF0000"/>
                </a:solidFill>
                <a:latin typeface="Arial Narrow" panose="020B0606020202030204" pitchFamily="34" charset="0"/>
              </a:rPr>
              <a:t> </a:t>
            </a:r>
            <a:r>
              <a:rPr lang="en-US" sz="2800" dirty="0" err="1">
                <a:solidFill>
                  <a:srgbClr val="FF0000"/>
                </a:solidFill>
                <a:latin typeface="Arial Narrow" panose="020B0606020202030204" pitchFamily="34" charset="0"/>
              </a:rPr>
              <a:t>serta</a:t>
            </a:r>
            <a:r>
              <a:rPr lang="en-US" sz="2800" dirty="0">
                <a:solidFill>
                  <a:srgbClr val="FF0000"/>
                </a:solidFill>
                <a:latin typeface="Arial Narrow" panose="020B0606020202030204" pitchFamily="34" charset="0"/>
              </a:rPr>
              <a:t> </a:t>
            </a:r>
            <a:r>
              <a:rPr lang="en-US" sz="2800" dirty="0" err="1">
                <a:solidFill>
                  <a:srgbClr val="FF0000"/>
                </a:solidFill>
                <a:latin typeface="Arial Narrow" panose="020B0606020202030204" pitchFamily="34" charset="0"/>
              </a:rPr>
              <a:t>bandingkan</a:t>
            </a:r>
            <a:r>
              <a:rPr lang="en-US" sz="2800" dirty="0">
                <a:solidFill>
                  <a:srgbClr val="FF0000"/>
                </a:solidFill>
                <a:latin typeface="Arial Narrow" panose="020B0606020202030204" pitchFamily="34" charset="0"/>
              </a:rPr>
              <a:t> pula </a:t>
            </a:r>
            <a:r>
              <a:rPr lang="en-US" sz="2800" dirty="0" err="1">
                <a:solidFill>
                  <a:srgbClr val="FF0000"/>
                </a:solidFill>
                <a:latin typeface="Arial Narrow" panose="020B0606020202030204" pitchFamily="34" charset="0"/>
              </a:rPr>
              <a:t>fungsinya</a:t>
            </a:r>
            <a:r>
              <a:rPr lang="en-US" sz="2800" dirty="0">
                <a:solidFill>
                  <a:srgbClr val="0033CC"/>
                </a:solidFill>
                <a:latin typeface="Arial Narrow" panose="020B0606020202030204" pitchFamily="34" charset="0"/>
              </a:rPr>
              <a:t>.</a:t>
            </a:r>
            <a:br>
              <a:rPr lang="en-US" sz="2800" dirty="0">
                <a:solidFill>
                  <a:srgbClr val="0033CC"/>
                </a:solidFill>
                <a:latin typeface="Arial Narrow" panose="020B0606020202030204" pitchFamily="34" charset="0"/>
              </a:rPr>
            </a:br>
            <a:r>
              <a:rPr lang="en-US" sz="2800" dirty="0">
                <a:latin typeface="Arial Narrow" panose="020B0606020202030204" pitchFamily="34" charset="0"/>
              </a:rPr>
              <a:t/>
            </a:r>
            <a:br>
              <a:rPr lang="en-US" sz="2800" dirty="0">
                <a:latin typeface="Arial Narrow" panose="020B0606020202030204" pitchFamily="34" charset="0"/>
              </a:rPr>
            </a:br>
            <a:r>
              <a:rPr lang="en-US" sz="2800" dirty="0">
                <a:latin typeface="Arial Narrow" panose="020B0606020202030204" pitchFamily="34" charset="0"/>
              </a:rPr>
              <a:t>Meatus </a:t>
            </a:r>
            <a:r>
              <a:rPr lang="en-US" sz="2800" dirty="0" err="1">
                <a:latin typeface="Arial Narrow" panose="020B0606020202030204" pitchFamily="34" charset="0"/>
              </a:rPr>
              <a:t>akustikus</a:t>
            </a:r>
            <a:r>
              <a:rPr lang="en-US" sz="2800" dirty="0">
                <a:latin typeface="Arial Narrow" panose="020B0606020202030204" pitchFamily="34" charset="0"/>
              </a:rPr>
              <a:t> </a:t>
            </a:r>
            <a:r>
              <a:rPr lang="en-US" sz="2800" dirty="0" err="1">
                <a:latin typeface="Arial Narrow" panose="020B0606020202030204" pitchFamily="34" charset="0"/>
              </a:rPr>
              <a:t>eksternus</a:t>
            </a:r>
            <a:r>
              <a:rPr lang="en-US" sz="2800" dirty="0">
                <a:latin typeface="Arial Narrow" panose="020B0606020202030204" pitchFamily="34" charset="0"/>
              </a:rPr>
              <a:t> (</a:t>
            </a:r>
            <a:r>
              <a:rPr lang="en-US" sz="2800" dirty="0" err="1">
                <a:latin typeface="Arial Narrow" panose="020B0606020202030204" pitchFamily="34" charset="0"/>
              </a:rPr>
              <a:t>liang</a:t>
            </a:r>
            <a:r>
              <a:rPr lang="en-US" sz="2800" dirty="0">
                <a:latin typeface="Arial Narrow" panose="020B0606020202030204" pitchFamily="34" charset="0"/>
              </a:rPr>
              <a:t> </a:t>
            </a:r>
            <a:r>
              <a:rPr lang="en-US" sz="2800" dirty="0" err="1">
                <a:latin typeface="Arial Narrow" panose="020B0606020202030204" pitchFamily="34" charset="0"/>
              </a:rPr>
              <a:t>telinga</a:t>
            </a:r>
            <a:r>
              <a:rPr lang="en-US" sz="2800" dirty="0">
                <a:latin typeface="Arial Narrow" panose="020B0606020202030204" pitchFamily="34" charset="0"/>
              </a:rPr>
              <a:t> </a:t>
            </a:r>
            <a:r>
              <a:rPr lang="en-US" sz="2800" dirty="0" err="1">
                <a:latin typeface="Arial Narrow" panose="020B0606020202030204" pitchFamily="34" charset="0"/>
              </a:rPr>
              <a:t>luar</a:t>
            </a:r>
            <a:r>
              <a:rPr lang="en-US" sz="2800" dirty="0">
                <a:latin typeface="Arial Narrow" panose="020B0606020202030204" pitchFamily="34" charset="0"/>
              </a:rPr>
              <a:t>) yang </a:t>
            </a:r>
            <a:r>
              <a:rPr lang="en-US" sz="2800" dirty="0" err="1">
                <a:latin typeface="Arial Narrow" panose="020B0606020202030204" pitchFamily="34" charset="0"/>
              </a:rPr>
              <a:t>areanya</a:t>
            </a:r>
            <a:r>
              <a:rPr lang="en-US" sz="2800" dirty="0">
                <a:latin typeface="Arial Narrow" panose="020B0606020202030204" pitchFamily="34" charset="0"/>
              </a:rPr>
              <a:t> </a:t>
            </a:r>
            <a:r>
              <a:rPr lang="en-US" sz="2800" dirty="0" err="1">
                <a:latin typeface="Arial Narrow" panose="020B0606020202030204" pitchFamily="34" charset="0"/>
              </a:rPr>
              <a:t>lebih</a:t>
            </a:r>
            <a:r>
              <a:rPr lang="en-US" sz="2800" dirty="0">
                <a:latin typeface="Arial Narrow" panose="020B0606020202030204" pitchFamily="34" charset="0"/>
              </a:rPr>
              <a:t> </a:t>
            </a:r>
            <a:r>
              <a:rPr lang="en-US" sz="2800" dirty="0" err="1">
                <a:latin typeface="Arial Narrow" panose="020B0606020202030204" pitchFamily="34" charset="0"/>
              </a:rPr>
              <a:t>sempit</a:t>
            </a:r>
            <a:r>
              <a:rPr lang="en-US" sz="2800" dirty="0">
                <a:latin typeface="Arial Narrow" panose="020B0606020202030204" pitchFamily="34" charset="0"/>
              </a:rPr>
              <a:t> </a:t>
            </a:r>
            <a:r>
              <a:rPr lang="en-US" sz="2800" dirty="0" err="1">
                <a:latin typeface="Arial Narrow" panose="020B0606020202030204" pitchFamily="34" charset="0"/>
              </a:rPr>
              <a:t>akan</a:t>
            </a:r>
            <a:r>
              <a:rPr lang="en-US" sz="2800" dirty="0">
                <a:latin typeface="Arial Narrow" panose="020B0606020202030204" pitchFamily="34" charset="0"/>
              </a:rPr>
              <a:t> </a:t>
            </a:r>
            <a:r>
              <a:rPr lang="en-US" sz="2800" dirty="0" err="1">
                <a:latin typeface="Arial Narrow" panose="020B0606020202030204" pitchFamily="34" charset="0"/>
              </a:rPr>
              <a:t>meningkatkan</a:t>
            </a:r>
            <a:r>
              <a:rPr lang="en-US" sz="2800" dirty="0">
                <a:latin typeface="Arial Narrow" panose="020B0606020202030204" pitchFamily="34" charset="0"/>
              </a:rPr>
              <a:t> </a:t>
            </a:r>
            <a:r>
              <a:rPr lang="en-US" sz="2800" dirty="0" err="1">
                <a:latin typeface="Arial Narrow" panose="020B0606020202030204" pitchFamily="34" charset="0"/>
              </a:rPr>
              <a:t>intensitas</a:t>
            </a:r>
            <a:r>
              <a:rPr lang="en-US" sz="2800" dirty="0">
                <a:latin typeface="Arial Narrow" panose="020B0606020202030204" pitchFamily="34" charset="0"/>
              </a:rPr>
              <a:t> </a:t>
            </a:r>
            <a:r>
              <a:rPr lang="en-US" sz="2800" dirty="0" err="1">
                <a:latin typeface="Arial Narrow" panose="020B0606020202030204" pitchFamily="34" charset="0"/>
              </a:rPr>
              <a:t>suara</a:t>
            </a:r>
            <a:r>
              <a:rPr lang="en-US" sz="2800" dirty="0">
                <a:latin typeface="Arial Narrow" panose="020B0606020202030204" pitchFamily="34" charset="0"/>
              </a:rPr>
              <a:t> </a:t>
            </a:r>
            <a:r>
              <a:rPr lang="en-US" sz="2800" dirty="0" err="1">
                <a:latin typeface="Arial Narrow" panose="020B0606020202030204" pitchFamily="34" charset="0"/>
              </a:rPr>
              <a:t>dan</a:t>
            </a:r>
            <a:r>
              <a:rPr lang="en-US" sz="2800" dirty="0">
                <a:latin typeface="Arial Narrow" panose="020B0606020202030204" pitchFamily="34" charset="0"/>
              </a:rPr>
              <a:t> </a:t>
            </a:r>
            <a:r>
              <a:rPr lang="en-US" sz="2800" dirty="0" err="1">
                <a:latin typeface="Arial Narrow" panose="020B0606020202030204" pitchFamily="34" charset="0"/>
              </a:rPr>
              <a:t>diteruskan</a:t>
            </a:r>
            <a:r>
              <a:rPr lang="en-US" sz="2800" dirty="0">
                <a:latin typeface="Arial Narrow" panose="020B0606020202030204" pitchFamily="34" charset="0"/>
              </a:rPr>
              <a:t> </a:t>
            </a:r>
            <a:r>
              <a:rPr lang="en-US" sz="2800" dirty="0" err="1">
                <a:latin typeface="Arial Narrow" panose="020B0606020202030204" pitchFamily="34" charset="0"/>
              </a:rPr>
              <a:t>menuju</a:t>
            </a:r>
            <a:r>
              <a:rPr lang="en-US" sz="2800" dirty="0">
                <a:latin typeface="Arial Narrow" panose="020B0606020202030204" pitchFamily="34" charset="0"/>
              </a:rPr>
              <a:t> </a:t>
            </a:r>
            <a:r>
              <a:rPr lang="en-US" sz="2800" dirty="0" err="1">
                <a:latin typeface="Arial Narrow" panose="020B0606020202030204" pitchFamily="34" charset="0"/>
              </a:rPr>
              <a:t>telinga</a:t>
            </a:r>
            <a:r>
              <a:rPr lang="en-US" sz="2800" dirty="0">
                <a:latin typeface="Arial Narrow" panose="020B0606020202030204" pitchFamily="34" charset="0"/>
              </a:rPr>
              <a:t> </a:t>
            </a:r>
            <a:r>
              <a:rPr lang="en-US" sz="2800" dirty="0" err="1">
                <a:latin typeface="Arial Narrow" panose="020B0606020202030204" pitchFamily="34" charset="0"/>
              </a:rPr>
              <a:t>tengah</a:t>
            </a:r>
            <a:r>
              <a:rPr lang="en-US" sz="2800" dirty="0">
                <a:latin typeface="Arial Narrow" panose="020B0606020202030204" pitchFamily="34" charset="0"/>
              </a:rPr>
              <a:t>. </a:t>
            </a:r>
            <a:r>
              <a:rPr lang="id-ID" sz="2800" dirty="0" smtClean="0">
                <a:latin typeface="Arial Narrow" panose="020B0606020202030204" pitchFamily="34" charset="0"/>
              </a:rPr>
              <a:t/>
            </a:r>
            <a:br>
              <a:rPr lang="id-ID" sz="2800" dirty="0" smtClean="0">
                <a:latin typeface="Arial Narrow" panose="020B0606020202030204" pitchFamily="34" charset="0"/>
              </a:rPr>
            </a:br>
            <a:r>
              <a:rPr lang="en-US" sz="2800" dirty="0">
                <a:latin typeface="Arial Narrow" panose="020B0606020202030204" pitchFamily="34" charset="0"/>
              </a:rPr>
              <a:t/>
            </a:r>
            <a:br>
              <a:rPr lang="en-US" sz="2800" dirty="0">
                <a:latin typeface="Arial Narrow" panose="020B0606020202030204" pitchFamily="34" charset="0"/>
              </a:rPr>
            </a:br>
            <a:r>
              <a:rPr lang="en-US" sz="2800" dirty="0" err="1">
                <a:solidFill>
                  <a:srgbClr val="00B050"/>
                </a:solidFill>
                <a:latin typeface="Arial Narrow" panose="020B0606020202030204" pitchFamily="34" charset="0"/>
              </a:rPr>
              <a:t>Membrana</a:t>
            </a:r>
            <a:r>
              <a:rPr lang="en-US" sz="2800" dirty="0">
                <a:solidFill>
                  <a:srgbClr val="00B050"/>
                </a:solidFill>
                <a:latin typeface="Arial Narrow" panose="020B0606020202030204" pitchFamily="34" charset="0"/>
              </a:rPr>
              <a:t> timpani (</a:t>
            </a:r>
            <a:r>
              <a:rPr lang="en-US" sz="2800" dirty="0" err="1">
                <a:solidFill>
                  <a:srgbClr val="00B050"/>
                </a:solidFill>
                <a:latin typeface="Arial Narrow" panose="020B0606020202030204" pitchFamily="34" charset="0"/>
              </a:rPr>
              <a:t>gendang</a:t>
            </a:r>
            <a:r>
              <a:rPr lang="en-US" sz="2800" dirty="0">
                <a:solidFill>
                  <a:srgbClr val="00B050"/>
                </a:solidFill>
                <a:latin typeface="Arial Narrow" panose="020B0606020202030204" pitchFamily="34" charset="0"/>
              </a:rPr>
              <a:t> </a:t>
            </a:r>
            <a:r>
              <a:rPr lang="en-US" sz="2800" dirty="0" err="1">
                <a:solidFill>
                  <a:srgbClr val="00B050"/>
                </a:solidFill>
                <a:latin typeface="Arial Narrow" panose="020B0606020202030204" pitchFamily="34" charset="0"/>
              </a:rPr>
              <a:t>telinga</a:t>
            </a:r>
            <a:r>
              <a:rPr lang="en-US" sz="2800" dirty="0">
                <a:solidFill>
                  <a:srgbClr val="00B050"/>
                </a:solidFill>
                <a:latin typeface="Arial Narrow" panose="020B0606020202030204" pitchFamily="34" charset="0"/>
              </a:rPr>
              <a:t>) </a:t>
            </a:r>
            <a:r>
              <a:rPr lang="en-US" sz="2800" dirty="0" err="1">
                <a:solidFill>
                  <a:srgbClr val="00B050"/>
                </a:solidFill>
                <a:latin typeface="Arial Narrow" panose="020B0606020202030204" pitchFamily="34" charset="0"/>
              </a:rPr>
              <a:t>sebagai</a:t>
            </a:r>
            <a:r>
              <a:rPr lang="en-US" sz="2800" dirty="0">
                <a:solidFill>
                  <a:srgbClr val="00B050"/>
                </a:solidFill>
                <a:latin typeface="Arial Narrow" panose="020B0606020202030204" pitchFamily="34" charset="0"/>
              </a:rPr>
              <a:t> </a:t>
            </a:r>
            <a:r>
              <a:rPr lang="en-US" sz="2800" dirty="0" err="1">
                <a:solidFill>
                  <a:srgbClr val="00B050"/>
                </a:solidFill>
                <a:latin typeface="Arial Narrow" panose="020B0606020202030204" pitchFamily="34" charset="0"/>
              </a:rPr>
              <a:t>pembatas</a:t>
            </a:r>
            <a:r>
              <a:rPr lang="en-US" sz="2800" dirty="0">
                <a:solidFill>
                  <a:srgbClr val="00B050"/>
                </a:solidFill>
                <a:latin typeface="Arial Narrow" panose="020B0606020202030204" pitchFamily="34" charset="0"/>
              </a:rPr>
              <a:t> </a:t>
            </a:r>
            <a:r>
              <a:rPr lang="en-US" sz="2800" dirty="0" err="1">
                <a:solidFill>
                  <a:srgbClr val="00B050"/>
                </a:solidFill>
                <a:latin typeface="Arial Narrow" panose="020B0606020202030204" pitchFamily="34" charset="0"/>
              </a:rPr>
              <a:t>telinga</a:t>
            </a:r>
            <a:r>
              <a:rPr lang="en-US" sz="2800" dirty="0">
                <a:solidFill>
                  <a:srgbClr val="00B050"/>
                </a:solidFill>
                <a:latin typeface="Arial Narrow" panose="020B0606020202030204" pitchFamily="34" charset="0"/>
              </a:rPr>
              <a:t> </a:t>
            </a:r>
            <a:r>
              <a:rPr lang="en-US" sz="2800" dirty="0" err="1">
                <a:solidFill>
                  <a:srgbClr val="00B050"/>
                </a:solidFill>
                <a:latin typeface="Arial Narrow" panose="020B0606020202030204" pitchFamily="34" charset="0"/>
              </a:rPr>
              <a:t>luar</a:t>
            </a:r>
            <a:r>
              <a:rPr lang="en-US" sz="2800" dirty="0">
                <a:solidFill>
                  <a:srgbClr val="00B050"/>
                </a:solidFill>
                <a:latin typeface="Arial Narrow" panose="020B0606020202030204" pitchFamily="34" charset="0"/>
              </a:rPr>
              <a:t> </a:t>
            </a:r>
            <a:r>
              <a:rPr lang="en-US" sz="2800" dirty="0" err="1">
                <a:solidFill>
                  <a:srgbClr val="00B050"/>
                </a:solidFill>
                <a:latin typeface="Arial Narrow" panose="020B0606020202030204" pitchFamily="34" charset="0"/>
              </a:rPr>
              <a:t>dan</a:t>
            </a:r>
            <a:r>
              <a:rPr lang="en-US" sz="2800" dirty="0">
                <a:solidFill>
                  <a:srgbClr val="00B050"/>
                </a:solidFill>
                <a:latin typeface="Arial Narrow" panose="020B0606020202030204" pitchFamily="34" charset="0"/>
              </a:rPr>
              <a:t> </a:t>
            </a:r>
            <a:r>
              <a:rPr lang="en-US" sz="2800" dirty="0" err="1">
                <a:solidFill>
                  <a:srgbClr val="00B050"/>
                </a:solidFill>
                <a:latin typeface="Arial Narrow" panose="020B0606020202030204" pitchFamily="34" charset="0"/>
              </a:rPr>
              <a:t>telinga</a:t>
            </a:r>
            <a:r>
              <a:rPr lang="en-US" sz="2800" dirty="0">
                <a:solidFill>
                  <a:srgbClr val="00B050"/>
                </a:solidFill>
                <a:latin typeface="Arial Narrow" panose="020B0606020202030204" pitchFamily="34" charset="0"/>
              </a:rPr>
              <a:t> </a:t>
            </a:r>
            <a:r>
              <a:rPr lang="en-US" sz="2800" dirty="0" err="1">
                <a:solidFill>
                  <a:srgbClr val="00B050"/>
                </a:solidFill>
                <a:latin typeface="Arial Narrow" panose="020B0606020202030204" pitchFamily="34" charset="0"/>
              </a:rPr>
              <a:t>tengah</a:t>
            </a:r>
            <a:r>
              <a:rPr lang="en-US" sz="2800" dirty="0">
                <a:solidFill>
                  <a:srgbClr val="00B050"/>
                </a:solidFill>
                <a:latin typeface="Arial Narrow" panose="020B0606020202030204" pitchFamily="34" charset="0"/>
              </a:rPr>
              <a:t> </a:t>
            </a:r>
            <a:r>
              <a:rPr lang="en-US" sz="2800" dirty="0" err="1">
                <a:solidFill>
                  <a:srgbClr val="00B050"/>
                </a:solidFill>
                <a:latin typeface="Arial Narrow" panose="020B0606020202030204" pitchFamily="34" charset="0"/>
              </a:rPr>
              <a:t>digetarkan</a:t>
            </a:r>
            <a:r>
              <a:rPr lang="en-US" sz="2800" dirty="0">
                <a:solidFill>
                  <a:srgbClr val="00B050"/>
                </a:solidFill>
                <a:latin typeface="Arial Narrow" panose="020B0606020202030204" pitchFamily="34" charset="0"/>
              </a:rPr>
              <a:t> </a:t>
            </a:r>
            <a:r>
              <a:rPr lang="en-US" sz="2800" dirty="0" err="1">
                <a:solidFill>
                  <a:srgbClr val="00B050"/>
                </a:solidFill>
                <a:latin typeface="Arial Narrow" panose="020B0606020202030204" pitchFamily="34" charset="0"/>
              </a:rPr>
              <a:t>dan</a:t>
            </a:r>
            <a:r>
              <a:rPr lang="en-US" sz="2800" dirty="0">
                <a:solidFill>
                  <a:srgbClr val="00B050"/>
                </a:solidFill>
                <a:latin typeface="Arial Narrow" panose="020B0606020202030204" pitchFamily="34" charset="0"/>
              </a:rPr>
              <a:t> </a:t>
            </a:r>
            <a:r>
              <a:rPr lang="en-US" sz="2800" dirty="0" err="1">
                <a:solidFill>
                  <a:srgbClr val="00B050"/>
                </a:solidFill>
                <a:latin typeface="Arial Narrow" panose="020B0606020202030204" pitchFamily="34" charset="0"/>
              </a:rPr>
              <a:t>menguatkan</a:t>
            </a:r>
            <a:r>
              <a:rPr lang="en-US" sz="2800" dirty="0">
                <a:solidFill>
                  <a:srgbClr val="00B050"/>
                </a:solidFill>
                <a:latin typeface="Arial Narrow" panose="020B0606020202030204" pitchFamily="34" charset="0"/>
              </a:rPr>
              <a:t> </a:t>
            </a:r>
            <a:r>
              <a:rPr lang="en-US" sz="2800" dirty="0" err="1">
                <a:solidFill>
                  <a:srgbClr val="00B050"/>
                </a:solidFill>
                <a:latin typeface="Arial Narrow" panose="020B0606020202030204" pitchFamily="34" charset="0"/>
              </a:rPr>
              <a:t>suara</a:t>
            </a:r>
            <a:r>
              <a:rPr lang="en-US" sz="2800" dirty="0">
                <a:solidFill>
                  <a:srgbClr val="00B050"/>
                </a:solidFill>
                <a:latin typeface="Arial Narrow" panose="020B0606020202030204" pitchFamily="34" charset="0"/>
              </a:rPr>
              <a:t>. </a:t>
            </a:r>
            <a:r>
              <a:rPr lang="en-US" sz="2800" dirty="0" err="1">
                <a:solidFill>
                  <a:srgbClr val="00B050"/>
                </a:solidFill>
                <a:latin typeface="Arial Narrow" panose="020B0606020202030204" pitchFamily="34" charset="0"/>
              </a:rPr>
              <a:t>Luas</a:t>
            </a:r>
            <a:r>
              <a:rPr lang="en-US" sz="2800" dirty="0">
                <a:solidFill>
                  <a:srgbClr val="00B050"/>
                </a:solidFill>
                <a:latin typeface="Arial Narrow" panose="020B0606020202030204" pitchFamily="34" charset="0"/>
              </a:rPr>
              <a:t> </a:t>
            </a:r>
            <a:r>
              <a:rPr lang="en-US" sz="2800" dirty="0" err="1">
                <a:solidFill>
                  <a:srgbClr val="00B050"/>
                </a:solidFill>
                <a:latin typeface="Arial Narrow" panose="020B0606020202030204" pitchFamily="34" charset="0"/>
              </a:rPr>
              <a:t>membrana</a:t>
            </a:r>
            <a:r>
              <a:rPr lang="en-US" sz="2800" dirty="0">
                <a:solidFill>
                  <a:srgbClr val="00B050"/>
                </a:solidFill>
                <a:latin typeface="Arial Narrow" panose="020B0606020202030204" pitchFamily="34" charset="0"/>
              </a:rPr>
              <a:t> timpani </a:t>
            </a:r>
            <a:r>
              <a:rPr lang="en-US" sz="2800" dirty="0" err="1">
                <a:solidFill>
                  <a:srgbClr val="00B050"/>
                </a:solidFill>
                <a:latin typeface="Arial Narrow" panose="020B0606020202030204" pitchFamily="34" charset="0"/>
              </a:rPr>
              <a:t>kira-kira</a:t>
            </a:r>
            <a:r>
              <a:rPr lang="en-US" sz="2800" dirty="0">
                <a:solidFill>
                  <a:srgbClr val="00B050"/>
                </a:solidFill>
                <a:latin typeface="Arial Narrow" panose="020B0606020202030204" pitchFamily="34" charset="0"/>
              </a:rPr>
              <a:t> 51 mm</a:t>
            </a:r>
            <a:r>
              <a:rPr lang="en-US" sz="2800" baseline="30000" dirty="0">
                <a:solidFill>
                  <a:srgbClr val="00B050"/>
                </a:solidFill>
                <a:latin typeface="Arial Narrow" panose="020B0606020202030204" pitchFamily="34" charset="0"/>
              </a:rPr>
              <a:t>2</a:t>
            </a:r>
            <a:r>
              <a:rPr lang="en-US" sz="2800" dirty="0">
                <a:solidFill>
                  <a:srgbClr val="00B050"/>
                </a:solidFill>
                <a:latin typeface="Arial Narrow" panose="020B0606020202030204" pitchFamily="34" charset="0"/>
              </a:rPr>
              <a:t>.</a:t>
            </a:r>
            <a:r>
              <a:rPr lang="en-US" sz="2800" dirty="0">
                <a:latin typeface="Arial Narrow" panose="020B0606020202030204" pitchFamily="34" charset="0"/>
              </a:rPr>
              <a:t/>
            </a:r>
            <a:br>
              <a:rPr lang="en-US" sz="2800" dirty="0">
                <a:latin typeface="Arial Narrow" panose="020B0606020202030204" pitchFamily="34" charset="0"/>
              </a:rPr>
            </a:br>
            <a:endParaRPr lang="en-US" sz="2800" dirty="0">
              <a:latin typeface="Arial Narrow" panose="020B0606020202030204" pitchFamily="34" charset="0"/>
            </a:endParaRPr>
          </a:p>
        </p:txBody>
      </p:sp>
    </p:spTree>
    <p:extLst>
      <p:ext uri="{BB962C8B-B14F-4D97-AF65-F5344CB8AC3E}">
        <p14:creationId xmlns:p14="http://schemas.microsoft.com/office/powerpoint/2010/main" val="8244966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524000" y="0"/>
            <a:ext cx="9144000" cy="6858000"/>
          </a:xfrm>
        </p:spPr>
        <p:txBody>
          <a:bodyPr/>
          <a:lstStyle/>
          <a:p>
            <a:pPr algn="l" eaLnBrk="1" hangingPunct="1"/>
            <a:r>
              <a:rPr lang="en-US" sz="2800">
                <a:solidFill>
                  <a:srgbClr val="FF0000"/>
                </a:solidFill>
                <a:latin typeface="Arial Narrow" panose="020B0606020202030204" pitchFamily="34" charset="0"/>
              </a:rPr>
              <a:t>2. Pada telinga tengah</a:t>
            </a:r>
            <a:r>
              <a:rPr lang="en-US" sz="2800">
                <a:latin typeface="Arial Narrow" panose="020B0606020202030204" pitchFamily="34" charset="0"/>
              </a:rPr>
              <a:t/>
            </a:r>
            <a:br>
              <a:rPr lang="en-US" sz="2800">
                <a:latin typeface="Arial Narrow" panose="020B0606020202030204" pitchFamily="34" charset="0"/>
              </a:rPr>
            </a:br>
            <a:r>
              <a:rPr lang="en-US" sz="2800">
                <a:latin typeface="Arial Narrow" panose="020B0606020202030204" pitchFamily="34" charset="0"/>
              </a:rPr>
              <a:t/>
            </a:r>
            <a:br>
              <a:rPr lang="en-US" sz="2800">
                <a:latin typeface="Arial Narrow" panose="020B0606020202030204" pitchFamily="34" charset="0"/>
              </a:rPr>
            </a:br>
            <a:r>
              <a:rPr lang="en-US" sz="2800">
                <a:solidFill>
                  <a:srgbClr val="0033CC"/>
                </a:solidFill>
                <a:latin typeface="Arial Narrow" panose="020B0606020202030204" pitchFamily="34" charset="0"/>
              </a:rPr>
              <a:t>Tulang-tulang pendengaran (malleus, inkus dan stapes) menguatkan suara dengan mekanisme gaya ungkit dan melanjutkannya menuju pembatas telinga dalam yaitu foramen ovale. </a:t>
            </a:r>
            <a:r>
              <a:rPr lang="en-US" sz="2800">
                <a:latin typeface="Arial Narrow" panose="020B0606020202030204" pitchFamily="34" charset="0"/>
              </a:rPr>
              <a:t/>
            </a:r>
            <a:br>
              <a:rPr lang="en-US" sz="2800">
                <a:latin typeface="Arial Narrow" panose="020B0606020202030204" pitchFamily="34" charset="0"/>
              </a:rPr>
            </a:br>
            <a:r>
              <a:rPr lang="en-US" sz="2800">
                <a:latin typeface="Arial Narrow" panose="020B0606020202030204" pitchFamily="34" charset="0"/>
              </a:rPr>
              <a:t/>
            </a:r>
            <a:br>
              <a:rPr lang="en-US" sz="2800">
                <a:latin typeface="Arial Narrow" panose="020B0606020202030204" pitchFamily="34" charset="0"/>
              </a:rPr>
            </a:br>
            <a:r>
              <a:rPr lang="en-US" sz="2800">
                <a:latin typeface="Arial Narrow" panose="020B0606020202030204" pitchFamily="34" charset="0"/>
              </a:rPr>
              <a:t>Efek dari gaya ungkit tulang pendengaran terhadap getaran suara adalah 1,3 kali. Cermati bahwa tulang-tulang pendengaran berawal dari membrana timpani seluas 51 mm</a:t>
            </a:r>
            <a:r>
              <a:rPr lang="en-US" sz="2800" baseline="30000">
                <a:latin typeface="Arial Narrow" panose="020B0606020202030204" pitchFamily="34" charset="0"/>
              </a:rPr>
              <a:t>2</a:t>
            </a:r>
            <a:r>
              <a:rPr lang="en-US" sz="2800">
                <a:latin typeface="Arial Narrow" panose="020B0606020202030204" pitchFamily="34" charset="0"/>
              </a:rPr>
              <a:t> dan berakhir pada foramen ovale dengan luas kira-kira 3 mm</a:t>
            </a:r>
            <a:r>
              <a:rPr lang="en-US" sz="2800" baseline="30000">
                <a:latin typeface="Arial Narrow" panose="020B0606020202030204" pitchFamily="34" charset="0"/>
              </a:rPr>
              <a:t>2</a:t>
            </a:r>
            <a:r>
              <a:rPr lang="en-US" sz="2800">
                <a:latin typeface="Arial Narrow" panose="020B0606020202030204" pitchFamily="34" charset="0"/>
              </a:rPr>
              <a:t>. Dengan demikian getaran suara yang masuk ke dalam telinga mengalami amplifikasi sebesar:</a:t>
            </a:r>
            <a:br>
              <a:rPr lang="en-US" sz="2800">
                <a:latin typeface="Arial Narrow" panose="020B0606020202030204" pitchFamily="34" charset="0"/>
              </a:rPr>
            </a:br>
            <a:r>
              <a:rPr lang="en-US" sz="2800">
                <a:latin typeface="Arial Narrow" panose="020B0606020202030204" pitchFamily="34" charset="0"/>
              </a:rPr>
              <a:t>  </a:t>
            </a:r>
            <a:br>
              <a:rPr lang="en-US" sz="2800">
                <a:latin typeface="Arial Narrow" panose="020B0606020202030204" pitchFamily="34" charset="0"/>
              </a:rPr>
            </a:br>
            <a:r>
              <a:rPr lang="en-US" sz="2800">
                <a:latin typeface="Arial Narrow" panose="020B0606020202030204" pitchFamily="34" charset="0"/>
              </a:rPr>
              <a:t> 51/3 x 1,3 = 22 kali</a:t>
            </a:r>
            <a:br>
              <a:rPr lang="en-US" sz="2800">
                <a:latin typeface="Arial Narrow" panose="020B0606020202030204" pitchFamily="34" charset="0"/>
              </a:rPr>
            </a:br>
            <a:endParaRPr lang="en-US" sz="2800">
              <a:latin typeface="Arial Narrow" panose="020B0606020202030204" pitchFamily="34" charset="0"/>
            </a:endParaRPr>
          </a:p>
        </p:txBody>
      </p:sp>
    </p:spTree>
    <p:extLst>
      <p:ext uri="{BB962C8B-B14F-4D97-AF65-F5344CB8AC3E}">
        <p14:creationId xmlns:p14="http://schemas.microsoft.com/office/powerpoint/2010/main" val="37225866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125000"/>
              </a:schemeClr>
              <a:schemeClr val="phClr">
                <a:tint val="92000"/>
                <a:shade val="70000"/>
                <a:satMod val="110000"/>
              </a:schemeClr>
            </a:duotone>
          </a:blip>
          <a:tile tx="0" ty="0" sx="22000" sy="2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E736489A-00C3-4E0A-AAA8-D4D3127BA5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545</TotalTime>
  <Words>578</Words>
  <Application>Microsoft Office PowerPoint</Application>
  <PresentationFormat>Widescreen</PresentationFormat>
  <Paragraphs>117</Paragraphs>
  <Slides>18</Slides>
  <Notes>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18</vt:i4>
      </vt:variant>
    </vt:vector>
  </HeadingPairs>
  <TitlesOfParts>
    <vt:vector size="28" baseType="lpstr">
      <vt:lpstr>Arial</vt:lpstr>
      <vt:lpstr>Arial Narrow</vt:lpstr>
      <vt:lpstr>Calibri</vt:lpstr>
      <vt:lpstr>Times New Roman</vt:lpstr>
      <vt:lpstr>Tw Cen MT</vt:lpstr>
      <vt:lpstr>Tw Cen MT Condensed</vt:lpstr>
      <vt:lpstr>Wingdings</vt:lpstr>
      <vt:lpstr>Wingdings 3</vt:lpstr>
      <vt:lpstr>Integral</vt:lpstr>
      <vt:lpstr>Office Theme</vt:lpstr>
      <vt:lpstr>BIOAKUSTIK</vt:lpstr>
      <vt:lpstr>PENGERTIAN BIOAKUSTIK</vt:lpstr>
      <vt:lpstr>Frekuensi, kecepatan dan panjang gelombang bunyi</vt:lpstr>
      <vt:lpstr>PowerPoint Presentation</vt:lpstr>
      <vt:lpstr>PowerPoint Presentation</vt:lpstr>
      <vt:lpstr>TELINGA DAN PROSES PENDENGARAN   Organ yang berperan menerima getaran suara  Getaran tergolong sebagai energi mekanik  Energi mekanik ini diterima dan diolah di dalam telinga, lalu diubah menjadi energi listrik setelah diterima oleh reseptor saraf sensorik di organon korti telinga dalam</vt:lpstr>
      <vt:lpstr>PowerPoint Presentation</vt:lpstr>
      <vt:lpstr>Proses pengolahan suara oleh telinga:  1. Pada telinga luar  Aurikel (daun telinga) mengumpulkan gelombang suara untuk diteruskan ke liang telinga. Bandingkan bentuk corong daun telinga dengan stetoskop serta bandingkan pula fungsinya.  Meatus akustikus eksternus (liang telinga luar) yang areanya lebih sempit akan meningkatkan intensitas suara dan diteruskan menuju telinga tengah.   Membrana timpani (gendang telinga) sebagai pembatas telinga luar dan telinga tengah digetarkan dan menguatkan suara. Luas membrana timpani kira-kira 51 mm2. </vt:lpstr>
      <vt:lpstr>2. Pada telinga tengah  Tulang-tulang pendengaran (malleus, inkus dan stapes) menguatkan suara dengan mekanisme gaya ungkit dan melanjutkannya menuju pembatas telinga dalam yaitu foramen ovale.   Efek dari gaya ungkit tulang pendengaran terhadap getaran suara adalah 1,3 kali. Cermati bahwa tulang-tulang pendengaran berawal dari membrana timpani seluas 51 mm2 dan berakhir pada foramen ovale dengan luas kira-kira 3 mm2. Dengan demikian getaran suara yang masuk ke dalam telinga mengalami amplifikasi sebesar:     51/3 x 1,3 = 22 kali </vt:lpstr>
      <vt:lpstr>PowerPoint Presentation</vt:lpstr>
      <vt:lpstr>3. Pada telinga dalam  Telinga dalam: kokhlea (rumah siput) dan duktus semisirkularis (saluran setengah lingkaran).   Di dalam kokhlea terdapat 3 saluran: skala vestibuli dan skala timpani yang berisi cairan perilimfe, yang akan bergetar meneruskan getaran dari foramen ovale. Selanjutnya getaran ini akan menggetarkan cairan endolimfe dan organ korti di skala ketiga (skala media).   Organ korti merupakan sel-sel rambut sebagai reseptor pendengaran. Dengan kata lain energi mekanik berupa getaran tadi merangsang reseptor saraf sensorik pendengaran (Nervus VIII) dan diteruskan sebagai energi listrik menuju otak untuk ditafsirkan. </vt:lpstr>
      <vt:lpstr>PowerPoint Presentation</vt:lpstr>
      <vt:lpstr>PowerPoint Presentation</vt:lpstr>
      <vt:lpstr>PRAKTIK PERKUSI</vt:lpstr>
      <vt:lpstr>HASIL PRAKTIK PERKUSI</vt:lpstr>
      <vt:lpstr>  PRAKTIKUM AUSKULTASI   </vt:lpstr>
      <vt:lpstr>HASIL PRAKTIK AUSKULTASI</vt:lpstr>
      <vt:lpstr>VIDEO</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BIOMEKANIK, BIOAKUSTIK, BIOTHERMAL</dc:title>
  <dc:creator>USER</dc:creator>
  <cp:lastModifiedBy>Hp</cp:lastModifiedBy>
  <cp:revision>25</cp:revision>
  <dcterms:created xsi:type="dcterms:W3CDTF">2016-12-18T20:43:17Z</dcterms:created>
  <dcterms:modified xsi:type="dcterms:W3CDTF">2018-12-29T04:51:33Z</dcterms:modified>
</cp:coreProperties>
</file>