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6" y="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BE6BE-8673-48AE-8C7E-6F6CAEABF82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3D0C2-190E-45CC-9B4C-153423B61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___________________________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 err="1"/>
              <a:t>Assalamualaikum</a:t>
            </a:r>
            <a:r>
              <a:rPr lang="en-US" sz="3800" b="1" dirty="0"/>
              <a:t> </a:t>
            </a:r>
            <a:r>
              <a:rPr lang="en-US" sz="3800" b="1" dirty="0" err="1"/>
              <a:t>Wr</a:t>
            </a:r>
            <a:r>
              <a:rPr lang="en-US" sz="3800" b="1" dirty="0"/>
              <a:t> </a:t>
            </a:r>
            <a:r>
              <a:rPr lang="en-US" sz="3800" b="1" dirty="0" err="1"/>
              <a:t>Wb</a:t>
            </a:r>
            <a:endParaRPr lang="en-US" sz="3800" b="1" dirty="0"/>
          </a:p>
          <a:p>
            <a:r>
              <a:rPr lang="en-US" sz="3800" b="1" dirty="0" err="1"/>
              <a:t>Doa</a:t>
            </a:r>
            <a:r>
              <a:rPr lang="en-US" sz="3800" b="1" dirty="0"/>
              <a:t>  </a:t>
            </a:r>
            <a:r>
              <a:rPr lang="en-US" sz="3800" b="1" dirty="0" err="1"/>
              <a:t>Belajar</a:t>
            </a:r>
            <a:endParaRPr lang="en-US" sz="3800" b="1" dirty="0"/>
          </a:p>
          <a:p>
            <a:r>
              <a:rPr lang="en-US" sz="3800" b="1" dirty="0" err="1"/>
              <a:t>Asyhadu</a:t>
            </a:r>
            <a:r>
              <a:rPr lang="en-US" sz="3800" b="1" dirty="0"/>
              <a:t> </a:t>
            </a:r>
            <a:r>
              <a:rPr lang="en-US" sz="3800" b="1" dirty="0" err="1"/>
              <a:t>alla</a:t>
            </a:r>
            <a:r>
              <a:rPr lang="en-US" sz="3800" b="1" dirty="0"/>
              <a:t> </a:t>
            </a:r>
            <a:r>
              <a:rPr lang="en-US" sz="3800" b="1" dirty="0" err="1"/>
              <a:t>ilaha</a:t>
            </a:r>
            <a:r>
              <a:rPr lang="en-US" sz="3800" b="1" dirty="0"/>
              <a:t> </a:t>
            </a:r>
            <a:r>
              <a:rPr lang="en-US" sz="3800" b="1" dirty="0" err="1"/>
              <a:t>ilalloh</a:t>
            </a:r>
            <a:r>
              <a:rPr lang="en-US" sz="3800" b="1" dirty="0"/>
              <a:t> </a:t>
            </a:r>
            <a:r>
              <a:rPr lang="en-US" sz="3800" b="1" dirty="0" err="1"/>
              <a:t>Wa</a:t>
            </a:r>
            <a:r>
              <a:rPr lang="en-US" sz="3800" b="1" dirty="0"/>
              <a:t> </a:t>
            </a:r>
            <a:r>
              <a:rPr lang="en-US" sz="3800" b="1" dirty="0" err="1"/>
              <a:t>asyhadu</a:t>
            </a:r>
            <a:r>
              <a:rPr lang="en-US" sz="3800" b="1" dirty="0"/>
              <a:t> </a:t>
            </a:r>
            <a:r>
              <a:rPr lang="en-US" sz="3800" b="1" dirty="0" err="1"/>
              <a:t>anna</a:t>
            </a:r>
            <a:r>
              <a:rPr lang="en-US" sz="3800" b="1" dirty="0"/>
              <a:t> </a:t>
            </a:r>
            <a:r>
              <a:rPr lang="en-US" sz="3800" b="1" dirty="0" err="1"/>
              <a:t>Muhammadanrosuululloh</a:t>
            </a:r>
            <a:r>
              <a:rPr lang="en-US" sz="3800" b="1" dirty="0"/>
              <a:t> </a:t>
            </a:r>
            <a:r>
              <a:rPr lang="en-US" sz="3800" b="1" dirty="0" err="1"/>
              <a:t>Rodlitu</a:t>
            </a:r>
            <a:r>
              <a:rPr lang="en-US" sz="3800" b="1" dirty="0"/>
              <a:t> </a:t>
            </a:r>
            <a:r>
              <a:rPr lang="en-US" sz="3800" b="1" dirty="0" err="1"/>
              <a:t>billaahi</a:t>
            </a:r>
            <a:r>
              <a:rPr lang="en-US" sz="3800" b="1" dirty="0"/>
              <a:t> </a:t>
            </a:r>
            <a:r>
              <a:rPr lang="en-US" sz="3800" b="1" dirty="0" err="1"/>
              <a:t>robbaa</a:t>
            </a:r>
            <a:r>
              <a:rPr lang="en-US" sz="3800" b="1" dirty="0"/>
              <a:t> </a:t>
            </a:r>
            <a:r>
              <a:rPr lang="en-US" sz="3800" b="1" dirty="0" err="1"/>
              <a:t>wa</a:t>
            </a:r>
            <a:r>
              <a:rPr lang="en-US" sz="3800" b="1" dirty="0"/>
              <a:t> </a:t>
            </a:r>
            <a:r>
              <a:rPr lang="en-US" sz="3800" b="1" dirty="0" err="1"/>
              <a:t>bil</a:t>
            </a:r>
            <a:r>
              <a:rPr lang="en-US" sz="3800" b="1" dirty="0"/>
              <a:t> </a:t>
            </a:r>
            <a:r>
              <a:rPr lang="en-US" sz="3800" b="1" dirty="0" err="1"/>
              <a:t>islamidiinna</a:t>
            </a:r>
            <a:r>
              <a:rPr lang="en-US" sz="3800" b="1" dirty="0"/>
              <a:t> </a:t>
            </a:r>
            <a:r>
              <a:rPr lang="en-US" sz="3800" b="1" dirty="0" err="1"/>
              <a:t>wa</a:t>
            </a:r>
            <a:r>
              <a:rPr lang="en-US" sz="3800" b="1" dirty="0"/>
              <a:t> bi </a:t>
            </a:r>
            <a:r>
              <a:rPr lang="en-US" sz="3800" b="1" dirty="0" err="1"/>
              <a:t>Muhammadin</a:t>
            </a:r>
            <a:r>
              <a:rPr lang="en-US" sz="3800" b="1" dirty="0"/>
              <a:t> </a:t>
            </a:r>
            <a:r>
              <a:rPr lang="en-US" sz="3800" b="1" dirty="0" err="1"/>
              <a:t>nabiyyaw</a:t>
            </a:r>
            <a:r>
              <a:rPr lang="en-US" sz="3800" b="1" dirty="0"/>
              <a:t> </a:t>
            </a:r>
            <a:r>
              <a:rPr lang="en-US" sz="3800" b="1" dirty="0" err="1"/>
              <a:t>warosuulaa</a:t>
            </a:r>
            <a:r>
              <a:rPr lang="en-US" sz="3800" b="1" dirty="0"/>
              <a:t> </a:t>
            </a:r>
            <a:r>
              <a:rPr lang="en-US" sz="3800" b="1" dirty="0" err="1"/>
              <a:t>Robbi</a:t>
            </a:r>
            <a:r>
              <a:rPr lang="en-US" sz="3800" b="1" dirty="0"/>
              <a:t> </a:t>
            </a:r>
            <a:r>
              <a:rPr lang="en-US" sz="3800" b="1" dirty="0" err="1"/>
              <a:t>zidni</a:t>
            </a:r>
            <a:r>
              <a:rPr lang="en-US" sz="3800" b="1" dirty="0"/>
              <a:t> “</a:t>
            </a:r>
            <a:r>
              <a:rPr lang="en-US" sz="3800" b="1" dirty="0" err="1"/>
              <a:t>Ilma</a:t>
            </a:r>
            <a:r>
              <a:rPr lang="en-US" sz="3800" b="1" dirty="0"/>
              <a:t> </a:t>
            </a:r>
            <a:r>
              <a:rPr lang="en-US" sz="3800" b="1" dirty="0" err="1"/>
              <a:t>Warzuqnii</a:t>
            </a:r>
            <a:r>
              <a:rPr lang="en-US" sz="3800" b="1" dirty="0"/>
              <a:t> </a:t>
            </a:r>
            <a:r>
              <a:rPr lang="en-US" sz="3800" b="1" dirty="0" err="1"/>
              <a:t>fahmaa</a:t>
            </a:r>
            <a:r>
              <a:rPr lang="en-US" sz="3800" b="1" dirty="0"/>
              <a:t> </a:t>
            </a:r>
            <a:r>
              <a:rPr lang="en-US" sz="3800" b="1" dirty="0" err="1"/>
              <a:t>Aamiin</a:t>
            </a:r>
            <a:r>
              <a:rPr lang="en-US" sz="3800" b="1" dirty="0"/>
              <a:t>…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9144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9906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MATERI KULIAH ETIKA PROFESI HUKUM KESEHATAN</a:t>
            </a:r>
            <a:br>
              <a:rPr lang="en-US" sz="2400" dirty="0"/>
            </a:br>
            <a:r>
              <a:rPr lang="en-US" sz="2400" dirty="0"/>
              <a:t>TOPIK : HAK KEWAJIBAN &amp; TANGGUNG JAWAB  LANDASAN HUKUM ETIKA PROFESI</a:t>
            </a:r>
            <a:br>
              <a:rPr lang="en-US" sz="2400" dirty="0"/>
            </a:br>
            <a:r>
              <a:rPr lang="en-US" sz="2400" dirty="0" err="1"/>
              <a:t>Oleh</a:t>
            </a:r>
            <a:r>
              <a:rPr lang="en-US" sz="2400" dirty="0"/>
              <a:t> Tri </a:t>
            </a:r>
            <a:r>
              <a:rPr lang="en-US" sz="2400" dirty="0" err="1"/>
              <a:t>Wahyuning</a:t>
            </a:r>
            <a:r>
              <a:rPr lang="en-US" sz="2400" dirty="0"/>
              <a:t> </a:t>
            </a:r>
            <a:r>
              <a:rPr lang="en-US" sz="2400" dirty="0" err="1"/>
              <a:t>Puji</a:t>
            </a:r>
            <a:r>
              <a:rPr lang="en-US" sz="2400" dirty="0"/>
              <a:t> </a:t>
            </a:r>
            <a:r>
              <a:rPr lang="en-US" sz="2400" dirty="0" err="1"/>
              <a:t>Astuti</a:t>
            </a:r>
            <a:r>
              <a:rPr lang="en-US" sz="2400" dirty="0"/>
              <a:t>’ </a:t>
            </a:r>
            <a:r>
              <a:rPr lang="en-US" sz="2400" dirty="0" err="1"/>
              <a:t>Ssi.T</a:t>
            </a:r>
            <a:r>
              <a:rPr lang="en-US" sz="2400" dirty="0"/>
              <a:t>., MH (</a:t>
            </a:r>
            <a:r>
              <a:rPr lang="en-US" sz="2400" dirty="0" err="1"/>
              <a:t>Kes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/>
              <a:t>II. PRINSIP KODE ETIK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Mentri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Republik</a:t>
            </a:r>
            <a:r>
              <a:rPr lang="en-US" sz="2000" dirty="0"/>
              <a:t> Indonesia No 369/</a:t>
            </a:r>
            <a:r>
              <a:rPr lang="en-US" sz="2000" dirty="0" err="1"/>
              <a:t>Menkes</a:t>
            </a:r>
            <a:r>
              <a:rPr lang="en-US" sz="2000" dirty="0"/>
              <a:t>/SK/III/2007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, </a:t>
            </a:r>
            <a:r>
              <a:rPr lang="en-US" sz="2000" dirty="0" err="1"/>
              <a:t>didalamnya</a:t>
            </a:r>
            <a:r>
              <a:rPr lang="en-US" sz="2000" dirty="0"/>
              <a:t> 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Indonesia.</a:t>
            </a:r>
          </a:p>
          <a:p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pancasila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UUD 1945 </a:t>
            </a:r>
            <a:r>
              <a:rPr lang="en-US" sz="2000" dirty="0" err="1"/>
              <a:t>sbg</a:t>
            </a:r>
            <a:r>
              <a:rPr lang="en-US" sz="2000" dirty="0"/>
              <a:t> </a:t>
            </a:r>
            <a:r>
              <a:rPr lang="en-US" sz="2000" dirty="0" err="1"/>
              <a:t>landasan</a:t>
            </a:r>
            <a:r>
              <a:rPr lang="en-US" sz="2000" dirty="0"/>
              <a:t> ideal </a:t>
            </a:r>
            <a:r>
              <a:rPr lang="en-US" sz="2000" dirty="0" err="1"/>
              <a:t>dan</a:t>
            </a:r>
            <a:r>
              <a:rPr lang="en-US" sz="2000" dirty="0"/>
              <a:t> garis2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haluan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sbg</a:t>
            </a:r>
            <a:r>
              <a:rPr lang="en-US" sz="2000" dirty="0"/>
              <a:t> </a:t>
            </a:r>
            <a:r>
              <a:rPr lang="en-US" sz="2000" dirty="0" err="1"/>
              <a:t>landasan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endParaRPr lang="en-US" sz="2000" dirty="0"/>
          </a:p>
          <a:p>
            <a:r>
              <a:rPr lang="en-US" sz="2000" dirty="0" err="1"/>
              <a:t>Diskripsi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tik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Indonesia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ciri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bersumber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nilai2  internal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eksternal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disiplin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 </a:t>
            </a:r>
            <a:r>
              <a:rPr lang="en-US" sz="2000" dirty="0" err="1"/>
              <a:t>komprehensif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membberikan</a:t>
            </a:r>
            <a:r>
              <a:rPr lang="en-US" sz="2000" dirty="0"/>
              <a:t> </a:t>
            </a:r>
            <a:r>
              <a:rPr lang="en-US" sz="2000" dirty="0" err="1"/>
              <a:t>tuntunan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pengabdian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pedoman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tata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keselarasan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profesional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endParaRPr lang="en-US" sz="2000" dirty="0"/>
          </a:p>
          <a:p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ditetapkan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 </a:t>
            </a:r>
            <a:r>
              <a:rPr lang="en-US" sz="2000" dirty="0" err="1"/>
              <a:t>Ikatan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Indonesia (IBI)  </a:t>
            </a:r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 </a:t>
            </a:r>
            <a:r>
              <a:rPr lang="en-US" sz="2000" dirty="0" err="1"/>
              <a:t>konggres</a:t>
            </a:r>
            <a:r>
              <a:rPr lang="en-US" sz="2000" dirty="0"/>
              <a:t> IBI</a:t>
            </a:r>
          </a:p>
          <a:p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menegakan</a:t>
            </a:r>
            <a:r>
              <a:rPr lang="en-US" sz="2000" dirty="0"/>
              <a:t> </a:t>
            </a:r>
            <a:r>
              <a:rPr lang="en-US" sz="2000" dirty="0" err="1"/>
              <a:t>disiplin</a:t>
            </a:r>
            <a:r>
              <a:rPr lang="en-US" sz="2000" dirty="0"/>
              <a:t> </a:t>
            </a:r>
            <a:r>
              <a:rPr lang="en-US" sz="2000" dirty="0" err="1"/>
              <a:t>dikalangan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endParaRPr lang="en-US" sz="2000" dirty="0"/>
          </a:p>
          <a:p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Indonesia </a:t>
            </a:r>
            <a:r>
              <a:rPr lang="en-US" sz="2000" dirty="0" err="1"/>
              <a:t>pertama</a:t>
            </a:r>
            <a:r>
              <a:rPr lang="en-US" sz="2000" dirty="0"/>
              <a:t> kali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susun</a:t>
            </a:r>
            <a:r>
              <a:rPr lang="en-US" sz="2000" dirty="0"/>
              <a:t>  </a:t>
            </a:r>
            <a:r>
              <a:rPr lang="en-US" sz="2000" dirty="0" err="1"/>
              <a:t>th</a:t>
            </a:r>
            <a:r>
              <a:rPr lang="en-US" sz="2000" dirty="0"/>
              <a:t> 1986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syahkan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konggres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IBI </a:t>
            </a:r>
            <a:r>
              <a:rPr lang="en-US" sz="2000" dirty="0" err="1"/>
              <a:t>ke</a:t>
            </a:r>
            <a:r>
              <a:rPr lang="en-US" sz="2000" dirty="0"/>
              <a:t> X </a:t>
            </a:r>
            <a:r>
              <a:rPr lang="en-US" sz="2000" dirty="0" err="1"/>
              <a:t>th</a:t>
            </a:r>
            <a:r>
              <a:rPr lang="en-US" sz="2000" dirty="0"/>
              <a:t> 1988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petunjjuk</a:t>
            </a:r>
            <a:r>
              <a:rPr lang="en-US" sz="2000" dirty="0"/>
              <a:t> </a:t>
            </a:r>
            <a:r>
              <a:rPr lang="en-US" sz="2000" dirty="0" err="1"/>
              <a:t>pelaksanaanya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syahkan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rapat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(</a:t>
            </a:r>
            <a:r>
              <a:rPr lang="en-US" sz="2000" dirty="0" err="1"/>
              <a:t>Rakernas</a:t>
            </a:r>
            <a:r>
              <a:rPr lang="en-US" sz="2000" dirty="0"/>
              <a:t>) IBI </a:t>
            </a:r>
            <a:r>
              <a:rPr lang="en-US" sz="2000" dirty="0" err="1"/>
              <a:t>tahun</a:t>
            </a:r>
            <a:r>
              <a:rPr lang="en-US" sz="2000" dirty="0"/>
              <a:t> 1991</a:t>
            </a:r>
          </a:p>
          <a:p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Etik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disusun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penekanan</a:t>
            </a:r>
            <a:r>
              <a:rPr lang="en-US" sz="2000" dirty="0"/>
              <a:t> </a:t>
            </a:r>
            <a:r>
              <a:rPr lang="en-US" sz="2000" dirty="0" err="1"/>
              <a:t>keselamatan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lainya</a:t>
            </a:r>
            <a:r>
              <a:rPr lang="en-US" sz="2000" dirty="0"/>
              <a:t> ,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senantiasa</a:t>
            </a:r>
            <a:r>
              <a:rPr lang="en-US" sz="2000" dirty="0"/>
              <a:t> </a:t>
            </a:r>
            <a:r>
              <a:rPr lang="en-US" sz="2000" dirty="0" err="1"/>
              <a:t>berupaya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pemeliharaan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komprehensip</a:t>
            </a:r>
            <a:r>
              <a:rPr lang="en-US" sz="2000" dirty="0"/>
              <a:t> </a:t>
            </a:r>
            <a:r>
              <a:rPr lang="en-US" sz="2000" dirty="0" err="1"/>
              <a:t>thdp</a:t>
            </a:r>
            <a:r>
              <a:rPr lang="en-US" sz="2000" dirty="0"/>
              <a:t>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hamil</a:t>
            </a:r>
            <a:r>
              <a:rPr lang="en-US" sz="2000" dirty="0"/>
              <a:t>, </a:t>
            </a:r>
            <a:r>
              <a:rPr lang="en-US" sz="2000" dirty="0" err="1"/>
              <a:t>menyusui</a:t>
            </a:r>
            <a:r>
              <a:rPr lang="en-US" sz="2000" dirty="0"/>
              <a:t>,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balita</a:t>
            </a:r>
            <a:r>
              <a:rPr lang="en-US" sz="2000" dirty="0"/>
              <a:t> pd </a:t>
            </a:r>
            <a:r>
              <a:rPr lang="en-US" sz="2000" dirty="0" err="1"/>
              <a:t>khususnya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A. KODE ETIK BIDAN  INDONESIA  TERDIRI DARI 7 BAB YG DI</a:t>
            </a:r>
            <a:br>
              <a:rPr lang="en-US" sz="2400" dirty="0"/>
            </a:br>
            <a:r>
              <a:rPr lang="en-US" sz="2400" dirty="0"/>
              <a:t>     BEDAKAN ATAS  7 BAGIAN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/>
              <a:t>1.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thdp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(6 </a:t>
            </a:r>
            <a:r>
              <a:rPr lang="en-US" sz="2400" dirty="0" err="1"/>
              <a:t>butir</a:t>
            </a:r>
            <a:r>
              <a:rPr lang="en-US" sz="2400" dirty="0"/>
              <a:t>)</a:t>
            </a:r>
          </a:p>
          <a:p>
            <a:r>
              <a:rPr lang="en-US" sz="2400" dirty="0"/>
              <a:t>2.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nya</a:t>
            </a:r>
            <a:r>
              <a:rPr lang="en-US" sz="2400" dirty="0"/>
              <a:t> (3 </a:t>
            </a:r>
            <a:r>
              <a:rPr lang="en-US" sz="2400" dirty="0" err="1"/>
              <a:t>butir</a:t>
            </a:r>
            <a:r>
              <a:rPr lang="en-US" sz="2400" dirty="0"/>
              <a:t>)</a:t>
            </a:r>
          </a:p>
          <a:p>
            <a:r>
              <a:rPr lang="en-US" sz="2400" dirty="0"/>
              <a:t>3.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sejawat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lainya</a:t>
            </a:r>
            <a:r>
              <a:rPr lang="en-US" sz="2400" dirty="0"/>
              <a:t> (2 </a:t>
            </a:r>
            <a:r>
              <a:rPr lang="en-US" sz="2400" dirty="0" err="1"/>
              <a:t>butir</a:t>
            </a:r>
            <a:r>
              <a:rPr lang="en-US" sz="2400" dirty="0"/>
              <a:t>)</a:t>
            </a:r>
          </a:p>
          <a:p>
            <a:r>
              <a:rPr lang="en-US" sz="2400" dirty="0"/>
              <a:t>4.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thdp</a:t>
            </a:r>
            <a:r>
              <a:rPr lang="en-US" sz="2400" dirty="0"/>
              <a:t> </a:t>
            </a:r>
            <a:r>
              <a:rPr lang="en-US" sz="2400" dirty="0" err="1"/>
              <a:t>profesinya</a:t>
            </a:r>
            <a:r>
              <a:rPr lang="en-US" sz="2400" dirty="0"/>
              <a:t> (3 </a:t>
            </a:r>
            <a:r>
              <a:rPr lang="en-US" sz="2400" dirty="0" err="1"/>
              <a:t>butr</a:t>
            </a:r>
            <a:r>
              <a:rPr lang="en-US" sz="2400" dirty="0"/>
              <a:t>)</a:t>
            </a:r>
          </a:p>
          <a:p>
            <a:r>
              <a:rPr lang="en-US" sz="2400" dirty="0"/>
              <a:t>5.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thdp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(3 </a:t>
            </a:r>
            <a:r>
              <a:rPr lang="en-US" sz="2400" dirty="0" err="1"/>
              <a:t>butir</a:t>
            </a:r>
            <a:r>
              <a:rPr lang="en-US" sz="2400" dirty="0"/>
              <a:t>) ( </a:t>
            </a:r>
            <a:r>
              <a:rPr lang="en-US" sz="2400" dirty="0" err="1"/>
              <a:t>perubahan</a:t>
            </a:r>
            <a:r>
              <a:rPr lang="en-US" sz="2400" dirty="0"/>
              <a:t> 2007)</a:t>
            </a:r>
          </a:p>
          <a:p>
            <a:r>
              <a:rPr lang="en-US" sz="2400" dirty="0"/>
              <a:t>6.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nusa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air (2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butir</a:t>
            </a:r>
            <a:r>
              <a:rPr lang="en-US" sz="2400" dirty="0"/>
              <a:t>)</a:t>
            </a:r>
          </a:p>
          <a:p>
            <a:r>
              <a:rPr lang="en-US" sz="2400" dirty="0"/>
              <a:t>7. </a:t>
            </a:r>
            <a:r>
              <a:rPr lang="en-US" sz="2400" dirty="0" err="1"/>
              <a:t>Penutup</a:t>
            </a:r>
            <a:r>
              <a:rPr lang="en-US" sz="2400" dirty="0"/>
              <a:t> (1 </a:t>
            </a:r>
            <a:r>
              <a:rPr lang="en-US" sz="2400" dirty="0" err="1"/>
              <a:t>butir</a:t>
            </a:r>
            <a:r>
              <a:rPr lang="en-US" sz="2400" dirty="0"/>
              <a:t>)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dirty="0"/>
              <a:t>B. PENJELASAN  MASING2 KEWAJIBAN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1. KEWAJIBAN SETIAP BIDAN THDP KLIEN &amp; MASYARAKAT DLM MENJALANKAN TUGAS</a:t>
            </a:r>
          </a:p>
          <a:p>
            <a:pPr>
              <a:buNone/>
            </a:pPr>
            <a:r>
              <a:rPr lang="en-US" sz="2000" dirty="0"/>
              <a:t>.    </a:t>
            </a:r>
            <a:r>
              <a:rPr lang="en-US" sz="2000" dirty="0" err="1"/>
              <a:t>Senantiasa</a:t>
            </a:r>
            <a:r>
              <a:rPr lang="en-US" sz="2000" dirty="0"/>
              <a:t> </a:t>
            </a:r>
            <a:r>
              <a:rPr lang="en-US" sz="2000" dirty="0" err="1"/>
              <a:t>menjunjung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, </a:t>
            </a:r>
            <a:r>
              <a:rPr lang="en-US" sz="2000" dirty="0" err="1"/>
              <a:t>menghayati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mengamalkan</a:t>
            </a:r>
            <a:r>
              <a:rPr lang="en-US" sz="2000" dirty="0"/>
              <a:t> </a:t>
            </a:r>
            <a:r>
              <a:rPr lang="en-US" sz="2000" dirty="0" err="1"/>
              <a:t>sumpah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</a:t>
            </a:r>
            <a:r>
              <a:rPr lang="en-US" sz="2000" dirty="0" err="1"/>
              <a:t>jabatanya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pengabdianya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.     </a:t>
            </a:r>
            <a:r>
              <a:rPr lang="en-US" sz="2000" dirty="0" err="1"/>
              <a:t>Menjunjung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harkat</a:t>
            </a:r>
            <a:r>
              <a:rPr lang="en-US" sz="2000" dirty="0"/>
              <a:t> </a:t>
            </a:r>
            <a:r>
              <a:rPr lang="en-US" sz="2000" dirty="0" err="1"/>
              <a:t>dsn</a:t>
            </a:r>
            <a:r>
              <a:rPr lang="en-US" sz="2000" dirty="0"/>
              <a:t> </a:t>
            </a:r>
            <a:r>
              <a:rPr lang="en-US" sz="2000" dirty="0" err="1"/>
              <a:t>martabat</a:t>
            </a:r>
            <a:r>
              <a:rPr lang="en-US" sz="2000" dirty="0"/>
              <a:t> </a:t>
            </a:r>
            <a:r>
              <a:rPr lang="en-US" sz="2000" dirty="0" err="1"/>
              <a:t>kemanusiaan</a:t>
            </a:r>
            <a:r>
              <a:rPr lang="en-US" sz="2000" dirty="0"/>
              <a:t> yang </a:t>
            </a:r>
            <a:r>
              <a:rPr lang="en-US" sz="2000" dirty="0" err="1"/>
              <a:t>utuh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memelihara</a:t>
            </a:r>
            <a:r>
              <a:rPr lang="en-US" sz="2000" dirty="0"/>
              <a:t> </a:t>
            </a:r>
            <a:r>
              <a:rPr lang="en-US" sz="2000" dirty="0" err="1"/>
              <a:t>citra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.    </a:t>
            </a:r>
            <a:r>
              <a:rPr lang="en-US" sz="2000" dirty="0" err="1"/>
              <a:t>Berpedoman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peran</a:t>
            </a:r>
            <a:r>
              <a:rPr lang="en-US" sz="2000" dirty="0"/>
              <a:t>,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,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.    </a:t>
            </a:r>
            <a:r>
              <a:rPr lang="en-US" sz="2000" dirty="0" err="1"/>
              <a:t>Mendahulukan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, </a:t>
            </a:r>
            <a:r>
              <a:rPr lang="en-US" sz="2000" dirty="0" err="1"/>
              <a:t>menghormati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menghormati</a:t>
            </a:r>
            <a:r>
              <a:rPr lang="en-US" sz="2000" dirty="0"/>
              <a:t> nilai2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berlaku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.   </a:t>
            </a:r>
            <a:r>
              <a:rPr lang="en-US" sz="2000" dirty="0" err="1"/>
              <a:t>Mendahulukan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 ,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dng</a:t>
            </a:r>
            <a:r>
              <a:rPr lang="en-US" sz="2000" dirty="0"/>
              <a:t> </a:t>
            </a:r>
            <a:r>
              <a:rPr lang="en-US" sz="2000" dirty="0" err="1"/>
              <a:t>identitas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dng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dimilikinya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.   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serasi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tugasnya</a:t>
            </a:r>
            <a:r>
              <a:rPr lang="en-US" sz="2000" dirty="0"/>
              <a:t>, </a:t>
            </a:r>
            <a:r>
              <a:rPr lang="en-US" sz="2000" dirty="0" err="1"/>
              <a:t>dng</a:t>
            </a:r>
            <a:r>
              <a:rPr lang="en-US" sz="2000" dirty="0"/>
              <a:t> </a:t>
            </a:r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partisipasi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untk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derajat</a:t>
            </a:r>
            <a:r>
              <a:rPr lang="en-US" sz="2000" dirty="0"/>
              <a:t> </a:t>
            </a:r>
            <a:r>
              <a:rPr lang="en-US" sz="2000" dirty="0" err="1"/>
              <a:t>kesehatannya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optimal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/>
              <a:t>2. KEWAJIBAN SETIAP BIDAN TERHADAP TUGASNYA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r>
              <a:rPr lang="en-US" sz="2000" dirty="0" err="1"/>
              <a:t>Senantiasa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paripurna</a:t>
            </a:r>
            <a:r>
              <a:rPr lang="en-US" sz="2000" dirty="0"/>
              <a:t> pd </a:t>
            </a:r>
            <a:r>
              <a:rPr lang="en-US" sz="2000" dirty="0" err="1"/>
              <a:t>klien</a:t>
            </a:r>
            <a:r>
              <a:rPr lang="en-US" sz="2000" dirty="0"/>
              <a:t>,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dng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profesibyg</a:t>
            </a:r>
            <a:r>
              <a:rPr lang="en-US" sz="2000" dirty="0"/>
              <a:t> </a:t>
            </a:r>
            <a:r>
              <a:rPr lang="en-US" sz="2000" dirty="0" err="1"/>
              <a:t>dimilikinya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,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endParaRPr lang="en-US" sz="2000" dirty="0"/>
          </a:p>
          <a:p>
            <a:r>
              <a:rPr lang="en-US" sz="2000" dirty="0" err="1"/>
              <a:t>Berkewajiban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pertolongan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dng</a:t>
            </a:r>
            <a:r>
              <a:rPr lang="en-US" sz="2000" dirty="0"/>
              <a:t> </a:t>
            </a:r>
            <a:r>
              <a:rPr lang="en-US" sz="2000" dirty="0" err="1"/>
              <a:t>kewenangan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mengadakan</a:t>
            </a:r>
            <a:r>
              <a:rPr lang="en-US" sz="2000" dirty="0"/>
              <a:t> </a:t>
            </a:r>
            <a:r>
              <a:rPr lang="en-US" sz="2000" dirty="0" err="1"/>
              <a:t>konsultassi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rujukan</a:t>
            </a:r>
            <a:endParaRPr lang="en-US" sz="2000" dirty="0"/>
          </a:p>
          <a:p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menjamin</a:t>
            </a:r>
            <a:r>
              <a:rPr lang="en-US" sz="2000" dirty="0"/>
              <a:t> </a:t>
            </a:r>
            <a:r>
              <a:rPr lang="en-US" sz="2000" dirty="0" err="1"/>
              <a:t>kerahasiaan</a:t>
            </a:r>
            <a:r>
              <a:rPr lang="en-US" sz="2000" dirty="0"/>
              <a:t> </a:t>
            </a:r>
            <a:r>
              <a:rPr lang="en-US" sz="2000" dirty="0" err="1"/>
              <a:t>keterangan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dpt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percayakan</a:t>
            </a:r>
            <a:r>
              <a:rPr lang="en-US" sz="2000" dirty="0"/>
              <a:t> </a:t>
            </a:r>
            <a:r>
              <a:rPr lang="en-US" sz="2000" dirty="0" err="1"/>
              <a:t>kepadanya</a:t>
            </a:r>
            <a:r>
              <a:rPr lang="en-US" sz="2000" dirty="0"/>
              <a:t>, </a:t>
            </a:r>
            <a:r>
              <a:rPr lang="en-US" sz="2000" dirty="0" err="1"/>
              <a:t>kecuali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diminta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pengadilan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sehubungan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endParaRPr lang="en-US" sz="2000" dirty="0"/>
          </a:p>
          <a:p>
            <a:pPr>
              <a:buNone/>
            </a:pPr>
            <a:r>
              <a:rPr lang="en-US" sz="2400" dirty="0"/>
              <a:t>3. KEWAJIBAN SETIAP BIDAN THDP SEJAWAD &amp; NAKES LAINNYA</a:t>
            </a:r>
          </a:p>
          <a:p>
            <a:pPr>
              <a:buNone/>
            </a:pPr>
            <a:r>
              <a:rPr lang="en-US" sz="2400" dirty="0"/>
              <a:t>.   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mejalin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teman</a:t>
            </a:r>
            <a:r>
              <a:rPr lang="en-US" sz="2000" dirty="0"/>
              <a:t> </a:t>
            </a:r>
            <a:r>
              <a:rPr lang="en-US" sz="2000" dirty="0" err="1"/>
              <a:t>sejawatnya</a:t>
            </a:r>
            <a:r>
              <a:rPr lang="en-US" sz="2000" dirty="0"/>
              <a:t> </a:t>
            </a:r>
            <a:r>
              <a:rPr lang="en-US" sz="2000" dirty="0" err="1"/>
              <a:t>untk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serasi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.    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tugasnya</a:t>
            </a:r>
            <a:r>
              <a:rPr lang="en-US" sz="2000" dirty="0"/>
              <a:t> hrs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menghormati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sejawatnya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4. KEWAJIBAN SETIAP BIDAN  TERHADAP PROFESINYA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menjujung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citra</a:t>
            </a:r>
            <a:r>
              <a:rPr lang="en-US" sz="2000" dirty="0"/>
              <a:t> </a:t>
            </a:r>
            <a:r>
              <a:rPr lang="en-US" sz="2000" dirty="0" err="1"/>
              <a:t>profesinya</a:t>
            </a:r>
            <a:r>
              <a:rPr lang="en-US" sz="2000" dirty="0"/>
              <a:t> </a:t>
            </a:r>
            <a:r>
              <a:rPr lang="en-US" sz="2000" dirty="0" err="1"/>
              <a:t>dng</a:t>
            </a:r>
            <a:r>
              <a:rPr lang="en-US" sz="2000" dirty="0"/>
              <a:t> </a:t>
            </a:r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bermutu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endParaRPr lang="en-US" sz="2000" dirty="0"/>
          </a:p>
          <a:p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senantiasa</a:t>
            </a:r>
            <a:r>
              <a:rPr lang="en-US" sz="2000" dirty="0"/>
              <a:t> </a:t>
            </a:r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profesinya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dng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endParaRPr lang="en-US" sz="2000" dirty="0"/>
          </a:p>
          <a:p>
            <a:r>
              <a:rPr lang="en-US" sz="2000" dirty="0" err="1"/>
              <a:t>Senantiasa</a:t>
            </a:r>
            <a:r>
              <a:rPr lang="en-US" sz="2000" dirty="0"/>
              <a:t> </a:t>
            </a:r>
            <a:r>
              <a:rPr lang="en-US" sz="2000" dirty="0" err="1"/>
              <a:t>berperan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sejenisnya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dpt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citra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endParaRPr lang="en-US" sz="2000" dirty="0"/>
          </a:p>
          <a:p>
            <a:pPr>
              <a:buNone/>
            </a:pPr>
            <a:r>
              <a:rPr lang="en-US" sz="2400" dirty="0"/>
              <a:t>5. KEWAJIBAN SETIAP BIDAN TERHADAP DIRI SENDIRI</a:t>
            </a:r>
          </a:p>
          <a:p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memelihara</a:t>
            </a:r>
            <a:r>
              <a:rPr lang="en-US" sz="2000" dirty="0"/>
              <a:t> </a:t>
            </a:r>
            <a:r>
              <a:rPr lang="en-US" sz="2000" dirty="0" err="1"/>
              <a:t>kesehatannya</a:t>
            </a:r>
            <a:r>
              <a:rPr lang="en-US" sz="2000" dirty="0"/>
              <a:t> agar </a:t>
            </a:r>
            <a:r>
              <a:rPr lang="en-US" sz="2000" dirty="0" err="1"/>
              <a:t>dpt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profesinya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endParaRPr lang="en-US" sz="2000" dirty="0"/>
          </a:p>
          <a:p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ketrampilan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endParaRPr lang="en-US" sz="2000" dirty="0"/>
          </a:p>
          <a:p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memelihara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penampilan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/>
              <a:t>6. KEWAJIBAN SETIAB BIDAN TERHADAP PEMERINTAH, NUSA </a:t>
            </a:r>
            <a:br>
              <a:rPr lang="en-US" sz="2400" dirty="0"/>
            </a:br>
            <a:r>
              <a:rPr lang="en-US" sz="2400" dirty="0"/>
              <a:t>     BANGSA DAN TANAH 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tugasnya</a:t>
            </a:r>
            <a:r>
              <a:rPr lang="en-US" sz="2000" dirty="0"/>
              <a:t> </a:t>
            </a:r>
            <a:r>
              <a:rPr lang="en-US" sz="2000" dirty="0" err="1"/>
              <a:t>senantiasa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ketentuan2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khususnya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KIA/KB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endParaRPr lang="en-US" sz="2000" dirty="0"/>
          </a:p>
          <a:p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profesinya</a:t>
            </a:r>
            <a:r>
              <a:rPr lang="en-US" sz="2000" dirty="0"/>
              <a:t> </a:t>
            </a:r>
            <a:r>
              <a:rPr lang="en-US" sz="2000" dirty="0" err="1"/>
              <a:t>berpartisipasi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menyumbangkan</a:t>
            </a:r>
            <a:r>
              <a:rPr lang="en-US" sz="2000" dirty="0"/>
              <a:t>  </a:t>
            </a:r>
            <a:r>
              <a:rPr lang="en-US" sz="2000" dirty="0" err="1"/>
              <a:t>pemikirannya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jangkauan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terutam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KIA/KB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endParaRPr lang="en-US" sz="2000" dirty="0"/>
          </a:p>
          <a:p>
            <a:endParaRPr lang="en-US" sz="2000" dirty="0"/>
          </a:p>
          <a:p>
            <a:r>
              <a:rPr lang="en-US" sz="2400" dirty="0"/>
              <a:t>7. PENUTUP</a:t>
            </a:r>
          </a:p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  se </a:t>
            </a:r>
            <a:r>
              <a:rPr lang="en-US" sz="2400" dirty="0" err="1"/>
              <a:t>hari</a:t>
            </a:r>
            <a:r>
              <a:rPr lang="en-US" sz="2400" dirty="0"/>
              <a:t> -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senatiasa</a:t>
            </a:r>
            <a:r>
              <a:rPr lang="en-US" sz="2400" dirty="0"/>
              <a:t> </a:t>
            </a:r>
            <a:r>
              <a:rPr lang="en-US" sz="2400" dirty="0" err="1"/>
              <a:t>menghayati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mengamalkan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Etik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Indonesia</a:t>
            </a:r>
          </a:p>
          <a:p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III. NILAI PERSONAL &amp; NILAI LUHUR PROFESI DLM PELAYANAN </a:t>
            </a:r>
            <a:br>
              <a:rPr lang="en-US" sz="2400" dirty="0"/>
            </a:br>
            <a:r>
              <a:rPr lang="en-US" sz="2400" dirty="0"/>
              <a:t>          KEBIDANAN (KAJIAN ISLAM DLM HUKUM DAN ETIKA PROFESI)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    . </a:t>
            </a:r>
            <a:r>
              <a:rPr lang="en-US" sz="2000" dirty="0" err="1"/>
              <a:t>Nilai</a:t>
            </a:r>
            <a:r>
              <a:rPr lang="en-US" sz="2000" dirty="0"/>
              <a:t> personal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timbul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,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tsbt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nyata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konsisten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kontrol</a:t>
            </a:r>
            <a:r>
              <a:rPr lang="en-US" sz="2000" dirty="0"/>
              <a:t> internal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intelektual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emosional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 B.  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luhur</a:t>
            </a: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      .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luhur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keyakinan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sikap2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dimiliki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sikap2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kebaikan</a:t>
            </a:r>
            <a:r>
              <a:rPr lang="en-US" sz="2000" dirty="0"/>
              <a:t>, </a:t>
            </a:r>
            <a:r>
              <a:rPr lang="en-US" sz="2000" dirty="0" err="1"/>
              <a:t>kejujuran</a:t>
            </a:r>
            <a:r>
              <a:rPr lang="en-US" sz="2000" dirty="0"/>
              <a:t>, </a:t>
            </a:r>
            <a:r>
              <a:rPr lang="en-US" sz="2000" dirty="0" err="1"/>
              <a:t>kebenaran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berorientasikan</a:t>
            </a:r>
            <a:r>
              <a:rPr lang="en-US" sz="2000" dirty="0"/>
              <a:t> pd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pemberian</a:t>
            </a:r>
            <a:r>
              <a:rPr lang="en-US" sz="2000" dirty="0"/>
              <a:t> </a:t>
            </a:r>
            <a:r>
              <a:rPr lang="en-US" sz="2000" dirty="0" err="1"/>
              <a:t>arah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      .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luhur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kebidanan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penerapan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profesional</a:t>
            </a:r>
            <a:r>
              <a:rPr lang="en-US" sz="2000" dirty="0"/>
              <a:t> </a:t>
            </a:r>
            <a:r>
              <a:rPr lang="en-US" sz="2000" dirty="0" err="1"/>
              <a:t>dpt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pd </a:t>
            </a:r>
            <a:r>
              <a:rPr lang="en-US" sz="2000" dirty="0" err="1"/>
              <a:t>klien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kebenaran</a:t>
            </a:r>
            <a:r>
              <a:rPr lang="en-US" sz="2000" dirty="0"/>
              <a:t>, </a:t>
            </a:r>
            <a:r>
              <a:rPr lang="en-US" sz="2000" dirty="0" err="1"/>
              <a:t>kejujuran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diperoleh</a:t>
            </a:r>
            <a:r>
              <a:rPr lang="en-US" sz="2000" dirty="0"/>
              <a:t> agar </a:t>
            </a:r>
            <a:r>
              <a:rPr lang="en-US" sz="2000" dirty="0" err="1"/>
              <a:t>tercipta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  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en-US" sz="2000" dirty="0"/>
              <a:t>C. ETIKA AGAMA DAN  HUKUM</a:t>
            </a:r>
          </a:p>
          <a:p>
            <a:pPr marL="457200" indent="-457200">
              <a:buNone/>
            </a:pPr>
            <a:r>
              <a:rPr lang="en-US" sz="2000" dirty="0"/>
              <a:t>     </a:t>
            </a:r>
            <a:r>
              <a:rPr lang="en-US" sz="2000" dirty="0" err="1"/>
              <a:t>Etika</a:t>
            </a:r>
            <a:r>
              <a:rPr lang="en-US" sz="2000" dirty="0"/>
              <a:t> (moral) </a:t>
            </a:r>
            <a:r>
              <a:rPr lang="en-US" sz="2000" dirty="0" err="1"/>
              <a:t>dan</a:t>
            </a:r>
            <a:r>
              <a:rPr lang="en-US" sz="2000" dirty="0"/>
              <a:t> Agama 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, </a:t>
            </a:r>
            <a:r>
              <a:rPr lang="en-US" sz="2000" dirty="0" err="1"/>
              <a:t>namun</a:t>
            </a:r>
            <a:r>
              <a:rPr lang="en-US" sz="2000" dirty="0"/>
              <a:t> agama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krn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samping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sang </a:t>
            </a:r>
            <a:r>
              <a:rPr lang="en-US" sz="2000" dirty="0" err="1"/>
              <a:t>pencipta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seisinya</a:t>
            </a:r>
            <a:r>
              <a:rPr lang="en-US" sz="2000" dirty="0"/>
              <a:t>, </a:t>
            </a:r>
            <a:r>
              <a:rPr lang="en-US" sz="2000" dirty="0" err="1"/>
              <a:t>temasuk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    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benar2 </a:t>
            </a:r>
            <a:r>
              <a:rPr lang="en-US" sz="2000" dirty="0" err="1"/>
              <a:t>memegang</a:t>
            </a:r>
            <a:r>
              <a:rPr lang="en-US" sz="2000" dirty="0"/>
              <a:t> </a:t>
            </a:r>
            <a:r>
              <a:rPr lang="en-US" sz="2000" dirty="0" err="1"/>
              <a:t>teguh</a:t>
            </a:r>
            <a:r>
              <a:rPr lang="en-US" sz="2000" dirty="0"/>
              <a:t> rambu2 moral, </a:t>
            </a: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implisit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sdh</a:t>
            </a:r>
            <a:r>
              <a:rPr lang="en-US" sz="2000" dirty="0"/>
              <a:t> </a:t>
            </a:r>
            <a:r>
              <a:rPr lang="en-US" sz="2000" dirty="0" err="1"/>
              <a:t>menjalin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dng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pencipta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krn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moral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sdh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tentu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berperilaku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aturan2 agama.</a:t>
            </a:r>
          </a:p>
          <a:p>
            <a:pPr marL="457200" indent="-457200">
              <a:buNone/>
            </a:pPr>
            <a:r>
              <a:rPr lang="en-US" sz="2000" dirty="0"/>
              <a:t>     </a:t>
            </a:r>
            <a:r>
              <a:rPr lang="en-US" sz="2000" dirty="0" err="1"/>
              <a:t>Kajian</a:t>
            </a:r>
            <a:r>
              <a:rPr lang="en-US" sz="2000" dirty="0"/>
              <a:t> Islam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     -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Islam 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muamalat</a:t>
            </a:r>
            <a:r>
              <a:rPr lang="en-US" sz="2000" dirty="0"/>
              <a:t>,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norma2, </a:t>
            </a:r>
            <a:r>
              <a:rPr lang="en-US" sz="2000" dirty="0" err="1"/>
              <a:t>aturan</a:t>
            </a:r>
            <a:r>
              <a:rPr lang="en-US" sz="2000" dirty="0"/>
              <a:t>, prinsip2 </a:t>
            </a:r>
            <a:r>
              <a:rPr lang="en-US" sz="2000" dirty="0" err="1"/>
              <a:t>sekelompok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bidang2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dng</a:t>
            </a:r>
            <a:r>
              <a:rPr lang="en-US" sz="2000" dirty="0"/>
              <a:t> nilai2 </a:t>
            </a:r>
            <a:r>
              <a:rPr lang="en-US" sz="2000" dirty="0" err="1"/>
              <a:t>islam</a:t>
            </a: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     - 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islam</a:t>
            </a:r>
            <a:r>
              <a:rPr lang="en-US" sz="2000" dirty="0"/>
              <a:t>,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profesionalbdlm</a:t>
            </a:r>
            <a:r>
              <a:rPr lang="en-US" sz="2000" dirty="0"/>
              <a:t>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profesinya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:</a:t>
            </a:r>
          </a:p>
          <a:p>
            <a:pPr marL="457200" indent="-457200">
              <a:buNone/>
            </a:pPr>
            <a:r>
              <a:rPr lang="en-US" sz="2000" dirty="0"/>
              <a:t>         - </a:t>
            </a:r>
            <a:r>
              <a:rPr lang="en-US" sz="2000" dirty="0" err="1"/>
              <a:t>siddiq</a:t>
            </a:r>
            <a:r>
              <a:rPr lang="en-US" sz="2000" dirty="0"/>
              <a:t> ; At- </a:t>
            </a:r>
            <a:r>
              <a:rPr lang="en-US" sz="2000" dirty="0" err="1"/>
              <a:t>Taubah</a:t>
            </a:r>
            <a:r>
              <a:rPr lang="en-US" sz="2000" dirty="0"/>
              <a:t> : 119</a:t>
            </a:r>
          </a:p>
          <a:p>
            <a:pPr marL="457200" indent="-457200">
              <a:buNone/>
            </a:pPr>
            <a:r>
              <a:rPr lang="en-US" sz="2000" dirty="0"/>
              <a:t>         - </a:t>
            </a:r>
            <a:r>
              <a:rPr lang="en-US" sz="2000" dirty="0" err="1"/>
              <a:t>Istiqomah</a:t>
            </a:r>
            <a:r>
              <a:rPr lang="en-US" sz="2000" dirty="0"/>
              <a:t> ; </a:t>
            </a:r>
            <a:r>
              <a:rPr lang="en-US" sz="2000" dirty="0" err="1"/>
              <a:t>Fushilat</a:t>
            </a:r>
            <a:r>
              <a:rPr lang="en-US" sz="2000" dirty="0"/>
              <a:t> : 30-31</a:t>
            </a:r>
          </a:p>
          <a:p>
            <a:pPr marL="457200" indent="-457200">
              <a:buNone/>
            </a:pPr>
            <a:r>
              <a:rPr lang="en-US" sz="2000" dirty="0"/>
              <a:t>         - </a:t>
            </a:r>
            <a:r>
              <a:rPr lang="en-US" sz="2000" dirty="0" err="1"/>
              <a:t>Fathonah</a:t>
            </a:r>
            <a:r>
              <a:rPr lang="en-US" sz="2000" dirty="0"/>
              <a:t> ; Yusuf :  55</a:t>
            </a:r>
          </a:p>
          <a:p>
            <a:pPr marL="457200" indent="-457200">
              <a:buNone/>
            </a:pPr>
            <a:r>
              <a:rPr lang="en-US" sz="2000" dirty="0"/>
              <a:t>         -  </a:t>
            </a:r>
            <a:r>
              <a:rPr lang="en-US" sz="2000" dirty="0" err="1"/>
              <a:t>Amanah</a:t>
            </a:r>
            <a:r>
              <a:rPr lang="en-US" sz="2000" dirty="0"/>
              <a:t> ; An- </a:t>
            </a:r>
            <a:r>
              <a:rPr lang="en-US" sz="2000" dirty="0" err="1"/>
              <a:t>Nisa</a:t>
            </a:r>
            <a:r>
              <a:rPr lang="en-US" sz="2000" dirty="0"/>
              <a:t> : 58</a:t>
            </a:r>
          </a:p>
          <a:p>
            <a:pPr marL="457200" indent="-457200">
              <a:buNone/>
            </a:pPr>
            <a:r>
              <a:rPr lang="en-US" sz="2000" dirty="0"/>
              <a:t>         -  </a:t>
            </a:r>
            <a:r>
              <a:rPr lang="en-US" sz="2000" dirty="0" err="1"/>
              <a:t>Tabligh</a:t>
            </a:r>
            <a:r>
              <a:rPr lang="en-US" sz="2000" dirty="0"/>
              <a:t> ;  </a:t>
            </a:r>
            <a:r>
              <a:rPr lang="en-US" sz="2000"/>
              <a:t>pengajaran</a:t>
            </a:r>
            <a:endParaRPr lang="en-US" sz="2000" dirty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/>
              <a:t>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LLATAR BELAKANG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286000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kebidanan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banyaknya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HAM</a:t>
            </a:r>
          </a:p>
          <a:p>
            <a:pPr>
              <a:buNone/>
            </a:pPr>
            <a:r>
              <a:rPr lang="en-US" sz="2400" dirty="0" err="1"/>
              <a:t>Tujuan</a:t>
            </a:r>
            <a:endParaRPr lang="en-US" sz="2400" dirty="0"/>
          </a:p>
          <a:p>
            <a:r>
              <a:rPr lang="en-US" sz="2400" dirty="0" err="1"/>
              <a:t>Menjunjung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martabat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citra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, </a:t>
            </a:r>
            <a:r>
              <a:rPr lang="en-US" sz="2400" dirty="0" err="1"/>
              <a:t>melindungi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HAM,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I. HAK KEWAJIBAN &amp; TANGGUNG JAWAB</a:t>
            </a:r>
            <a:br>
              <a:rPr lang="en-US" sz="2400" dirty="0"/>
            </a:br>
            <a:r>
              <a:rPr lang="en-US" sz="2400" dirty="0"/>
              <a:t>A. HAK BIDAN Dan  DASAR HUKUM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443841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/>
              <a:t>1. HAK BIDAN</a:t>
            </a:r>
          </a:p>
          <a:p>
            <a:pPr marL="457200" indent="-457200"/>
            <a:r>
              <a:rPr lang="en-US" sz="2000" dirty="0"/>
              <a:t>a. </a:t>
            </a:r>
            <a:r>
              <a:rPr lang="en-US" sz="2000" dirty="0" err="1"/>
              <a:t>Berdasarkan</a:t>
            </a:r>
            <a:r>
              <a:rPr lang="en-US" sz="2000" dirty="0"/>
              <a:t> UU No 36 </a:t>
            </a:r>
            <a:r>
              <a:rPr lang="en-US" sz="2000" dirty="0" err="1"/>
              <a:t>tahun</a:t>
            </a:r>
            <a:r>
              <a:rPr lang="en-US" sz="2000" dirty="0"/>
              <a:t> 2009 </a:t>
            </a:r>
            <a:r>
              <a:rPr lang="en-US" sz="2000" dirty="0" err="1"/>
              <a:t>pasal</a:t>
            </a:r>
            <a:r>
              <a:rPr lang="en-US" sz="2000" dirty="0"/>
              <a:t> 27</a:t>
            </a:r>
          </a:p>
          <a:p>
            <a:pPr marL="457200" indent="-457200"/>
            <a:r>
              <a:rPr lang="en-US" sz="2000" dirty="0"/>
              <a:t>     -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berhak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imbalan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perlindungan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profesinya</a:t>
            </a:r>
            <a:endParaRPr lang="en-US" sz="2000" dirty="0"/>
          </a:p>
          <a:p>
            <a:pPr marL="457200" indent="-457200"/>
            <a:r>
              <a:rPr lang="en-US" sz="2000" dirty="0"/>
              <a:t>     -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berkewajiban</a:t>
            </a:r>
            <a:r>
              <a:rPr lang="en-US" sz="2000" dirty="0"/>
              <a:t> </a:t>
            </a:r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&amp; </a:t>
            </a:r>
            <a:r>
              <a:rPr lang="en-US" sz="2000" dirty="0" err="1"/>
              <a:t>ketrampilan</a:t>
            </a:r>
            <a:r>
              <a:rPr lang="en-US" sz="2000" dirty="0"/>
              <a:t> 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dimiliki</a:t>
            </a:r>
            <a:r>
              <a:rPr lang="en-US" sz="2000" dirty="0"/>
              <a:t> </a:t>
            </a:r>
          </a:p>
          <a:p>
            <a:pPr marL="457200" indent="-457200"/>
            <a:r>
              <a:rPr lang="en-US" sz="2000" dirty="0"/>
              <a:t>b. </a:t>
            </a:r>
            <a:r>
              <a:rPr lang="en-US" sz="2000" dirty="0" err="1"/>
              <a:t>Permenkes</a:t>
            </a:r>
            <a:r>
              <a:rPr lang="en-US" sz="2000" dirty="0"/>
              <a:t> No 28 </a:t>
            </a:r>
            <a:r>
              <a:rPr lang="en-US" sz="2000" dirty="0" err="1"/>
              <a:t>tahun</a:t>
            </a:r>
            <a:r>
              <a:rPr lang="en-US" sz="2000" dirty="0"/>
              <a:t> 2017 </a:t>
            </a:r>
            <a:r>
              <a:rPr lang="en-US" sz="2000" dirty="0" err="1"/>
              <a:t>pasal</a:t>
            </a:r>
            <a:r>
              <a:rPr lang="en-US" sz="2000" dirty="0"/>
              <a:t> 29 </a:t>
            </a:r>
          </a:p>
          <a:p>
            <a:pPr marL="457200" indent="-457200"/>
            <a:r>
              <a:rPr lang="en-US" sz="2000" dirty="0"/>
              <a:t>      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bidan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praktek</a:t>
            </a:r>
            <a:r>
              <a:rPr lang="en-US" sz="2000" dirty="0"/>
              <a:t> </a:t>
            </a:r>
            <a:r>
              <a:rPr lang="en-US" sz="2000" dirty="0" err="1"/>
              <a:t>kebidananya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:</a:t>
            </a:r>
          </a:p>
          <a:p>
            <a:r>
              <a:rPr lang="en-US" sz="2000" dirty="0"/>
              <a:t>     -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/>
              <a:t>perlindungan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 </a:t>
            </a:r>
            <a:r>
              <a:rPr lang="en-US" sz="2000" dirty="0" err="1"/>
              <a:t>sepanjang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endParaRPr lang="en-US" sz="2000" dirty="0"/>
          </a:p>
          <a:p>
            <a:r>
              <a:rPr lang="en-US" sz="2000" dirty="0"/>
              <a:t>      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,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Setandar</a:t>
            </a:r>
            <a:endParaRPr lang="en-US" sz="2000" dirty="0"/>
          </a:p>
          <a:p>
            <a:r>
              <a:rPr lang="en-US" sz="2000" dirty="0"/>
              <a:t>       </a:t>
            </a:r>
            <a:r>
              <a:rPr lang="en-US" sz="2000" dirty="0" err="1"/>
              <a:t>Prosedur</a:t>
            </a:r>
            <a:r>
              <a:rPr lang="en-US" sz="2000" dirty="0"/>
              <a:t>  </a:t>
            </a:r>
            <a:r>
              <a:rPr lang="en-US" sz="2000" dirty="0" err="1"/>
              <a:t>Operasional</a:t>
            </a:r>
            <a:endParaRPr lang="en-US" sz="2000" dirty="0"/>
          </a:p>
          <a:p>
            <a:r>
              <a:rPr lang="en-US" sz="2000" dirty="0"/>
              <a:t>     -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endParaRPr lang="en-US" sz="2000" dirty="0"/>
          </a:p>
          <a:p>
            <a:r>
              <a:rPr lang="en-US" sz="2000" dirty="0"/>
              <a:t>       </a:t>
            </a:r>
            <a:r>
              <a:rPr lang="en-US" sz="2000" dirty="0" err="1"/>
              <a:t>keluarganya</a:t>
            </a:r>
            <a:r>
              <a:rPr lang="en-US" sz="2000" dirty="0"/>
              <a:t> </a:t>
            </a:r>
          </a:p>
          <a:p>
            <a:r>
              <a:rPr lang="en-US" sz="2000" dirty="0"/>
              <a:t>     -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kompetensi</a:t>
            </a:r>
            <a:r>
              <a:rPr lang="en-US" sz="2000" dirty="0"/>
              <a:t> &amp; </a:t>
            </a:r>
            <a:r>
              <a:rPr lang="en-US" sz="2000" dirty="0" err="1"/>
              <a:t>kewenangan</a:t>
            </a:r>
            <a:r>
              <a:rPr lang="en-US" sz="2000" dirty="0"/>
              <a:t> </a:t>
            </a:r>
          </a:p>
          <a:p>
            <a:r>
              <a:rPr lang="en-US" sz="2000" dirty="0"/>
              <a:t>     -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imbalan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B. HAK DAN KEWAJIBAN BERDASARKAN ETIKA PROFESI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yang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terlepas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ikatan</a:t>
            </a:r>
            <a:r>
              <a:rPr lang="en-US" sz="2000" dirty="0"/>
              <a:t> 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obyektif</a:t>
            </a:r>
            <a:endParaRPr lang="en-US" sz="2000" dirty="0"/>
          </a:p>
          <a:p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pengakuan</a:t>
            </a:r>
            <a:r>
              <a:rPr lang="en-US" sz="2000" dirty="0"/>
              <a:t> yang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sekelompok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sekelompok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lain</a:t>
            </a:r>
          </a:p>
          <a:p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macam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 :</a:t>
            </a:r>
          </a:p>
          <a:p>
            <a:pPr>
              <a:buNone/>
            </a:pPr>
            <a:r>
              <a:rPr lang="en-US" sz="2000" dirty="0"/>
              <a:t>      - </a:t>
            </a:r>
            <a:r>
              <a:rPr lang="en-US" sz="2000" dirty="0" err="1"/>
              <a:t>Hak</a:t>
            </a:r>
            <a:r>
              <a:rPr lang="en-US" sz="2000" dirty="0"/>
              <a:t> legal</a:t>
            </a:r>
          </a:p>
          <a:p>
            <a:pPr>
              <a:buNone/>
            </a:pPr>
            <a:r>
              <a:rPr lang="en-US" sz="2000" dirty="0"/>
              <a:t>      - </a:t>
            </a:r>
            <a:r>
              <a:rPr lang="en-US" sz="2000" dirty="0" err="1"/>
              <a:t>Hak</a:t>
            </a:r>
            <a:r>
              <a:rPr lang="en-US" sz="2000" dirty="0"/>
              <a:t> moral</a:t>
            </a:r>
          </a:p>
          <a:p>
            <a:pPr>
              <a:buNone/>
            </a:pPr>
            <a:r>
              <a:rPr lang="en-US" sz="2000" dirty="0"/>
              <a:t>      -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-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-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negatif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.     </a:t>
            </a:r>
            <a:r>
              <a:rPr lang="en-US" sz="2000" dirty="0" err="1"/>
              <a:t>Hak</a:t>
            </a:r>
            <a:r>
              <a:rPr lang="en-US" sz="2000" dirty="0"/>
              <a:t> legal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dasarkan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.     </a:t>
            </a:r>
            <a:r>
              <a:rPr lang="en-US" sz="2000" dirty="0" err="1"/>
              <a:t>Hak</a:t>
            </a:r>
            <a:r>
              <a:rPr lang="en-US" sz="2000" dirty="0"/>
              <a:t> Moral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etis</a:t>
            </a:r>
            <a:r>
              <a:rPr lang="en-US" sz="2000" dirty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C. YANG TERKAIT DENGAN KEWAJIBAN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lain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lain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John  Stuart Mill 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sempurna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sempurna</a:t>
            </a:r>
            <a:endParaRPr lang="en-US" sz="2400" dirty="0"/>
          </a:p>
          <a:p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sempurna</a:t>
            </a:r>
            <a:r>
              <a:rPr lang="en-US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dasarkan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keadilan</a:t>
            </a:r>
            <a:r>
              <a:rPr lang="en-US" sz="2400" dirty="0"/>
              <a:t>,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lain</a:t>
            </a:r>
          </a:p>
          <a:p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sempurna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lain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dasarkan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kemurahan</a:t>
            </a:r>
            <a:r>
              <a:rPr lang="en-US" sz="2400" dirty="0"/>
              <a:t> </a:t>
            </a:r>
            <a:r>
              <a:rPr lang="en-US" sz="2400" dirty="0" err="1"/>
              <a:t>hati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niat</a:t>
            </a:r>
            <a:r>
              <a:rPr lang="en-US" sz="2400" dirty="0"/>
              <a:t> </a:t>
            </a:r>
            <a:r>
              <a:rPr lang="en-US" sz="2400" dirty="0" err="1"/>
              <a:t>berbuat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D. KEWAJIBAN BIDAN DALAM  MELAKSANAKAN PRAKTEK BERDASARKAN PER MEN KES NO 28  TH 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1816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 </a:t>
            </a:r>
            <a:r>
              <a:rPr lang="en-US" sz="2000" dirty="0" err="1"/>
              <a:t>Menghormati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yang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butuhkan</a:t>
            </a:r>
            <a:endParaRPr lang="en-US" sz="2000" dirty="0"/>
          </a:p>
          <a:p>
            <a:r>
              <a:rPr lang="en-US" sz="2000" dirty="0" err="1"/>
              <a:t>Merujuk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yang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kewenanganya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ditangani</a:t>
            </a:r>
            <a:r>
              <a:rPr lang="en-US" sz="2000" dirty="0"/>
              <a:t> 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endParaRPr lang="en-US" sz="2000" dirty="0"/>
          </a:p>
          <a:p>
            <a:r>
              <a:rPr lang="en-US" sz="2000" dirty="0" err="1"/>
              <a:t>Meminta</a:t>
            </a:r>
            <a:r>
              <a:rPr lang="en-US" sz="2000" dirty="0"/>
              <a:t> </a:t>
            </a:r>
            <a:r>
              <a:rPr lang="en-US" sz="2000" dirty="0" err="1"/>
              <a:t>persetujuan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lakukan</a:t>
            </a:r>
            <a:endParaRPr lang="en-US" sz="2000" dirty="0"/>
          </a:p>
          <a:p>
            <a:r>
              <a:rPr lang="en-US" sz="2000" dirty="0" err="1"/>
              <a:t>Menyimpan</a:t>
            </a:r>
            <a:r>
              <a:rPr lang="en-US" sz="2000" dirty="0"/>
              <a:t> </a:t>
            </a:r>
            <a:r>
              <a:rPr lang="en-US" sz="2000" dirty="0" err="1"/>
              <a:t>rahasia</a:t>
            </a:r>
            <a:r>
              <a:rPr lang="en-US" sz="2000" dirty="0"/>
              <a:t>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ketentuan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per undan2 an</a:t>
            </a:r>
          </a:p>
          <a:p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pencatatan</a:t>
            </a:r>
            <a:r>
              <a:rPr lang="en-US" sz="2000" dirty="0"/>
              <a:t> </a:t>
            </a:r>
            <a:r>
              <a:rPr lang="en-US" sz="2000" dirty="0" err="1"/>
              <a:t>asuhan</a:t>
            </a:r>
            <a:r>
              <a:rPr lang="en-US" sz="2000" dirty="0"/>
              <a:t> </a:t>
            </a:r>
            <a:r>
              <a:rPr lang="en-US" sz="2000" dirty="0" err="1"/>
              <a:t>kebidanan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lainya</a:t>
            </a:r>
            <a:r>
              <a:rPr lang="en-US" sz="2000" dirty="0"/>
              <a:t> yang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berikan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sistematis</a:t>
            </a:r>
            <a:endParaRPr lang="en-US" sz="2000" dirty="0"/>
          </a:p>
          <a:p>
            <a:r>
              <a:rPr lang="en-US" sz="2000" dirty="0" err="1"/>
              <a:t>Mematuhi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profesi</a:t>
            </a:r>
            <a:r>
              <a:rPr lang="en-US" sz="2000" dirty="0"/>
              <a:t>,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prosedur</a:t>
            </a:r>
            <a:r>
              <a:rPr lang="en-US" sz="2000" dirty="0"/>
              <a:t> </a:t>
            </a:r>
            <a:r>
              <a:rPr lang="en-US" sz="2000" dirty="0" err="1"/>
              <a:t>operasional</a:t>
            </a:r>
            <a:endParaRPr lang="en-US" sz="2000" dirty="0"/>
          </a:p>
          <a:p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pencatatan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pelaporan</a:t>
            </a:r>
            <a:r>
              <a:rPr lang="en-US" sz="2000" dirty="0"/>
              <a:t> </a:t>
            </a:r>
            <a:r>
              <a:rPr lang="en-US" sz="2000" dirty="0" err="1"/>
              <a:t>peyelenggaraan</a:t>
            </a:r>
            <a:r>
              <a:rPr lang="en-US" sz="2000" dirty="0"/>
              <a:t> </a:t>
            </a:r>
            <a:r>
              <a:rPr lang="en-US" sz="2000" dirty="0" err="1"/>
              <a:t>praktek</a:t>
            </a:r>
            <a:r>
              <a:rPr lang="en-US" sz="2000" dirty="0"/>
              <a:t> </a:t>
            </a:r>
            <a:r>
              <a:rPr lang="en-US" sz="2000" dirty="0" err="1"/>
              <a:t>kebidanan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pelaporan</a:t>
            </a:r>
            <a:r>
              <a:rPr lang="en-US" sz="2000" dirty="0"/>
              <a:t> </a:t>
            </a:r>
            <a:r>
              <a:rPr lang="en-US" sz="2000" dirty="0" err="1"/>
              <a:t>kelahiran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kematian</a:t>
            </a:r>
            <a:endParaRPr lang="en-US" sz="2000" dirty="0"/>
          </a:p>
          <a:p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rujukan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keterangan</a:t>
            </a:r>
            <a:r>
              <a:rPr lang="en-US" sz="2000" dirty="0"/>
              <a:t> </a:t>
            </a:r>
            <a:r>
              <a:rPr lang="en-US" sz="2000" dirty="0" err="1"/>
              <a:t>kelahiran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endParaRPr lang="en-US" sz="2000" dirty="0"/>
          </a:p>
          <a:p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profesinya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mengikuti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pelatihan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tugasnya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E. KEBEBASAN DAN TANGGUNG JAWAB BERDASARKAN ETIKA  PROFESI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timbal</a:t>
            </a:r>
            <a:r>
              <a:rPr lang="en-US" sz="2000" dirty="0"/>
              <a:t> </a:t>
            </a:r>
            <a:r>
              <a:rPr lang="en-US" sz="2000" dirty="0" err="1"/>
              <a:t>balik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kebebasan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sendirinya</a:t>
            </a:r>
            <a:r>
              <a:rPr lang="en-US" sz="2000" dirty="0"/>
              <a:t> 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bertanggung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endParaRPr lang="en-US" sz="2000" dirty="0"/>
          </a:p>
          <a:p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kebebasan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kebebasan</a:t>
            </a:r>
            <a:endParaRPr lang="en-US" sz="2000" dirty="0"/>
          </a:p>
          <a:p>
            <a:r>
              <a:rPr lang="en-US" sz="2000" dirty="0"/>
              <a:t>Batas –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/>
              <a:t>kebebasan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 :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Faktor</a:t>
            </a:r>
            <a:r>
              <a:rPr lang="en-US" sz="2000" dirty="0"/>
              <a:t> internal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Lingkungan</a:t>
            </a:r>
            <a:endParaRPr lang="en-US" sz="2000" dirty="0"/>
          </a:p>
          <a:p>
            <a:r>
              <a:rPr lang="en-US" sz="2000" dirty="0"/>
              <a:t>- </a:t>
            </a:r>
            <a:r>
              <a:rPr lang="en-US" sz="2000" dirty="0" err="1"/>
              <a:t>Kebebasan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lain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Generasi</a:t>
            </a:r>
            <a:r>
              <a:rPr lang="en-US" sz="2000" dirty="0"/>
              <a:t> </a:t>
            </a:r>
            <a:r>
              <a:rPr lang="en-US" sz="2000" dirty="0" err="1"/>
              <a:t>penerus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endParaRPr lang="en-US" sz="2000" dirty="0"/>
          </a:p>
          <a:p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arti</a:t>
            </a:r>
            <a:r>
              <a:rPr lang="en-US" sz="2000" dirty="0"/>
              <a:t> </a:t>
            </a:r>
            <a:r>
              <a:rPr lang="en-US" sz="2000" dirty="0" err="1"/>
              <a:t>sempit</a:t>
            </a:r>
            <a:r>
              <a:rPr lang="en-US" sz="2000" dirty="0"/>
              <a:t> </a:t>
            </a:r>
            <a:r>
              <a:rPr lang="en-US" sz="2000" dirty="0" err="1"/>
              <a:t>berati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mengelak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dimintai</a:t>
            </a:r>
            <a:r>
              <a:rPr lang="en-US" sz="2000" dirty="0"/>
              <a:t> </a:t>
            </a:r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perbuatanya</a:t>
            </a:r>
            <a:endParaRPr lang="en-US" sz="2000" dirty="0"/>
          </a:p>
          <a:p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perbuatanya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berlangsung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kon</a:t>
            </a:r>
            <a:r>
              <a:rPr lang="en-US" sz="2000" dirty="0"/>
              <a:t> </a:t>
            </a:r>
            <a:r>
              <a:rPr lang="en-US" sz="2000" dirty="0" err="1"/>
              <a:t>sekwensinya</a:t>
            </a:r>
            <a:r>
              <a:rPr lang="en-US" sz="2000" dirty="0"/>
              <a:t>,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perbuatanya</a:t>
            </a:r>
            <a:r>
              <a:rPr lang="en-US" sz="2000" dirty="0"/>
              <a:t> yang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laksanakan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perbuatan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F. HAK  KEWAJIBAN PASIEN DAN MASYARAKAT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. HAK PASIEN</a:t>
            </a:r>
            <a:endParaRPr lang="en-US" dirty="0"/>
          </a:p>
          <a:p>
            <a:r>
              <a:rPr lang="en-US" b="1" dirty="0"/>
              <a:t>    a.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 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;</a:t>
            </a:r>
          </a:p>
          <a:p>
            <a:r>
              <a:rPr lang="en-US" dirty="0"/>
              <a:t>    b.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;</a:t>
            </a:r>
          </a:p>
          <a:p>
            <a:r>
              <a:rPr lang="en-US" dirty="0"/>
              <a:t>    c.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manusiawi</a:t>
            </a:r>
            <a:r>
              <a:rPr lang="en-US" dirty="0"/>
              <a:t>, </a:t>
            </a:r>
            <a:r>
              <a:rPr lang="en-US" dirty="0" err="1"/>
              <a:t>adil</a:t>
            </a:r>
            <a:r>
              <a:rPr lang="en-US" dirty="0"/>
              <a:t>, </a:t>
            </a:r>
            <a:r>
              <a:rPr lang="en-US" dirty="0" err="1"/>
              <a:t>jujur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;</a:t>
            </a:r>
          </a:p>
          <a:p>
            <a:r>
              <a:rPr lang="en-US" dirty="0"/>
              <a:t>    d.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</a:p>
          <a:p>
            <a:r>
              <a:rPr lang="en-US" dirty="0"/>
              <a:t>     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;</a:t>
            </a:r>
          </a:p>
          <a:p>
            <a:r>
              <a:rPr lang="en-US" dirty="0"/>
              <a:t>     e.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terhindar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r>
              <a:rPr lang="en-US" dirty="0"/>
              <a:t>        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;</a:t>
            </a:r>
          </a:p>
          <a:p>
            <a:r>
              <a:rPr lang="en-US" dirty="0"/>
              <a:t>HAK DN KEWAJIBAN ORANG ATAU MASYARAKAT :</a:t>
            </a:r>
          </a:p>
          <a:p>
            <a:r>
              <a:rPr lang="en-US" dirty="0"/>
              <a:t>HAK :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atas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,</a:t>
            </a:r>
          </a:p>
          <a:p>
            <a:r>
              <a:rPr lang="en-US" dirty="0"/>
              <a:t>  </a:t>
            </a:r>
            <a:r>
              <a:rPr lang="en-US" dirty="0" err="1"/>
              <a:t>bermutu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terjangkau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perlukan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/>
              <a:t>Lanjutan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/>
              <a:t>-   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berhak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sehat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pencapaian</a:t>
            </a:r>
            <a:r>
              <a:rPr lang="en-US" sz="2000" dirty="0"/>
              <a:t> </a:t>
            </a:r>
            <a:r>
              <a:rPr lang="en-US" sz="2000" dirty="0" err="1"/>
              <a:t>derajad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-    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berhak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edukasi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seimbang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-   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berhak</a:t>
            </a:r>
            <a:r>
              <a:rPr lang="en-US" sz="2000" dirty="0"/>
              <a:t>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data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dirinya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pengobatan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terimanya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endParaRPr lang="en-US" sz="2000" dirty="0"/>
          </a:p>
          <a:p>
            <a:pPr>
              <a:buNone/>
            </a:pPr>
            <a:r>
              <a:rPr lang="en-US" sz="2400" dirty="0"/>
              <a:t>KEWAJIBAN</a:t>
            </a:r>
          </a:p>
          <a:p>
            <a:pPr>
              <a:buFontTx/>
              <a:buChar char="-"/>
            </a:pP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berkewajiban</a:t>
            </a:r>
            <a:r>
              <a:rPr lang="en-US" sz="2000" dirty="0"/>
              <a:t> </a:t>
            </a:r>
            <a:r>
              <a:rPr lang="en-US" sz="2000" dirty="0" err="1"/>
              <a:t>ikut</a:t>
            </a:r>
            <a:r>
              <a:rPr lang="en-US" sz="2000" dirty="0"/>
              <a:t> </a:t>
            </a:r>
            <a:r>
              <a:rPr lang="en-US" sz="2000" dirty="0" err="1"/>
              <a:t>mewujudkan</a:t>
            </a:r>
            <a:r>
              <a:rPr lang="en-US" sz="2000" dirty="0"/>
              <a:t>, </a:t>
            </a:r>
            <a:r>
              <a:rPr lang="en-US" sz="2000" dirty="0" err="1"/>
              <a:t>mempertahankan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derajad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yang se tinggi2 </a:t>
            </a:r>
            <a:r>
              <a:rPr lang="en-US" sz="2000" dirty="0" err="1"/>
              <a:t>nya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berkewajiban</a:t>
            </a:r>
            <a:r>
              <a:rPr lang="en-US" sz="2000" dirty="0"/>
              <a:t> </a:t>
            </a:r>
            <a:r>
              <a:rPr lang="en-US" sz="2000" dirty="0" err="1"/>
              <a:t>menghormati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lain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sehat</a:t>
            </a:r>
            <a:r>
              <a:rPr lang="en-US" sz="2000" dirty="0"/>
              <a:t>,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, </a:t>
            </a:r>
            <a:r>
              <a:rPr lang="en-US" sz="2000" dirty="0" err="1"/>
              <a:t>biologi,maupun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berkewajiban</a:t>
            </a:r>
            <a:r>
              <a:rPr lang="en-US" sz="2000" dirty="0"/>
              <a:t> </a:t>
            </a:r>
            <a:r>
              <a:rPr lang="en-US" sz="2000" dirty="0" err="1"/>
              <a:t>berperilaku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sehat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mewujudkan</a:t>
            </a:r>
            <a:r>
              <a:rPr lang="en-US" sz="2000" dirty="0"/>
              <a:t> </a:t>
            </a:r>
            <a:r>
              <a:rPr lang="en-US" sz="2000" dirty="0" err="1"/>
              <a:t>mempertahankan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mtemajukan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se tinggi2 </a:t>
            </a:r>
            <a:r>
              <a:rPr lang="en-US" sz="2000" dirty="0" err="1"/>
              <a:t>nya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berkewjiban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derajat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lain yang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tanggug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nya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berkewajiban</a:t>
            </a:r>
            <a:r>
              <a:rPr lang="en-US" sz="2000" dirty="0"/>
              <a:t> </a:t>
            </a:r>
            <a:r>
              <a:rPr lang="en-US" sz="2000" dirty="0" err="1"/>
              <a:t>turut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program </a:t>
            </a:r>
            <a:r>
              <a:rPr lang="en-US" sz="2000" dirty="0" err="1"/>
              <a:t>jaminan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endParaRPr lang="en-US" sz="24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1982</Words>
  <Application>Microsoft Office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___________________________</vt:lpstr>
      <vt:lpstr>LLATAR BELAKANG</vt:lpstr>
      <vt:lpstr>I. HAK KEWAJIBAN &amp; TANGGUNG JAWAB A. HAK BIDAN Dan  DASAR HUKUM</vt:lpstr>
      <vt:lpstr>B. HAK DAN KEWAJIBAN BERDASARKAN ETIKA PROFESI</vt:lpstr>
      <vt:lpstr>C. YANG TERKAIT DENGAN KEWAJIBAN</vt:lpstr>
      <vt:lpstr>D. KEWAJIBAN BIDAN DALAM  MELAKSANAKAN PRAKTEK BERDASARKAN PER MEN KES NO 28  TH 2017 </vt:lpstr>
      <vt:lpstr>E. KEBEBASAN DAN TANGGUNG JAWAB BERDASARKAN ETIKA  PROFESI</vt:lpstr>
      <vt:lpstr>F. HAK  KEWAJIBAN PASIEN DAN MASYARAKAT</vt:lpstr>
      <vt:lpstr>Lanjutan</vt:lpstr>
      <vt:lpstr>II. PRINSIP KODE ETIK</vt:lpstr>
      <vt:lpstr>A. KODE ETIK BIDAN  INDONESIA  TERDIRI DARI 7 BAB YG DI      BEDAKAN ATAS  7 BAGIAN :</vt:lpstr>
      <vt:lpstr>B. PENJELASAN  MASING2 KEWAJIBAN</vt:lpstr>
      <vt:lpstr>2. KEWAJIBAN SETIAP BIDAN TERHADAP TUGASNYA</vt:lpstr>
      <vt:lpstr>4. KEWAJIBAN SETIAP BIDAN  TERHADAP PROFESINYA</vt:lpstr>
      <vt:lpstr>6. KEWAJIBAN SETIAB BIDAN TERHADAP PEMERINTAH, NUSA       BANGSA DAN TANAH AIR</vt:lpstr>
      <vt:lpstr>III. NILAI PERSONAL &amp; NILAI LUHUR PROFESI DLM PELAYANAN            KEBIDANAN (KAJIAN ISLAM DLM HUKUM DAN ETIKA PROFESI)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hp</cp:lastModifiedBy>
  <cp:revision>90</cp:revision>
  <dcterms:created xsi:type="dcterms:W3CDTF">2022-03-18T05:06:31Z</dcterms:created>
  <dcterms:modified xsi:type="dcterms:W3CDTF">2022-03-21T06:48:03Z</dcterms:modified>
</cp:coreProperties>
</file>