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90" d="100"/>
          <a:sy n="90" d="100"/>
        </p:scale>
        <p:origin x="82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98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4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46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4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6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3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72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5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28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7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30FA3CB-3603-43C0-9DF6-CDFA5F7B2213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7CD7DB5-8445-4D3A-88F0-81D7AFE2BEE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37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14400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7162800" cy="1981200"/>
          </a:xfrm>
        </p:spPr>
        <p:txBody>
          <a:bodyPr>
            <a:normAutofit fontScale="62500" lnSpcReduction="20000"/>
          </a:bodyPr>
          <a:lstStyle/>
          <a:p>
            <a:r>
              <a:rPr lang="en-US" sz="2800" dirty="0" err="1">
                <a:latin typeface="Algerian" panose="04020705040A02060702" pitchFamily="82" charset="0"/>
              </a:rPr>
              <a:t>Kelompok</a:t>
            </a:r>
            <a:r>
              <a:rPr lang="en-US" sz="2800" dirty="0">
                <a:latin typeface="Algerian" panose="04020705040A02060702" pitchFamily="82" charset="0"/>
              </a:rPr>
              <a:t> 2 :</a:t>
            </a:r>
          </a:p>
          <a:p>
            <a:r>
              <a:rPr lang="en-GB" sz="2800" dirty="0" err="1" smtClean="0">
                <a:latin typeface="Algerian" panose="04020705040A02060702" pitchFamily="82" charset="0"/>
              </a:rPr>
              <a:t>Qoni</a:t>
            </a:r>
            <a:r>
              <a:rPr lang="en-GB" sz="2800" dirty="0" smtClean="0">
                <a:latin typeface="Algerian" panose="04020705040A02060702" pitchFamily="82" charset="0"/>
              </a:rPr>
              <a:t> </a:t>
            </a:r>
            <a:r>
              <a:rPr lang="en-GB" sz="2800" dirty="0" err="1" smtClean="0">
                <a:latin typeface="Algerian" panose="04020705040A02060702" pitchFamily="82" charset="0"/>
              </a:rPr>
              <a:t>Hikayah</a:t>
            </a:r>
            <a:r>
              <a:rPr lang="en-GB" sz="2800" dirty="0" smtClean="0">
                <a:latin typeface="Algerian" panose="04020705040A02060702" pitchFamily="82" charset="0"/>
              </a:rPr>
              <a:t> 2010101057</a:t>
            </a:r>
          </a:p>
          <a:p>
            <a:r>
              <a:rPr lang="en-GB" sz="2800" dirty="0" smtClean="0">
                <a:latin typeface="Algerian" panose="04020705040A02060702" pitchFamily="82" charset="0"/>
              </a:rPr>
              <a:t>Wan </a:t>
            </a:r>
            <a:r>
              <a:rPr lang="en-GB" sz="2800" dirty="0" err="1" smtClean="0">
                <a:latin typeface="Algerian" panose="04020705040A02060702" pitchFamily="82" charset="0"/>
              </a:rPr>
              <a:t>tazkya</a:t>
            </a:r>
            <a:r>
              <a:rPr lang="en-GB" sz="2800" dirty="0" smtClean="0">
                <a:latin typeface="Algerian" panose="04020705040A02060702" pitchFamily="82" charset="0"/>
              </a:rPr>
              <a:t> </a:t>
            </a:r>
            <a:r>
              <a:rPr lang="en-GB" sz="2800" dirty="0" err="1" smtClean="0">
                <a:latin typeface="Algerian" panose="04020705040A02060702" pitchFamily="82" charset="0"/>
              </a:rPr>
              <a:t>aulia</a:t>
            </a:r>
            <a:r>
              <a:rPr lang="en-GB" sz="2800" dirty="0" smtClean="0">
                <a:latin typeface="Algerian" panose="04020705040A02060702" pitchFamily="82" charset="0"/>
              </a:rPr>
              <a:t> </a:t>
            </a:r>
            <a:r>
              <a:rPr lang="en-GB" sz="2800" dirty="0" err="1" smtClean="0">
                <a:latin typeface="Algerian" panose="04020705040A02060702" pitchFamily="82" charset="0"/>
              </a:rPr>
              <a:t>silvia</a:t>
            </a:r>
            <a:r>
              <a:rPr lang="en-GB" sz="2800" dirty="0" smtClean="0">
                <a:latin typeface="Algerian" panose="04020705040A02060702" pitchFamily="82" charset="0"/>
              </a:rPr>
              <a:t> Ananda 2010101058</a:t>
            </a:r>
          </a:p>
          <a:p>
            <a:r>
              <a:rPr lang="en-GB" sz="2800" dirty="0" err="1" smtClean="0">
                <a:latin typeface="Algerian" panose="04020705040A02060702" pitchFamily="82" charset="0"/>
              </a:rPr>
              <a:t>Amalina</a:t>
            </a:r>
            <a:r>
              <a:rPr lang="en-GB" sz="2800" dirty="0" smtClean="0">
                <a:latin typeface="Algerian" panose="04020705040A02060702" pitchFamily="82" charset="0"/>
              </a:rPr>
              <a:t> </a:t>
            </a:r>
            <a:r>
              <a:rPr lang="en-GB" sz="2800" dirty="0" err="1" smtClean="0">
                <a:latin typeface="Algerian" panose="04020705040A02060702" pitchFamily="82" charset="0"/>
              </a:rPr>
              <a:t>inkha</a:t>
            </a:r>
            <a:r>
              <a:rPr lang="en-GB" sz="2800" dirty="0" smtClean="0">
                <a:latin typeface="Algerian" panose="04020705040A02060702" pitchFamily="82" charset="0"/>
              </a:rPr>
              <a:t> </a:t>
            </a:r>
            <a:r>
              <a:rPr lang="en-GB" sz="2800" dirty="0" err="1" smtClean="0">
                <a:latin typeface="Algerian" panose="04020705040A02060702" pitchFamily="82" charset="0"/>
              </a:rPr>
              <a:t>suryani</a:t>
            </a:r>
            <a:r>
              <a:rPr lang="en-GB" sz="2800" dirty="0" smtClean="0">
                <a:latin typeface="Algerian" panose="04020705040A02060702" pitchFamily="82" charset="0"/>
              </a:rPr>
              <a:t> 2010101059</a:t>
            </a:r>
          </a:p>
          <a:p>
            <a:r>
              <a:rPr lang="en-GB" sz="2800" dirty="0" err="1" smtClean="0">
                <a:latin typeface="Algerian" panose="04020705040A02060702" pitchFamily="82" charset="0"/>
              </a:rPr>
              <a:t>Rizky</a:t>
            </a:r>
            <a:r>
              <a:rPr lang="en-GB" sz="2800" dirty="0" smtClean="0">
                <a:latin typeface="Algerian" panose="04020705040A02060702" pitchFamily="82" charset="0"/>
              </a:rPr>
              <a:t> </a:t>
            </a:r>
            <a:r>
              <a:rPr lang="en-GB" sz="2800" dirty="0" err="1" smtClean="0">
                <a:latin typeface="Algerian" panose="04020705040A02060702" pitchFamily="82" charset="0"/>
              </a:rPr>
              <a:t>eka</a:t>
            </a:r>
            <a:r>
              <a:rPr lang="en-GB" sz="2800" dirty="0" smtClean="0">
                <a:latin typeface="Algerian" panose="04020705040A02060702" pitchFamily="82" charset="0"/>
              </a:rPr>
              <a:t> </a:t>
            </a:r>
            <a:r>
              <a:rPr lang="en-GB" sz="2800" dirty="0" err="1" smtClean="0">
                <a:latin typeface="Algerian" panose="04020705040A02060702" pitchFamily="82" charset="0"/>
              </a:rPr>
              <a:t>saputri</a:t>
            </a:r>
            <a:r>
              <a:rPr lang="en-GB" sz="2800" dirty="0" smtClean="0">
                <a:latin typeface="Algerian" panose="04020705040A02060702" pitchFamily="82" charset="0"/>
              </a:rPr>
              <a:t> 2010101060</a:t>
            </a:r>
            <a:endParaRPr lang="en-US" sz="2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962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2. Diphenhydramine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dirty="0" err="1" smtClean="0"/>
              <a:t>Kategori</a:t>
            </a:r>
            <a:r>
              <a:rPr lang="en-US" b="1" dirty="0" smtClean="0"/>
              <a:t> </a:t>
            </a:r>
            <a:r>
              <a:rPr lang="en-US" b="1" dirty="0" err="1" smtClean="0"/>
              <a:t>obat</a:t>
            </a:r>
            <a:r>
              <a:rPr lang="en-US" b="1" dirty="0" smtClean="0"/>
              <a:t> ;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Tablet</a:t>
            </a:r>
            <a:r>
              <a:rPr lang="en-US" dirty="0"/>
              <a:t>, </a:t>
            </a:r>
            <a:r>
              <a:rPr lang="en-US" dirty="0" err="1"/>
              <a:t>sirup</a:t>
            </a:r>
            <a:r>
              <a:rPr lang="en-US" dirty="0"/>
              <a:t>, </a:t>
            </a:r>
            <a:r>
              <a:rPr lang="en-US" dirty="0" err="1"/>
              <a:t>kapsul</a:t>
            </a:r>
            <a:r>
              <a:rPr lang="en-US" dirty="0"/>
              <a:t>, </a:t>
            </a:r>
            <a:r>
              <a:rPr lang="en-US" dirty="0" err="1" smtClean="0"/>
              <a:t>injeksi</a:t>
            </a:r>
            <a:endParaRPr lang="en-US" dirty="0" smtClean="0"/>
          </a:p>
          <a:p>
            <a:pPr algn="just"/>
            <a:r>
              <a:rPr lang="en-US" b="1" dirty="0" err="1" smtClean="0"/>
              <a:t>Dosis</a:t>
            </a:r>
            <a:r>
              <a:rPr lang="en-US" b="1" dirty="0" smtClean="0"/>
              <a:t> </a:t>
            </a:r>
            <a:r>
              <a:rPr lang="en-US" b="1" dirty="0" err="1" smtClean="0"/>
              <a:t>Dewasa</a:t>
            </a:r>
            <a:r>
              <a:rPr lang="en-US" b="1" dirty="0"/>
              <a:t>: </a:t>
            </a:r>
            <a:r>
              <a:rPr lang="en-US" dirty="0" err="1"/>
              <a:t>Sebagai</a:t>
            </a:r>
            <a:r>
              <a:rPr lang="en-US" dirty="0"/>
              <a:t> 1% </a:t>
            </a:r>
            <a:r>
              <a:rPr lang="en-US" dirty="0" err="1"/>
              <a:t>atau</a:t>
            </a:r>
            <a:r>
              <a:rPr lang="en-US" dirty="0"/>
              <a:t> 2%. </a:t>
            </a:r>
            <a:r>
              <a:rPr lang="en-US" dirty="0" err="1"/>
              <a:t>Krim</a:t>
            </a:r>
            <a:r>
              <a:rPr lang="en-US" dirty="0"/>
              <a:t>/gel/</a:t>
            </a:r>
            <a:r>
              <a:rPr lang="en-US" dirty="0" err="1"/>
              <a:t>soln</a:t>
            </a:r>
            <a:r>
              <a:rPr lang="en-US" dirty="0"/>
              <a:t>/stick: </a:t>
            </a:r>
            <a:r>
              <a:rPr lang="en-US" dirty="0" err="1"/>
              <a:t>Oleskan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terpapar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3-4 kali </a:t>
            </a:r>
            <a:r>
              <a:rPr lang="en-US" dirty="0" err="1"/>
              <a:t>sehari.Anak</a:t>
            </a:r>
            <a:r>
              <a:rPr lang="en-US" dirty="0"/>
              <a:t>: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Aturan</a:t>
            </a:r>
            <a:r>
              <a:rPr lang="en-US" b="1" dirty="0" smtClean="0"/>
              <a:t> </a:t>
            </a:r>
            <a:r>
              <a:rPr lang="en-US" b="1" dirty="0" err="1" smtClean="0"/>
              <a:t>pakai</a:t>
            </a:r>
            <a:r>
              <a:rPr lang="en-US" b="1" dirty="0" smtClean="0"/>
              <a:t> </a:t>
            </a:r>
            <a:r>
              <a:rPr lang="en-US" b="1" dirty="0" err="1" smtClean="0"/>
              <a:t>obat</a:t>
            </a:r>
            <a:r>
              <a:rPr lang="en-US" b="1" dirty="0" smtClean="0"/>
              <a:t> : </a:t>
            </a:r>
            <a:r>
              <a:rPr lang="en-US" dirty="0" err="1" smtClean="0"/>
              <a:t>Dioleskan</a:t>
            </a:r>
            <a:r>
              <a:rPr lang="en-US" dirty="0" smtClean="0"/>
              <a:t> </a:t>
            </a:r>
            <a:r>
              <a:rPr lang="en-US" dirty="0"/>
              <a:t>tipis-tipis </a:t>
            </a:r>
            <a:r>
              <a:rPr lang="en-US" dirty="0" err="1"/>
              <a:t>pada</a:t>
            </a:r>
            <a:r>
              <a:rPr lang="en-US" dirty="0"/>
              <a:t> area </a:t>
            </a:r>
            <a:r>
              <a:rPr lang="en-US" dirty="0" err="1"/>
              <a:t>kulit</a:t>
            </a:r>
            <a:r>
              <a:rPr lang="en-US" dirty="0"/>
              <a:t> yang </a:t>
            </a:r>
            <a:r>
              <a:rPr lang="en-US" dirty="0" err="1"/>
              <a:t>sakit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 smtClean="0"/>
              <a:t>samping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/>
              <a:t>mengantuk</a:t>
            </a:r>
            <a:r>
              <a:rPr lang="en-US" dirty="0"/>
              <a:t> di </a:t>
            </a:r>
            <a:r>
              <a:rPr lang="en-US" dirty="0" err="1"/>
              <a:t>siang</a:t>
            </a:r>
            <a:r>
              <a:rPr lang="en-US" dirty="0"/>
              <a:t> </a:t>
            </a:r>
            <a:r>
              <a:rPr lang="en-US" dirty="0" err="1"/>
              <a:t>hari.Hidung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tenggorokan</a:t>
            </a:r>
            <a:r>
              <a:rPr lang="en-US" dirty="0"/>
              <a:t> </a:t>
            </a:r>
            <a:r>
              <a:rPr lang="en-US" dirty="0" err="1"/>
              <a:t>kering</a:t>
            </a:r>
            <a:r>
              <a:rPr lang="en-US" dirty="0" smtClean="0"/>
              <a:t>. </a:t>
            </a:r>
            <a:r>
              <a:rPr lang="en-US" dirty="0" err="1" smtClean="0"/>
              <a:t>Sembelit.Sakit</a:t>
            </a:r>
            <a:r>
              <a:rPr lang="en-US" dirty="0" smtClean="0"/>
              <a:t> </a:t>
            </a:r>
            <a:r>
              <a:rPr lang="en-US" dirty="0" err="1"/>
              <a:t>perut.Penglihatan</a:t>
            </a:r>
            <a:r>
              <a:rPr lang="en-US" dirty="0"/>
              <a:t> </a:t>
            </a:r>
            <a:r>
              <a:rPr lang="en-US" dirty="0" err="1"/>
              <a:t>kabur.Mata</a:t>
            </a:r>
            <a:r>
              <a:rPr lang="en-US" dirty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.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/>
              <a:t>berebar-debar.Mulut</a:t>
            </a:r>
            <a:r>
              <a:rPr lang="en-US" dirty="0"/>
              <a:t> </a:t>
            </a:r>
            <a:r>
              <a:rPr lang="en-US" dirty="0" err="1" smtClean="0"/>
              <a:t>kering</a:t>
            </a:r>
            <a:endParaRPr lang="en-US" dirty="0" smtClean="0"/>
          </a:p>
          <a:p>
            <a:pPr algn="just"/>
            <a:r>
              <a:rPr lang="en-US" b="1" dirty="0" err="1" smtClean="0"/>
              <a:t>Kontraindikasi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err="1" smtClean="0"/>
              <a:t>Riwayat</a:t>
            </a:r>
            <a:r>
              <a:rPr lang="en-US" dirty="0" smtClean="0"/>
              <a:t> </a:t>
            </a:r>
            <a:r>
              <a:rPr lang="en-US" dirty="0" err="1"/>
              <a:t>alergi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diphenhydramine</a:t>
            </a:r>
            <a:r>
              <a:rPr lang="en-US" dirty="0" smtClean="0"/>
              <a:t>. </a:t>
            </a:r>
            <a:r>
              <a:rPr lang="en-US" dirty="0" err="1" smtClean="0"/>
              <a:t>Asma</a:t>
            </a:r>
            <a:r>
              <a:rPr lang="en-US" dirty="0" smtClean="0"/>
              <a:t>.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antihistamin</a:t>
            </a:r>
            <a:r>
              <a:rPr lang="en-US" dirty="0"/>
              <a:t> </a:t>
            </a:r>
            <a:r>
              <a:rPr lang="en-US" dirty="0" smtClean="0"/>
              <a:t>lain</a:t>
            </a:r>
          </a:p>
          <a:p>
            <a:pPr algn="just"/>
            <a:r>
              <a:rPr lang="en-US" dirty="0" smtClean="0"/>
              <a:t>.</a:t>
            </a:r>
            <a:r>
              <a:rPr lang="en-US" dirty="0" err="1" smtClean="0"/>
              <a:t>Indikasi</a:t>
            </a:r>
            <a:r>
              <a:rPr lang="en-US" dirty="0" smtClean="0"/>
              <a:t> </a:t>
            </a:r>
            <a:r>
              <a:rPr lang="en-US" dirty="0" err="1" smtClean="0"/>
              <a:t>ruam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gatal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,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berair</a:t>
            </a:r>
            <a:r>
              <a:rPr lang="en-US" dirty="0"/>
              <a:t>, </a:t>
            </a:r>
            <a:r>
              <a:rPr lang="en-US" dirty="0" err="1"/>
              <a:t>gatal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, </a:t>
            </a:r>
            <a:r>
              <a:rPr lang="en-US" dirty="0" err="1"/>
              <a:t>hidung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tenggorokan</a:t>
            </a:r>
            <a:r>
              <a:rPr lang="en-US" dirty="0"/>
              <a:t>, </a:t>
            </a:r>
            <a:r>
              <a:rPr lang="en-US" dirty="0" err="1"/>
              <a:t>batuk</a:t>
            </a:r>
            <a:r>
              <a:rPr lang="en-US" dirty="0"/>
              <a:t>, </a:t>
            </a:r>
            <a:r>
              <a:rPr lang="en-US" dirty="0" err="1"/>
              <a:t>pilek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bersin</a:t>
            </a:r>
            <a:r>
              <a:rPr lang="en-US" dirty="0"/>
              <a:t>.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mual</a:t>
            </a:r>
            <a:r>
              <a:rPr lang="en-US" dirty="0"/>
              <a:t>, </a:t>
            </a:r>
            <a:r>
              <a:rPr lang="en-US" dirty="0" err="1"/>
              <a:t>muntah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pusing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mabuk</a:t>
            </a:r>
            <a:r>
              <a:rPr lang="en-US" dirty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2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Hepatitis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b="1" dirty="0" err="1" smtClean="0"/>
              <a:t>Entecavir</a:t>
            </a:r>
            <a:endParaRPr lang="en-US" b="1" dirty="0"/>
          </a:p>
          <a:p>
            <a:pPr algn="just"/>
            <a:r>
              <a:rPr lang="en-US" b="1" dirty="0" err="1" smtClean="0"/>
              <a:t>Indikasi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err="1" smtClean="0"/>
              <a:t>entecavir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hepatitis B </a:t>
            </a:r>
            <a:r>
              <a:rPr lang="en-US" dirty="0" err="1"/>
              <a:t>kronik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≥2 </a:t>
            </a:r>
            <a:r>
              <a:rPr lang="en-US" dirty="0" err="1"/>
              <a:t>tahun</a:t>
            </a:r>
            <a:r>
              <a:rPr lang="en-US" dirty="0"/>
              <a:t>,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replikasi</a:t>
            </a:r>
            <a:r>
              <a:rPr lang="en-US" dirty="0"/>
              <a:t> virus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elevasi</a:t>
            </a:r>
            <a:r>
              <a:rPr lang="en-US" dirty="0"/>
              <a:t> transaminase </a:t>
            </a:r>
            <a:r>
              <a:rPr lang="en-US" dirty="0" err="1"/>
              <a:t>persisten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histologis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Kontraindikasi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Kontraindikasi</a:t>
            </a:r>
            <a:r>
              <a:rPr lang="en-US" dirty="0" smtClean="0"/>
              <a:t> </a:t>
            </a:r>
            <a:r>
              <a:rPr lang="en-US" dirty="0" err="1"/>
              <a:t>entecavir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hipersensitivitas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entecavir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formulasinya</a:t>
            </a:r>
            <a:r>
              <a:rPr lang="en-US" dirty="0"/>
              <a:t>.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liver,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koinfeksi</a:t>
            </a:r>
            <a:r>
              <a:rPr lang="en-US" dirty="0"/>
              <a:t> HIV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/>
              <a:t>Efek</a:t>
            </a:r>
            <a:r>
              <a:rPr lang="en-US" b="1" dirty="0"/>
              <a:t> </a:t>
            </a:r>
            <a:r>
              <a:rPr lang="en-US" b="1" dirty="0" err="1" smtClean="0"/>
              <a:t>Samping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/>
              <a:t>entecavir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menimbulkan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berpotensi</a:t>
            </a:r>
            <a:r>
              <a:rPr lang="en-US" dirty="0"/>
              <a:t> fatal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hepatotoksisitas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asidosis</a:t>
            </a:r>
            <a:r>
              <a:rPr lang="en-US" dirty="0"/>
              <a:t> </a:t>
            </a:r>
            <a:r>
              <a:rPr lang="en-US" dirty="0" err="1"/>
              <a:t>laktat</a:t>
            </a:r>
            <a:r>
              <a:rPr lang="en-US" dirty="0"/>
              <a:t>, </a:t>
            </a:r>
            <a:r>
              <a:rPr lang="en-US" dirty="0" err="1"/>
              <a:t>hepatomegali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steatosis</a:t>
            </a:r>
            <a:r>
              <a:rPr lang="en-US" dirty="0"/>
              <a:t> </a:t>
            </a:r>
            <a:r>
              <a:rPr lang="en-US" dirty="0" err="1"/>
              <a:t>hepatika</a:t>
            </a:r>
            <a:r>
              <a:rPr lang="en-US" dirty="0"/>
              <a:t>, hepatitis </a:t>
            </a:r>
            <a:r>
              <a:rPr lang="en-US" dirty="0" err="1"/>
              <a:t>fulminan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lain yang </a:t>
            </a:r>
            <a:r>
              <a:rPr lang="en-US" dirty="0" err="1"/>
              <a:t>berpotensi</a:t>
            </a:r>
            <a:r>
              <a:rPr lang="en-US" dirty="0"/>
              <a:t> fatal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eksaserbasi</a:t>
            </a:r>
            <a:r>
              <a:rPr lang="en-US" dirty="0"/>
              <a:t> </a:t>
            </a:r>
            <a:r>
              <a:rPr lang="en-US" dirty="0" err="1"/>
              <a:t>akut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hepatitis B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henti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,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hipersensitivitas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pankreatitis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Golongan</a:t>
            </a:r>
            <a:r>
              <a:rPr lang="en-US" b="1" dirty="0"/>
              <a:t>	 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resep</a:t>
            </a:r>
            <a:r>
              <a:rPr lang="en-US" dirty="0" smtClean="0"/>
              <a:t> </a:t>
            </a:r>
          </a:p>
          <a:p>
            <a:pPr algn="just"/>
            <a:r>
              <a:rPr lang="en-US" b="1" dirty="0" err="1" smtClean="0"/>
              <a:t>Kategori</a:t>
            </a:r>
            <a:r>
              <a:rPr lang="en-US" b="1" dirty="0"/>
              <a:t>	</a:t>
            </a:r>
            <a:r>
              <a:rPr lang="en-US" dirty="0"/>
              <a:t> : </a:t>
            </a:r>
            <a:r>
              <a:rPr lang="en-US" dirty="0" smtClean="0"/>
              <a:t>Antivirus</a:t>
            </a:r>
          </a:p>
          <a:p>
            <a:pPr algn="just"/>
            <a:r>
              <a:rPr lang="en-US" b="1" dirty="0" err="1" smtClean="0"/>
              <a:t>Manfaat</a:t>
            </a:r>
            <a:r>
              <a:rPr lang="en-US" dirty="0"/>
              <a:t>	 : </a:t>
            </a:r>
            <a:r>
              <a:rPr lang="en-US" dirty="0" err="1"/>
              <a:t>Mengobati</a:t>
            </a:r>
            <a:r>
              <a:rPr lang="en-US" dirty="0"/>
              <a:t> hepatitis B </a:t>
            </a:r>
            <a:r>
              <a:rPr lang="en-US" dirty="0" err="1"/>
              <a:t>kronis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11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1. </a:t>
            </a:r>
            <a:r>
              <a:rPr lang="en-US" sz="2000" dirty="0" err="1"/>
              <a:t>Entecavir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/>
              <a:t>Bentuk</a:t>
            </a:r>
            <a:r>
              <a:rPr lang="en-US" b="1" dirty="0"/>
              <a:t> </a:t>
            </a:r>
            <a:r>
              <a:rPr lang="en-US" b="1" dirty="0" err="1"/>
              <a:t>obat</a:t>
            </a:r>
            <a:r>
              <a:rPr lang="en-US" dirty="0"/>
              <a:t>	</a:t>
            </a:r>
            <a:r>
              <a:rPr lang="en-US" dirty="0" smtClean="0"/>
              <a:t>: Tablet </a:t>
            </a:r>
            <a:r>
              <a:rPr lang="en-US" dirty="0" err="1"/>
              <a:t>salut</a:t>
            </a:r>
            <a:r>
              <a:rPr lang="en-US" dirty="0"/>
              <a:t> </a:t>
            </a:r>
            <a:r>
              <a:rPr lang="en-US" dirty="0" err="1" smtClean="0"/>
              <a:t>selaput</a:t>
            </a:r>
            <a:endParaRPr lang="en-US" dirty="0" smtClean="0"/>
          </a:p>
          <a:p>
            <a:pPr algn="just"/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/>
              <a:t>Dewasa</a:t>
            </a:r>
            <a:r>
              <a:rPr lang="en-US" dirty="0"/>
              <a:t>: 0,5 </a:t>
            </a:r>
            <a:r>
              <a:rPr lang="en-US" dirty="0" err="1"/>
              <a:t>atau</a:t>
            </a:r>
            <a:r>
              <a:rPr lang="en-US" dirty="0"/>
              <a:t> 1 mg, 1 kali </a:t>
            </a:r>
            <a:r>
              <a:rPr lang="en-US" dirty="0" err="1"/>
              <a:t>sehari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lamivudine,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entecavir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 mg, 1 kali </a:t>
            </a:r>
            <a:r>
              <a:rPr lang="en-US" dirty="0" err="1"/>
              <a:t>sehari.Anak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≥2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≥10 kg : </a:t>
            </a:r>
            <a:r>
              <a:rPr lang="en-US" dirty="0" err="1"/>
              <a:t>Dosisnya</a:t>
            </a:r>
            <a:r>
              <a:rPr lang="en-US" dirty="0"/>
              <a:t> 0,015 mg/</a:t>
            </a:r>
            <a:r>
              <a:rPr lang="en-US" dirty="0" err="1"/>
              <a:t>kgBB</a:t>
            </a:r>
            <a:r>
              <a:rPr lang="en-US" dirty="0"/>
              <a:t> 1 kali </a:t>
            </a:r>
            <a:r>
              <a:rPr lang="en-US" dirty="0" err="1"/>
              <a:t>sehari</a:t>
            </a:r>
            <a:r>
              <a:rPr lang="en-US" dirty="0"/>
              <a:t>.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1,5 mg per </a:t>
            </a:r>
            <a:r>
              <a:rPr lang="en-US" dirty="0" err="1"/>
              <a:t>hari.Jika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menjalani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lamivudine,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entecavir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0,03 mg/</a:t>
            </a:r>
            <a:r>
              <a:rPr lang="en-US" dirty="0" err="1"/>
              <a:t>kgBB</a:t>
            </a:r>
            <a:r>
              <a:rPr lang="en-US" dirty="0"/>
              <a:t>, 1 kali </a:t>
            </a:r>
            <a:r>
              <a:rPr lang="en-US" dirty="0" err="1"/>
              <a:t>sehari</a:t>
            </a:r>
            <a:r>
              <a:rPr lang="en-US" dirty="0"/>
              <a:t>.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1 mg per </a:t>
            </a:r>
            <a:r>
              <a:rPr lang="en-US" dirty="0" err="1"/>
              <a:t>hari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Cara </a:t>
            </a:r>
            <a:r>
              <a:rPr lang="en-US" b="1" dirty="0" err="1"/>
              <a:t>mengonsumsi</a:t>
            </a:r>
            <a:r>
              <a:rPr lang="en-US" b="1" dirty="0"/>
              <a:t> </a:t>
            </a:r>
            <a:r>
              <a:rPr lang="en-US" b="1" dirty="0" smtClean="0"/>
              <a:t>: </a:t>
            </a:r>
            <a:r>
              <a:rPr lang="en-US" dirty="0" smtClean="0"/>
              <a:t>yang </a:t>
            </a:r>
            <a:r>
              <a:rPr lang="en-US" dirty="0" err="1"/>
              <a:t>benarEntecavir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tablet </a:t>
            </a:r>
            <a:r>
              <a:rPr lang="en-US" dirty="0" err="1"/>
              <a:t>salut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. Tablet </a:t>
            </a:r>
            <a:r>
              <a:rPr lang="en-US" dirty="0" err="1"/>
              <a:t>entecavir</a:t>
            </a:r>
            <a:r>
              <a:rPr lang="en-US" dirty="0"/>
              <a:t>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2 jam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2 jam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. </a:t>
            </a:r>
            <a:r>
              <a:rPr lang="en-US" dirty="0" err="1"/>
              <a:t>Telan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segelas</a:t>
            </a:r>
            <a:r>
              <a:rPr lang="en-US" dirty="0"/>
              <a:t> air </a:t>
            </a:r>
            <a:r>
              <a:rPr lang="en-US" dirty="0" err="1"/>
              <a:t>putih</a:t>
            </a:r>
            <a:r>
              <a:rPr lang="en-US" dirty="0"/>
              <a:t>. </a:t>
            </a:r>
            <a:r>
              <a:rPr lang="en-US" dirty="0" err="1"/>
              <a:t>Usahakan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entecavir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rutin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harinya</a:t>
            </a:r>
            <a:r>
              <a:rPr lang="en-US" dirty="0"/>
              <a:t> agar </a:t>
            </a:r>
            <a:r>
              <a:rPr lang="en-US" dirty="0" err="1"/>
              <a:t>efeknya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9419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2. </a:t>
            </a:r>
            <a:r>
              <a:rPr lang="en-US" sz="1800" b="1" dirty="0" err="1"/>
              <a:t>Lamivudin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/>
              <a:t>Indikasi</a:t>
            </a:r>
            <a:r>
              <a:rPr lang="en-US" b="1" dirty="0"/>
              <a:t> :</a:t>
            </a:r>
            <a:r>
              <a:rPr lang="en-US" dirty="0"/>
              <a:t> </a:t>
            </a:r>
            <a:r>
              <a:rPr lang="en-US" dirty="0" err="1"/>
              <a:t>Indikasi</a:t>
            </a:r>
            <a:r>
              <a:rPr lang="en-US" dirty="0"/>
              <a:t> </a:t>
            </a:r>
            <a:r>
              <a:rPr lang="en-US" dirty="0" err="1"/>
              <a:t>lamivudin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laksana</a:t>
            </a:r>
            <a:r>
              <a:rPr lang="en-US" dirty="0"/>
              <a:t> HIV </a:t>
            </a:r>
            <a:r>
              <a:rPr lang="en-US" dirty="0" err="1"/>
              <a:t>dan</a:t>
            </a:r>
            <a:r>
              <a:rPr lang="en-US" dirty="0"/>
              <a:t> hepatitis B. </a:t>
            </a:r>
            <a:r>
              <a:rPr lang="en-US" dirty="0" err="1"/>
              <a:t>Pada</a:t>
            </a:r>
            <a:r>
              <a:rPr lang="en-US" dirty="0"/>
              <a:t> HIV, </a:t>
            </a:r>
            <a:r>
              <a:rPr lang="en-US" dirty="0" err="1"/>
              <a:t>lamivudin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profilaksis</a:t>
            </a:r>
            <a:r>
              <a:rPr lang="en-US" dirty="0"/>
              <a:t> </a:t>
            </a:r>
            <a:r>
              <a:rPr lang="en-US" dirty="0" err="1"/>
              <a:t>pasca</a:t>
            </a:r>
            <a:r>
              <a:rPr lang="en-US" dirty="0"/>
              <a:t> </a:t>
            </a:r>
            <a:r>
              <a:rPr lang="en-US" dirty="0" err="1"/>
              <a:t>paparan</a:t>
            </a:r>
            <a:r>
              <a:rPr lang="en-US" dirty="0"/>
              <a:t> </a:t>
            </a:r>
            <a:r>
              <a:rPr lang="en-US" dirty="0" err="1"/>
              <a:t>nonokupasional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hepatitis B, </a:t>
            </a:r>
            <a:r>
              <a:rPr lang="en-US" dirty="0" err="1"/>
              <a:t>lamivudin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sirosis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koinfeksi</a:t>
            </a:r>
            <a:r>
              <a:rPr lang="en-US" dirty="0"/>
              <a:t> HIV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Kontraindikasi</a:t>
            </a:r>
            <a:r>
              <a:rPr lang="en-US" b="1" dirty="0" smtClean="0"/>
              <a:t> : </a:t>
            </a:r>
            <a:r>
              <a:rPr lang="en-US" dirty="0" err="1" smtClean="0"/>
              <a:t>Lamivudin</a:t>
            </a:r>
            <a:r>
              <a:rPr lang="en-US" dirty="0" smtClean="0"/>
              <a:t> </a:t>
            </a:r>
            <a:r>
              <a:rPr lang="en-US" dirty="0" err="1"/>
              <a:t>kontraidikasi</a:t>
            </a:r>
            <a:r>
              <a:rPr lang="en-US" dirty="0"/>
              <a:t> </a:t>
            </a:r>
            <a:r>
              <a:rPr lang="en-US" dirty="0" err="1"/>
              <a:t>absolut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hipersensitivitas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lamivudin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formulasinya</a:t>
            </a:r>
            <a:r>
              <a:rPr lang="en-US" dirty="0"/>
              <a:t>.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lamivudin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pasien-pasien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anak-anak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penyesuaian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/>
              <a:t>Efek</a:t>
            </a:r>
            <a:r>
              <a:rPr lang="en-US" b="1" dirty="0"/>
              <a:t> </a:t>
            </a:r>
            <a:r>
              <a:rPr lang="en-US" b="1" dirty="0" err="1" smtClean="0"/>
              <a:t>Samping</a:t>
            </a:r>
            <a:r>
              <a:rPr lang="en-US" b="1" dirty="0" smtClean="0"/>
              <a:t> :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lamivudin</a:t>
            </a:r>
            <a:r>
              <a:rPr lang="en-US" dirty="0"/>
              <a:t> yang </a:t>
            </a:r>
            <a:r>
              <a:rPr lang="en-US" dirty="0" err="1"/>
              <a:t>berpotensi</a:t>
            </a:r>
            <a:r>
              <a:rPr lang="en-US" dirty="0"/>
              <a:t> fatal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asidosis</a:t>
            </a:r>
            <a:r>
              <a:rPr lang="en-US" dirty="0"/>
              <a:t> </a:t>
            </a:r>
            <a:r>
              <a:rPr lang="en-US" dirty="0" err="1"/>
              <a:t>laktat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hepatomegali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steatosis</a:t>
            </a:r>
            <a:r>
              <a:rPr lang="en-US" dirty="0"/>
              <a:t>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lain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berhati-hati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interaksi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emtricitabine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zalcitabine.Efek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yang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mual</a:t>
            </a:r>
            <a:r>
              <a:rPr lang="en-US" dirty="0"/>
              <a:t>, </a:t>
            </a:r>
            <a:r>
              <a:rPr lang="en-US" dirty="0" err="1"/>
              <a:t>muntah</a:t>
            </a:r>
            <a:r>
              <a:rPr lang="en-US" dirty="0"/>
              <a:t>, fatigue,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nyeri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26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2. </a:t>
            </a:r>
            <a:r>
              <a:rPr lang="en-US" sz="1800" b="1" dirty="0" err="1"/>
              <a:t>Lamivudin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/>
              <a:t>Golongan</a:t>
            </a:r>
            <a:r>
              <a:rPr lang="en-US" b="1" dirty="0"/>
              <a:t>:</a:t>
            </a:r>
            <a:r>
              <a:rPr lang="en-US" dirty="0"/>
              <a:t>	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resep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b="1" dirty="0" err="1" smtClean="0"/>
              <a:t>Kategori</a:t>
            </a:r>
            <a:r>
              <a:rPr lang="en-US" b="1" dirty="0"/>
              <a:t>:</a:t>
            </a:r>
            <a:r>
              <a:rPr lang="en-US" dirty="0"/>
              <a:t>	 </a:t>
            </a:r>
            <a:r>
              <a:rPr lang="en-US" dirty="0" err="1"/>
              <a:t>Obat</a:t>
            </a:r>
            <a:r>
              <a:rPr lang="en-US" dirty="0"/>
              <a:t> antivirus </a:t>
            </a:r>
            <a:endParaRPr lang="en-US" dirty="0" smtClean="0"/>
          </a:p>
          <a:p>
            <a:pPr algn="just"/>
            <a:r>
              <a:rPr lang="en-US" b="1" dirty="0" err="1" smtClean="0"/>
              <a:t>Manfaat</a:t>
            </a:r>
            <a:r>
              <a:rPr lang="en-US" b="1" dirty="0"/>
              <a:t>:</a:t>
            </a:r>
            <a:r>
              <a:rPr lang="en-US" dirty="0"/>
              <a:t>	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virus hepatitis B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HIV</a:t>
            </a:r>
          </a:p>
          <a:p>
            <a:pPr algn="just"/>
            <a:r>
              <a:rPr lang="en-US" b="1" dirty="0" err="1" smtClean="0"/>
              <a:t>Dosis</a:t>
            </a:r>
            <a:r>
              <a:rPr lang="en-US" b="1" dirty="0" smtClean="0"/>
              <a:t> </a:t>
            </a:r>
            <a:r>
              <a:rPr lang="en-US" b="1" dirty="0" err="1" smtClean="0"/>
              <a:t>Dewasa</a:t>
            </a:r>
            <a:r>
              <a:rPr lang="en-US" b="1" dirty="0"/>
              <a:t>: </a:t>
            </a:r>
            <a:r>
              <a:rPr lang="en-US" dirty="0"/>
              <a:t>100 mg,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.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yang </a:t>
            </a:r>
            <a:r>
              <a:rPr lang="en-US" dirty="0" err="1"/>
              <a:t>menderita</a:t>
            </a:r>
            <a:r>
              <a:rPr lang="en-US" dirty="0"/>
              <a:t> hepatitis B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HIV,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150 mg, 2 kali </a:t>
            </a:r>
            <a:r>
              <a:rPr lang="en-US" dirty="0" err="1"/>
              <a:t>sehari</a:t>
            </a:r>
            <a:r>
              <a:rPr lang="en-US" dirty="0"/>
              <a:t>; </a:t>
            </a:r>
            <a:r>
              <a:rPr lang="en-US" dirty="0" err="1"/>
              <a:t>atau</a:t>
            </a:r>
            <a:r>
              <a:rPr lang="en-US" dirty="0"/>
              <a:t> 300 mg, 1 kali </a:t>
            </a:r>
            <a:r>
              <a:rPr lang="en-US" dirty="0" err="1"/>
              <a:t>sehari</a:t>
            </a:r>
            <a:r>
              <a:rPr lang="en-US" dirty="0" smtClean="0"/>
              <a:t>.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/>
              <a:t>usia</a:t>
            </a:r>
            <a:r>
              <a:rPr lang="en-US" dirty="0"/>
              <a:t> 2–17 </a:t>
            </a:r>
            <a:r>
              <a:rPr lang="en-US" dirty="0" err="1"/>
              <a:t>tahun</a:t>
            </a:r>
            <a:r>
              <a:rPr lang="en-US" dirty="0"/>
              <a:t>: 3 mg/</a:t>
            </a:r>
            <a:r>
              <a:rPr lang="en-US" dirty="0" err="1"/>
              <a:t>kgBB</a:t>
            </a:r>
            <a:r>
              <a:rPr lang="en-US" dirty="0"/>
              <a:t>, 1 kali </a:t>
            </a:r>
            <a:r>
              <a:rPr lang="en-US" dirty="0" err="1"/>
              <a:t>sehari</a:t>
            </a:r>
            <a:r>
              <a:rPr lang="en-US" dirty="0"/>
              <a:t>.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100 mg per </a:t>
            </a:r>
            <a:r>
              <a:rPr lang="en-US" dirty="0" err="1"/>
              <a:t>hari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Cara </a:t>
            </a:r>
            <a:r>
              <a:rPr lang="en-US" b="1" dirty="0" err="1"/>
              <a:t>mengonsumsi</a:t>
            </a:r>
            <a:r>
              <a:rPr lang="en-US" b="1" dirty="0"/>
              <a:t> yang </a:t>
            </a:r>
            <a:r>
              <a:rPr lang="en-US" b="1" dirty="0" err="1" smtClean="0"/>
              <a:t>benar</a:t>
            </a:r>
            <a:r>
              <a:rPr lang="en-US" b="1" dirty="0" smtClean="0"/>
              <a:t> : </a:t>
            </a:r>
            <a:r>
              <a:rPr lang="en-US" dirty="0" smtClean="0"/>
              <a:t>Lamivudine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. </a:t>
            </a:r>
            <a:r>
              <a:rPr lang="en-US" dirty="0" err="1"/>
              <a:t>Usahakan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teratur</a:t>
            </a:r>
            <a:r>
              <a:rPr lang="en-US" dirty="0"/>
              <a:t> di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harinya</a:t>
            </a:r>
            <a:r>
              <a:rPr lang="en-US" dirty="0"/>
              <a:t> agar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9166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Herpes Simplex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b="1" dirty="0" err="1" smtClean="0"/>
              <a:t>Valacyclovir</a:t>
            </a:r>
            <a:endParaRPr lang="en-US" b="1" dirty="0" smtClean="0"/>
          </a:p>
          <a:p>
            <a:pPr algn="just"/>
            <a:r>
              <a:rPr lang="en-US" b="1" dirty="0" err="1" smtClean="0"/>
              <a:t>Kategori</a:t>
            </a:r>
            <a:r>
              <a:rPr lang="en-US" b="1" dirty="0" smtClean="0"/>
              <a:t> </a:t>
            </a:r>
            <a:r>
              <a:rPr lang="en-US" b="1" dirty="0" err="1"/>
              <a:t>obat</a:t>
            </a:r>
            <a:r>
              <a:rPr lang="en-US" b="1" dirty="0"/>
              <a:t> :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b="1" dirty="0" err="1" smtClean="0"/>
              <a:t>Indikasi</a:t>
            </a:r>
            <a:r>
              <a:rPr lang="en-US" b="1" dirty="0" smtClean="0"/>
              <a:t> : </a:t>
            </a:r>
            <a:r>
              <a:rPr lang="en-US" dirty="0" smtClean="0"/>
              <a:t>Herpes </a:t>
            </a:r>
            <a:r>
              <a:rPr lang="en-US" dirty="0"/>
              <a:t>zoster (herpes zoster), </a:t>
            </a:r>
            <a:r>
              <a:rPr lang="en-US" dirty="0" err="1"/>
              <a:t>infeksi</a:t>
            </a:r>
            <a:r>
              <a:rPr lang="en-US" dirty="0"/>
              <a:t> herpes </a:t>
            </a:r>
            <a:r>
              <a:rPr lang="en-US" dirty="0" err="1"/>
              <a:t>simpleks</a:t>
            </a:r>
            <a:r>
              <a:rPr lang="en-US" dirty="0"/>
              <a:t> (HSV)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lendir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herpes genital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Dosis</a:t>
            </a:r>
            <a:r>
              <a:rPr lang="en-US" b="1" dirty="0" smtClean="0"/>
              <a:t> Herpes </a:t>
            </a:r>
            <a:r>
              <a:rPr lang="en-US" b="1" dirty="0"/>
              <a:t>simplex : </a:t>
            </a:r>
            <a:r>
              <a:rPr lang="en-US" dirty="0"/>
              <a:t>500 mg, 2 kali </a:t>
            </a:r>
            <a:r>
              <a:rPr lang="en-US" dirty="0" err="1"/>
              <a:t>sehari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episode </a:t>
            </a:r>
            <a:r>
              <a:rPr lang="en-US" dirty="0" err="1"/>
              <a:t>berulang</a:t>
            </a:r>
            <a:r>
              <a:rPr lang="en-US" dirty="0"/>
              <a:t>, </a:t>
            </a:r>
            <a:r>
              <a:rPr lang="en-US" dirty="0" err="1"/>
              <a:t>obati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5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episode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parah</a:t>
            </a:r>
            <a:r>
              <a:rPr lang="en-US" dirty="0"/>
              <a:t>,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diperpanjang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10 </a:t>
            </a:r>
            <a:r>
              <a:rPr lang="en-US" dirty="0" err="1"/>
              <a:t>hari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/>
              <a:t>Aturan</a:t>
            </a:r>
            <a:r>
              <a:rPr lang="en-US" b="1" dirty="0"/>
              <a:t> </a:t>
            </a:r>
            <a:r>
              <a:rPr lang="en-US" b="1" dirty="0" err="1" smtClean="0"/>
              <a:t>Pakai</a:t>
            </a:r>
            <a:r>
              <a:rPr lang="en-US" b="1" dirty="0" smtClean="0"/>
              <a:t> :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</a:p>
          <a:p>
            <a:pPr algn="just"/>
            <a:r>
              <a:rPr lang="en-US" b="1" dirty="0" err="1" smtClean="0"/>
              <a:t>KontraIndikasi</a:t>
            </a:r>
            <a:r>
              <a:rPr lang="en-US" b="1" dirty="0" smtClean="0"/>
              <a:t> :</a:t>
            </a:r>
            <a:r>
              <a:rPr lang="en-US" dirty="0" smtClean="0"/>
              <a:t> chevron-up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nefrotoksik</a:t>
            </a:r>
            <a:r>
              <a:rPr lang="en-US" dirty="0"/>
              <a:t> (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aminoglikosida</a:t>
            </a:r>
            <a:r>
              <a:rPr lang="en-US" dirty="0"/>
              <a:t>, methotrexate, </a:t>
            </a:r>
            <a:r>
              <a:rPr lang="en-US" dirty="0" err="1"/>
              <a:t>ciclosporin</a:t>
            </a:r>
            <a:r>
              <a:rPr lang="en-US" dirty="0"/>
              <a:t>, </a:t>
            </a:r>
            <a:r>
              <a:rPr lang="en-US" dirty="0" err="1"/>
              <a:t>tacrolimus</a:t>
            </a:r>
            <a:r>
              <a:rPr lang="en-US" dirty="0"/>
              <a:t>).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probenecid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cimetidine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clearance renal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aciclovir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/>
              <a:t>Efek</a:t>
            </a:r>
            <a:r>
              <a:rPr lang="en-US" b="1" dirty="0"/>
              <a:t> </a:t>
            </a:r>
            <a:r>
              <a:rPr lang="en-US" b="1" dirty="0" err="1" smtClean="0"/>
              <a:t>Samping</a:t>
            </a:r>
            <a:r>
              <a:rPr lang="en-US" b="1" dirty="0" smtClean="0"/>
              <a:t> :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yang </a:t>
            </a:r>
            <a:r>
              <a:rPr lang="en-US" dirty="0" err="1"/>
              <a:t>berlebih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berbahaya</a:t>
            </a:r>
            <a:r>
              <a:rPr lang="en-US" dirty="0"/>
              <a:t>, </a:t>
            </a:r>
            <a:r>
              <a:rPr lang="en-US" dirty="0" err="1"/>
              <a:t>harap</a:t>
            </a:r>
            <a:r>
              <a:rPr lang="en-US" dirty="0"/>
              <a:t> </a:t>
            </a:r>
            <a:r>
              <a:rPr lang="en-US" dirty="0" err="1"/>
              <a:t>konsultasikan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. </a:t>
            </a:r>
            <a:r>
              <a:rPr lang="en-US" dirty="0" err="1"/>
              <a:t>Efek</a:t>
            </a:r>
            <a:r>
              <a:rPr lang="en-US" dirty="0"/>
              <a:t> </a:t>
            </a:r>
            <a:r>
              <a:rPr lang="en-US" dirty="0" err="1"/>
              <a:t>samping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 </a:t>
            </a:r>
            <a:r>
              <a:rPr lang="en-US" dirty="0" err="1"/>
              <a:t>pusing</a:t>
            </a:r>
            <a:r>
              <a:rPr lang="en-US" dirty="0"/>
              <a:t>, </a:t>
            </a:r>
            <a:r>
              <a:rPr lang="en-US" dirty="0" err="1"/>
              <a:t>mual</a:t>
            </a:r>
            <a:r>
              <a:rPr lang="en-US" dirty="0"/>
              <a:t>, rasa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0609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2</a:t>
            </a:r>
            <a:r>
              <a:rPr lang="en-US" sz="1800" b="1" dirty="0"/>
              <a:t>. </a:t>
            </a:r>
            <a:r>
              <a:rPr lang="en-US" sz="1800" b="1" dirty="0" err="1"/>
              <a:t>Famciclovir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 err="1"/>
              <a:t>Kategori</a:t>
            </a:r>
            <a:r>
              <a:rPr lang="en-US" b="1" dirty="0"/>
              <a:t> :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 smtClean="0"/>
              <a:t>keras</a:t>
            </a:r>
            <a:endParaRPr lang="en-US" dirty="0" smtClean="0"/>
          </a:p>
          <a:p>
            <a:pPr algn="just"/>
            <a:r>
              <a:rPr lang="en-US" b="1" dirty="0" err="1" smtClean="0"/>
              <a:t>Kontraindikasi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err="1" smtClean="0"/>
              <a:t>Hipersensitivitas</a:t>
            </a:r>
            <a:r>
              <a:rPr lang="en-US" dirty="0" smtClean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/>
              <a:t>famciclovir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penciclovir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b="1" dirty="0" err="1" smtClean="0"/>
              <a:t>Dosis</a:t>
            </a:r>
            <a:r>
              <a:rPr lang="en-US" b="1" dirty="0" smtClean="0"/>
              <a:t> : </a:t>
            </a: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episode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250 mg </a:t>
            </a:r>
            <a:r>
              <a:rPr lang="en-US" dirty="0" err="1"/>
              <a:t>tiga</a:t>
            </a:r>
            <a:r>
              <a:rPr lang="en-US" dirty="0"/>
              <a:t>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5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.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500 mg </a:t>
            </a:r>
            <a:r>
              <a:rPr lang="en-US" dirty="0" err="1"/>
              <a:t>dua</a:t>
            </a:r>
            <a:r>
              <a:rPr lang="en-US" dirty="0"/>
              <a:t>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7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smtClean="0"/>
              <a:t>Cara </a:t>
            </a:r>
            <a:r>
              <a:rPr lang="en-US" b="1" dirty="0" err="1" smtClean="0"/>
              <a:t>pakai</a:t>
            </a:r>
            <a:r>
              <a:rPr lang="en-US" b="1" dirty="0" smtClean="0"/>
              <a:t> :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makan.Anda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1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kambuhnya</a:t>
            </a:r>
            <a:r>
              <a:rPr lang="en-US" dirty="0"/>
              <a:t> herpes genital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Indikasi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herpes zoster </a:t>
            </a:r>
            <a:r>
              <a:rPr lang="en-US" dirty="0" err="1"/>
              <a:t>dan</a:t>
            </a:r>
            <a:r>
              <a:rPr lang="en-US" dirty="0"/>
              <a:t> herpes </a:t>
            </a:r>
            <a:r>
              <a:rPr lang="en-US" dirty="0" smtClean="0"/>
              <a:t>simplex</a:t>
            </a:r>
          </a:p>
          <a:p>
            <a:pPr algn="just"/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 smtClean="0"/>
              <a:t>samping</a:t>
            </a:r>
            <a:r>
              <a:rPr lang="en-US" b="1" dirty="0" smtClean="0"/>
              <a:t> :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 smtClean="0"/>
              <a:t>alergi</a:t>
            </a:r>
            <a:r>
              <a:rPr lang="en-US" dirty="0" smtClean="0"/>
              <a:t>, </a:t>
            </a:r>
            <a:r>
              <a:rPr lang="en-US" dirty="0" err="1" smtClean="0"/>
              <a:t>Demam</a:t>
            </a:r>
            <a:r>
              <a:rPr lang="en-US" dirty="0" smtClean="0"/>
              <a:t>, </a:t>
            </a:r>
            <a:r>
              <a:rPr lang="en-US" dirty="0" err="1" smtClean="0"/>
              <a:t>Pusing</a:t>
            </a:r>
            <a:r>
              <a:rPr lang="en-US" dirty="0" smtClean="0"/>
              <a:t>, </a:t>
            </a:r>
            <a:r>
              <a:rPr lang="en-US" dirty="0" err="1" smtClean="0"/>
              <a:t>Batuk</a:t>
            </a:r>
            <a:r>
              <a:rPr lang="en-US" dirty="0" smtClean="0"/>
              <a:t>, </a:t>
            </a:r>
            <a:r>
              <a:rPr lang="en-US" dirty="0" err="1" smtClean="0"/>
              <a:t>Gusi</a:t>
            </a:r>
            <a:r>
              <a:rPr lang="en-US" dirty="0" smtClean="0"/>
              <a:t> </a:t>
            </a:r>
            <a:r>
              <a:rPr lang="en-US" dirty="0" err="1" smtClean="0"/>
              <a:t>berdarah</a:t>
            </a:r>
            <a:r>
              <a:rPr lang="en-US" dirty="0" smtClean="0"/>
              <a:t>, Mata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 smtClean="0"/>
              <a:t>kuning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/>
              <a:t>sendi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Muntah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, Urine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feses</a:t>
            </a:r>
            <a:r>
              <a:rPr lang="en-US" dirty="0"/>
              <a:t>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 smtClean="0"/>
              <a:t>gelap</a:t>
            </a:r>
            <a:r>
              <a:rPr lang="en-US" dirty="0" smtClean="0"/>
              <a:t>, </a:t>
            </a:r>
            <a:r>
              <a:rPr lang="en-US" dirty="0" err="1" smtClean="0"/>
              <a:t>Pendarahan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6212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terimakasih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Sifilis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37361"/>
            <a:ext cx="8305800" cy="402336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1. Procaine </a:t>
            </a:r>
            <a:r>
              <a:rPr lang="en-US" b="1" dirty="0" err="1" smtClean="0"/>
              <a:t>Penicilin</a:t>
            </a:r>
            <a:r>
              <a:rPr lang="en-US" b="1" dirty="0" smtClean="0"/>
              <a:t>-G</a:t>
            </a:r>
          </a:p>
          <a:p>
            <a:pPr marL="0" indent="0" algn="just">
              <a:buNone/>
            </a:pPr>
            <a:r>
              <a:rPr lang="en-US" b="1" dirty="0" err="1" smtClean="0"/>
              <a:t>Golongan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Procaine </a:t>
            </a:r>
            <a:r>
              <a:rPr lang="en-US" dirty="0" err="1"/>
              <a:t>Penicilin</a:t>
            </a:r>
            <a:r>
              <a:rPr lang="en-US" dirty="0"/>
              <a:t>-G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err="1" smtClean="0"/>
              <a:t>Indikasi</a:t>
            </a:r>
            <a:r>
              <a:rPr lang="en-US" b="1" dirty="0" smtClean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anthrax (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Bacillus </a:t>
            </a:r>
            <a:r>
              <a:rPr lang="en-US" dirty="0" err="1"/>
              <a:t>anthracis</a:t>
            </a:r>
            <a:r>
              <a:rPr lang="en-US" dirty="0"/>
              <a:t>), </a:t>
            </a:r>
            <a:r>
              <a:rPr lang="en-US" dirty="0" err="1"/>
              <a:t>difteri</a:t>
            </a:r>
            <a:r>
              <a:rPr lang="en-US" dirty="0"/>
              <a:t> (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Corynebacterium</a:t>
            </a:r>
            <a:r>
              <a:rPr lang="en-US" dirty="0"/>
              <a:t> </a:t>
            </a:r>
            <a:r>
              <a:rPr lang="en-US" dirty="0" err="1"/>
              <a:t>diphteriae</a:t>
            </a:r>
            <a:r>
              <a:rPr lang="en-US" dirty="0"/>
              <a:t> yang </a:t>
            </a:r>
            <a:r>
              <a:rPr lang="en-US" dirty="0" err="1"/>
              <a:t>menyerang</a:t>
            </a:r>
            <a:r>
              <a:rPr lang="en-US" dirty="0"/>
              <a:t>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lendir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hidung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tenggorokan</a:t>
            </a:r>
            <a:r>
              <a:rPr lang="en-US" dirty="0"/>
              <a:t>), </a:t>
            </a:r>
            <a:r>
              <a:rPr lang="en-US" dirty="0" err="1"/>
              <a:t>sifilis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raja </a:t>
            </a:r>
            <a:r>
              <a:rPr lang="en-US" dirty="0" err="1"/>
              <a:t>singa</a:t>
            </a:r>
            <a:r>
              <a:rPr lang="en-US" dirty="0"/>
              <a:t> (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seksual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bakteri</a:t>
            </a:r>
            <a:r>
              <a:rPr lang="en-US" dirty="0"/>
              <a:t> </a:t>
            </a:r>
            <a:r>
              <a:rPr lang="en-US" dirty="0" err="1"/>
              <a:t>Treponema</a:t>
            </a:r>
            <a:r>
              <a:rPr lang="en-US" dirty="0"/>
              <a:t> </a:t>
            </a:r>
            <a:r>
              <a:rPr lang="en-US" dirty="0" err="1"/>
              <a:t>pallidum</a:t>
            </a:r>
            <a:r>
              <a:rPr lang="en-US" dirty="0"/>
              <a:t>, yang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organ </a:t>
            </a:r>
            <a:r>
              <a:rPr lang="en-US" dirty="0" err="1"/>
              <a:t>intim</a:t>
            </a:r>
            <a:r>
              <a:rPr lang="en-US" dirty="0"/>
              <a:t>). </a:t>
            </a:r>
            <a:r>
              <a:rPr lang="en-US" dirty="0" err="1"/>
              <a:t>Infeksi</a:t>
            </a:r>
            <a:r>
              <a:rPr lang="en-US" dirty="0"/>
              <a:t> Vincent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fusospirochetosis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serius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rasa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bengkak</a:t>
            </a:r>
            <a:r>
              <a:rPr lang="en-US" dirty="0"/>
              <a:t> di </a:t>
            </a:r>
            <a:r>
              <a:rPr lang="en-US" dirty="0" err="1"/>
              <a:t>mulut</a:t>
            </a:r>
            <a:r>
              <a:rPr lang="en-US" dirty="0"/>
              <a:t>. </a:t>
            </a:r>
            <a:r>
              <a:rPr lang="en-US" dirty="0" err="1"/>
              <a:t>Infeksi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bakteri-bakteri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Streptococcus, Staphylococcus, </a:t>
            </a:r>
            <a:r>
              <a:rPr lang="en-US" dirty="0" err="1"/>
              <a:t>atau</a:t>
            </a:r>
            <a:r>
              <a:rPr lang="en-US" dirty="0"/>
              <a:t> Pneumococcal pneumonia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err="1"/>
              <a:t>Dosis</a:t>
            </a:r>
            <a:r>
              <a:rPr lang="en-US" b="1" dirty="0"/>
              <a:t> </a:t>
            </a:r>
            <a:r>
              <a:rPr lang="en-US" b="1" dirty="0" err="1"/>
              <a:t>Dewasa</a:t>
            </a:r>
            <a:r>
              <a:rPr lang="en-US" b="1" dirty="0"/>
              <a:t> : 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dirty="0" err="1" smtClean="0"/>
              <a:t>dosis</a:t>
            </a:r>
            <a:r>
              <a:rPr lang="en-US" dirty="0" smtClean="0"/>
              <a:t> </a:t>
            </a:r>
            <a:r>
              <a:rPr lang="en-US" dirty="0"/>
              <a:t>60.000 – 1.200.000 unit/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1-2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injeksi</a:t>
            </a:r>
            <a:r>
              <a:rPr lang="en-US" dirty="0"/>
              <a:t> </a:t>
            </a:r>
            <a:r>
              <a:rPr lang="en-US" dirty="0" err="1"/>
              <a:t>intramuskular</a:t>
            </a:r>
            <a:r>
              <a:rPr lang="en-US" dirty="0"/>
              <a:t> (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) </a:t>
            </a:r>
            <a:r>
              <a:rPr lang="en-US" dirty="0" err="1"/>
              <a:t>selama</a:t>
            </a:r>
            <a:r>
              <a:rPr lang="en-US" dirty="0"/>
              <a:t> 10 - 14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Neurosifilis</a:t>
            </a:r>
            <a:r>
              <a:rPr lang="en-US" dirty="0"/>
              <a:t> : 2.400.000 unit/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injeksi</a:t>
            </a:r>
            <a:r>
              <a:rPr lang="en-US" dirty="0"/>
              <a:t> </a:t>
            </a:r>
            <a:r>
              <a:rPr lang="en-US" dirty="0" err="1"/>
              <a:t>intramuskular</a:t>
            </a:r>
            <a:r>
              <a:rPr lang="en-US" dirty="0"/>
              <a:t> (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otot</a:t>
            </a:r>
            <a:r>
              <a:rPr lang="en-US" dirty="0"/>
              <a:t>) </a:t>
            </a:r>
            <a:r>
              <a:rPr lang="en-US" dirty="0" err="1"/>
              <a:t>selama</a:t>
            </a:r>
            <a:r>
              <a:rPr lang="en-US" dirty="0"/>
              <a:t> 10 - 14 </a:t>
            </a:r>
            <a:r>
              <a:rPr lang="en-US" dirty="0" err="1"/>
              <a:t>hari</a:t>
            </a:r>
            <a:r>
              <a:rPr lang="en-US" dirty="0"/>
              <a:t>, </a:t>
            </a:r>
            <a:r>
              <a:rPr lang="en-US" dirty="0" err="1"/>
              <a:t>dikombinasikan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probenecid</a:t>
            </a:r>
            <a:r>
              <a:rPr lang="en-US" dirty="0"/>
              <a:t> 500 mg </a:t>
            </a:r>
            <a:r>
              <a:rPr lang="en-US" dirty="0" err="1"/>
              <a:t>diberikan</a:t>
            </a:r>
            <a:r>
              <a:rPr lang="en-US" dirty="0"/>
              <a:t> 4x </a:t>
            </a:r>
            <a:r>
              <a:rPr lang="en-US" dirty="0" err="1"/>
              <a:t>sehari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917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1. Procaine </a:t>
            </a:r>
            <a:r>
              <a:rPr lang="en-US" sz="2000" dirty="0" err="1"/>
              <a:t>Penicilin</a:t>
            </a:r>
            <a:r>
              <a:rPr lang="en-US" sz="2000" dirty="0"/>
              <a:t>-G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990600"/>
            <a:ext cx="7757160" cy="5181600"/>
          </a:xfrm>
        </p:spPr>
        <p:txBody>
          <a:bodyPr>
            <a:noAutofit/>
          </a:bodyPr>
          <a:lstStyle/>
          <a:p>
            <a:pPr marL="292608" lvl="1" indent="0">
              <a:lnSpc>
                <a:spcPct val="150000"/>
              </a:lnSpc>
              <a:buNone/>
            </a:pPr>
            <a:r>
              <a:rPr lang="en-US" sz="1050" b="1" dirty="0" err="1" smtClean="0"/>
              <a:t>Efek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samping</a:t>
            </a:r>
            <a:r>
              <a:rPr lang="en-US" sz="1050" b="1" dirty="0" smtClean="0"/>
              <a:t> :</a:t>
            </a:r>
          </a:p>
          <a:p>
            <a:pPr lvl="1">
              <a:lnSpc>
                <a:spcPct val="150000"/>
              </a:lnSpc>
            </a:pPr>
            <a:r>
              <a:rPr lang="en-US" sz="1050" dirty="0" err="1" smtClean="0"/>
              <a:t>Nyeri</a:t>
            </a:r>
            <a:r>
              <a:rPr lang="en-US" sz="1050" dirty="0"/>
              <a:t>, </a:t>
            </a:r>
            <a:r>
              <a:rPr lang="en-US" sz="1050" dirty="0" err="1"/>
              <a:t>bengkak</a:t>
            </a:r>
            <a:r>
              <a:rPr lang="en-US" sz="1050" dirty="0"/>
              <a:t>, </a:t>
            </a:r>
            <a:r>
              <a:rPr lang="en-US" sz="1050" dirty="0" err="1"/>
              <a:t>benjol</a:t>
            </a:r>
            <a:r>
              <a:rPr lang="en-US" sz="1050" dirty="0"/>
              <a:t>, </a:t>
            </a:r>
            <a:r>
              <a:rPr lang="en-US" sz="1050" dirty="0" err="1"/>
              <a:t>memar</a:t>
            </a:r>
            <a:r>
              <a:rPr lang="en-US" sz="1050" dirty="0"/>
              <a:t>, </a:t>
            </a:r>
            <a:r>
              <a:rPr lang="en-US" sz="1050" dirty="0" err="1"/>
              <a:t>gatal</a:t>
            </a:r>
            <a:r>
              <a:rPr lang="en-US" sz="1050" dirty="0"/>
              <a:t>, </a:t>
            </a:r>
            <a:r>
              <a:rPr lang="en-US" sz="1050" dirty="0" err="1"/>
              <a:t>atau</a:t>
            </a:r>
            <a:r>
              <a:rPr lang="en-US" sz="1050" dirty="0"/>
              <a:t> </a:t>
            </a:r>
            <a:r>
              <a:rPr lang="en-US" sz="1050" dirty="0" err="1"/>
              <a:t>perdarahan</a:t>
            </a:r>
            <a:r>
              <a:rPr lang="en-US" sz="1050" dirty="0"/>
              <a:t> </a:t>
            </a:r>
            <a:r>
              <a:rPr lang="en-US" sz="1050" dirty="0" err="1"/>
              <a:t>pada</a:t>
            </a:r>
            <a:r>
              <a:rPr lang="en-US" sz="1050" dirty="0"/>
              <a:t> </a:t>
            </a:r>
            <a:r>
              <a:rPr lang="en-US" sz="1050" dirty="0" err="1"/>
              <a:t>daerah</a:t>
            </a:r>
            <a:r>
              <a:rPr lang="en-US" sz="1050" dirty="0"/>
              <a:t> yang </a:t>
            </a:r>
            <a:r>
              <a:rPr lang="en-US" sz="1050" dirty="0" err="1"/>
              <a:t>disuntik</a:t>
            </a:r>
            <a:endParaRPr lang="en-US" sz="1050" dirty="0"/>
          </a:p>
          <a:p>
            <a:pPr lvl="1">
              <a:lnSpc>
                <a:spcPct val="150000"/>
              </a:lnSpc>
            </a:pPr>
            <a:r>
              <a:rPr lang="en-US" sz="1050" dirty="0" err="1"/>
              <a:t>Demam</a:t>
            </a:r>
            <a:r>
              <a:rPr lang="en-US" sz="1050" dirty="0"/>
              <a:t>, </a:t>
            </a:r>
            <a:r>
              <a:rPr lang="en-US" sz="1050" dirty="0" err="1"/>
              <a:t>mual</a:t>
            </a:r>
            <a:r>
              <a:rPr lang="en-US" sz="1050" dirty="0"/>
              <a:t>, </a:t>
            </a:r>
            <a:r>
              <a:rPr lang="en-US" sz="1050" dirty="0" err="1"/>
              <a:t>dan</a:t>
            </a:r>
            <a:r>
              <a:rPr lang="en-US" sz="1050" dirty="0"/>
              <a:t> </a:t>
            </a:r>
            <a:r>
              <a:rPr lang="en-US" sz="1050" dirty="0" err="1"/>
              <a:t>muntah</a:t>
            </a:r>
            <a:endParaRPr lang="en-US" sz="1050" dirty="0"/>
          </a:p>
          <a:p>
            <a:pPr lvl="1">
              <a:lnSpc>
                <a:spcPct val="150000"/>
              </a:lnSpc>
            </a:pPr>
            <a:r>
              <a:rPr lang="en-US" sz="1050" dirty="0" err="1"/>
              <a:t>Kesulitan</a:t>
            </a:r>
            <a:r>
              <a:rPr lang="en-US" sz="1050" dirty="0"/>
              <a:t> </a:t>
            </a:r>
            <a:r>
              <a:rPr lang="en-US" sz="1050" dirty="0" err="1"/>
              <a:t>bernapas</a:t>
            </a:r>
            <a:r>
              <a:rPr lang="en-US" sz="1050" dirty="0"/>
              <a:t> </a:t>
            </a:r>
            <a:r>
              <a:rPr lang="en-US" sz="1050" dirty="0" err="1"/>
              <a:t>dan</a:t>
            </a:r>
            <a:r>
              <a:rPr lang="en-US" sz="1050" dirty="0"/>
              <a:t> </a:t>
            </a:r>
            <a:r>
              <a:rPr lang="en-US" sz="1050" dirty="0" err="1"/>
              <a:t>menelan</a:t>
            </a:r>
            <a:endParaRPr lang="en-US" sz="1050" dirty="0"/>
          </a:p>
          <a:p>
            <a:pPr lvl="1">
              <a:lnSpc>
                <a:spcPct val="150000"/>
              </a:lnSpc>
            </a:pPr>
            <a:r>
              <a:rPr lang="en-US" sz="1050" dirty="0" err="1"/>
              <a:t>Lemas</a:t>
            </a:r>
            <a:endParaRPr lang="en-US" sz="1050" dirty="0"/>
          </a:p>
          <a:p>
            <a:pPr lvl="1">
              <a:lnSpc>
                <a:spcPct val="150000"/>
              </a:lnSpc>
            </a:pPr>
            <a:r>
              <a:rPr lang="en-US" sz="10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Menggigil</a:t>
            </a: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1050" dirty="0" err="1"/>
              <a:t>Suara</a:t>
            </a:r>
            <a:r>
              <a:rPr lang="en-US" sz="1050" dirty="0"/>
              <a:t> </a:t>
            </a:r>
            <a:r>
              <a:rPr lang="en-US" sz="1050" dirty="0" err="1"/>
              <a:t>serak</a:t>
            </a:r>
            <a:endParaRPr lang="en-US" sz="1050" dirty="0"/>
          </a:p>
          <a:p>
            <a:pPr lvl="1">
              <a:lnSpc>
                <a:spcPct val="150000"/>
              </a:lnSpc>
            </a:pPr>
            <a:r>
              <a:rPr lang="en-US" sz="1050" dirty="0" err="1"/>
              <a:t>Nyeri</a:t>
            </a:r>
            <a:r>
              <a:rPr lang="en-US" sz="1050" dirty="0"/>
              <a:t> </a:t>
            </a:r>
            <a:r>
              <a:rPr lang="en-US" sz="1050" dirty="0" err="1"/>
              <a:t>tenggorokan</a:t>
            </a:r>
            <a:endParaRPr lang="en-US" sz="1050" dirty="0"/>
          </a:p>
          <a:p>
            <a:pPr lvl="1">
              <a:lnSpc>
                <a:spcPct val="150000"/>
              </a:lnSpc>
            </a:pPr>
            <a:r>
              <a:rPr lang="en-US" sz="1050" dirty="0" err="1"/>
              <a:t>Diare</a:t>
            </a:r>
            <a:r>
              <a:rPr lang="en-US" sz="1050" dirty="0"/>
              <a:t> </a:t>
            </a:r>
            <a:r>
              <a:rPr lang="en-US" sz="1050" dirty="0" err="1"/>
              <a:t>parah</a:t>
            </a:r>
            <a:r>
              <a:rPr lang="en-US" sz="1050" dirty="0"/>
              <a:t> yang </a:t>
            </a:r>
            <a:r>
              <a:rPr lang="en-US" sz="1050" dirty="0" err="1"/>
              <a:t>disertai</a:t>
            </a:r>
            <a:r>
              <a:rPr lang="en-US" sz="1050" dirty="0"/>
              <a:t> </a:t>
            </a:r>
            <a:r>
              <a:rPr lang="en-US" sz="1050" dirty="0" err="1"/>
              <a:t>dengan</a:t>
            </a:r>
            <a:r>
              <a:rPr lang="en-US" sz="1050" dirty="0"/>
              <a:t> </a:t>
            </a:r>
            <a:r>
              <a:rPr lang="en-US" sz="1050" dirty="0" err="1"/>
              <a:t>demam</a:t>
            </a:r>
            <a:r>
              <a:rPr lang="en-US" sz="1050" dirty="0"/>
              <a:t> </a:t>
            </a:r>
            <a:r>
              <a:rPr lang="en-US" sz="1050" dirty="0" err="1"/>
              <a:t>dan</a:t>
            </a:r>
            <a:r>
              <a:rPr lang="en-US" sz="1050" dirty="0"/>
              <a:t> </a:t>
            </a:r>
            <a:r>
              <a:rPr lang="en-US" sz="1050" dirty="0" err="1"/>
              <a:t>kram</a:t>
            </a:r>
            <a:r>
              <a:rPr lang="en-US" sz="1050" dirty="0"/>
              <a:t> </a:t>
            </a:r>
            <a:r>
              <a:rPr lang="en-US" sz="1050" dirty="0" err="1"/>
              <a:t>perut</a:t>
            </a:r>
            <a:r>
              <a:rPr lang="en-US" sz="1050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sz="1050" dirty="0" err="1"/>
              <a:t>Nyeri</a:t>
            </a:r>
            <a:r>
              <a:rPr lang="en-US" sz="1050" dirty="0"/>
              <a:t> </a:t>
            </a:r>
            <a:r>
              <a:rPr lang="en-US" sz="1050" dirty="0" err="1"/>
              <a:t>pada</a:t>
            </a:r>
            <a:r>
              <a:rPr lang="en-US" sz="1050" dirty="0"/>
              <a:t> </a:t>
            </a:r>
            <a:r>
              <a:rPr lang="en-US" sz="1050" dirty="0" err="1"/>
              <a:t>otot</a:t>
            </a:r>
            <a:r>
              <a:rPr lang="en-US" sz="1050" dirty="0"/>
              <a:t> </a:t>
            </a:r>
            <a:r>
              <a:rPr lang="en-US" sz="1050" dirty="0" err="1"/>
              <a:t>atau</a:t>
            </a:r>
            <a:r>
              <a:rPr lang="en-US" sz="1050" dirty="0"/>
              <a:t> </a:t>
            </a:r>
            <a:r>
              <a:rPr lang="en-US" sz="1050" dirty="0" err="1"/>
              <a:t>sendi</a:t>
            </a:r>
            <a:endParaRPr lang="en-US" sz="1050" dirty="0"/>
          </a:p>
          <a:p>
            <a:pPr lvl="1">
              <a:lnSpc>
                <a:spcPct val="150000"/>
              </a:lnSpc>
            </a:pPr>
            <a:r>
              <a:rPr lang="en-US" sz="1050" dirty="0" err="1"/>
              <a:t>Takikardia</a:t>
            </a:r>
            <a:r>
              <a:rPr lang="en-US" sz="1050" dirty="0"/>
              <a:t> (</a:t>
            </a:r>
            <a:r>
              <a:rPr lang="en-US" sz="1050" dirty="0" err="1"/>
              <a:t>Denyut</a:t>
            </a:r>
            <a:r>
              <a:rPr lang="en-US" sz="1050" dirty="0"/>
              <a:t> </a:t>
            </a:r>
            <a:r>
              <a:rPr lang="en-US" sz="1050" dirty="0" err="1"/>
              <a:t>jantung</a:t>
            </a:r>
            <a:r>
              <a:rPr lang="en-US" sz="1050" dirty="0"/>
              <a:t> </a:t>
            </a:r>
            <a:r>
              <a:rPr lang="en-US" sz="1050" dirty="0" err="1"/>
              <a:t>cepat</a:t>
            </a:r>
            <a:r>
              <a:rPr lang="en-US" sz="1050" dirty="0"/>
              <a:t> </a:t>
            </a:r>
            <a:r>
              <a:rPr lang="en-US" sz="1050" dirty="0" err="1"/>
              <a:t>dari</a:t>
            </a:r>
            <a:r>
              <a:rPr lang="en-US" sz="1050" dirty="0"/>
              <a:t> normal)</a:t>
            </a:r>
          </a:p>
          <a:p>
            <a:pPr lvl="1">
              <a:lnSpc>
                <a:spcPct val="150000"/>
              </a:lnSpc>
            </a:pPr>
            <a:r>
              <a:rPr lang="en-US" sz="1050" dirty="0" err="1"/>
              <a:t>Kebas</a:t>
            </a:r>
            <a:r>
              <a:rPr lang="en-US" sz="1050" dirty="0"/>
              <a:t> </a:t>
            </a:r>
            <a:r>
              <a:rPr lang="en-US" sz="1050" dirty="0" err="1"/>
              <a:t>pada</a:t>
            </a:r>
            <a:r>
              <a:rPr lang="en-US" sz="1050" dirty="0"/>
              <a:t> </a:t>
            </a:r>
            <a:r>
              <a:rPr lang="en-US" sz="1050" dirty="0" err="1"/>
              <a:t>lengan</a:t>
            </a:r>
            <a:r>
              <a:rPr lang="en-US" sz="1050" dirty="0"/>
              <a:t> </a:t>
            </a:r>
            <a:r>
              <a:rPr lang="en-US" sz="1050" dirty="0" err="1"/>
              <a:t>dan</a:t>
            </a:r>
            <a:r>
              <a:rPr lang="en-US" sz="1050" dirty="0"/>
              <a:t> kaki</a:t>
            </a:r>
            <a:r>
              <a:rPr lang="en-US" sz="1050" dirty="0" smtClean="0"/>
              <a:t>.</a:t>
            </a:r>
          </a:p>
          <a:p>
            <a:pPr marL="292608" lvl="1" indent="0">
              <a:lnSpc>
                <a:spcPct val="150000"/>
              </a:lnSpc>
              <a:buNone/>
            </a:pPr>
            <a:r>
              <a:rPr lang="en-US" sz="1050" b="1" dirty="0" err="1" smtClean="0"/>
              <a:t>Kontraindikasi</a:t>
            </a:r>
            <a:r>
              <a:rPr lang="en-US" sz="1050" b="1" dirty="0" smtClean="0"/>
              <a:t>:</a:t>
            </a:r>
            <a:endParaRPr lang="en-US" sz="1050" b="1" dirty="0"/>
          </a:p>
          <a:p>
            <a:pPr lvl="1">
              <a:lnSpc>
                <a:spcPct val="150000"/>
              </a:lnSpc>
            </a:pPr>
            <a:r>
              <a:rPr lang="en-US" sz="1050" dirty="0" smtClean="0"/>
              <a:t>Penicillin </a:t>
            </a:r>
            <a:r>
              <a:rPr lang="en-US" sz="1050" dirty="0"/>
              <a:t>G procaine </a:t>
            </a:r>
            <a:r>
              <a:rPr lang="en-US" sz="1050" dirty="0" err="1"/>
              <a:t>tidak</a:t>
            </a:r>
            <a:r>
              <a:rPr lang="en-US" sz="1050" dirty="0"/>
              <a:t> </a:t>
            </a:r>
            <a:r>
              <a:rPr lang="en-US" sz="1050" dirty="0" err="1"/>
              <a:t>boleh</a:t>
            </a:r>
            <a:r>
              <a:rPr lang="en-US" sz="1050" dirty="0"/>
              <a:t> </a:t>
            </a:r>
            <a:r>
              <a:rPr lang="en-US" sz="1050" dirty="0" err="1"/>
              <a:t>diberikan</a:t>
            </a:r>
            <a:r>
              <a:rPr lang="en-US" sz="1050" dirty="0"/>
              <a:t> </a:t>
            </a:r>
            <a:r>
              <a:rPr lang="en-US" sz="1050" dirty="0" err="1"/>
              <a:t>pada</a:t>
            </a:r>
            <a:r>
              <a:rPr lang="en-US" sz="1050" dirty="0"/>
              <a:t> </a:t>
            </a:r>
            <a:r>
              <a:rPr lang="en-US" sz="1050" dirty="0" err="1"/>
              <a:t>bayi</a:t>
            </a:r>
            <a:r>
              <a:rPr lang="en-US" sz="1050" dirty="0"/>
              <a:t> </a:t>
            </a:r>
            <a:r>
              <a:rPr lang="en-US" sz="1050" dirty="0" err="1"/>
              <a:t>baru</a:t>
            </a:r>
            <a:r>
              <a:rPr lang="en-US" sz="1050" dirty="0"/>
              <a:t> </a:t>
            </a:r>
            <a:r>
              <a:rPr lang="en-US" sz="1050" dirty="0" err="1"/>
              <a:t>lahir</a:t>
            </a:r>
            <a:endParaRPr lang="en-US" sz="1050" dirty="0"/>
          </a:p>
          <a:p>
            <a:pPr lvl="1">
              <a:lnSpc>
                <a:spcPct val="150000"/>
              </a:lnSpc>
            </a:pPr>
            <a:r>
              <a:rPr lang="en-US" sz="1050" dirty="0" err="1"/>
              <a:t>Tidak</a:t>
            </a:r>
            <a:r>
              <a:rPr lang="en-US" sz="1050" dirty="0"/>
              <a:t> </a:t>
            </a:r>
            <a:r>
              <a:rPr lang="en-US" sz="1050" dirty="0" err="1"/>
              <a:t>dapat</a:t>
            </a:r>
            <a:r>
              <a:rPr lang="en-US" sz="1050" dirty="0"/>
              <a:t> </a:t>
            </a:r>
            <a:r>
              <a:rPr lang="en-US" sz="1050" dirty="0" err="1"/>
              <a:t>digunakan</a:t>
            </a:r>
            <a:r>
              <a:rPr lang="en-US" sz="1050" dirty="0"/>
              <a:t> </a:t>
            </a:r>
            <a:r>
              <a:rPr lang="en-US" sz="1050" dirty="0" err="1"/>
              <a:t>untuk</a:t>
            </a:r>
            <a:r>
              <a:rPr lang="en-US" sz="1050" dirty="0"/>
              <a:t> </a:t>
            </a:r>
            <a:r>
              <a:rPr lang="en-US" sz="1050" dirty="0" err="1"/>
              <a:t>infeksi</a:t>
            </a:r>
            <a:r>
              <a:rPr lang="en-US" sz="1050" dirty="0"/>
              <a:t> </a:t>
            </a:r>
            <a:r>
              <a:rPr lang="en-US" sz="1050" dirty="0" err="1"/>
              <a:t>oleh</a:t>
            </a:r>
            <a:r>
              <a:rPr lang="en-US" sz="1050" dirty="0"/>
              <a:t> </a:t>
            </a:r>
            <a:r>
              <a:rPr lang="en-US" sz="1050" dirty="0" err="1"/>
              <a:t>bakteri</a:t>
            </a:r>
            <a:r>
              <a:rPr lang="en-US" sz="1050" dirty="0"/>
              <a:t> yang </a:t>
            </a:r>
            <a:r>
              <a:rPr lang="en-US" sz="1050" dirty="0" err="1"/>
              <a:t>tidak</a:t>
            </a:r>
            <a:r>
              <a:rPr lang="en-US" sz="1050" dirty="0"/>
              <a:t> </a:t>
            </a:r>
            <a:r>
              <a:rPr lang="en-US" sz="1050" dirty="0" err="1"/>
              <a:t>peka</a:t>
            </a:r>
            <a:r>
              <a:rPr lang="en-US" sz="1050" dirty="0"/>
              <a:t> </a:t>
            </a:r>
            <a:r>
              <a:rPr lang="en-US" sz="1050" dirty="0" err="1"/>
              <a:t>terhadap</a:t>
            </a:r>
            <a:r>
              <a:rPr lang="en-US" sz="1050" dirty="0"/>
              <a:t> penicillin</a:t>
            </a:r>
          </a:p>
          <a:p>
            <a:pPr lvl="1">
              <a:lnSpc>
                <a:spcPct val="150000"/>
              </a:lnSpc>
            </a:pPr>
            <a:r>
              <a:rPr lang="en-US" sz="1050" dirty="0" err="1"/>
              <a:t>Pasien</a:t>
            </a:r>
            <a:r>
              <a:rPr lang="en-US" sz="1050" dirty="0"/>
              <a:t> yang </a:t>
            </a:r>
            <a:r>
              <a:rPr lang="en-US" sz="1050" dirty="0" err="1"/>
              <a:t>memiliki</a:t>
            </a:r>
            <a:r>
              <a:rPr lang="en-US" sz="1050" dirty="0"/>
              <a:t> </a:t>
            </a:r>
            <a:r>
              <a:rPr lang="en-US" sz="1050" dirty="0" err="1"/>
              <a:t>riwayat</a:t>
            </a:r>
            <a:r>
              <a:rPr lang="en-US" sz="1050" dirty="0"/>
              <a:t> </a:t>
            </a:r>
            <a:r>
              <a:rPr lang="en-US" sz="1050" dirty="0" err="1"/>
              <a:t>hipersensitif</a:t>
            </a:r>
            <a:r>
              <a:rPr lang="en-US" sz="1050" dirty="0"/>
              <a:t> </a:t>
            </a:r>
            <a:r>
              <a:rPr lang="en-US" sz="1050" dirty="0" err="1"/>
              <a:t>terhadap</a:t>
            </a:r>
            <a:r>
              <a:rPr lang="en-US" sz="1050" dirty="0"/>
              <a:t> </a:t>
            </a:r>
            <a:r>
              <a:rPr lang="en-US" sz="1050" dirty="0" err="1"/>
              <a:t>antibiotik</a:t>
            </a:r>
            <a:r>
              <a:rPr lang="en-US" sz="1050" dirty="0"/>
              <a:t> </a:t>
            </a:r>
            <a:r>
              <a:rPr lang="en-US" sz="1050" dirty="0" err="1"/>
              <a:t>golongan</a:t>
            </a:r>
            <a:r>
              <a:rPr lang="en-US" sz="1050" dirty="0"/>
              <a:t> </a:t>
            </a:r>
            <a:r>
              <a:rPr lang="en-US" sz="1050" dirty="0" err="1"/>
              <a:t>pensilin</a:t>
            </a:r>
            <a:endParaRPr lang="en-US" sz="1050" dirty="0"/>
          </a:p>
          <a:p>
            <a:pPr lvl="1">
              <a:lnSpc>
                <a:spcPct val="150000"/>
              </a:lnSpc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179596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543800" cy="1450757"/>
          </a:xfrm>
        </p:spPr>
        <p:txBody>
          <a:bodyPr>
            <a:normAutofit/>
          </a:bodyPr>
          <a:lstStyle/>
          <a:p>
            <a:r>
              <a:rPr lang="en-US" sz="2000" b="1" dirty="0">
                <a:effectLst/>
              </a:rPr>
              <a:t>2. Tetracycline</a:t>
            </a:r>
            <a:r>
              <a:rPr lang="en-US" b="1" dirty="0">
                <a:effectLst/>
              </a:rPr>
              <a:t/>
            </a:r>
            <a:br>
              <a:rPr lang="en-US" b="1" dirty="0">
                <a:effectLst/>
              </a:rPr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/>
              <a:t>Golongan</a:t>
            </a:r>
            <a:r>
              <a:rPr lang="en-US" b="1" dirty="0"/>
              <a:t> :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keras</a:t>
            </a:r>
            <a:endParaRPr lang="en-US" dirty="0"/>
          </a:p>
          <a:p>
            <a:pPr algn="just"/>
            <a:r>
              <a:rPr lang="en-US" b="1" dirty="0" err="1"/>
              <a:t>Indikasi</a:t>
            </a:r>
            <a:r>
              <a:rPr lang="en-US" b="1" dirty="0"/>
              <a:t> : </a:t>
            </a:r>
            <a:r>
              <a:rPr lang="en-US" dirty="0" err="1"/>
              <a:t>Infeksi</a:t>
            </a:r>
            <a:r>
              <a:rPr lang="en-US" dirty="0"/>
              <a:t> yang di </a:t>
            </a:r>
            <a:r>
              <a:rPr lang="en-US" dirty="0" err="1"/>
              <a:t>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mikroorganisme</a:t>
            </a:r>
            <a:r>
              <a:rPr lang="en-US" dirty="0"/>
              <a:t> gram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gram </a:t>
            </a:r>
            <a:r>
              <a:rPr lang="en-US" dirty="0" err="1"/>
              <a:t>negatif</a:t>
            </a:r>
            <a:r>
              <a:rPr lang="en-US" dirty="0"/>
              <a:t> yang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Tetracyclin</a:t>
            </a:r>
            <a:endParaRPr lang="en-US" dirty="0"/>
          </a:p>
          <a:p>
            <a:pPr algn="just"/>
            <a:r>
              <a:rPr lang="en-US" b="1" dirty="0" err="1" smtClean="0"/>
              <a:t>Dosis</a:t>
            </a:r>
            <a:r>
              <a:rPr lang="en-US" b="1" dirty="0" smtClean="0"/>
              <a:t> </a:t>
            </a:r>
            <a:r>
              <a:rPr lang="en-US" b="1" dirty="0" smtClean="0"/>
              <a:t>:</a:t>
            </a:r>
            <a:r>
              <a:rPr lang="en-US" dirty="0" smtClean="0"/>
              <a:t>chevron-up </a:t>
            </a:r>
            <a:r>
              <a:rPr lang="en-US" dirty="0"/>
              <a:t>PENGGUNAAN OBAT INI HARUS SESUAI DENGAN PETUNJUK DOKTER. </a:t>
            </a:r>
          </a:p>
          <a:p>
            <a:pPr marL="0" indent="0" algn="just">
              <a:buNone/>
            </a:pPr>
            <a:r>
              <a:rPr lang="en-US" b="1" dirty="0" err="1"/>
              <a:t>Dosis</a:t>
            </a:r>
            <a:r>
              <a:rPr lang="en-US" b="1" dirty="0"/>
              <a:t> </a:t>
            </a:r>
            <a:r>
              <a:rPr lang="en-US" b="1" dirty="0" err="1" smtClean="0"/>
              <a:t>umum</a:t>
            </a:r>
            <a:r>
              <a:rPr lang="en-US" b="1" dirty="0" smtClean="0"/>
              <a:t> : </a:t>
            </a:r>
            <a:r>
              <a:rPr lang="en-US" dirty="0"/>
              <a:t>250 mg </a:t>
            </a:r>
            <a:r>
              <a:rPr lang="en-US" dirty="0" err="1"/>
              <a:t>tiap</a:t>
            </a:r>
            <a:r>
              <a:rPr lang="en-US" dirty="0"/>
              <a:t> 6 jam.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ditingkatkan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500 mg </a:t>
            </a:r>
            <a:r>
              <a:rPr lang="en-US" dirty="0" err="1"/>
              <a:t>tiap</a:t>
            </a:r>
            <a:r>
              <a:rPr lang="en-US" dirty="0"/>
              <a:t> 6-8 jam. </a:t>
            </a:r>
          </a:p>
          <a:p>
            <a:pPr marL="0" indent="0" algn="just">
              <a:buNone/>
            </a:pPr>
            <a:r>
              <a:rPr lang="en-US" b="1" dirty="0" err="1"/>
              <a:t>Sifilis</a:t>
            </a:r>
            <a:r>
              <a:rPr lang="en-US" b="1" dirty="0"/>
              <a:t> primer, </a:t>
            </a:r>
            <a:r>
              <a:rPr lang="en-US" b="1" dirty="0" err="1"/>
              <a:t>sekunder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 smtClean="0"/>
              <a:t>laten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/>
              <a:t>500 mg </a:t>
            </a:r>
            <a:r>
              <a:rPr lang="en-US" dirty="0" err="1"/>
              <a:t>tiap</a:t>
            </a:r>
            <a:r>
              <a:rPr lang="en-US" dirty="0"/>
              <a:t> 6-8 jam </a:t>
            </a:r>
            <a:r>
              <a:rPr lang="en-US" dirty="0" err="1"/>
              <a:t>selama</a:t>
            </a:r>
            <a:r>
              <a:rPr lang="en-US" dirty="0"/>
              <a:t> 15 </a:t>
            </a:r>
            <a:r>
              <a:rPr lang="en-US" dirty="0" err="1"/>
              <a:t>hari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b="1" dirty="0" err="1"/>
              <a:t>Uretritis</a:t>
            </a:r>
            <a:r>
              <a:rPr lang="en-US" b="1" dirty="0"/>
              <a:t> non </a:t>
            </a:r>
            <a:r>
              <a:rPr lang="en-US" b="1" dirty="0" err="1" smtClean="0"/>
              <a:t>gonokokus</a:t>
            </a:r>
            <a:r>
              <a:rPr lang="en-US" b="1" dirty="0" smtClean="0"/>
              <a:t> : </a:t>
            </a:r>
            <a:r>
              <a:rPr lang="en-US" dirty="0"/>
              <a:t>500 mg </a:t>
            </a:r>
            <a:r>
              <a:rPr lang="en-US" dirty="0" err="1"/>
              <a:t>tiap</a:t>
            </a:r>
            <a:r>
              <a:rPr lang="en-US" dirty="0"/>
              <a:t> 6 jam </a:t>
            </a:r>
            <a:r>
              <a:rPr lang="en-US" dirty="0" err="1"/>
              <a:t>selama</a:t>
            </a:r>
            <a:r>
              <a:rPr lang="en-US" dirty="0"/>
              <a:t> 7-14 </a:t>
            </a:r>
            <a:r>
              <a:rPr lang="en-US" dirty="0" err="1"/>
              <a:t>hari</a:t>
            </a:r>
            <a:r>
              <a:rPr lang="en-US" dirty="0"/>
              <a:t> (21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kambuh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82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effectLst/>
              </a:rPr>
              <a:t>2</a:t>
            </a:r>
            <a:r>
              <a:rPr lang="en-US" sz="1800" b="1" dirty="0">
                <a:effectLst/>
              </a:rPr>
              <a:t>. Tetracycline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/>
              <a:t>Aturan</a:t>
            </a:r>
            <a:r>
              <a:rPr lang="en-US" b="1" dirty="0"/>
              <a:t> </a:t>
            </a:r>
            <a:r>
              <a:rPr lang="en-US" b="1" dirty="0" err="1"/>
              <a:t>Pakai</a:t>
            </a:r>
            <a:r>
              <a:rPr lang="en-US" b="1" dirty="0"/>
              <a:t> :</a:t>
            </a:r>
          </a:p>
          <a:p>
            <a:pPr marL="0" indent="0" algn="just">
              <a:buNone/>
            </a:pP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diminum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susu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antasida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Kontra</a:t>
            </a:r>
            <a:r>
              <a:rPr lang="en-US" b="1" dirty="0" smtClean="0"/>
              <a:t> </a:t>
            </a:r>
            <a:r>
              <a:rPr lang="en-US" b="1" dirty="0" err="1" smtClean="0"/>
              <a:t>Indikasi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Hipersensitif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, </a:t>
            </a:r>
            <a:r>
              <a:rPr lang="en-US" dirty="0" err="1"/>
              <a:t>Hamil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&lt; 12 </a:t>
            </a:r>
            <a:r>
              <a:rPr lang="en-US" dirty="0" err="1"/>
              <a:t>tahun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b="1" dirty="0" err="1"/>
              <a:t>Efek</a:t>
            </a:r>
            <a:r>
              <a:rPr lang="en-US" b="1" dirty="0"/>
              <a:t> </a:t>
            </a:r>
            <a:r>
              <a:rPr lang="en-US" b="1" dirty="0" err="1" smtClean="0"/>
              <a:t>Samping</a:t>
            </a:r>
            <a:r>
              <a:rPr lang="en-US" b="1" dirty="0" smtClean="0"/>
              <a:t> :</a:t>
            </a:r>
            <a:endParaRPr lang="en-US" b="1" dirty="0"/>
          </a:p>
          <a:p>
            <a:pPr marL="0" indent="0" algn="just">
              <a:buNone/>
            </a:pPr>
            <a:r>
              <a:rPr lang="en-US" dirty="0" smtClean="0"/>
              <a:t>chevron-up </a:t>
            </a:r>
            <a:r>
              <a:rPr lang="en-US" dirty="0" err="1"/>
              <a:t>Mual</a:t>
            </a:r>
            <a:r>
              <a:rPr lang="en-US" dirty="0"/>
              <a:t>, </a:t>
            </a:r>
            <a:r>
              <a:rPr lang="en-US" dirty="0" err="1"/>
              <a:t>muntah</a:t>
            </a:r>
            <a:r>
              <a:rPr lang="en-US" dirty="0"/>
              <a:t>, </a:t>
            </a:r>
            <a:r>
              <a:rPr lang="en-US" dirty="0" err="1"/>
              <a:t>diare</a:t>
            </a:r>
            <a:r>
              <a:rPr lang="en-US" dirty="0"/>
              <a:t>, </a:t>
            </a:r>
            <a:r>
              <a:rPr lang="en-US" dirty="0" err="1"/>
              <a:t>eritema</a:t>
            </a:r>
            <a:r>
              <a:rPr lang="en-US" dirty="0"/>
              <a:t> (</a:t>
            </a:r>
            <a:r>
              <a:rPr lang="en-US" dirty="0" err="1"/>
              <a:t>hentikan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),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penglihatan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petunjuk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intrakranial</a:t>
            </a:r>
            <a:r>
              <a:rPr lang="en-US" dirty="0"/>
              <a:t>, </a:t>
            </a:r>
            <a:r>
              <a:rPr lang="en-US" dirty="0" err="1"/>
              <a:t>hepatotoksisitas</a:t>
            </a:r>
            <a:r>
              <a:rPr lang="en-US" dirty="0"/>
              <a:t>, </a:t>
            </a:r>
            <a:r>
              <a:rPr lang="en-US" dirty="0" err="1"/>
              <a:t>pankreatitis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kolitis</a:t>
            </a:r>
            <a:r>
              <a:rPr lang="en-US" dirty="0"/>
              <a:t>.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dental </a:t>
            </a:r>
            <a:r>
              <a:rPr lang="en-US" dirty="0" err="1"/>
              <a:t>karies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gigi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8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HIV/AIDS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en-US" b="1" dirty="0" err="1" smtClean="0"/>
              <a:t>Atazanavir</a:t>
            </a:r>
            <a:r>
              <a:rPr lang="en-US" b="1" dirty="0" smtClean="0"/>
              <a:t> </a:t>
            </a:r>
          </a:p>
          <a:p>
            <a:pPr algn="just"/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/>
              <a:t>obat</a:t>
            </a:r>
            <a:r>
              <a:rPr lang="en-US" dirty="0"/>
              <a:t> :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kerasImdikasi</a:t>
            </a:r>
            <a:r>
              <a:rPr lang="en-US" dirty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.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smtClean="0"/>
              <a:t>HIV</a:t>
            </a:r>
          </a:p>
          <a:p>
            <a:pPr algn="just"/>
            <a:r>
              <a:rPr lang="en-US" dirty="0" err="1" smtClean="0"/>
              <a:t>Kontraindikasi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err="1" smtClean="0"/>
              <a:t>Hipersensitivitas</a:t>
            </a:r>
            <a:r>
              <a:rPr lang="en-US" dirty="0" smtClean="0"/>
              <a:t> </a:t>
            </a:r>
            <a:r>
              <a:rPr lang="en-US" dirty="0" err="1"/>
              <a:t>kandungan</a:t>
            </a:r>
            <a:r>
              <a:rPr lang="en-US" dirty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(</a:t>
            </a:r>
            <a:r>
              <a:rPr lang="en-US" dirty="0" smtClean="0"/>
              <a:t>liver)</a:t>
            </a:r>
          </a:p>
          <a:p>
            <a:pPr marL="0" indent="0" algn="just">
              <a:buNone/>
            </a:pP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/>
              <a:t>jantung</a:t>
            </a:r>
            <a:r>
              <a:rPr lang="en-US" dirty="0"/>
              <a:t> (</a:t>
            </a:r>
            <a:r>
              <a:rPr lang="en-US" dirty="0" err="1"/>
              <a:t>aritmia</a:t>
            </a:r>
            <a:r>
              <a:rPr lang="en-US" dirty="0"/>
              <a:t>, </a:t>
            </a:r>
            <a:r>
              <a:rPr lang="en-US" dirty="0" err="1"/>
              <a:t>jantung</a:t>
            </a:r>
            <a:r>
              <a:rPr lang="en-US" dirty="0"/>
              <a:t> </a:t>
            </a:r>
            <a:r>
              <a:rPr lang="en-US" dirty="0" err="1" smtClean="0"/>
              <a:t>koroner,dsb</a:t>
            </a:r>
            <a:r>
              <a:rPr lang="en-US" dirty="0" smtClean="0"/>
              <a:t>.) </a:t>
            </a:r>
            <a:r>
              <a:rPr lang="en-US" dirty="0" err="1" smtClean="0"/>
              <a:t>Hemofilia</a:t>
            </a:r>
            <a:r>
              <a:rPr lang="en-US" dirty="0" smtClean="0"/>
              <a:t> Diabetes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algn="just"/>
            <a:r>
              <a:rPr lang="en-US" dirty="0" err="1" smtClean="0"/>
              <a:t>Dosis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r>
              <a:rPr lang="en-US" dirty="0" err="1" smtClean="0"/>
              <a:t>Dewasa</a:t>
            </a:r>
            <a:r>
              <a:rPr lang="en-US" dirty="0" smtClean="0"/>
              <a:t> 300 </a:t>
            </a:r>
            <a:r>
              <a:rPr lang="en-US" dirty="0"/>
              <a:t>mg, 1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Ritonavir @ 100 mg.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400 mg, 1 kali </a:t>
            </a:r>
            <a:r>
              <a:rPr lang="en-US" dirty="0" err="1"/>
              <a:t>sehari</a:t>
            </a:r>
            <a:r>
              <a:rPr lang="en-US" dirty="0"/>
              <a:t> (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intolerir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Ritonavir</a:t>
            </a:r>
            <a:r>
              <a:rPr lang="en-US" dirty="0" smtClean="0"/>
              <a:t>).</a:t>
            </a:r>
          </a:p>
          <a:p>
            <a:pPr marL="0" indent="0" algn="just">
              <a:buNone/>
            </a:pPr>
            <a:r>
              <a:rPr lang="en-US" dirty="0" err="1" smtClean="0"/>
              <a:t>Anak</a:t>
            </a:r>
            <a:r>
              <a:rPr lang="en-US" dirty="0" smtClean="0"/>
              <a:t>–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/>
              <a:t>&gt;3 </a:t>
            </a:r>
            <a:r>
              <a:rPr lang="en-US" dirty="0" err="1"/>
              <a:t>tahun</a:t>
            </a:r>
            <a:r>
              <a:rPr lang="en-US" dirty="0"/>
              <a:t>: BB 5-15 kg @ 200 mg, 1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Ritonavir @ 80 mg. BB 15-25 kg @ 2250 mg, 1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Ritonavir @ 100 mg</a:t>
            </a:r>
            <a:r>
              <a:rPr lang="en-US" dirty="0" smtClean="0"/>
              <a:t>. </a:t>
            </a:r>
            <a:r>
              <a:rPr lang="en-US" dirty="0" err="1" smtClean="0"/>
              <a:t>Anak</a:t>
            </a:r>
            <a:r>
              <a:rPr lang="en-US" dirty="0" smtClean="0"/>
              <a:t>–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/>
              <a:t>&gt;6 </a:t>
            </a:r>
            <a:r>
              <a:rPr lang="en-US" dirty="0" err="1"/>
              <a:t>tahun</a:t>
            </a:r>
            <a:r>
              <a:rPr lang="en-US" dirty="0"/>
              <a:t>: BB 15-20 kg @150 mg, 1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Ritonavir @ 100 mg. BB 20-40 kg @200 mg,  1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Ritonavir @ 100 mg. BB &gt;40 kg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orang </a:t>
            </a:r>
            <a:r>
              <a:rPr lang="en-US" dirty="0" err="1"/>
              <a:t>dewasa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7236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1" y="533400"/>
            <a:ext cx="7543800" cy="627796"/>
          </a:xfrm>
        </p:spPr>
        <p:txBody>
          <a:bodyPr>
            <a:normAutofit/>
          </a:bodyPr>
          <a:lstStyle/>
          <a:p>
            <a:r>
              <a:rPr lang="en-US" sz="2000" dirty="0"/>
              <a:t>1. </a:t>
            </a:r>
            <a:r>
              <a:rPr lang="en-US" sz="2000" dirty="0" err="1"/>
              <a:t>Atazanavir</a:t>
            </a:r>
            <a:r>
              <a:rPr lang="en-US" sz="2000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Cara </a:t>
            </a:r>
            <a:r>
              <a:rPr lang="en-US" b="1" dirty="0" err="1"/>
              <a:t>mengonsumsi</a:t>
            </a:r>
            <a:r>
              <a:rPr lang="en-US" b="1" dirty="0"/>
              <a:t> </a:t>
            </a:r>
            <a:r>
              <a:rPr lang="en-US" b="1" dirty="0" err="1" smtClean="0"/>
              <a:t>obat</a:t>
            </a:r>
            <a:endParaRPr lang="en-US" b="1" dirty="0"/>
          </a:p>
          <a:p>
            <a:pPr marL="0" indent="0" algn="just">
              <a:buNone/>
            </a:pPr>
            <a:r>
              <a:rPr lang="en-US" dirty="0" err="1"/>
              <a:t>Darunavir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. </a:t>
            </a:r>
            <a:r>
              <a:rPr lang="en-US" dirty="0" err="1"/>
              <a:t>Usahakan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mengonsumsi</a:t>
            </a:r>
            <a:r>
              <a:rPr lang="en-US" dirty="0"/>
              <a:t> </a:t>
            </a:r>
            <a:r>
              <a:rPr lang="en-US" dirty="0" err="1"/>
              <a:t>darunavir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jam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agar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maksimal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meski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berkonsultasi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dokter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Telan</a:t>
            </a:r>
            <a:r>
              <a:rPr lang="en-US" dirty="0" smtClean="0"/>
              <a:t> </a:t>
            </a:r>
            <a:r>
              <a:rPr lang="en-US" dirty="0"/>
              <a:t>tablet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segelas</a:t>
            </a:r>
            <a:r>
              <a:rPr lang="en-US" dirty="0"/>
              <a:t> air </a:t>
            </a:r>
            <a:r>
              <a:rPr lang="en-US" dirty="0" err="1"/>
              <a:t>putih</a:t>
            </a:r>
            <a:r>
              <a:rPr lang="en-US" dirty="0"/>
              <a:t>. </a:t>
            </a:r>
            <a:r>
              <a:rPr lang="en-US" dirty="0" err="1"/>
              <a:t>Jangan</a:t>
            </a:r>
            <a:r>
              <a:rPr lang="en-US" dirty="0"/>
              <a:t> </a:t>
            </a:r>
            <a:r>
              <a:rPr lang="en-US" dirty="0" err="1"/>
              <a:t>mengunyah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menghancurkan</a:t>
            </a:r>
            <a:r>
              <a:rPr lang="en-US" dirty="0"/>
              <a:t> tablet.</a:t>
            </a:r>
          </a:p>
          <a:p>
            <a:r>
              <a:rPr lang="en-US" b="1" dirty="0" err="1"/>
              <a:t>Efek</a:t>
            </a:r>
            <a:r>
              <a:rPr lang="en-US" b="1" dirty="0"/>
              <a:t> </a:t>
            </a:r>
            <a:r>
              <a:rPr lang="en-US" b="1" dirty="0" err="1"/>
              <a:t>samping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, </a:t>
            </a:r>
            <a:r>
              <a:rPr lang="en-US" dirty="0" err="1" smtClean="0"/>
              <a:t>Mual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muntah</a:t>
            </a:r>
            <a:r>
              <a:rPr lang="en-US" dirty="0" smtClean="0"/>
              <a:t>, </a:t>
            </a:r>
            <a:r>
              <a:rPr lang="en-US" dirty="0" err="1" smtClean="0"/>
              <a:t>Sembelit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diare</a:t>
            </a:r>
            <a:r>
              <a:rPr lang="en-US" dirty="0" smtClean="0"/>
              <a:t>, </a:t>
            </a:r>
            <a:r>
              <a:rPr lang="en-US" dirty="0" err="1" smtClean="0"/>
              <a:t>Ruam</a:t>
            </a:r>
            <a:r>
              <a:rPr lang="en-US" dirty="0" smtClean="0"/>
              <a:t>,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Penumpukan</a:t>
            </a:r>
            <a:r>
              <a:rPr lang="en-US" dirty="0" smtClean="0"/>
              <a:t> </a:t>
            </a:r>
            <a:r>
              <a:rPr lang="en-US" dirty="0" err="1"/>
              <a:t>lemak</a:t>
            </a:r>
            <a:r>
              <a:rPr lang="en-US" dirty="0"/>
              <a:t> di </a:t>
            </a:r>
            <a:r>
              <a:rPr lang="en-US" dirty="0" err="1"/>
              <a:t>punggung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perut</a:t>
            </a:r>
            <a:r>
              <a:rPr lang="en-US" dirty="0" smtClean="0"/>
              <a:t>.</a:t>
            </a:r>
          </a:p>
          <a:p>
            <a:r>
              <a:rPr lang="en-US" b="1" dirty="0" err="1"/>
              <a:t>Kontraindikasi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Alergi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darunavir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3tahun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94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Varicella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b="1" dirty="0"/>
              <a:t>Acyclovir</a:t>
            </a:r>
          </a:p>
          <a:p>
            <a:pPr algn="just"/>
            <a:r>
              <a:rPr lang="en-US" b="1" dirty="0" err="1"/>
              <a:t>Golongan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keras</a:t>
            </a:r>
            <a:endParaRPr lang="en-US" dirty="0"/>
          </a:p>
          <a:p>
            <a:pPr algn="just"/>
            <a:r>
              <a:rPr lang="en-US" b="1" dirty="0" err="1" smtClean="0"/>
              <a:t>Deskripsi</a:t>
            </a:r>
            <a:r>
              <a:rPr lang="en-US" b="1" dirty="0" smtClean="0"/>
              <a:t> :</a:t>
            </a:r>
            <a:endParaRPr lang="en-US" b="1" dirty="0"/>
          </a:p>
          <a:p>
            <a:pPr marL="0" indent="0" algn="just">
              <a:buNone/>
            </a:pPr>
            <a:r>
              <a:rPr lang="en-US" dirty="0"/>
              <a:t>chevron-</a:t>
            </a:r>
            <a:r>
              <a:rPr lang="en-US" dirty="0" err="1"/>
              <a:t>upACYCLOVIR</a:t>
            </a:r>
            <a:r>
              <a:rPr lang="en-US" dirty="0"/>
              <a:t> 400 MG TABLET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antivirus </a:t>
            </a:r>
            <a:r>
              <a:rPr lang="en-US" dirty="0" err="1"/>
              <a:t>generik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Acyclovir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mengobati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virus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herpes </a:t>
            </a:r>
            <a:r>
              <a:rPr lang="en-US" dirty="0" err="1"/>
              <a:t>simpleks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&amp; </a:t>
            </a:r>
            <a:r>
              <a:rPr lang="en-US" dirty="0" err="1"/>
              <a:t>membran</a:t>
            </a:r>
            <a:r>
              <a:rPr lang="en-US" dirty="0"/>
              <a:t> </a:t>
            </a:r>
            <a:r>
              <a:rPr lang="en-US" dirty="0" err="1"/>
              <a:t>mukosa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herpes genital </a:t>
            </a:r>
            <a:r>
              <a:rPr lang="en-US" dirty="0" err="1"/>
              <a:t>awal</a:t>
            </a:r>
            <a:r>
              <a:rPr lang="en-US" dirty="0"/>
              <a:t> &amp; </a:t>
            </a:r>
            <a:r>
              <a:rPr lang="en-US" dirty="0" err="1"/>
              <a:t>rekuren</a:t>
            </a:r>
            <a:r>
              <a:rPr lang="en-US" dirty="0"/>
              <a:t>.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infeksi</a:t>
            </a:r>
            <a:r>
              <a:rPr lang="en-US" dirty="0"/>
              <a:t> herpes </a:t>
            </a:r>
            <a:r>
              <a:rPr lang="en-US" dirty="0" err="1"/>
              <a:t>simpleks</a:t>
            </a:r>
            <a:r>
              <a:rPr lang="en-US" dirty="0"/>
              <a:t> </a:t>
            </a:r>
            <a:r>
              <a:rPr lang="en-US" dirty="0" err="1"/>
              <a:t>berulang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imunokompeten</a:t>
            </a:r>
            <a:r>
              <a:rPr lang="en-US" dirty="0"/>
              <a:t>. </a:t>
            </a:r>
            <a:r>
              <a:rPr lang="en-US" dirty="0" err="1"/>
              <a:t>Profilaksis</a:t>
            </a:r>
            <a:r>
              <a:rPr lang="en-US" dirty="0"/>
              <a:t> herpes </a:t>
            </a:r>
            <a:r>
              <a:rPr lang="en-US" dirty="0" err="1"/>
              <a:t>simpleks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immunocompromised</a:t>
            </a:r>
            <a:r>
              <a:rPr lang="en-US" dirty="0"/>
              <a:t>. </a:t>
            </a:r>
            <a:r>
              <a:rPr lang="en-US" dirty="0" err="1"/>
              <a:t>Pengobatan</a:t>
            </a:r>
            <a:r>
              <a:rPr lang="en-US" dirty="0"/>
              <a:t> herpes zoster. </a:t>
            </a:r>
            <a:r>
              <a:rPr lang="en-US" dirty="0" err="1"/>
              <a:t>Untuk</a:t>
            </a:r>
            <a:r>
              <a:rPr lang="en-US" dirty="0"/>
              <a:t> varicella zoster. </a:t>
            </a:r>
            <a:endParaRPr lang="en-US" dirty="0" smtClean="0"/>
          </a:p>
          <a:p>
            <a:pPr algn="just"/>
            <a:r>
              <a:rPr lang="en-US" b="1" dirty="0" smtClean="0"/>
              <a:t>DOSIS :</a:t>
            </a:r>
          </a:p>
          <a:p>
            <a:pPr marL="0" indent="0" algn="just">
              <a:buNone/>
            </a:pPr>
            <a:r>
              <a:rPr lang="en-US" dirty="0"/>
              <a:t>Herpes zoster (varicella zoster): </a:t>
            </a:r>
            <a:r>
              <a:rPr lang="en-US" dirty="0" err="1"/>
              <a:t>Dewasa</a:t>
            </a:r>
            <a:r>
              <a:rPr lang="en-US" dirty="0"/>
              <a:t> : 5 kali </a:t>
            </a:r>
            <a:r>
              <a:rPr lang="en-US" dirty="0" err="1"/>
              <a:t>sehari</a:t>
            </a:r>
            <a:r>
              <a:rPr lang="en-US" dirty="0"/>
              <a:t> 800 mg </a:t>
            </a:r>
            <a:r>
              <a:rPr lang="en-US" dirty="0" err="1"/>
              <a:t>tiap</a:t>
            </a:r>
            <a:r>
              <a:rPr lang="en-US" dirty="0"/>
              <a:t> 4 jam </a:t>
            </a:r>
            <a:r>
              <a:rPr lang="en-US" dirty="0" err="1"/>
              <a:t>selama</a:t>
            </a:r>
            <a:r>
              <a:rPr lang="en-US" dirty="0"/>
              <a:t> 7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2 </a:t>
            </a:r>
            <a:r>
              <a:rPr lang="en-US" dirty="0" err="1"/>
              <a:t>tahun</a:t>
            </a:r>
            <a:r>
              <a:rPr lang="en-US" dirty="0"/>
              <a:t> : 20 mg/kg/</a:t>
            </a:r>
            <a:r>
              <a:rPr lang="en-US" dirty="0" err="1"/>
              <a:t>dosis</a:t>
            </a:r>
            <a:r>
              <a:rPr lang="en-US" dirty="0"/>
              <a:t> 4 kali </a:t>
            </a:r>
            <a:r>
              <a:rPr lang="en-US" dirty="0" err="1"/>
              <a:t>sehari</a:t>
            </a:r>
            <a:r>
              <a:rPr lang="en-US" dirty="0"/>
              <a:t>. </a:t>
            </a:r>
            <a:r>
              <a:rPr lang="en-US" dirty="0" err="1"/>
              <a:t>Anak</a:t>
            </a:r>
            <a:r>
              <a:rPr lang="en-US" dirty="0"/>
              <a:t> &gt;40 kg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.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: &lt;2 </a:t>
            </a:r>
            <a:r>
              <a:rPr lang="en-US" dirty="0" err="1"/>
              <a:t>tahun</a:t>
            </a:r>
            <a:r>
              <a:rPr lang="en-US" dirty="0"/>
              <a:t> 200 mg 4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5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2-5 </a:t>
            </a:r>
            <a:r>
              <a:rPr lang="en-US" dirty="0" err="1"/>
              <a:t>tahun</a:t>
            </a:r>
            <a:r>
              <a:rPr lang="en-US" dirty="0"/>
              <a:t> : 400 mg 4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5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6-11 </a:t>
            </a:r>
            <a:r>
              <a:rPr lang="en-US" dirty="0" err="1"/>
              <a:t>tahun</a:t>
            </a:r>
            <a:r>
              <a:rPr lang="en-US" dirty="0"/>
              <a:t> : 800 mg 4 kali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5 </a:t>
            </a:r>
            <a:r>
              <a:rPr lang="en-US" dirty="0" err="1"/>
              <a:t>hari</a:t>
            </a:r>
            <a:r>
              <a:rPr lang="en-US" dirty="0"/>
              <a:t>.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12-17 </a:t>
            </a:r>
            <a:r>
              <a:rPr lang="en-US" dirty="0" err="1"/>
              <a:t>tahun</a:t>
            </a:r>
            <a:r>
              <a:rPr lang="en-US" dirty="0"/>
              <a:t> :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dewasa</a:t>
            </a:r>
            <a:r>
              <a:rPr lang="en-US" dirty="0"/>
              <a:t>. </a:t>
            </a:r>
            <a:r>
              <a:rPr lang="en-US" dirty="0" err="1"/>
              <a:t>Maks</a:t>
            </a:r>
            <a:r>
              <a:rPr lang="en-US" dirty="0"/>
              <a:t>: 800 mg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.</a:t>
            </a:r>
          </a:p>
          <a:p>
            <a:pPr algn="just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11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1. </a:t>
            </a:r>
            <a:r>
              <a:rPr lang="en-US" sz="2000" dirty="0" smtClean="0"/>
              <a:t>Acyclovir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/>
              <a:t>Aturan</a:t>
            </a:r>
            <a:r>
              <a:rPr lang="en-US" b="1" dirty="0"/>
              <a:t> </a:t>
            </a:r>
            <a:r>
              <a:rPr lang="en-US" b="1" dirty="0" err="1" smtClean="0"/>
              <a:t>Pakai</a:t>
            </a:r>
            <a:r>
              <a:rPr lang="en-US" b="1" dirty="0" smtClean="0"/>
              <a:t> :</a:t>
            </a:r>
          </a:p>
          <a:p>
            <a:pPr marL="0" indent="0" algn="just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rasa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nyaman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cerna</a:t>
            </a:r>
            <a:r>
              <a:rPr lang="en-US" dirty="0"/>
              <a:t>,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/>
              <a:t>dikonsumsi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 err="1" smtClean="0"/>
              <a:t>Kontra</a:t>
            </a:r>
            <a:r>
              <a:rPr lang="en-US" b="1" dirty="0" smtClean="0"/>
              <a:t> </a:t>
            </a:r>
            <a:r>
              <a:rPr lang="en-US" b="1" dirty="0" err="1" smtClean="0"/>
              <a:t>Indikasi</a:t>
            </a:r>
            <a:r>
              <a:rPr lang="en-US" b="1" dirty="0" smtClean="0"/>
              <a:t> :</a:t>
            </a:r>
            <a:r>
              <a:rPr lang="en-US" dirty="0" smtClean="0"/>
              <a:t> </a:t>
            </a:r>
            <a:r>
              <a:rPr lang="en-US" dirty="0" err="1" smtClean="0"/>
              <a:t>Hipersensitif</a:t>
            </a:r>
            <a:r>
              <a:rPr lang="en-US" dirty="0" smtClean="0"/>
              <a:t> </a:t>
            </a:r>
          </a:p>
          <a:p>
            <a:pPr algn="just"/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/>
              <a:t>samping</a:t>
            </a:r>
            <a:r>
              <a:rPr lang="en-US" b="1" dirty="0"/>
              <a:t> </a:t>
            </a:r>
            <a:r>
              <a:rPr lang="en-US" b="1" dirty="0" smtClean="0"/>
              <a:t>:</a:t>
            </a:r>
          </a:p>
          <a:p>
            <a:pPr marL="0" indent="0" algn="just">
              <a:buNone/>
            </a:pP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/>
              <a:t>samping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  <a:r>
              <a:rPr lang="en-US" dirty="0" err="1"/>
              <a:t>Gangguan</a:t>
            </a:r>
            <a:r>
              <a:rPr lang="en-US" dirty="0"/>
              <a:t> gastrointestinal: </a:t>
            </a:r>
            <a:r>
              <a:rPr lang="en-US" dirty="0" err="1"/>
              <a:t>Mual</a:t>
            </a:r>
            <a:r>
              <a:rPr lang="en-US" dirty="0"/>
              <a:t>, </a:t>
            </a:r>
            <a:r>
              <a:rPr lang="en-US" dirty="0" err="1"/>
              <a:t>muntah</a:t>
            </a:r>
            <a:r>
              <a:rPr lang="en-US" dirty="0"/>
              <a:t>, </a:t>
            </a:r>
            <a:r>
              <a:rPr lang="en-US" dirty="0" err="1"/>
              <a:t>diare</a:t>
            </a:r>
            <a:r>
              <a:rPr lang="en-US" dirty="0"/>
              <a:t>,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perut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: </a:t>
            </a:r>
            <a:r>
              <a:rPr lang="en-US" dirty="0" err="1"/>
              <a:t>Kelelahan</a:t>
            </a:r>
            <a:r>
              <a:rPr lang="en-US" dirty="0"/>
              <a:t>, </a:t>
            </a:r>
            <a:r>
              <a:rPr lang="en-US" dirty="0" err="1"/>
              <a:t>demam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b="1" dirty="0" err="1"/>
              <a:t>Pemeriksaan</a:t>
            </a:r>
            <a:r>
              <a:rPr lang="en-US" b="1" dirty="0"/>
              <a:t> </a:t>
            </a:r>
            <a:r>
              <a:rPr lang="en-US" b="1" dirty="0" err="1"/>
              <a:t>penunjang</a:t>
            </a:r>
            <a:r>
              <a:rPr lang="en-US" b="1" dirty="0"/>
              <a:t> :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(reversible), BUN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kreatinin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saraf</a:t>
            </a:r>
            <a:r>
              <a:rPr lang="en-US" dirty="0"/>
              <a:t>: </a:t>
            </a:r>
            <a:r>
              <a:rPr lang="en-US" dirty="0" err="1"/>
              <a:t>Sakit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pusing</a:t>
            </a:r>
            <a:r>
              <a:rPr lang="en-US" dirty="0"/>
              <a:t>. </a:t>
            </a:r>
            <a:r>
              <a:rPr lang="en-US" dirty="0" err="1"/>
              <a:t>Gangguan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subkutan</a:t>
            </a:r>
            <a:r>
              <a:rPr lang="en-US" dirty="0"/>
              <a:t>: Pruritus, </a:t>
            </a:r>
            <a:r>
              <a:rPr lang="en-US" dirty="0" err="1"/>
              <a:t>ruam</a:t>
            </a:r>
            <a:r>
              <a:rPr lang="en-US" dirty="0"/>
              <a:t>, </a:t>
            </a:r>
            <a:r>
              <a:rPr lang="en-US" dirty="0" err="1"/>
              <a:t>fotosensitifitas</a:t>
            </a:r>
            <a:r>
              <a:rPr lang="en-US" dirty="0"/>
              <a:t>, </a:t>
            </a:r>
            <a:r>
              <a:rPr lang="en-US" dirty="0" err="1"/>
              <a:t>urtikaria</a:t>
            </a:r>
            <a:r>
              <a:rPr lang="en-US" dirty="0"/>
              <a:t>, </a:t>
            </a:r>
            <a:r>
              <a:rPr lang="en-US" dirty="0" err="1"/>
              <a:t>kerontokan</a:t>
            </a:r>
            <a:r>
              <a:rPr lang="en-US" dirty="0"/>
              <a:t> </a:t>
            </a:r>
            <a:r>
              <a:rPr lang="en-US" dirty="0" err="1"/>
              <a:t>rambut</a:t>
            </a:r>
            <a:r>
              <a:rPr lang="en-US" dirty="0"/>
              <a:t> </a:t>
            </a:r>
            <a:r>
              <a:rPr lang="en-US" dirty="0" err="1"/>
              <a:t>difus</a:t>
            </a:r>
            <a:r>
              <a:rPr lang="en-US" dirty="0"/>
              <a:t> yang </a:t>
            </a:r>
            <a:r>
              <a:rPr lang="en-US" dirty="0" err="1"/>
              <a:t>dipercepat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496539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</TotalTime>
  <Words>1715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Algerian</vt:lpstr>
      <vt:lpstr>Calibri</vt:lpstr>
      <vt:lpstr>Calibri Light</vt:lpstr>
      <vt:lpstr>Times New Roman</vt:lpstr>
      <vt:lpstr>Wingdings</vt:lpstr>
      <vt:lpstr>Retrospect</vt:lpstr>
      <vt:lpstr>Obat penyakit infeksi</vt:lpstr>
      <vt:lpstr>Sifilis </vt:lpstr>
      <vt:lpstr>1. Procaine Penicilin-G </vt:lpstr>
      <vt:lpstr>2. Tetracycline </vt:lpstr>
      <vt:lpstr>2. Tetracycline</vt:lpstr>
      <vt:lpstr>HIV/AIDS</vt:lpstr>
      <vt:lpstr>1. Atazanavir </vt:lpstr>
      <vt:lpstr>Varicella</vt:lpstr>
      <vt:lpstr>1. Acyclovir </vt:lpstr>
      <vt:lpstr>2. Diphenhydramine </vt:lpstr>
      <vt:lpstr>Hepatitis B</vt:lpstr>
      <vt:lpstr>1. Entecavir </vt:lpstr>
      <vt:lpstr>2. Lamivudin</vt:lpstr>
      <vt:lpstr>2. Lamivudin</vt:lpstr>
      <vt:lpstr>Herpes Simplex</vt:lpstr>
      <vt:lpstr>2. Famciclovir</vt:lpstr>
      <vt:lpstr>Sekian terimakasih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Obat penyakit infeksi</dc:title>
  <dc:creator>Asus</dc:creator>
  <cp:lastModifiedBy>Admin</cp:lastModifiedBy>
  <cp:revision>12</cp:revision>
  <dcterms:created xsi:type="dcterms:W3CDTF">2022-05-13T01:33:06Z</dcterms:created>
  <dcterms:modified xsi:type="dcterms:W3CDTF">2022-05-16T13:22:41Z</dcterms:modified>
</cp:coreProperties>
</file>