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58" r:id="rId5"/>
    <p:sldId id="269" r:id="rId6"/>
    <p:sldId id="259" r:id="rId7"/>
    <p:sldId id="261" r:id="rId8"/>
    <p:sldId id="263" r:id="rId9"/>
    <p:sldId id="264" r:id="rId10"/>
    <p:sldId id="262" r:id="rId11"/>
    <p:sldId id="260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penyakit-arteri-perifer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muntah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alodokter.com/hipoglikemia" TargetMode="External"/><Relationship Id="rId4" Type="http://schemas.openxmlformats.org/officeDocument/2006/relationships/hyperlink" Target="https://www.alodokter.com/diar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perut-kembun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alodokter.com/sakit-peru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kenali-tanda-tanda-batuk-kering-dan-cara-mengatasinya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alodokter.com/jantung-berdebar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pusin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alodokter.com/dia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B8CBA-4B46-4729-0271-5C73CB2E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59" y="251928"/>
            <a:ext cx="5514392" cy="1959428"/>
          </a:xfrm>
          <a:scene3d>
            <a:camera prst="isometricOffAxis1Right"/>
            <a:lightRig rig="threePt" dir="t"/>
          </a:scene3d>
        </p:spPr>
        <p:txBody>
          <a:bodyPr>
            <a:normAutofit/>
          </a:bodyPr>
          <a:lstStyle/>
          <a:p>
            <a:r>
              <a:rPr lang="en-US" sz="4400" dirty="0" err="1">
                <a:latin typeface="Algerian" panose="04020705040A02060702" pitchFamily="82" charset="0"/>
              </a:rPr>
              <a:t>Pengenalan</a:t>
            </a:r>
            <a:r>
              <a:rPr lang="en-US" sz="4400" dirty="0">
                <a:latin typeface="Algerian" panose="04020705040A02060702" pitchFamily="82" charset="0"/>
              </a:rPr>
              <a:t> </a:t>
            </a:r>
            <a:r>
              <a:rPr lang="en-US" sz="4400" dirty="0" err="1">
                <a:latin typeface="Algerian" panose="04020705040A02060702" pitchFamily="82" charset="0"/>
              </a:rPr>
              <a:t>obat</a:t>
            </a:r>
            <a:r>
              <a:rPr lang="en-US" sz="4400" dirty="0">
                <a:latin typeface="Algerian" panose="04020705040A02060702" pitchFamily="82" charset="0"/>
              </a:rPr>
              <a:t> </a:t>
            </a:r>
            <a:r>
              <a:rPr lang="en-US" sz="4400" dirty="0" err="1">
                <a:latin typeface="Algerian" panose="04020705040A02060702" pitchFamily="82" charset="0"/>
              </a:rPr>
              <a:t>penyakit</a:t>
            </a:r>
            <a:r>
              <a:rPr lang="en-US" sz="4400" dirty="0">
                <a:latin typeface="Algerian" panose="04020705040A02060702" pitchFamily="82" charset="0"/>
              </a:rPr>
              <a:t> </a:t>
            </a:r>
            <a:r>
              <a:rPr lang="en-US" sz="4400" dirty="0" err="1">
                <a:latin typeface="Algerian" panose="04020705040A02060702" pitchFamily="82" charset="0"/>
              </a:rPr>
              <a:t>degeneratif</a:t>
            </a:r>
            <a:endParaRPr lang="en-ID" sz="4400" dirty="0">
              <a:latin typeface="Algerian" panose="04020705040A02060702" pitchFamily="8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B12D6E1-C21B-B8E6-C878-09A960661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4611" y="979714"/>
            <a:ext cx="5007429" cy="4478086"/>
          </a:xfr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  <a:softEdge rad="12700"/>
          </a:effectLst>
          <a:scene3d>
            <a:camera prst="orthographicFront"/>
            <a:lightRig rig="glow" dir="t">
              <a:rot lat="0" lon="0" rev="4800000"/>
            </a:lightRig>
          </a:scene3d>
          <a:sp3d prstMaterial="matte">
            <a:bevelT w="127000" h="63500" prst="softRound"/>
          </a:sp3d>
        </p:spPr>
        <p:txBody>
          <a:bodyPr/>
          <a:lstStyle/>
          <a:p>
            <a:pPr marL="0" indent="0">
              <a:buNone/>
            </a:pPr>
            <a:r>
              <a:rPr lang="en-US" dirty="0"/>
              <a:t>Nama </a:t>
            </a:r>
            <a:r>
              <a:rPr lang="en-US" dirty="0" err="1"/>
              <a:t>Anggota</a:t>
            </a:r>
            <a:r>
              <a:rPr lang="en-US" dirty="0"/>
              <a:t> : </a:t>
            </a:r>
          </a:p>
          <a:p>
            <a:pPr marL="457200" indent="-457200">
              <a:buAutoNum type="arabicPeriod"/>
            </a:pPr>
            <a:r>
              <a:rPr lang="en-US" dirty="0" err="1"/>
              <a:t>Naura</a:t>
            </a:r>
            <a:r>
              <a:rPr lang="en-US" dirty="0"/>
              <a:t> </a:t>
            </a:r>
            <a:r>
              <a:rPr lang="en-US" dirty="0" err="1"/>
              <a:t>Syahida</a:t>
            </a:r>
            <a:r>
              <a:rPr lang="en-US" dirty="0"/>
              <a:t> </a:t>
            </a:r>
            <a:r>
              <a:rPr lang="en-US" dirty="0" err="1"/>
              <a:t>Masyitoh</a:t>
            </a:r>
            <a:r>
              <a:rPr lang="en-US" dirty="0"/>
              <a:t> (072)</a:t>
            </a:r>
          </a:p>
          <a:p>
            <a:pPr marL="457200" indent="-457200">
              <a:buAutoNum type="arabicPeriod"/>
            </a:pPr>
            <a:r>
              <a:rPr lang="en-US" dirty="0" err="1"/>
              <a:t>Maulidia</a:t>
            </a:r>
            <a:r>
              <a:rPr lang="en-US" dirty="0"/>
              <a:t> </a:t>
            </a:r>
            <a:r>
              <a:rPr lang="en-US" dirty="0" err="1"/>
              <a:t>Istiqomah</a:t>
            </a:r>
            <a:r>
              <a:rPr lang="en-US" dirty="0"/>
              <a:t> (073)</a:t>
            </a:r>
          </a:p>
          <a:p>
            <a:pPr marL="457200" indent="-457200">
              <a:buAutoNum type="arabicPeriod"/>
            </a:pPr>
            <a:r>
              <a:rPr lang="en-US" dirty="0"/>
              <a:t>Yuri </a:t>
            </a:r>
            <a:r>
              <a:rPr lang="en-US" dirty="0" err="1"/>
              <a:t>Radhifa</a:t>
            </a:r>
            <a:r>
              <a:rPr lang="en-US" dirty="0"/>
              <a:t> .R (074)</a:t>
            </a:r>
          </a:p>
          <a:p>
            <a:pPr marL="457200" indent="-457200">
              <a:buAutoNum type="arabicPeriod"/>
            </a:pPr>
            <a:r>
              <a:rPr lang="en-US" dirty="0" err="1"/>
              <a:t>Haminur</a:t>
            </a:r>
            <a:r>
              <a:rPr lang="en-US" dirty="0"/>
              <a:t> </a:t>
            </a:r>
            <a:r>
              <a:rPr lang="en-US" dirty="0" err="1"/>
              <a:t>Salampessy</a:t>
            </a:r>
            <a:r>
              <a:rPr lang="en-US" dirty="0"/>
              <a:t> (076)</a:t>
            </a:r>
          </a:p>
          <a:p>
            <a:pPr marL="457200" indent="-457200">
              <a:buAutoNum type="arabicPeriod"/>
            </a:pPr>
            <a:r>
              <a:rPr lang="en-US" dirty="0" err="1"/>
              <a:t>Dewinda</a:t>
            </a:r>
            <a:r>
              <a:rPr lang="en-US" dirty="0"/>
              <a:t> </a:t>
            </a:r>
            <a:r>
              <a:rPr lang="en-US" dirty="0" err="1"/>
              <a:t>Evarina</a:t>
            </a:r>
            <a:r>
              <a:rPr lang="en-US" dirty="0"/>
              <a:t> Kusuma (077)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191C7D-2451-430D-4F49-112B084925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80573" y="3205491"/>
            <a:ext cx="4023068" cy="1646427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hiller" panose="04020404031007020602" pitchFamily="82" charset="0"/>
              </a:rPr>
              <a:t>KELOMPOK 3</a:t>
            </a:r>
          </a:p>
        </p:txBody>
      </p:sp>
    </p:spTree>
    <p:extLst>
      <p:ext uri="{BB962C8B-B14F-4D97-AF65-F5344CB8AC3E}">
        <p14:creationId xmlns:p14="http://schemas.microsoft.com/office/powerpoint/2010/main" val="737001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3EBBD-05B9-4C72-5BE5-5FF140FA3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-96253"/>
            <a:ext cx="2149641" cy="433137"/>
          </a:xfrm>
        </p:spPr>
        <p:txBody>
          <a:bodyPr>
            <a:normAutofit fontScale="90000"/>
          </a:bodyPr>
          <a:lstStyle/>
          <a:p>
            <a:r>
              <a:rPr lang="en-US" dirty="0"/>
              <a:t>5. </a:t>
            </a:r>
            <a:r>
              <a:rPr lang="en-US" dirty="0" err="1"/>
              <a:t>kANKER</a:t>
            </a:r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7BF206-9DC0-D616-3B7D-9FC017FD07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497306"/>
            <a:ext cx="6092483" cy="5630778"/>
          </a:xfrm>
        </p:spPr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dirty="0"/>
              <a:t>FLUOROURASIL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Jenis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branded</a:t>
            </a:r>
            <a:endParaRPr lang="en-ID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Kategori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Keras</a:t>
            </a:r>
            <a:endParaRPr lang="en-ID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Aturan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pakai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Konsumsi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setelah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makan</a:t>
            </a:r>
            <a:endParaRPr lang="en-ID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Kegunaan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pengobatan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kanker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usus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besar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rektum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payudara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lambung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atau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pankreas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endParaRPr lang="en-ID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Cara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penggunaan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Gunakan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sesuai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dengan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resep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dokter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endParaRPr lang="en-ID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Dosis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Dewasa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 12 mg / kg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berat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badan/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hari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(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maksimal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 0,8- 1g /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hari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selama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3-4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hari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endParaRPr lang="en-ID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CE647C8-1A54-107A-67E9-8A6452303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0" y="497306"/>
            <a:ext cx="5778229" cy="5630778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zh-CN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•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Melalui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infus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 15 mg / kg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berat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badan/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hari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(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maksimal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 1 g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setiap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hari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dalam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500 ml saline normal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atau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5%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glukosa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selama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4 jam,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diulangi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pada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hari-hari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berikutnya</a:t>
            </a:r>
            <a:endParaRPr lang="en-US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Efek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samping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Stomatitis (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sariawan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),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Diare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Mual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muntah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Leukopenia (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kekurangan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darah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putih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),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Alopesia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(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kebotakan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), Dermatitis (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peradangan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kulit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). </a:t>
            </a:r>
            <a:endParaRPr lang="en-ID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Kategori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aman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untuk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kehamilan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menyusui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Kategori</a:t>
            </a:r>
            <a:r>
              <a:rPr lang="en-US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D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8161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A12F89-027D-D5AE-9777-899BC64CB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054852" cy="529388"/>
          </a:xfrm>
        </p:spPr>
        <p:txBody>
          <a:bodyPr>
            <a:noAutofit/>
          </a:bodyPr>
          <a:lstStyle/>
          <a:p>
            <a:r>
              <a:rPr lang="en-US" sz="2000" b="1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B. Cyclophosphamide</a:t>
            </a:r>
            <a:br>
              <a:rPr lang="en-ID" sz="20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en-ID" sz="2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3A0172-E40D-F505-ABB5-3A780BB416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320842"/>
            <a:ext cx="6092483" cy="5775158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Jenis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branded</a:t>
            </a:r>
            <a:endParaRPr lang="en-ID" sz="24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Kategori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resep</a:t>
            </a:r>
            <a:endParaRPr lang="en-ID" sz="24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Aturan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pakai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Gunakan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pagi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hari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ID" sz="24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Kegunaan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Mengatasi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beberapa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jenis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kanker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sindrom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nefrotik</a:t>
            </a:r>
            <a:endParaRPr lang="en-ID" sz="24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Cara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penggunaan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Gunakan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sesuai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dengan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dosis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dokter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endParaRPr lang="en-ID" sz="24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Dosis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Dosis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cyclophosphamide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bervariasi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yaitu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2-40 mg/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kgBB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tiap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minggu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atau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setiap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10-20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hari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tergantung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jenis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kanker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diderita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ID" sz="24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50EDAD-D90F-7BB2-B053-EAE2DF2E4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320841"/>
            <a:ext cx="5778228" cy="5775158"/>
          </a:xfrm>
        </p:spPr>
        <p:txBody>
          <a:bodyPr>
            <a:normAutofit/>
          </a:bodyPr>
          <a:lstStyle/>
          <a:p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Efek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samping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Mual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&amp;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Muntah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Diare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Sakit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perut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Hilang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nafsu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makan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Rambut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rontok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Sakit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saat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buang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air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kecil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Muncul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ruam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gatal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pada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kulit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Pembengkakan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pada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tungkai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Penyakit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kuning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BAB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berdarah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Sesak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napas</a:t>
            </a:r>
            <a:r>
              <a:rPr lang="en-ID" sz="2400" kern="1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24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Kategori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aman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untuk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kehamilan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menyusui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Kategori</a:t>
            </a:r>
            <a:r>
              <a:rPr lang="en-US" sz="24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D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328169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41843-D038-1E47-9925-3A2CF7038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882190" cy="465221"/>
          </a:xfrm>
        </p:spPr>
        <p:txBody>
          <a:bodyPr>
            <a:normAutofit fontScale="90000"/>
          </a:bodyPr>
          <a:lstStyle/>
          <a:p>
            <a:r>
              <a:rPr lang="en-US" dirty="0"/>
              <a:t>. 6. PENYAKIT GINJAL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B69E4-B7B1-A34E-A86C-B9C5FBA4F6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465222"/>
            <a:ext cx="6092483" cy="5614736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A.ALLOPRINOL</a:t>
            </a:r>
            <a:endParaRPr lang="en-ID" sz="18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Jenis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branded. </a:t>
            </a:r>
            <a:endParaRPr lang="en-ID" sz="19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Kategori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resep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endParaRPr lang="en-ID" sz="19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Aturan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pakai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konsumsi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sesudah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makan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minum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dengan</a:t>
            </a:r>
            <a:endParaRPr lang="en-ID" sz="19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air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cukup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saat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menelan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tablet. </a:t>
            </a:r>
            <a:endParaRPr lang="en-ID" sz="19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Kegunaan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Membantu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menghancurkan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jenis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batu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asamurat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endParaRPr lang="en-ID" sz="19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Cara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penggunaan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Sesuai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anjuran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dokter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endParaRPr lang="en-ID" sz="19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Dosis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Asam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urat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atau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gout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Untuk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dewasa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dosis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adalah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100-600 mg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dikonsumsi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sebanyak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1-2 kali per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hari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Dosis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maksimal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900 mg per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hari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 Batu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ginjal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Untuk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dewasa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dosis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adalah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200-300 mg per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hari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endParaRPr lang="en-ID" sz="19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Efek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samping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Mengantuk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Mual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Sakit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perut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Diare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Nyeri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sendi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endParaRPr lang="en-ID" sz="19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Kategori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aman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untuk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kehamilan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menyusui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19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Kategori</a:t>
            </a:r>
            <a:r>
              <a:rPr lang="en-US" sz="19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C</a:t>
            </a:r>
            <a:endParaRPr lang="en-ID" sz="19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200EED9-E782-E19A-1CF3-599244D67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0" y="0"/>
            <a:ext cx="5778229" cy="607995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D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B. NATRIUM BIKARBONAT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Jenis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branded. </a:t>
            </a:r>
            <a:endParaRPr lang="en-ID" sz="21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Kategori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resep</a:t>
            </a:r>
            <a:endParaRPr lang="en-ID" sz="21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Aturan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pakai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1-2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setelah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makan</a:t>
            </a:r>
            <a:endParaRPr lang="en-ID" sz="21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Kegunaan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membantu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ginjal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mengeluarkan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kandungan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asam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urat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yang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memicu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terbentuknya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batu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ginjal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ID" sz="21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-Cara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penggunaan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Sesuai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resep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dokter</a:t>
            </a:r>
            <a:endParaRPr lang="en-US" sz="21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Dosis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Dewasa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Dosis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maksimal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10 g per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hari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dalam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dosis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terpisah</a:t>
            </a:r>
            <a:endParaRPr lang="en-ID" sz="21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Efek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samping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obat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Mual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Haus,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Perut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kembung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Kram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perut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endParaRPr lang="en-ID" sz="21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Kategori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aman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untuk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kehamilan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dan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menyusui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: </a:t>
            </a:r>
            <a:r>
              <a:rPr lang="en-US" sz="2100" kern="1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Kategori</a:t>
            </a:r>
            <a:r>
              <a:rPr lang="en-US" sz="21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C</a:t>
            </a:r>
            <a:endParaRPr lang="en-ID" sz="2100" kern="1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14521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1128F10-4C30-6265-D5AE-7E166A136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>
                <a:latin typeface="Blackadder ITC" panose="04020505051007020D02" pitchFamily="82" charset="0"/>
              </a:rPr>
              <a:t>Terima</a:t>
            </a:r>
            <a:r>
              <a:rPr lang="en-US" sz="4000" dirty="0">
                <a:latin typeface="Blackadder ITC" panose="04020505051007020D02" pitchFamily="82" charset="0"/>
              </a:rPr>
              <a:t>    </a:t>
            </a:r>
            <a:r>
              <a:rPr lang="en-US" sz="4000" dirty="0" err="1">
                <a:latin typeface="Blackadder ITC" panose="04020505051007020D02" pitchFamily="82" charset="0"/>
              </a:rPr>
              <a:t>kasih</a:t>
            </a:r>
            <a:endParaRPr lang="en-ID" sz="4000" dirty="0">
              <a:latin typeface="Blackadder ITC" panose="0402050505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953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79845C-4835-510E-2130-4607B6809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3550919" cy="518159"/>
          </a:xfrm>
        </p:spPr>
        <p:txBody>
          <a:bodyPr>
            <a:normAutofit fontScale="90000"/>
          </a:bodyPr>
          <a:lstStyle/>
          <a:p>
            <a:r>
              <a:rPr lang="en-US" dirty="0"/>
              <a:t>1.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B03758-1E49-7976-FCA9-8EF7BF7A87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799514"/>
            <a:ext cx="6092483" cy="5669280"/>
          </a:xfrm>
        </p:spPr>
        <p:txBody>
          <a:bodyPr>
            <a:normAutofit/>
          </a:bodyPr>
          <a:lstStyle/>
          <a:p>
            <a:r>
              <a:rPr lang="en-US" dirty="0"/>
              <a:t>A. Clopidogrel </a:t>
            </a:r>
          </a:p>
          <a:p>
            <a:r>
              <a:rPr lang="en-ID" dirty="0" err="1"/>
              <a:t>Golongan</a:t>
            </a:r>
            <a:r>
              <a:rPr lang="en-ID" dirty="0"/>
              <a:t> :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resep</a:t>
            </a:r>
            <a:endParaRPr lang="en-ID" dirty="0"/>
          </a:p>
          <a:p>
            <a:r>
              <a:rPr lang="en-ID" dirty="0" err="1"/>
              <a:t>Kategori</a:t>
            </a:r>
            <a:r>
              <a:rPr lang="en-ID" dirty="0"/>
              <a:t> : 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Antiplatet</a:t>
            </a:r>
            <a:endParaRPr lang="en-ID" dirty="0"/>
          </a:p>
          <a:p>
            <a:r>
              <a:rPr lang="en-ID" dirty="0" err="1"/>
              <a:t>Digunakan</a:t>
            </a:r>
            <a:r>
              <a:rPr lang="en-ID" dirty="0"/>
              <a:t> oleh :  </a:t>
            </a:r>
            <a:r>
              <a:rPr lang="en-ID" dirty="0" err="1"/>
              <a:t>dewasa</a:t>
            </a:r>
            <a:endParaRPr lang="en-ID" dirty="0"/>
          </a:p>
          <a:p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  tablet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D" dirty="0" err="1"/>
              <a:t>Dosis</a:t>
            </a:r>
            <a:r>
              <a:rPr lang="en-ID" dirty="0"/>
              <a:t> dan </a:t>
            </a:r>
            <a:r>
              <a:rPr lang="en-ID" dirty="0" err="1"/>
              <a:t>aturan</a:t>
            </a:r>
            <a:r>
              <a:rPr lang="en-ID" dirty="0"/>
              <a:t> </a:t>
            </a:r>
            <a:r>
              <a:rPr lang="en-ID" dirty="0" err="1"/>
              <a:t>pakai</a:t>
            </a:r>
            <a:r>
              <a:rPr lang="en-ID" dirty="0"/>
              <a:t> :  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penanganan</a:t>
            </a:r>
            <a:r>
              <a:rPr lang="en-ID" dirty="0"/>
              <a:t> angina dan non-ST-elevation myocardial infarction (NSTEMI), </a:t>
            </a:r>
            <a:r>
              <a:rPr lang="en-ID" dirty="0" err="1"/>
              <a:t>dosis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300 mg, 1 kali </a:t>
            </a:r>
            <a:r>
              <a:rPr lang="en-ID" dirty="0" err="1"/>
              <a:t>sehari</a:t>
            </a:r>
            <a:r>
              <a:rPr lang="en-ID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D" dirty="0"/>
              <a:t> .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penanganan</a:t>
            </a:r>
            <a:r>
              <a:rPr lang="en-ID" dirty="0"/>
              <a:t> ST-elevation myocardial infarction (STEMI), </a:t>
            </a:r>
            <a:r>
              <a:rPr lang="en-ID" dirty="0" err="1"/>
              <a:t>dosis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300 mg, 1 kali </a:t>
            </a:r>
            <a:r>
              <a:rPr lang="en-ID" dirty="0" err="1"/>
              <a:t>sehari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dirty="0"/>
          </a:p>
          <a:p>
            <a:endParaRPr lang="en-ID" dirty="0"/>
          </a:p>
          <a:p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BDDD1B-BD22-E34A-D1EE-DDE2F0AAC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0" y="259080"/>
            <a:ext cx="5778229" cy="5928360"/>
          </a:xfrm>
        </p:spPr>
        <p:txBody>
          <a:bodyPr>
            <a:normAutofit/>
          </a:bodyPr>
          <a:lstStyle/>
          <a:p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ID" dirty="0"/>
              <a:t>Pada </a:t>
            </a:r>
            <a:r>
              <a:rPr lang="en-ID" dirty="0" err="1"/>
              <a:t>pasien</a:t>
            </a:r>
            <a:r>
              <a:rPr lang="en-ID" dirty="0"/>
              <a:t> yang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stroke </a:t>
            </a:r>
            <a:r>
              <a:rPr lang="en-ID" dirty="0" err="1"/>
              <a:t>iskemik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serangan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didiagnosis</a:t>
            </a:r>
            <a:r>
              <a:rPr lang="en-ID" dirty="0"/>
              <a:t> </a:t>
            </a:r>
            <a:r>
              <a:rPr lang="en-ID" dirty="0" err="1">
                <a:hlinkClick r:id="rId3"/>
              </a:rPr>
              <a:t>penyakit</a:t>
            </a:r>
            <a:r>
              <a:rPr lang="en-ID" dirty="0">
                <a:hlinkClick r:id="rId3"/>
              </a:rPr>
              <a:t> </a:t>
            </a:r>
            <a:r>
              <a:rPr lang="en-ID" dirty="0" err="1">
                <a:hlinkClick r:id="rId3"/>
              </a:rPr>
              <a:t>arteri</a:t>
            </a:r>
            <a:r>
              <a:rPr lang="en-ID" dirty="0">
                <a:hlinkClick r:id="rId3"/>
              </a:rPr>
              <a:t> </a:t>
            </a:r>
            <a:r>
              <a:rPr lang="en-ID" dirty="0" err="1">
                <a:hlinkClick r:id="rId3"/>
              </a:rPr>
              <a:t>perifer</a:t>
            </a:r>
            <a:r>
              <a:rPr lang="en-ID" dirty="0"/>
              <a:t>, </a:t>
            </a:r>
            <a:r>
              <a:rPr lang="en-ID" dirty="0" err="1"/>
              <a:t>dosisnya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75 mg, 1 kali </a:t>
            </a:r>
            <a:r>
              <a:rPr lang="en-ID" dirty="0" err="1"/>
              <a:t>sehari</a:t>
            </a:r>
            <a:r>
              <a:rPr lang="en-ID" dirty="0"/>
              <a:t>.</a:t>
            </a:r>
            <a:endParaRPr lang="en-US" dirty="0"/>
          </a:p>
          <a:p>
            <a:r>
              <a:rPr lang="en-US" dirty="0" err="1"/>
              <a:t>Kegunaan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: </a:t>
            </a:r>
            <a:r>
              <a:rPr lang="en-US" dirty="0" err="1"/>
              <a:t>mencegah</a:t>
            </a:r>
            <a:r>
              <a:rPr lang="en-US" dirty="0"/>
              <a:t> stroke dan </a:t>
            </a:r>
            <a:r>
              <a:rPr lang="en-US" dirty="0" err="1"/>
              <a:t>penggumpalan</a:t>
            </a:r>
            <a:r>
              <a:rPr lang="en-US" dirty="0"/>
              <a:t> </a:t>
            </a:r>
            <a:r>
              <a:rPr lang="en-US" dirty="0" err="1"/>
              <a:t>darah</a:t>
            </a:r>
            <a:endParaRPr lang="en-US" dirty="0"/>
          </a:p>
          <a:p>
            <a:r>
              <a:rPr lang="en-US" dirty="0"/>
              <a:t>Cara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: Clopidogrel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dikonsumsi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sesudah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. </a:t>
            </a:r>
          </a:p>
          <a:p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samping</a:t>
            </a:r>
            <a:r>
              <a:rPr lang="en-US" dirty="0"/>
              <a:t> : </a:t>
            </a:r>
            <a:r>
              <a:rPr lang="en-US" dirty="0" err="1"/>
              <a:t>Diare</a:t>
            </a:r>
            <a:r>
              <a:rPr lang="en-US" dirty="0"/>
              <a:t> •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 </a:t>
            </a:r>
            <a:r>
              <a:rPr lang="en-US" dirty="0" err="1"/>
              <a:t>memar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•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berhenti•Sembelit•Rasa</a:t>
            </a:r>
            <a:r>
              <a:rPr lang="en-US" dirty="0"/>
              <a:t> </a:t>
            </a:r>
            <a:r>
              <a:rPr lang="en-US" dirty="0" err="1"/>
              <a:t>terbakar</a:t>
            </a:r>
            <a:r>
              <a:rPr lang="en-US" dirty="0"/>
              <a:t> di dada (heartburn)• Nyeri </a:t>
            </a:r>
            <a:r>
              <a:rPr lang="en-US" dirty="0" err="1"/>
              <a:t>perut</a:t>
            </a:r>
            <a:endParaRPr lang="en-US" dirty="0"/>
          </a:p>
          <a:p>
            <a:r>
              <a:rPr lang="en-US" dirty="0" err="1"/>
              <a:t>Kategori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 dan </a:t>
            </a:r>
            <a:r>
              <a:rPr lang="en-US" dirty="0" err="1"/>
              <a:t>menyusui</a:t>
            </a:r>
            <a:r>
              <a:rPr lang="en-US" dirty="0"/>
              <a:t> : </a:t>
            </a:r>
            <a:r>
              <a:rPr lang="en-US" dirty="0" err="1"/>
              <a:t>kategori</a:t>
            </a:r>
            <a:r>
              <a:rPr lang="en-US" dirty="0"/>
              <a:t> B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08227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516FC-ACAA-84DE-1E77-8AAE07DF6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3400424" cy="542924"/>
          </a:xfrm>
        </p:spPr>
        <p:txBody>
          <a:bodyPr>
            <a:normAutofit/>
          </a:bodyPr>
          <a:lstStyle/>
          <a:p>
            <a:r>
              <a:rPr lang="en-US" sz="1800" dirty="0"/>
              <a:t>b. heparin</a:t>
            </a:r>
            <a:endParaRPr lang="en-ID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23941-9645-3995-C775-CB549F119B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542926"/>
            <a:ext cx="6092483" cy="5800724"/>
          </a:xfrm>
        </p:spPr>
        <p:txBody>
          <a:bodyPr/>
          <a:lstStyle/>
          <a:p>
            <a:r>
              <a:rPr lang="en-US" dirty="0" err="1"/>
              <a:t>Golongan</a:t>
            </a:r>
            <a:r>
              <a:rPr lang="en-US" dirty="0"/>
              <a:t> :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resep</a:t>
            </a:r>
            <a:r>
              <a:rPr lang="en-US" dirty="0"/>
              <a:t> </a:t>
            </a:r>
          </a:p>
          <a:p>
            <a:r>
              <a:rPr lang="en-US" dirty="0" err="1"/>
              <a:t>Kategori</a:t>
            </a:r>
            <a:r>
              <a:rPr lang="en-US" dirty="0"/>
              <a:t> : </a:t>
            </a:r>
            <a:r>
              <a:rPr lang="en-US" dirty="0" err="1"/>
              <a:t>antikoagulna</a:t>
            </a:r>
            <a:r>
              <a:rPr lang="en-US" dirty="0"/>
              <a:t> </a:t>
            </a:r>
          </a:p>
          <a:p>
            <a:r>
              <a:rPr lang="en-ID" dirty="0"/>
              <a:t> </a:t>
            </a:r>
            <a:r>
              <a:rPr lang="en-ID" dirty="0" err="1"/>
              <a:t>kegunaan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 </a:t>
            </a:r>
            <a:r>
              <a:rPr lang="en-ID" dirty="0" err="1"/>
              <a:t>Mencegah</a:t>
            </a:r>
            <a:r>
              <a:rPr lang="en-ID" dirty="0"/>
              <a:t> dan </a:t>
            </a:r>
            <a:r>
              <a:rPr lang="en-ID" dirty="0" err="1"/>
              <a:t>mengobati</a:t>
            </a:r>
            <a:r>
              <a:rPr lang="en-ID" dirty="0"/>
              <a:t> </a:t>
            </a:r>
            <a:r>
              <a:rPr lang="en-ID" dirty="0" err="1"/>
              <a:t>penggumpalan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-</a:t>
            </a:r>
          </a:p>
          <a:p>
            <a:r>
              <a:rPr lang="en-ID" dirty="0" err="1"/>
              <a:t>Dosis</a:t>
            </a:r>
            <a:r>
              <a:rPr lang="en-ID" dirty="0"/>
              <a:t> dan </a:t>
            </a:r>
            <a:r>
              <a:rPr lang="en-ID" dirty="0" err="1"/>
              <a:t>Aturan</a:t>
            </a:r>
            <a:r>
              <a:rPr lang="en-ID" dirty="0"/>
              <a:t> </a:t>
            </a:r>
            <a:r>
              <a:rPr lang="en-ID" dirty="0" err="1"/>
              <a:t>Pakai</a:t>
            </a:r>
            <a:r>
              <a:rPr lang="en-ID" dirty="0"/>
              <a:t> :  </a:t>
            </a:r>
            <a:r>
              <a:rPr lang="en-ID" dirty="0" err="1"/>
              <a:t>Dewasa</a:t>
            </a:r>
            <a:r>
              <a:rPr lang="en-ID" dirty="0"/>
              <a:t>: </a:t>
            </a:r>
            <a:r>
              <a:rPr lang="en-ID" dirty="0" err="1"/>
              <a:t>Dosis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75–80 U/</a:t>
            </a:r>
            <a:r>
              <a:rPr lang="en-ID" dirty="0" err="1"/>
              <a:t>kgBB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5.000 U (10.000 U pada </a:t>
            </a:r>
            <a:r>
              <a:rPr lang="en-ID" dirty="0" err="1"/>
              <a:t>penderita</a:t>
            </a:r>
            <a:r>
              <a:rPr lang="en-ID" dirty="0"/>
              <a:t> emboli </a:t>
            </a:r>
            <a:r>
              <a:rPr lang="en-ID" dirty="0" err="1"/>
              <a:t>paru</a:t>
            </a:r>
            <a:r>
              <a:rPr lang="en-ID" dirty="0"/>
              <a:t>). </a:t>
            </a:r>
            <a:r>
              <a:rPr lang="en-ID" dirty="0" err="1"/>
              <a:t>Dosis</a:t>
            </a:r>
            <a:r>
              <a:rPr lang="en-ID" dirty="0"/>
              <a:t> </a:t>
            </a:r>
            <a:r>
              <a:rPr lang="en-ID" dirty="0" err="1"/>
              <a:t>lanjutan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infus</a:t>
            </a:r>
            <a:r>
              <a:rPr lang="en-ID" dirty="0"/>
              <a:t> 18 U/</a:t>
            </a:r>
            <a:r>
              <a:rPr lang="en-ID" dirty="0" err="1"/>
              <a:t>kgBB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1.000–2.000 U per </a:t>
            </a:r>
            <a:r>
              <a:rPr lang="en-ID" dirty="0" err="1"/>
              <a:t>jam.Lansia</a:t>
            </a:r>
            <a:r>
              <a:rPr lang="en-ID" dirty="0"/>
              <a:t>: </a:t>
            </a:r>
            <a:r>
              <a:rPr lang="en-ID" dirty="0" err="1"/>
              <a:t>Dosis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rendah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dosis</a:t>
            </a:r>
            <a:r>
              <a:rPr lang="en-ID" dirty="0"/>
              <a:t> </a:t>
            </a:r>
            <a:r>
              <a:rPr lang="en-ID" dirty="0" err="1"/>
              <a:t>dewasa</a:t>
            </a:r>
            <a:r>
              <a:rPr lang="en-ID" dirty="0"/>
              <a:t>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diperlukan.Anak-anak</a:t>
            </a:r>
            <a:r>
              <a:rPr lang="en-ID" dirty="0"/>
              <a:t>: </a:t>
            </a:r>
            <a:r>
              <a:rPr lang="en-ID" dirty="0" err="1"/>
              <a:t>Dosis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50 U/</a:t>
            </a:r>
            <a:r>
              <a:rPr lang="en-ID" dirty="0" err="1"/>
              <a:t>kgBB</a:t>
            </a:r>
            <a:r>
              <a:rPr lang="en-ID" dirty="0"/>
              <a:t>. </a:t>
            </a:r>
            <a:r>
              <a:rPr lang="en-ID" dirty="0" err="1"/>
              <a:t>Dosis</a:t>
            </a:r>
            <a:r>
              <a:rPr lang="en-ID" dirty="0"/>
              <a:t> </a:t>
            </a:r>
            <a:r>
              <a:rPr lang="en-ID" dirty="0" err="1"/>
              <a:t>lanjtan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infus</a:t>
            </a:r>
            <a:r>
              <a:rPr lang="en-ID" dirty="0"/>
              <a:t> 15–25 U/</a:t>
            </a:r>
            <a:r>
              <a:rPr lang="en-ID" dirty="0" err="1"/>
              <a:t>kgBB</a:t>
            </a:r>
            <a:r>
              <a:rPr lang="en-ID" dirty="0"/>
              <a:t> per jam.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F2ADD-F4EF-A611-370B-75A913782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0"/>
            <a:ext cx="5778228" cy="6343650"/>
          </a:xfrm>
        </p:spPr>
        <p:txBody>
          <a:bodyPr/>
          <a:lstStyle/>
          <a:p>
            <a:pPr marL="0" indent="0">
              <a:buNone/>
            </a:pP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 </a:t>
            </a:r>
            <a:r>
              <a:rPr lang="en-US" b="1" dirty="0"/>
              <a:t>unfractionated heparin (UFH) dan low molecular weight heparin (LMWH)</a:t>
            </a:r>
            <a:r>
              <a:rPr lang="en-US" dirty="0"/>
              <a:t>.</a:t>
            </a:r>
            <a:endParaRPr lang="en-ID" dirty="0"/>
          </a:p>
          <a:p>
            <a:pPr marL="0" indent="0">
              <a:buNone/>
            </a:pPr>
            <a:r>
              <a:rPr lang="en-ID" dirty="0" err="1"/>
              <a:t>Digunakan</a:t>
            </a:r>
            <a:r>
              <a:rPr lang="en-ID" dirty="0"/>
              <a:t> oleh : </a:t>
            </a:r>
            <a:r>
              <a:rPr lang="en-ID" dirty="0" err="1"/>
              <a:t>dewasa</a:t>
            </a:r>
            <a:r>
              <a:rPr lang="en-ID" dirty="0"/>
              <a:t> dan </a:t>
            </a:r>
            <a:r>
              <a:rPr lang="en-ID" dirty="0" err="1"/>
              <a:t>lansia</a:t>
            </a:r>
            <a:r>
              <a:rPr lang="en-ID" dirty="0"/>
              <a:t> </a:t>
            </a:r>
          </a:p>
          <a:p>
            <a:r>
              <a:rPr lang="en-ID" dirty="0"/>
              <a:t> </a:t>
            </a:r>
            <a:r>
              <a:rPr lang="en-ID" dirty="0" err="1"/>
              <a:t>efek</a:t>
            </a:r>
            <a:r>
              <a:rPr lang="en-ID" dirty="0"/>
              <a:t> </a:t>
            </a:r>
            <a:r>
              <a:rPr lang="en-ID" dirty="0" err="1"/>
              <a:t>samping•Mudah</a:t>
            </a:r>
            <a:r>
              <a:rPr lang="en-ID" dirty="0"/>
              <a:t> </a:t>
            </a:r>
            <a:r>
              <a:rPr lang="en-ID" dirty="0" err="1"/>
              <a:t>memar</a:t>
            </a:r>
            <a:r>
              <a:rPr lang="en-ID" dirty="0"/>
              <a:t>, </a:t>
            </a:r>
            <a:r>
              <a:rPr lang="en-ID" dirty="0" err="1"/>
              <a:t>gusi</a:t>
            </a:r>
            <a:r>
              <a:rPr lang="en-ID" dirty="0"/>
              <a:t> </a:t>
            </a:r>
            <a:r>
              <a:rPr lang="en-ID" dirty="0" err="1"/>
              <a:t>berdarah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muncul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perdarahan</a:t>
            </a:r>
            <a:r>
              <a:rPr lang="en-ID" dirty="0"/>
              <a:t> lain,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sebab</a:t>
            </a:r>
            <a:r>
              <a:rPr lang="en-ID" dirty="0"/>
              <a:t> yang </a:t>
            </a:r>
            <a:r>
              <a:rPr lang="en-ID" dirty="0" err="1"/>
              <a:t>jelas•Sakit</a:t>
            </a:r>
            <a:r>
              <a:rPr lang="en-ID" dirty="0"/>
              <a:t> </a:t>
            </a:r>
            <a:r>
              <a:rPr lang="en-ID" dirty="0" err="1"/>
              <a:t>kepala</a:t>
            </a:r>
            <a:r>
              <a:rPr lang="en-ID" dirty="0"/>
              <a:t> </a:t>
            </a:r>
            <a:r>
              <a:rPr lang="en-ID" dirty="0" err="1"/>
              <a:t>hebat</a:t>
            </a:r>
            <a:r>
              <a:rPr lang="en-ID" dirty="0"/>
              <a:t> yang </a:t>
            </a:r>
            <a:r>
              <a:rPr lang="en-ID" dirty="0" err="1"/>
              <a:t>muncul</a:t>
            </a:r>
            <a:r>
              <a:rPr lang="en-ID" dirty="0"/>
              <a:t> </a:t>
            </a:r>
            <a:r>
              <a:rPr lang="en-ID" dirty="0" err="1"/>
              <a:t>tiba-tiba</a:t>
            </a:r>
            <a:r>
              <a:rPr lang="en-ID" dirty="0"/>
              <a:t> dan </a:t>
            </a:r>
            <a:r>
              <a:rPr lang="en-ID" dirty="0" err="1"/>
              <a:t>terus-menerus</a:t>
            </a:r>
            <a:r>
              <a:rPr lang="en-ID" dirty="0"/>
              <a:t>, </a:t>
            </a:r>
            <a:r>
              <a:rPr lang="en-ID" dirty="0" err="1"/>
              <a:t>dll</a:t>
            </a:r>
            <a:endParaRPr lang="en-ID" dirty="0"/>
          </a:p>
          <a:p>
            <a:r>
              <a:rPr lang="en-ID" dirty="0" err="1"/>
              <a:t>Kategori</a:t>
            </a:r>
            <a:r>
              <a:rPr lang="en-ID" dirty="0"/>
              <a:t> </a:t>
            </a:r>
            <a:r>
              <a:rPr lang="en-ID" dirty="0" err="1"/>
              <a:t>aman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 dan </a:t>
            </a:r>
            <a:r>
              <a:rPr lang="en-ID" dirty="0" err="1"/>
              <a:t>menyusui</a:t>
            </a:r>
            <a:r>
              <a:rPr lang="en-ID" dirty="0"/>
              <a:t> </a:t>
            </a:r>
            <a:r>
              <a:rPr lang="en-ID" dirty="0" err="1"/>
              <a:t>kategori</a:t>
            </a:r>
            <a:r>
              <a:rPr lang="en-ID" dirty="0"/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2775791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E0BF692-1F4B-E467-8160-E3D60C686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3612629" cy="479684"/>
          </a:xfrm>
        </p:spPr>
        <p:txBody>
          <a:bodyPr>
            <a:normAutofit fontScale="90000"/>
          </a:bodyPr>
          <a:lstStyle/>
          <a:p>
            <a:r>
              <a:rPr lang="en-US" dirty="0"/>
              <a:t>2. Osteoporosis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7B97D3-8406-F243-C3AA-C77DB09E71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299802"/>
            <a:ext cx="6092483" cy="556135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800" dirty="0"/>
              <a:t>A.  alendronate </a:t>
            </a:r>
          </a:p>
          <a:p>
            <a:r>
              <a:rPr lang="en-US" dirty="0" err="1"/>
              <a:t>Golongan</a:t>
            </a:r>
            <a:r>
              <a:rPr lang="en-US" dirty="0"/>
              <a:t> :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resep</a:t>
            </a:r>
            <a:r>
              <a:rPr lang="en-US" dirty="0"/>
              <a:t> </a:t>
            </a:r>
          </a:p>
          <a:p>
            <a:r>
              <a:rPr lang="en-ID" dirty="0" err="1"/>
              <a:t>Kategori</a:t>
            </a:r>
            <a:r>
              <a:rPr lang="en-ID" dirty="0"/>
              <a:t> : </a:t>
            </a:r>
            <a:r>
              <a:rPr lang="en-ID" dirty="0" err="1"/>
              <a:t>bifosfonat</a:t>
            </a:r>
            <a:r>
              <a:rPr lang="en-ID" dirty="0"/>
              <a:t> </a:t>
            </a:r>
          </a:p>
          <a:p>
            <a:r>
              <a:rPr lang="en-ID" dirty="0" err="1"/>
              <a:t>Kegunaan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 </a:t>
            </a:r>
            <a:r>
              <a:rPr lang="en-ID" dirty="0" err="1"/>
              <a:t>Menangani</a:t>
            </a:r>
            <a:r>
              <a:rPr lang="en-ID" dirty="0"/>
              <a:t> osteoporosis </a:t>
            </a:r>
            <a:r>
              <a:rPr lang="en-ID" dirty="0" err="1"/>
              <a:t>pascamenopause</a:t>
            </a:r>
            <a:r>
              <a:rPr lang="en-ID" dirty="0"/>
              <a:t>, osteoporosis yang </a:t>
            </a:r>
            <a:r>
              <a:rPr lang="en-ID" dirty="0" err="1"/>
              <a:t>dipicu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kortikosteroid</a:t>
            </a:r>
            <a:r>
              <a:rPr lang="en-ID" dirty="0"/>
              <a:t> oral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</a:t>
            </a:r>
            <a:r>
              <a:rPr lang="en-ID" dirty="0" err="1"/>
              <a:t>panjang</a:t>
            </a:r>
            <a:r>
              <a:rPr lang="en-ID" dirty="0"/>
              <a:t>, dan </a:t>
            </a:r>
            <a:r>
              <a:rPr lang="en-ID" dirty="0" err="1"/>
              <a:t>penyakit</a:t>
            </a:r>
            <a:r>
              <a:rPr lang="en-ID" dirty="0"/>
              <a:t> Paget.</a:t>
            </a:r>
          </a:p>
          <a:p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: tablet </a:t>
            </a:r>
          </a:p>
          <a:p>
            <a:r>
              <a:rPr lang="en-ID" dirty="0" err="1"/>
              <a:t>Digunakan</a:t>
            </a:r>
            <a:r>
              <a:rPr lang="en-ID" dirty="0"/>
              <a:t> oleh : orang </a:t>
            </a:r>
            <a:r>
              <a:rPr lang="en-ID" dirty="0" err="1"/>
              <a:t>dewasa</a:t>
            </a:r>
            <a:r>
              <a:rPr lang="en-ID" dirty="0"/>
              <a:t> </a:t>
            </a:r>
            <a:r>
              <a:rPr lang="en-ID" dirty="0" err="1"/>
              <a:t>usia</a:t>
            </a:r>
            <a:r>
              <a:rPr lang="en-ID" dirty="0"/>
              <a:t> 18 </a:t>
            </a:r>
            <a:r>
              <a:rPr lang="en-ID" dirty="0" err="1"/>
              <a:t>tahun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C5748C-B695-B6BE-0209-BD854845D5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299802"/>
            <a:ext cx="5778228" cy="5876145"/>
          </a:xfrm>
        </p:spPr>
        <p:txBody>
          <a:bodyPr>
            <a:normAutofit/>
          </a:bodyPr>
          <a:lstStyle/>
          <a:p>
            <a:endParaRPr lang="en-ID" dirty="0"/>
          </a:p>
          <a:p>
            <a:endParaRPr lang="en-ID" dirty="0"/>
          </a:p>
          <a:p>
            <a:r>
              <a:rPr lang="en-ID" dirty="0" err="1"/>
              <a:t>Pengobatan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alendronate </a:t>
            </a:r>
            <a:r>
              <a:rPr lang="en-ID" dirty="0" err="1"/>
              <a:t>umumnya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</a:t>
            </a:r>
            <a:r>
              <a:rPr lang="en-ID" dirty="0" err="1"/>
              <a:t>panjang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3–5 </a:t>
            </a:r>
            <a:r>
              <a:rPr lang="en-ID" dirty="0" err="1"/>
              <a:t>tahun</a:t>
            </a:r>
            <a:r>
              <a:rPr lang="en-ID" dirty="0"/>
              <a:t>, </a:t>
            </a:r>
            <a:r>
              <a:rPr lang="en-ID" dirty="0" err="1"/>
              <a:t>tergantung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. Alendronate </a:t>
            </a:r>
            <a:r>
              <a:rPr lang="en-ID" dirty="0" err="1"/>
              <a:t>tersedia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tablet </a:t>
            </a:r>
            <a:r>
              <a:rPr lang="en-ID" dirty="0" err="1"/>
              <a:t>sediaan</a:t>
            </a:r>
            <a:r>
              <a:rPr lang="en-ID" dirty="0"/>
              <a:t> 5 mg, 10 mg, 35, mg, 40 mg, dan 70 mg.</a:t>
            </a:r>
          </a:p>
          <a:p>
            <a:r>
              <a:rPr lang="en-ID" dirty="0" err="1"/>
              <a:t>Efek</a:t>
            </a:r>
            <a:r>
              <a:rPr lang="en-ID" dirty="0"/>
              <a:t> </a:t>
            </a:r>
            <a:r>
              <a:rPr lang="en-ID" dirty="0" err="1"/>
              <a:t>samping</a:t>
            </a:r>
            <a:r>
              <a:rPr lang="en-ID" dirty="0"/>
              <a:t> : •</a:t>
            </a:r>
            <a:r>
              <a:rPr lang="en-ID" dirty="0" err="1"/>
              <a:t>Konstipasi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sembelit•Diare•Kembung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perut•Mual•Nyeri</a:t>
            </a:r>
            <a:r>
              <a:rPr lang="en-ID" dirty="0"/>
              <a:t> </a:t>
            </a:r>
            <a:r>
              <a:rPr lang="en-ID" dirty="0" err="1"/>
              <a:t>tulang</a:t>
            </a:r>
            <a:r>
              <a:rPr lang="en-ID" dirty="0"/>
              <a:t>, </a:t>
            </a:r>
            <a:r>
              <a:rPr lang="en-ID" dirty="0" err="1"/>
              <a:t>nyeri</a:t>
            </a:r>
            <a:r>
              <a:rPr lang="en-ID" dirty="0"/>
              <a:t> </a:t>
            </a:r>
            <a:r>
              <a:rPr lang="en-ID" dirty="0" err="1"/>
              <a:t>otot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nyeri</a:t>
            </a:r>
            <a:r>
              <a:rPr lang="en-ID" dirty="0"/>
              <a:t> </a:t>
            </a:r>
            <a:r>
              <a:rPr lang="en-ID" dirty="0" err="1"/>
              <a:t>sendi</a:t>
            </a:r>
            <a:r>
              <a:rPr lang="en-ID" dirty="0"/>
              <a:t> </a:t>
            </a:r>
          </a:p>
          <a:p>
            <a:r>
              <a:rPr lang="en-ID" dirty="0" err="1"/>
              <a:t>Kategori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kehamilnan</a:t>
            </a:r>
            <a:r>
              <a:rPr lang="en-ID" dirty="0"/>
              <a:t> dan </a:t>
            </a:r>
            <a:r>
              <a:rPr lang="en-ID" dirty="0" err="1"/>
              <a:t>menyusui</a:t>
            </a:r>
            <a:r>
              <a:rPr lang="en-ID" dirty="0"/>
              <a:t> : </a:t>
            </a:r>
            <a:r>
              <a:rPr lang="en-ID" dirty="0" err="1"/>
              <a:t>kategori</a:t>
            </a:r>
            <a:r>
              <a:rPr lang="en-ID" dirty="0"/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3512683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CCBBF-02C3-D400-2EDE-161FA9E71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0" y="29371"/>
            <a:ext cx="5778229" cy="6206537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D" dirty="0"/>
              <a:t>•</a:t>
            </a:r>
            <a:r>
              <a:rPr lang="en-ID" dirty="0" err="1"/>
              <a:t>Tujuan</a:t>
            </a:r>
            <a:r>
              <a:rPr lang="en-ID" dirty="0"/>
              <a:t> : </a:t>
            </a:r>
            <a:r>
              <a:rPr lang="en-ID" dirty="0" err="1"/>
              <a:t>Mengobati</a:t>
            </a:r>
            <a:r>
              <a:rPr lang="en-ID" dirty="0"/>
              <a:t>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PagetDosisnya</a:t>
            </a:r>
            <a:r>
              <a:rPr lang="en-ID" dirty="0"/>
              <a:t> 30 mg, 1 kali </a:t>
            </a:r>
            <a:r>
              <a:rPr lang="en-ID" dirty="0" err="1"/>
              <a:t>sehari</a:t>
            </a:r>
            <a:r>
              <a:rPr lang="en-ID" dirty="0"/>
              <a:t>, </a:t>
            </a:r>
            <a:r>
              <a:rPr lang="en-ID" dirty="0" err="1"/>
              <a:t>selama</a:t>
            </a:r>
            <a:r>
              <a:rPr lang="en-ID" dirty="0"/>
              <a:t> 2 </a:t>
            </a:r>
            <a:r>
              <a:rPr lang="en-ID" dirty="0" err="1"/>
              <a:t>bulan</a:t>
            </a:r>
            <a:r>
              <a:rPr lang="en-ID" dirty="0"/>
              <a:t>.• </a:t>
            </a:r>
            <a:r>
              <a:rPr lang="en-ID" dirty="0" err="1"/>
              <a:t>Tujuan</a:t>
            </a:r>
            <a:r>
              <a:rPr lang="en-ID" dirty="0"/>
              <a:t> :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massa</a:t>
            </a:r>
            <a:r>
              <a:rPr lang="en-ID" dirty="0"/>
              <a:t> </a:t>
            </a:r>
            <a:r>
              <a:rPr lang="en-ID" dirty="0" err="1"/>
              <a:t>tulang</a:t>
            </a:r>
            <a:r>
              <a:rPr lang="en-ID" dirty="0"/>
              <a:t> pada </a:t>
            </a:r>
            <a:r>
              <a:rPr lang="en-ID" dirty="0" err="1"/>
              <a:t>pria</a:t>
            </a:r>
            <a:r>
              <a:rPr lang="en-ID" dirty="0"/>
              <a:t> </a:t>
            </a:r>
            <a:r>
              <a:rPr lang="en-ID" dirty="0" err="1"/>
              <a:t>penderita</a:t>
            </a:r>
            <a:r>
              <a:rPr lang="en-ID" dirty="0"/>
              <a:t> </a:t>
            </a:r>
            <a:r>
              <a:rPr lang="en-ID" dirty="0" err="1"/>
              <a:t>osteoporosisDosisnya</a:t>
            </a:r>
            <a:r>
              <a:rPr lang="en-ID" dirty="0"/>
              <a:t> 35 mg, 1 kali </a:t>
            </a:r>
            <a:r>
              <a:rPr lang="en-ID" dirty="0" err="1"/>
              <a:t>seminggu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-</a:t>
            </a:r>
            <a:r>
              <a:rPr lang="en-ID" dirty="0" err="1"/>
              <a:t>efek</a:t>
            </a:r>
            <a:r>
              <a:rPr lang="en-ID" dirty="0"/>
              <a:t> </a:t>
            </a:r>
            <a:r>
              <a:rPr lang="en-ID" dirty="0" err="1"/>
              <a:t>samping</a:t>
            </a:r>
            <a:r>
              <a:rPr lang="en-ID" dirty="0"/>
              <a:t> :•</a:t>
            </a:r>
            <a:r>
              <a:rPr lang="en-ID" dirty="0" err="1"/>
              <a:t>Diare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•</a:t>
            </a:r>
            <a:r>
              <a:rPr lang="en-ID" dirty="0" err="1"/>
              <a:t>Konstipasi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•</a:t>
            </a:r>
            <a:r>
              <a:rPr lang="en-ID" dirty="0" err="1"/>
              <a:t>Kembung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perut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•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kepala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•Nyeri </a:t>
            </a:r>
            <a:r>
              <a:rPr lang="en-ID" dirty="0" err="1"/>
              <a:t>otot</a:t>
            </a:r>
            <a:r>
              <a:rPr lang="en-ID" dirty="0"/>
              <a:t>, </a:t>
            </a:r>
            <a:r>
              <a:rPr lang="en-ID" dirty="0" err="1"/>
              <a:t>nyeri</a:t>
            </a:r>
            <a:r>
              <a:rPr lang="en-ID" dirty="0"/>
              <a:t> </a:t>
            </a:r>
            <a:r>
              <a:rPr lang="en-ID" dirty="0" err="1"/>
              <a:t>sendi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nyeri</a:t>
            </a:r>
            <a:r>
              <a:rPr lang="en-ID" dirty="0"/>
              <a:t> </a:t>
            </a:r>
            <a:r>
              <a:rPr lang="en-ID" dirty="0" err="1"/>
              <a:t>tulang</a:t>
            </a:r>
            <a:r>
              <a:rPr lang="en-ID" dirty="0"/>
              <a:t> </a:t>
            </a:r>
          </a:p>
          <a:p>
            <a:pPr>
              <a:buFontTx/>
              <a:buChar char="-"/>
            </a:pPr>
            <a:r>
              <a:rPr lang="en-ID" dirty="0" err="1"/>
              <a:t>Kategori</a:t>
            </a:r>
            <a:r>
              <a:rPr lang="en-ID" dirty="0"/>
              <a:t> </a:t>
            </a:r>
            <a:r>
              <a:rPr lang="en-ID" dirty="0" err="1"/>
              <a:t>aman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 dan </a:t>
            </a:r>
            <a:r>
              <a:rPr lang="en-ID" dirty="0" err="1"/>
              <a:t>menyusui</a:t>
            </a:r>
            <a:r>
              <a:rPr lang="en-ID" dirty="0"/>
              <a:t> : </a:t>
            </a:r>
            <a:r>
              <a:rPr lang="en-ID" dirty="0" err="1"/>
              <a:t>kategori</a:t>
            </a:r>
            <a:r>
              <a:rPr lang="en-ID" dirty="0"/>
              <a:t>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002E4-A1CE-7C3F-C0E8-CCE9DF5185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-169858"/>
            <a:ext cx="6092483" cy="623590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2500" lnSpcReduction="10000"/>
          </a:bodyPr>
          <a:lstStyle/>
          <a:p>
            <a:r>
              <a:rPr lang="en-US" dirty="0"/>
              <a:t>B. </a:t>
            </a:r>
            <a:r>
              <a:rPr lang="en-US" dirty="0" err="1"/>
              <a:t>Risetronate</a:t>
            </a:r>
            <a:r>
              <a:rPr lang="en-US" dirty="0"/>
              <a:t> </a:t>
            </a:r>
          </a:p>
          <a:p>
            <a:r>
              <a:rPr lang="en-ID" dirty="0" err="1"/>
              <a:t>Golongan</a:t>
            </a:r>
            <a:r>
              <a:rPr lang="en-ID" dirty="0"/>
              <a:t> </a:t>
            </a:r>
            <a:r>
              <a:rPr lang="en-ID" dirty="0" err="1"/>
              <a:t>oabt</a:t>
            </a:r>
            <a:r>
              <a:rPr lang="en-ID" dirty="0"/>
              <a:t> :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resep</a:t>
            </a:r>
            <a:r>
              <a:rPr lang="en-ID" dirty="0"/>
              <a:t> </a:t>
            </a:r>
          </a:p>
          <a:p>
            <a:r>
              <a:rPr lang="en-ID" dirty="0" err="1"/>
              <a:t>Kategori</a:t>
            </a:r>
            <a:r>
              <a:rPr lang="en-ID" dirty="0"/>
              <a:t> : </a:t>
            </a:r>
            <a:r>
              <a:rPr lang="en-ID" dirty="0" err="1"/>
              <a:t>bifesfonat</a:t>
            </a:r>
            <a:r>
              <a:rPr lang="en-ID" dirty="0"/>
              <a:t> </a:t>
            </a:r>
          </a:p>
          <a:p>
            <a:r>
              <a:rPr lang="en-US" dirty="0" err="1"/>
              <a:t>Kegunaan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:  </a:t>
            </a:r>
            <a:r>
              <a:rPr lang="en-US" dirty="0" err="1"/>
              <a:t>Mencegah</a:t>
            </a:r>
            <a:r>
              <a:rPr lang="en-US" dirty="0"/>
              <a:t> dan </a:t>
            </a:r>
            <a:r>
              <a:rPr lang="en-US" dirty="0" err="1"/>
              <a:t>mengobati</a:t>
            </a:r>
            <a:r>
              <a:rPr lang="en-US" dirty="0"/>
              <a:t> osteoporosis </a:t>
            </a:r>
            <a:r>
              <a:rPr lang="en-US" dirty="0" err="1"/>
              <a:t>pascamenopause</a:t>
            </a:r>
            <a:r>
              <a:rPr lang="en-US" dirty="0"/>
              <a:t>, </a:t>
            </a:r>
            <a:r>
              <a:rPr lang="en-US" dirty="0" err="1"/>
              <a:t>mengobati</a:t>
            </a:r>
            <a:r>
              <a:rPr lang="en-US" dirty="0"/>
              <a:t> </a:t>
            </a:r>
            <a:r>
              <a:rPr lang="en-US" dirty="0" err="1"/>
              <a:t>osteroporosis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kortikosteroid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, dan </a:t>
            </a:r>
            <a:r>
              <a:rPr lang="en-US" dirty="0" err="1"/>
              <a:t>penyakit</a:t>
            </a:r>
            <a:r>
              <a:rPr lang="en-US" dirty="0"/>
              <a:t> Paget</a:t>
            </a:r>
          </a:p>
          <a:p>
            <a:r>
              <a:rPr lang="en-US" dirty="0"/>
              <a:t>Cara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:</a:t>
            </a:r>
            <a:r>
              <a:rPr lang="sv-SE" dirty="0"/>
              <a:t> Risedronate tablet dikonsumsi pada pagi hari saat perut dalam kondisi kosong atau setidaknya 30 menit sebelum sarapan. </a:t>
            </a:r>
            <a:endParaRPr lang="en-US" dirty="0"/>
          </a:p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: tablet</a:t>
            </a:r>
          </a:p>
          <a:p>
            <a:r>
              <a:rPr lang="en-US" dirty="0" err="1"/>
              <a:t>Disis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: •</a:t>
            </a:r>
            <a:r>
              <a:rPr lang="en-US" dirty="0" err="1"/>
              <a:t>Tujuan</a:t>
            </a:r>
            <a:r>
              <a:rPr lang="en-US" dirty="0"/>
              <a:t> : </a:t>
            </a:r>
            <a:r>
              <a:rPr lang="en-US" dirty="0" err="1"/>
              <a:t>Mencegah</a:t>
            </a:r>
            <a:r>
              <a:rPr lang="en-US" dirty="0"/>
              <a:t> dan </a:t>
            </a:r>
            <a:r>
              <a:rPr lang="en-US" dirty="0" err="1"/>
              <a:t>mengobati</a:t>
            </a:r>
            <a:r>
              <a:rPr lang="en-US" dirty="0"/>
              <a:t> osteoporosis </a:t>
            </a:r>
            <a:r>
              <a:rPr lang="en-US" dirty="0" err="1"/>
              <a:t>pascamenopauseDosisnya</a:t>
            </a:r>
            <a:r>
              <a:rPr lang="en-US" dirty="0"/>
              <a:t> 5 mg, 1 kali </a:t>
            </a:r>
            <a:r>
              <a:rPr lang="en-US" dirty="0" err="1"/>
              <a:t>sehari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35 mg, 1 kali </a:t>
            </a:r>
            <a:r>
              <a:rPr lang="en-US" dirty="0" err="1"/>
              <a:t>seminggu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150 mg, 1 kali, </a:t>
            </a:r>
            <a:r>
              <a:rPr lang="en-US" dirty="0" err="1"/>
              <a:t>sebulan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Tujuan</a:t>
            </a:r>
            <a:r>
              <a:rPr lang="en-US" dirty="0"/>
              <a:t> : </a:t>
            </a:r>
            <a:r>
              <a:rPr lang="en-US" dirty="0" err="1"/>
              <a:t>Mengobati</a:t>
            </a:r>
            <a:r>
              <a:rPr lang="en-US" dirty="0"/>
              <a:t> osteoporosis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kortikosteroid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panjangDosisnya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5 mg per </a:t>
            </a:r>
            <a:r>
              <a:rPr lang="en-US" dirty="0" err="1"/>
              <a:t>hari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661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7ABD0-C643-8C74-1F2A-72C012B77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4" y="257384"/>
            <a:ext cx="10826252" cy="1059305"/>
          </a:xfrm>
        </p:spPr>
        <p:txBody>
          <a:bodyPr/>
          <a:lstStyle/>
          <a:p>
            <a:r>
              <a:rPr lang="en-US" dirty="0"/>
              <a:t>3. Diabetes </a:t>
            </a:r>
            <a:r>
              <a:rPr lang="en-US" dirty="0" err="1"/>
              <a:t>tipe</a:t>
            </a:r>
            <a:r>
              <a:rPr lang="en-US" dirty="0"/>
              <a:t> 2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740C91-0819-6364-6480-D8F4071947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008186"/>
            <a:ext cx="6092483" cy="6732000"/>
          </a:xfrm>
        </p:spPr>
        <p:txBody>
          <a:bodyPr>
            <a:normAutofit/>
          </a:bodyPr>
          <a:lstStyle/>
          <a:p>
            <a:r>
              <a:rPr lang="en-US" dirty="0"/>
              <a:t>A. METFORMIN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 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Golongan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resep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Kategori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Antidiabetes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Manfaat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menurunkan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kadar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gula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penderita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diabetes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tipe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</a:p>
          <a:p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Digunakan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: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dewasa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anak-anak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diats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Bentuk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tablet dan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kapsul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atura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pakai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: 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Dewasa</a:t>
            </a:r>
            <a:b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500–850 mg, 2–3 kali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sehari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maksimal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2.000–3.000 mg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tiap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dibagi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kali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minum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E265FC3-22C6-9BBC-693E-7BB10487F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500" y="1008187"/>
            <a:ext cx="5778229" cy="5849813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Anak-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anak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usia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atas</a:t>
            </a:r>
            <a:b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500–850 mg, 1 kali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sehari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maksimal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2.000 mg per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dibagi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2–3 kali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pemberian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spc="-25" dirty="0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Cara </a:t>
            </a:r>
            <a:r>
              <a:rPr lang="en-US" b="1" spc="-25" dirty="0" err="1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Mengonsumsi</a:t>
            </a:r>
            <a:r>
              <a:rPr lang="en-US" b="1" spc="-25" dirty="0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Metformin </a:t>
            </a:r>
            <a:r>
              <a:rPr lang="en-US" b="1" spc="-25" dirty="0" err="1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b="1" spc="-25" dirty="0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spc="-25" dirty="0" err="1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Benar</a:t>
            </a:r>
            <a:r>
              <a:rPr lang="en-US" b="1" spc="-25" dirty="0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b="1" spc="-25" dirty="0">
                <a:solidFill>
                  <a:srgbClr val="3B37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Metformin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dikonsumsi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sesudah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l">
              <a:lnSpc>
                <a:spcPct val="150000"/>
              </a:lnSpc>
            </a:pP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Samping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Mual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u="none" strike="noStrike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muntah</a:t>
            </a:r>
            <a:r>
              <a:rPr lang="en-ID" u="none" strike="noStrike" dirty="0">
                <a:solidFill>
                  <a:srgbClr val="3570D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Sakit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perut</a:t>
            </a:r>
            <a:r>
              <a:rPr lang="en-ID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u="none" strike="noStrike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Diare</a:t>
            </a:r>
            <a:r>
              <a:rPr lang="en-ID" u="none" strike="noStrike" dirty="0">
                <a:solidFill>
                  <a:srgbClr val="3570D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Rasa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lelah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lemas</a:t>
            </a:r>
            <a:r>
              <a:rPr lang="en-ID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Rasa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logam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mulut</a:t>
            </a:r>
            <a:r>
              <a:rPr lang="en-ID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Kadar gula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rendah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u="none" strike="noStrike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hipoglikemia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Kategori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kehamilan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menyusui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kategori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21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6D0D4-6B41-3387-0CC8-017D9102A5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0"/>
            <a:ext cx="5636302" cy="5996066"/>
          </a:xfrm>
        </p:spPr>
        <p:txBody>
          <a:bodyPr>
            <a:normAutofit fontScale="92500" lnSpcReduction="10000"/>
          </a:bodyPr>
          <a:lstStyle/>
          <a:p>
            <a:pPr marL="342900" lvl="0" indent="-342900" algn="l">
              <a:lnSpc>
                <a:spcPct val="150000"/>
              </a:lnSpc>
              <a:buFont typeface="Calibri" panose="020F0502020204030204" pitchFamily="34" charset="0"/>
              <a:buChar char="-"/>
            </a:pPr>
            <a:r>
              <a:rPr lang="en-ID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ACARBOS</a:t>
            </a:r>
            <a:endParaRPr lang="en-US" sz="2600" b="0" dirty="0">
              <a:solidFill>
                <a:srgbClr val="3B3738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600" dirty="0" err="1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Golongan</a:t>
            </a:r>
            <a:r>
              <a:rPr lang="en-US" sz="2600" dirty="0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: </a:t>
            </a:r>
            <a:r>
              <a:rPr lang="en-US" sz="2600" dirty="0" err="1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Obat</a:t>
            </a:r>
            <a:r>
              <a:rPr lang="en-US" sz="2600" dirty="0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resep</a:t>
            </a:r>
            <a:endParaRPr lang="en-US" sz="2600" dirty="0">
              <a:solidFill>
                <a:srgbClr val="3B3738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600" dirty="0" err="1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Kategori</a:t>
            </a:r>
            <a:r>
              <a:rPr lang="en-US" sz="2600" dirty="0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: </a:t>
            </a:r>
            <a:r>
              <a:rPr lang="en-US" sz="2600" dirty="0" err="1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Antidiabetes</a:t>
            </a:r>
            <a:endParaRPr lang="en-US" sz="2600" dirty="0">
              <a:solidFill>
                <a:srgbClr val="3B3738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600" dirty="0" err="1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Manfaat</a:t>
            </a:r>
            <a:r>
              <a:rPr lang="en-US" sz="2600" dirty="0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: </a:t>
            </a:r>
            <a:r>
              <a:rPr lang="en-US" sz="2600" dirty="0" err="1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Mengontrol</a:t>
            </a:r>
            <a:r>
              <a:rPr lang="en-US" sz="2600" dirty="0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kadar</a:t>
            </a:r>
            <a:r>
              <a:rPr lang="en-US" sz="2600" dirty="0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gula pada </a:t>
            </a:r>
            <a:r>
              <a:rPr lang="en-US" sz="2600" dirty="0" err="1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penderita</a:t>
            </a:r>
            <a:r>
              <a:rPr lang="en-US" sz="2600" dirty="0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diabetes </a:t>
            </a:r>
            <a:r>
              <a:rPr lang="en-US" sz="2600" dirty="0" err="1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tipe</a:t>
            </a:r>
            <a:r>
              <a:rPr lang="en-US" sz="2600" dirty="0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2</a:t>
            </a:r>
          </a:p>
          <a:p>
            <a:r>
              <a:rPr lang="en-US" sz="2600" dirty="0" err="1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Dikonsumsi</a:t>
            </a:r>
            <a:r>
              <a:rPr lang="en-US" sz="2600" dirty="0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oleh : </a:t>
            </a:r>
            <a:r>
              <a:rPr lang="en-US" sz="2600" dirty="0" err="1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Dewasa</a:t>
            </a:r>
            <a:endParaRPr lang="en-US" sz="2600" dirty="0">
              <a:solidFill>
                <a:srgbClr val="3B3738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600" dirty="0" err="1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Bentuk</a:t>
            </a:r>
            <a:r>
              <a:rPr lang="en-US" sz="2600" dirty="0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obat</a:t>
            </a:r>
            <a:r>
              <a:rPr lang="en-US" sz="2600" dirty="0">
                <a:solidFill>
                  <a:srgbClr val="3B3738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: Tablet</a:t>
            </a:r>
          </a:p>
          <a:p>
            <a:pPr algn="just">
              <a:lnSpc>
                <a:spcPct val="150000"/>
              </a:lnSpc>
            </a:pPr>
            <a:r>
              <a:rPr lang="en-US" sz="2600" b="1" spc="-25" dirty="0" err="1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2600" b="1" spc="-25" dirty="0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600" b="1" spc="-25" dirty="0" err="1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Aturan</a:t>
            </a:r>
            <a:r>
              <a:rPr lang="en-US" sz="2600" b="1" spc="-25" dirty="0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b="1" spc="-25" dirty="0" err="1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Pakai</a:t>
            </a:r>
            <a:r>
              <a:rPr lang="en-US" sz="2600" b="1" spc="-25" dirty="0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Acarbose: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awal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acarbose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pasien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dewasa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50 mg 1 kali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sehari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ditingkatkan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50 mg 3 kali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sehari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ID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0F31CE-7E80-2108-AD52-273B4996F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4164" y="794479"/>
            <a:ext cx="6222937" cy="49791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diperlukan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ditingkatkan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100 mg 3 kali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sehari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6–8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minggu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maksimal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200 mg 3 kali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sehari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600" b="1" spc="-25" dirty="0">
              <a:solidFill>
                <a:srgbClr val="3B3738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600" b="1" spc="-25" dirty="0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Cara </a:t>
            </a:r>
            <a:r>
              <a:rPr lang="en-US" sz="2600" b="1" spc="-25" dirty="0" err="1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Mengonsumsi</a:t>
            </a:r>
            <a:r>
              <a:rPr lang="en-US" sz="2600" b="1" spc="-25" dirty="0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Acarbose </a:t>
            </a:r>
            <a:r>
              <a:rPr lang="en-US" sz="2600" b="1" spc="-25" dirty="0" err="1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600" b="1" spc="-25" dirty="0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b="1" spc="-25" dirty="0" err="1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Benar</a:t>
            </a:r>
            <a:r>
              <a:rPr lang="en-ID" sz="2600" b="1" spc="-25" dirty="0">
                <a:solidFill>
                  <a:srgbClr val="3B37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Konsumsi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acarbose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saat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mulai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makan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Samping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600" u="none" strike="noStrike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Perut</a:t>
            </a:r>
            <a:r>
              <a:rPr lang="en-US" sz="2600" u="none" strike="noStrike" dirty="0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lang="en-US" sz="2600" u="none" strike="noStrike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kembung</a:t>
            </a:r>
            <a:r>
              <a:rPr lang="en-ID" sz="2600" u="none" strike="noStrike" dirty="0">
                <a:solidFill>
                  <a:srgbClr val="3570D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ID" sz="2600" dirty="0">
                <a:solidFill>
                  <a:srgbClr val="3570D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Sering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buang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angin</a:t>
            </a:r>
            <a:r>
              <a:rPr lang="en-ID" sz="2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600" u="none" strike="noStrike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Sakit</a:t>
            </a:r>
            <a:r>
              <a:rPr lang="en-US" sz="2600" u="none" strike="noStrike" dirty="0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 </a:t>
            </a:r>
            <a:r>
              <a:rPr lang="en-US" sz="2600" u="none" strike="noStrike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perut</a:t>
            </a:r>
            <a:r>
              <a:rPr lang="en-ID" sz="2600" u="none" strike="noStrike" dirty="0">
                <a:solidFill>
                  <a:srgbClr val="3570D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Diare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Kategori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aman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kehamilan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menyusui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kategori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</a:t>
            </a:r>
            <a:endParaRPr lang="en-ID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sz="1800" b="1" spc="-25" dirty="0">
              <a:solidFill>
                <a:srgbClr val="3B3738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38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3304A-4DCB-5E68-1A52-700671CEA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31" y="1"/>
            <a:ext cx="3747541" cy="599606"/>
          </a:xfrm>
        </p:spPr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Hipertensi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DBED4C-22AA-0ED1-06FE-16ECE6800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931" y="599607"/>
            <a:ext cx="5987552" cy="5441429"/>
          </a:xfrm>
        </p:spPr>
        <p:txBody>
          <a:bodyPr>
            <a:normAutofit/>
          </a:bodyPr>
          <a:lstStyle/>
          <a:p>
            <a:r>
              <a:rPr lang="en-US" dirty="0"/>
              <a:t>A. </a:t>
            </a:r>
            <a:r>
              <a:rPr lang="en-US" sz="1800" b="1" dirty="0">
                <a:latin typeface="Calibri" panose="020F0502020204030204" pitchFamily="34" charset="0"/>
                <a:cs typeface="Arial" panose="020B0604020202020204" pitchFamily="34" charset="0"/>
              </a:rPr>
              <a:t>CAPTOPRIL</a:t>
            </a:r>
            <a:endParaRPr lang="en-ID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Golongan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resep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ID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Kategori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ICE </a:t>
            </a:r>
            <a:r>
              <a:rPr lang="en-ID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inhibitore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Manfaat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mengatasi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hipertensi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gagal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jantung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mencegah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komplikasi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pasca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serangan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jantung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mengobati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nefropati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diabetik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Dikonsumsi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: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Dewasa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anak</a:t>
            </a:r>
            <a:r>
              <a:rPr lang="en-ID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-anak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lamsia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Bentuk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Tablet 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Aturan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Pakai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Captopril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Dewasa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 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25–75 mg, 2–3 kali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sehari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ditingkatkan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hingga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100–150 mg, yang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terbagi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2–3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minggu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penggunaan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D2B45F-D028-1B15-B09D-CE00CFC25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3889" y="599607"/>
            <a:ext cx="5853180" cy="544142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Anak-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kurang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 0,15 mg/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kgBB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Anak-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remaja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0,3 mg/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kgBB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Lansia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 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6,25 mg per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Samping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Bahaya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Captopril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Beberapa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samping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umum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mengonsumsi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captopril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Pusing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sensasi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rasa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melayang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Hilang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kemampuan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merasa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Rasa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hangat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wajah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leher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dada (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flushing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en-US" sz="1800" u="none" strike="noStrike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Batuk</a:t>
            </a:r>
            <a:r>
              <a:rPr lang="en-US" sz="1800" u="none" strike="noStrike" dirty="0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lang="en-US" sz="1800" u="none" strike="noStrike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kering</a:t>
            </a:r>
            <a:r>
              <a:rPr lang="en-ID" sz="1800" u="none" strike="noStrike" dirty="0">
                <a:solidFill>
                  <a:srgbClr val="3570D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Tekanan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rendah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Nyeri dada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Denyut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jantung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cepat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1800" u="none" strike="noStrike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jantung</a:t>
            </a:r>
            <a:r>
              <a:rPr lang="en-US" sz="1800" u="none" strike="noStrike" dirty="0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 </a:t>
            </a:r>
            <a:r>
              <a:rPr lang="en-US" sz="1800" u="none" strike="noStrike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berdebar</a:t>
            </a:r>
            <a:r>
              <a:rPr lang="en-US" sz="1800" dirty="0">
                <a:solidFill>
                  <a:srgbClr val="3570D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sz="1800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Kategori</a:t>
            </a:r>
            <a:r>
              <a:rPr lang="en-US" sz="1800" dirty="0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aman</a:t>
            </a:r>
            <a:r>
              <a:rPr lang="en-US" sz="1800" dirty="0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800" dirty="0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kehamialn</a:t>
            </a:r>
            <a:r>
              <a:rPr lang="en-US" sz="1800" dirty="0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menyusui</a:t>
            </a:r>
            <a:r>
              <a:rPr lang="en-US" sz="1800" dirty="0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en-US" sz="1800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kategori</a:t>
            </a:r>
            <a:r>
              <a:rPr lang="en-US" sz="1800" dirty="0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436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95D6DF-06F7-7EB6-126E-ACA90B3FD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054852" cy="628649"/>
          </a:xfrm>
        </p:spPr>
        <p:txBody>
          <a:bodyPr>
            <a:normAutofit/>
          </a:bodyPr>
          <a:lstStyle/>
          <a:p>
            <a:r>
              <a:rPr lang="en-US" sz="2000" dirty="0"/>
              <a:t>B. BISOPROLOL</a:t>
            </a:r>
            <a:endParaRPr lang="en-ID" sz="2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3F5104C-2016-4949-CBCB-AFBCA8425D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628650"/>
            <a:ext cx="6092483" cy="55149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D" sz="2400" dirty="0" err="1"/>
              <a:t>Golongan</a:t>
            </a:r>
            <a:r>
              <a:rPr lang="en-ID" sz="2400" dirty="0"/>
              <a:t> : </a:t>
            </a:r>
            <a:r>
              <a:rPr lang="en-ID" sz="2400" dirty="0" err="1"/>
              <a:t>Obat</a:t>
            </a:r>
            <a:r>
              <a:rPr lang="en-ID" sz="2400" dirty="0"/>
              <a:t> </a:t>
            </a:r>
            <a:r>
              <a:rPr lang="en-ID" sz="2400" dirty="0" err="1"/>
              <a:t>resep</a:t>
            </a:r>
            <a:r>
              <a:rPr lang="en-ID" sz="2400" dirty="0"/>
              <a:t> </a:t>
            </a:r>
          </a:p>
          <a:p>
            <a:r>
              <a:rPr lang="en-ID" sz="2400" dirty="0" err="1"/>
              <a:t>Kategori</a:t>
            </a:r>
            <a:r>
              <a:rPr lang="en-ID" sz="2400" dirty="0"/>
              <a:t> : </a:t>
            </a:r>
            <a:r>
              <a:rPr lang="en-ID" sz="2400" dirty="0" err="1"/>
              <a:t>Penghambat</a:t>
            </a:r>
            <a:r>
              <a:rPr lang="en-ID" sz="2400" dirty="0"/>
              <a:t> beta </a:t>
            </a:r>
          </a:p>
          <a:p>
            <a:r>
              <a:rPr lang="en-ID" sz="2400" dirty="0" err="1"/>
              <a:t>Manfaat</a:t>
            </a:r>
            <a:r>
              <a:rPr lang="en-ID" sz="2400" dirty="0"/>
              <a:t> : </a:t>
            </a:r>
            <a:r>
              <a:rPr lang="en-ID" sz="2400" dirty="0" err="1"/>
              <a:t>Mengobati</a:t>
            </a:r>
            <a:r>
              <a:rPr lang="en-ID" sz="2400" dirty="0"/>
              <a:t> </a:t>
            </a:r>
            <a:r>
              <a:rPr lang="en-ID" sz="2400" dirty="0" err="1"/>
              <a:t>hipertensi</a:t>
            </a:r>
            <a:r>
              <a:rPr lang="en-ID" sz="2400" dirty="0"/>
              <a:t>, angina, </a:t>
            </a:r>
            <a:r>
              <a:rPr lang="en-ID" sz="2400" dirty="0" err="1"/>
              <a:t>aritmita</a:t>
            </a:r>
            <a:r>
              <a:rPr lang="en-ID" sz="2400" dirty="0"/>
              <a:t>, dan </a:t>
            </a:r>
            <a:r>
              <a:rPr lang="en-ID" sz="2400" dirty="0" err="1"/>
              <a:t>gagal</a:t>
            </a:r>
            <a:r>
              <a:rPr lang="en-ID" sz="2400" dirty="0"/>
              <a:t> </a:t>
            </a:r>
            <a:r>
              <a:rPr lang="en-ID" sz="2400" dirty="0" err="1"/>
              <a:t>ginjal</a:t>
            </a:r>
            <a:r>
              <a:rPr lang="en-ID" sz="2400" dirty="0"/>
              <a:t> </a:t>
            </a:r>
          </a:p>
          <a:p>
            <a:r>
              <a:rPr lang="en-ID" sz="2400" dirty="0" err="1"/>
              <a:t>Bentuk</a:t>
            </a:r>
            <a:r>
              <a:rPr lang="en-ID" sz="2400" dirty="0"/>
              <a:t> </a:t>
            </a:r>
            <a:r>
              <a:rPr lang="en-ID" sz="2400" dirty="0" err="1"/>
              <a:t>obat</a:t>
            </a:r>
            <a:r>
              <a:rPr lang="en-ID" sz="2400" dirty="0"/>
              <a:t> : Tablet </a:t>
            </a:r>
          </a:p>
          <a:p>
            <a:pPr algn="l">
              <a:lnSpc>
                <a:spcPct val="150000"/>
              </a:lnSpc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Aturan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Pakai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Bisoprolol :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 mg,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sekali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sehari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disesuaikan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pasien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umum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 mg,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sekali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sehari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maksimal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 mg per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C070F3-6AF1-98DA-8A6B-19307D407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628650"/>
            <a:ext cx="5778228" cy="5514975"/>
          </a:xfrm>
        </p:spPr>
        <p:txBody>
          <a:bodyPr>
            <a:normAutofit lnSpcReduction="10000"/>
          </a:bodyPr>
          <a:lstStyle/>
          <a:p>
            <a:r>
              <a:rPr lang="en-US" b="1" spc="-25" dirty="0">
                <a:solidFill>
                  <a:srgbClr val="3B37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Cara </a:t>
            </a:r>
            <a:r>
              <a:rPr lang="en-US" b="1" spc="-25" dirty="0" err="1">
                <a:solidFill>
                  <a:srgbClr val="3B37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Mengonsumsi</a:t>
            </a:r>
            <a:r>
              <a:rPr lang="en-US" b="1" spc="-25" dirty="0">
                <a:solidFill>
                  <a:srgbClr val="3B37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Bisoprolol </a:t>
            </a:r>
            <a:r>
              <a:rPr lang="en-US" b="1" spc="-25" dirty="0" err="1">
                <a:solidFill>
                  <a:srgbClr val="3B37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b="1" spc="-25" dirty="0">
                <a:solidFill>
                  <a:srgbClr val="3B37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spc="-25" dirty="0" err="1">
                <a:solidFill>
                  <a:srgbClr val="3B37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Benar</a:t>
            </a:r>
            <a:r>
              <a:rPr lang="en-ID" b="1" spc="-25" dirty="0">
                <a:solidFill>
                  <a:srgbClr val="3B373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dikonsumsi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sebelum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sesudah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sebaiknya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diminum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pagi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ID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Pastikan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jarak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cukup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satu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berikutnya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Usahakan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mengonsumsi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bisoprolol pada jam yang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memaksimalkan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efeknya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Samping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Bahaya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Bisoprolol : -</a:t>
            </a:r>
            <a:r>
              <a:rPr lang="en-US" u="none" strike="noStrike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Pusing</a:t>
            </a:r>
            <a:r>
              <a:rPr lang="en-US" u="none" strike="noStrike" dirty="0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Sakit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kepala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Kelelahan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Mual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muntah</a:t>
            </a:r>
            <a:r>
              <a:rPr lang="en-ID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u="none" strike="noStrike" dirty="0" err="1">
                <a:solidFill>
                  <a:srgbClr val="3570D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Diare</a:t>
            </a:r>
            <a:r>
              <a:rPr lang="en-ID" u="none" strike="noStrike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3B3738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Sulit</a:t>
            </a:r>
            <a:r>
              <a:rPr lang="en-US" dirty="0">
                <a:solidFill>
                  <a:srgbClr val="3B3738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3B3738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tidur</a:t>
            </a:r>
            <a:endParaRPr lang="en-US" dirty="0">
              <a:solidFill>
                <a:srgbClr val="3B3738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rgbClr val="3B3738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Kategori</a:t>
            </a:r>
            <a:r>
              <a:rPr lang="en-US" dirty="0">
                <a:solidFill>
                  <a:srgbClr val="3B3738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3B3738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solidFill>
                  <a:srgbClr val="3B3738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3B3738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kenami</a:t>
            </a:r>
            <a:r>
              <a:rPr lang="en-US" dirty="0" err="1">
                <a:solidFill>
                  <a:srgbClr val="3B3738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lam</a:t>
            </a:r>
            <a:r>
              <a:rPr lang="en-US" dirty="0">
                <a:solidFill>
                  <a:srgbClr val="3B3738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dirty="0" err="1">
                <a:solidFill>
                  <a:srgbClr val="3B3738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menyusui</a:t>
            </a:r>
            <a:r>
              <a:rPr lang="en-US" dirty="0">
                <a:solidFill>
                  <a:srgbClr val="3B3738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solidFill>
                  <a:srgbClr val="3B3738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kategori</a:t>
            </a:r>
            <a:r>
              <a:rPr lang="en-US" dirty="0">
                <a:solidFill>
                  <a:srgbClr val="3B3738"/>
                </a:solidFill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</a:t>
            </a:r>
            <a:endParaRPr lang="en-ID" dirty="0">
              <a:solidFill>
                <a:srgbClr val="3B3738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2341892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2380</TotalTime>
  <Words>1721</Words>
  <Application>Microsoft Office PowerPoint</Application>
  <PresentationFormat>Widescreen</PresentationFormat>
  <Paragraphs>151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Algerian</vt:lpstr>
      <vt:lpstr>Arial</vt:lpstr>
      <vt:lpstr>Blackadder ITC</vt:lpstr>
      <vt:lpstr>Calibri</vt:lpstr>
      <vt:lpstr>Cambria</vt:lpstr>
      <vt:lpstr>Chiller</vt:lpstr>
      <vt:lpstr>Gill Sans MT</vt:lpstr>
      <vt:lpstr>Wingdings</vt:lpstr>
      <vt:lpstr>Gallery</vt:lpstr>
      <vt:lpstr>Pengenalan obat penyakit degeneratif</vt:lpstr>
      <vt:lpstr>1. Obat jantung </vt:lpstr>
      <vt:lpstr>b. heparin</vt:lpstr>
      <vt:lpstr>2. Osteoporosis</vt:lpstr>
      <vt:lpstr>PowerPoint Presentation</vt:lpstr>
      <vt:lpstr>3. Diabetes tipe 2</vt:lpstr>
      <vt:lpstr>PowerPoint Presentation</vt:lpstr>
      <vt:lpstr>4. Hipertensi </vt:lpstr>
      <vt:lpstr>B. BISOPROLOL</vt:lpstr>
      <vt:lpstr>5. kANKER</vt:lpstr>
      <vt:lpstr>B. Cyclophosphamide </vt:lpstr>
      <vt:lpstr>. 6. PENYAKIT GINJAL </vt:lpstr>
      <vt:lpstr>Terima   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Pengenalan obat penyakit degeneratif</dc:title>
  <dc:creator>Acer Vero</dc:creator>
  <cp:lastModifiedBy>Acer Vero</cp:lastModifiedBy>
  <cp:revision>6</cp:revision>
  <dcterms:created xsi:type="dcterms:W3CDTF">2022-05-13T12:19:19Z</dcterms:created>
  <dcterms:modified xsi:type="dcterms:W3CDTF">2022-05-16T14:50:39Z</dcterms:modified>
</cp:coreProperties>
</file>