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x-fontdata" PartName="/ppt/fonts/font1.fntdata"/>
  <Override ContentType="application/x-fontdata" PartName="/ppt/fonts/font2.fntdata"/>
  <Override ContentType="application/x-fontdata" PartName="/ppt/fonts/font3.fntdata"/>
  <Override ContentType="application/x-fontdata" PartName="/ppt/fonts/font4.fntdata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3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8288000" cy="10287000"/>
  <p:notesSz cx="18288000" cy="10287000"/>
  <p:embeddedFontLst>
    <p:embeddedFont>
      <p:font typeface="DQPHLQ+Calistoga-Regular"/>
      <p:regular r:id="rId24"/>
    </p:embeddedFont>
    <p:embeddedFont>
      <p:font typeface="HHGSOS+Calistoga-Regular,Bold"/>
      <p:regular r:id="rId25"/>
    </p:embeddedFont>
    <p:embeddedFont>
      <p:font typeface="JEGNJG+ArialMT"/>
      <p:regular r:id="rId26"/>
    </p:embeddedFont>
    <p:embeddedFont>
      <p:font typeface="WEDPHI+Arimo-Bold"/>
      <p:regular r:id="rId2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tableStyles" Target="tableStyles.xml" /><Relationship Id="rId20" Type="http://schemas.openxmlformats.org/officeDocument/2006/relationships/slide" Target="slides/slide15.xml" /><Relationship Id="rId21" Type="http://schemas.openxmlformats.org/officeDocument/2006/relationships/slide" Target="slides/slide16.xml" /><Relationship Id="rId22" Type="http://schemas.openxmlformats.org/officeDocument/2006/relationships/slide" Target="slides/slide17.xml" /><Relationship Id="rId23" Type="http://schemas.openxmlformats.org/officeDocument/2006/relationships/slide" Target="slides/slide18.xml" /><Relationship Id="rId24" Type="http://schemas.openxmlformats.org/officeDocument/2006/relationships/font" Target="fonts/font1.fntdata" /><Relationship Id="rId25" Type="http://schemas.openxmlformats.org/officeDocument/2006/relationships/font" Target="fonts/font2.fntdata" /><Relationship Id="rId26" Type="http://schemas.openxmlformats.org/officeDocument/2006/relationships/font" Target="fonts/font3.fntdata" /><Relationship Id="rId27" Type="http://schemas.openxmlformats.org/officeDocument/2006/relationships/font" Target="fonts/font4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6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8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692780" y="1424119"/>
            <a:ext cx="11073587" cy="68553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97217" marR="0">
              <a:lnSpc>
                <a:spcPts val="11438"/>
              </a:lnSpc>
              <a:spcBef>
                <a:spcPts val="0"/>
              </a:spcBef>
              <a:spcAft>
                <a:spcPts val="0"/>
              </a:spcAft>
            </a:pP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FARMAKOLOGI</a:t>
            </a:r>
          </a:p>
          <a:p>
            <a:pPr marL="2541554" marR="0">
              <a:lnSpc>
                <a:spcPts val="10559"/>
              </a:lnSpc>
              <a:spcBef>
                <a:spcPts val="0"/>
              </a:spcBef>
              <a:spcAft>
                <a:spcPts val="0"/>
              </a:spcAft>
            </a:pP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Obat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dalam</a:t>
            </a:r>
          </a:p>
          <a:p>
            <a:pPr marL="0" marR="0">
              <a:lnSpc>
                <a:spcPts val="10560"/>
              </a:lnSpc>
              <a:spcBef>
                <a:spcPts val="0"/>
              </a:spcBef>
              <a:spcAft>
                <a:spcPts val="0"/>
              </a:spcAft>
            </a:pP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pelayanan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kebidanan</a:t>
            </a:r>
          </a:p>
          <a:p>
            <a:pPr marL="512946" marR="0">
              <a:lnSpc>
                <a:spcPts val="10559"/>
              </a:lnSpc>
              <a:spcBef>
                <a:spcPts val="0"/>
              </a:spcBef>
              <a:spcAft>
                <a:spcPts val="0"/>
              </a:spcAft>
            </a:pP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dalam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masa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laktasi</a:t>
            </a:r>
          </a:p>
          <a:p>
            <a:pPr marL="1358452" marR="0">
              <a:lnSpc>
                <a:spcPts val="10560"/>
              </a:lnSpc>
              <a:spcBef>
                <a:spcPts val="0"/>
              </a:spcBef>
              <a:spcAft>
                <a:spcPts val="0"/>
              </a:spcAft>
            </a:pP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dan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8800">
                <a:solidFill>
                  <a:srgbClr val="4f674f"/>
                </a:solidFill>
                <a:latin typeface="DQPHLQ+Calistoga-Regular"/>
                <a:cs typeface="DQPHLQ+Calistoga-Regular"/>
              </a:rPr>
              <a:t>kontrasepsi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-39687" y="1230240"/>
            <a:ext cx="18565862" cy="140553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502952" marR="0">
              <a:lnSpc>
                <a:spcPts val="3823"/>
              </a:lnSpc>
              <a:spcBef>
                <a:spcPts val="0"/>
              </a:spcBef>
              <a:spcAft>
                <a:spcPts val="0"/>
              </a:spcAft>
            </a:pPr>
            <a:r>
              <a:rPr dirty="0" sz="2950">
                <a:solidFill>
                  <a:srgbClr val="4f674f"/>
                </a:solidFill>
                <a:latin typeface="DQPHLQ+Calistoga-Regular"/>
                <a:cs typeface="DQPHLQ+Calistoga-Regular"/>
              </a:rPr>
              <a:t>LACTAMAM</a:t>
            </a:r>
          </a:p>
          <a:p>
            <a:pPr marL="0" marR="0">
              <a:lnSpc>
                <a:spcPts val="3285"/>
              </a:lnSpc>
              <a:spcBef>
                <a:spcPts val="129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ACTAMAM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merupakan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suplemen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makanan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ibu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menyusui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digunakan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mem</a:t>
            </a:r>
            <a:r>
              <a:rPr dirty="0" sz="2950" spc="4566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ancar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Ai</a:t>
            </a:r>
          </a:p>
          <a:p>
            <a:pPr marL="7267174" marR="0">
              <a:lnSpc>
                <a:spcPts val="3285"/>
              </a:lnSpc>
              <a:spcBef>
                <a:spcPts val="293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Susu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Ibu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(ASI).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06650" y="3076766"/>
            <a:ext cx="6331263" cy="903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51000" marR="0">
              <a:lnSpc>
                <a:spcPts val="3285"/>
              </a:lnSpc>
              <a:spcBef>
                <a:spcPts val="0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Indikasi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Umum</a:t>
            </a:r>
          </a:p>
          <a:p>
            <a:pPr marL="0" marR="0">
              <a:lnSpc>
                <a:spcPts val="3285"/>
              </a:lnSpc>
              <a:spcBef>
                <a:spcPts val="243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Membantu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ejeksi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dan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produksi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30712" y="4421316"/>
            <a:ext cx="2061699" cy="4553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85"/>
              </a:lnSpc>
              <a:spcBef>
                <a:spcPts val="0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Komposisi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518337" y="4869499"/>
            <a:ext cx="13984056" cy="4553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85"/>
              </a:lnSpc>
              <a:spcBef>
                <a:spcPts val="0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nella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Foenum-graecum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seed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extr.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600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mg,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Sauropus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Androgynus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extr.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100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mg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53631" y="5765865"/>
            <a:ext cx="3616307" cy="903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71575" marR="0">
              <a:lnSpc>
                <a:spcPts val="3285"/>
              </a:lnSpc>
              <a:spcBef>
                <a:spcPts val="0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Dosis</a:t>
            </a:r>
          </a:p>
          <a:p>
            <a:pPr marL="0" marR="0">
              <a:lnSpc>
                <a:spcPts val="3285"/>
              </a:lnSpc>
              <a:spcBef>
                <a:spcPts val="243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3</a:t>
            </a:r>
            <a:r>
              <a:rPr dirty="0" sz="295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x</a:t>
            </a:r>
            <a:r>
              <a:rPr dirty="0" sz="295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sehari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2-3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tablet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141762" y="7110414"/>
            <a:ext cx="2994354" cy="903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81781" marR="0">
              <a:lnSpc>
                <a:spcPts val="3285"/>
              </a:lnSpc>
              <a:spcBef>
                <a:spcPts val="0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Aturan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Pakai</a:t>
            </a:r>
          </a:p>
          <a:p>
            <a:pPr marL="0" marR="0">
              <a:lnSpc>
                <a:spcPts val="3285"/>
              </a:lnSpc>
              <a:spcBef>
                <a:spcPts val="243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Sesudah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makan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257650" y="8454962"/>
            <a:ext cx="2847937" cy="903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85"/>
              </a:lnSpc>
              <a:spcBef>
                <a:spcPts val="0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Kontra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Indikasi</a:t>
            </a:r>
          </a:p>
          <a:p>
            <a:pPr marL="758031" marR="0">
              <a:lnSpc>
                <a:spcPts val="3285"/>
              </a:lnSpc>
              <a:spcBef>
                <a:spcPts val="243"/>
              </a:spcBef>
              <a:spcAft>
                <a:spcPts val="0"/>
              </a:spcAft>
            </a:pPr>
            <a:r>
              <a:rPr dirty="0" sz="2950" b="1">
                <a:solidFill>
                  <a:srgbClr val="4f674f"/>
                </a:solidFill>
                <a:latin typeface="WEDPHI+Arimo-Bold"/>
                <a:cs typeface="WEDPHI+Arimo-Bold"/>
              </a:rPr>
              <a:t>Hamil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166100" y="92870"/>
            <a:ext cx="2110345" cy="5002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3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4f674f"/>
                </a:solidFill>
                <a:latin typeface="DQPHLQ+Calistoga-Regular"/>
                <a:cs typeface="DQPHLQ+Calistoga-Regular"/>
              </a:rPr>
              <a:t>MILMOR</a:t>
            </a:r>
            <a:r>
              <a:rPr dirty="0" sz="28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800">
                <a:solidFill>
                  <a:srgbClr val="4f674f"/>
                </a:solidFill>
                <a:latin typeface="DQPHLQ+Calistoga-Regular"/>
                <a:cs typeface="DQPHLQ+Calistoga-Regular"/>
              </a:rPr>
              <a:t>NF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6002" y="570662"/>
            <a:ext cx="18344125" cy="17150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Milmor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NF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adalah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obat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herbal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memiliki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kandungan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ekstrak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Trigonella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foenum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graecum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Semen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(ekstra</a:t>
            </a:r>
          </a:p>
          <a:p>
            <a:pPr marL="22773" marR="0">
              <a:lnSpc>
                <a:spcPts val="3127"/>
              </a:lnSpc>
              <a:spcBef>
                <a:spcPts val="28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fenugreek)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dan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Sauropi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androgynie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Folium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(daun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katuk)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sebagai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zat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aktifnya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dalam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bentuk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sediaan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kaplet</a:t>
            </a:r>
          </a:p>
          <a:p>
            <a:pPr marL="352973" marR="0">
              <a:lnSpc>
                <a:spcPts val="3127"/>
              </a:lnSpc>
              <a:spcBef>
                <a:spcPts val="23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selaput.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Milmor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NF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secara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tradisional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dapat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membantu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melancarkan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produksi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(air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susu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ibu).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Milmor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N</a:t>
            </a:r>
          </a:p>
          <a:p>
            <a:pPr marL="5104360" marR="0">
              <a:lnSpc>
                <a:spcPts val="3127"/>
              </a:lnSpc>
              <a:spcBef>
                <a:spcPts val="28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diproduksi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oleh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Prima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Medika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Laboratories.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70158" y="2703627"/>
            <a:ext cx="17936647" cy="21416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52298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Keterangan</a:t>
            </a:r>
          </a:p>
          <a:p>
            <a:pPr marL="6339681" marR="0">
              <a:lnSpc>
                <a:spcPts val="3127"/>
              </a:lnSpc>
              <a:spcBef>
                <a:spcPts val="28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•Golongan: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Obat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Tradisional</a:t>
            </a:r>
          </a:p>
          <a:p>
            <a:pPr marL="3887905" marR="0">
              <a:lnSpc>
                <a:spcPts val="3127"/>
              </a:lnSpc>
              <a:spcBef>
                <a:spcPts val="23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•Kelas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Terapi: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Suplemen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&amp;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Terapi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Tambahan;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Jamu;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Herbal</a:t>
            </a:r>
          </a:p>
          <a:p>
            <a:pPr marL="0" marR="0">
              <a:lnSpc>
                <a:spcPts val="3127"/>
              </a:lnSpc>
              <a:spcBef>
                <a:spcPts val="28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•Kandungan: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Trigonella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foenum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graecum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Semen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(ekstrak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biji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fenugreek)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600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mg,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Sauropi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androgynie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Foli</a:t>
            </a:r>
          </a:p>
          <a:p>
            <a:pPr marL="6939510" marR="0">
              <a:lnSpc>
                <a:spcPts val="3127"/>
              </a:lnSpc>
              <a:spcBef>
                <a:spcPts val="28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(daun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katuk)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200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75463" y="4836592"/>
            <a:ext cx="5052598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•Bentuk: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Kaplet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salut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selaput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777457" y="5263185"/>
            <a:ext cx="11506507" cy="1288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33762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•Satuan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Penjualan: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Strip</a:t>
            </a:r>
          </a:p>
          <a:p>
            <a:pPr marL="1188243" marR="0">
              <a:lnSpc>
                <a:spcPts val="3127"/>
              </a:lnSpc>
              <a:spcBef>
                <a:spcPts val="28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•Kemasan: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Box,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2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dan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6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Strip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10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Kaplet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salut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selaput</a:t>
            </a:r>
          </a:p>
          <a:p>
            <a:pPr marL="0" marR="0">
              <a:lnSpc>
                <a:spcPts val="3127"/>
              </a:lnSpc>
              <a:spcBef>
                <a:spcPts val="23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•Farmasi: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Prima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Medika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Laboratories/PT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Phytochemindo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Reksa.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331200" y="7396149"/>
            <a:ext cx="1870750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Kegunaan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232819" y="7822741"/>
            <a:ext cx="14933262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Milmor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NF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secara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tradisional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dapat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membantu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melancarkan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produksi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(air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susu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ibu).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876925" y="8675927"/>
            <a:ext cx="7118189" cy="86182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58081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Dosis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&amp;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Cara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Penggunaan</a:t>
            </a:r>
          </a:p>
          <a:p>
            <a:pPr marL="0" marR="0">
              <a:lnSpc>
                <a:spcPts val="3127"/>
              </a:lnSpc>
              <a:spcBef>
                <a:spcPts val="281"/>
              </a:spcBef>
              <a:spcAft>
                <a:spcPts val="0"/>
              </a:spcAft>
            </a:pP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Milmor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NF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diminum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3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kali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sehari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2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kaplet.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637756" y="1477853"/>
            <a:ext cx="11858691" cy="1244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80568" marR="0">
              <a:lnSpc>
                <a:spcPts val="4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Cara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Penyimpanan</a:t>
            </a:r>
          </a:p>
          <a:p>
            <a:pPr marL="0" marR="0">
              <a:lnSpc>
                <a:spcPts val="4580"/>
              </a:lnSpc>
              <a:spcBef>
                <a:spcPts val="339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Simpan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pada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suhu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di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bawah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30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derajat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Celcius.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24750" y="3352374"/>
            <a:ext cx="3592581" cy="6198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Efek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Samping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15444" y="3977214"/>
            <a:ext cx="13536907" cy="18694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Belum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ada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efek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samping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dilaporkan.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Jika,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terjadi</a:t>
            </a:r>
          </a:p>
          <a:p>
            <a:pPr marL="1054893" marR="0">
              <a:lnSpc>
                <a:spcPts val="4580"/>
              </a:lnSpc>
              <a:spcBef>
                <a:spcPts val="339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efek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samping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tidak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diinginkan,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hentikan</a:t>
            </a:r>
          </a:p>
          <a:p>
            <a:pPr marL="1562177" marR="0">
              <a:lnSpc>
                <a:spcPts val="4580"/>
              </a:lnSpc>
              <a:spcBef>
                <a:spcPts val="339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penggunaan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dan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segera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hubungi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dokter.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247232" y="6476575"/>
            <a:ext cx="12612832" cy="18694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63230" marR="0">
              <a:lnSpc>
                <a:spcPts val="4580"/>
              </a:lnSpc>
              <a:spcBef>
                <a:spcPts val="0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Kontraindikasi</a:t>
            </a:r>
          </a:p>
          <a:p>
            <a:pPr marL="0" marR="0">
              <a:lnSpc>
                <a:spcPts val="4580"/>
              </a:lnSpc>
              <a:spcBef>
                <a:spcPts val="339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Pasien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memiliki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riwayat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hipersensitif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terhada</a:t>
            </a:r>
          </a:p>
          <a:p>
            <a:pPr marL="1662394" marR="0">
              <a:lnSpc>
                <a:spcPts val="4580"/>
              </a:lnSpc>
              <a:spcBef>
                <a:spcPts val="339"/>
              </a:spcBef>
              <a:spcAft>
                <a:spcPts val="0"/>
              </a:spcAft>
            </a:pP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salah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satu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komposisi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dari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Milmor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4100" b="1">
                <a:solidFill>
                  <a:srgbClr val="4f674f"/>
                </a:solidFill>
                <a:latin typeface="WEDPHI+Arimo-Bold"/>
                <a:cs typeface="WEDPHI+Arimo-Bold"/>
              </a:rPr>
              <a:t>NF.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772575" y="641541"/>
            <a:ext cx="3635942" cy="58012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 spc="-10">
                <a:solidFill>
                  <a:srgbClr val="4f674f"/>
                </a:solidFill>
                <a:latin typeface="DQPHLQ+Calistoga-Regular"/>
                <a:cs typeface="DQPHLQ+Calistoga-Regular"/>
              </a:rPr>
              <a:t>ASI</a:t>
            </a:r>
            <a:r>
              <a:rPr dirty="0" sz="33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3300" spc="-10">
                <a:solidFill>
                  <a:srgbClr val="4f674f"/>
                </a:solidFill>
                <a:latin typeface="DQPHLQ+Calistoga-Regular"/>
                <a:cs typeface="DQPHLQ+Calistoga-Regular"/>
              </a:rPr>
              <a:t>BOOSTER</a:t>
            </a:r>
            <a:r>
              <a:rPr dirty="0" sz="33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3300" spc="-10">
                <a:solidFill>
                  <a:srgbClr val="4f674f"/>
                </a:solidFill>
                <a:latin typeface="DQPHLQ+Calistoga-Regular"/>
                <a:cs typeface="DQPHLQ+Calistoga-Regular"/>
              </a:rPr>
              <a:t>TEA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33526" y="1201974"/>
            <a:ext cx="17087653" cy="15046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 spc="-14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booster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Tea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(tanpa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kandungan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daun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teh)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adalah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sebuah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suplemen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penambah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AS</a:t>
            </a:r>
          </a:p>
          <a:p>
            <a:pPr marL="107862" marR="0">
              <a:lnSpc>
                <a:spcPts val="3667"/>
              </a:lnSpc>
              <a:spcBef>
                <a:spcPts val="222"/>
              </a:spcBef>
              <a:spcAft>
                <a:spcPts val="0"/>
              </a:spcAft>
            </a:pP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terbuat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dari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bahan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alami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(herbal)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dengan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komposisi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Fenugreek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seed,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fenugreek</a:t>
            </a:r>
          </a:p>
          <a:p>
            <a:pPr marL="757527" marR="0">
              <a:lnSpc>
                <a:spcPts val="3667"/>
              </a:lnSpc>
              <a:spcBef>
                <a:spcPts val="222"/>
              </a:spcBef>
              <a:spcAft>
                <a:spcPts val="0"/>
              </a:spcAft>
            </a:pP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powder,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Fennel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seeds,Fennel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powder,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Anise,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Malunggay,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dan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habbatussauda.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49339" y="3203495"/>
            <a:ext cx="17603950" cy="15046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 spc="-14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Booster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Tea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sebagai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pengganti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teh</a:t>
            </a: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biasa,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dimana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teh</a:t>
            </a: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tidak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direkomendasikan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</a:p>
          <a:p>
            <a:pPr marL="413342" marR="0">
              <a:lnSpc>
                <a:spcPts val="3667"/>
              </a:lnSpc>
              <a:spcBef>
                <a:spcPts val="222"/>
              </a:spcBef>
              <a:spcAft>
                <a:spcPts val="0"/>
              </a:spcAft>
            </a:pP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menyusui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karena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bisa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mengurangi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4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sehingga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ibu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biasa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dengan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Tea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Time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aka</a:t>
            </a:r>
          </a:p>
          <a:p>
            <a:pPr marL="4044861" marR="0">
              <a:lnSpc>
                <a:spcPts val="3667"/>
              </a:lnSpc>
              <a:spcBef>
                <a:spcPts val="222"/>
              </a:spcBef>
              <a:spcAft>
                <a:spcPts val="0"/>
              </a:spcAft>
            </a:pP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mendapat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dua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manfaat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:</a:t>
            </a: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tea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time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+</a:t>
            </a:r>
            <a:r>
              <a:rPr dirty="0" sz="3300" spc="-2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4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banyak!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322015" y="4704634"/>
            <a:ext cx="16328521" cy="10042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uman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bisa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disajikan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panas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maupun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dingin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serta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bisa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ditambahkan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gula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batu/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gula</a:t>
            </a:r>
          </a:p>
          <a:p>
            <a:pPr marL="5328060" marR="0">
              <a:lnSpc>
                <a:spcPts val="3667"/>
              </a:lnSpc>
              <a:spcBef>
                <a:spcPts val="222"/>
              </a:spcBef>
              <a:spcAft>
                <a:spcPts val="0"/>
              </a:spcAft>
            </a:pP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madu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sesuai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selera.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99295" y="5705394"/>
            <a:ext cx="17119879" cy="3005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67"/>
              </a:lnSpc>
              <a:spcBef>
                <a:spcPts val="0"/>
              </a:spcBef>
              <a:spcAft>
                <a:spcPts val="0"/>
              </a:spcAft>
            </a:pP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memeroleh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hasil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maksimal,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minumlah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3</a:t>
            </a:r>
            <a:r>
              <a:rPr dirty="0" sz="3300" spc="-17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kali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sehari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sampai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produksi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4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k</a:t>
            </a:r>
          </a:p>
          <a:p>
            <a:pPr marL="67468" marR="0">
              <a:lnSpc>
                <a:spcPts val="3667"/>
              </a:lnSpc>
              <a:spcBef>
                <a:spcPts val="222"/>
              </a:spcBef>
              <a:spcAft>
                <a:spcPts val="0"/>
              </a:spcAft>
            </a:pP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meningkat.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Setelah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itu</a:t>
            </a:r>
            <a:r>
              <a:rPr dirty="0" sz="3300" spc="-14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kita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dianjurkan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menguranginya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secara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bertahap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menjad</a:t>
            </a:r>
          </a:p>
          <a:p>
            <a:pPr marL="1679851" marR="0">
              <a:lnSpc>
                <a:spcPts val="3667"/>
              </a:lnSpc>
              <a:spcBef>
                <a:spcPts val="222"/>
              </a:spcBef>
              <a:spcAft>
                <a:spcPts val="0"/>
              </a:spcAft>
            </a:pP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perhari,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sampai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secangkir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perhari.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Kita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juga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dianjurkan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banyak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minum</a:t>
            </a:r>
          </a:p>
          <a:p>
            <a:pPr marL="1831320" marR="0">
              <a:lnSpc>
                <a:spcPts val="3667"/>
              </a:lnSpc>
              <a:spcBef>
                <a:spcPts val="272"/>
              </a:spcBef>
              <a:spcAft>
                <a:spcPts val="0"/>
              </a:spcAft>
            </a:pP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ngonsumsi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teh</a:t>
            </a: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ini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(minimal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1.5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liter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air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perhari).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Selain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itu,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kosongkan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payud</a:t>
            </a:r>
          </a:p>
          <a:p>
            <a:pPr marL="1801922" marR="0">
              <a:lnSpc>
                <a:spcPts val="3667"/>
              </a:lnSpc>
              <a:spcBef>
                <a:spcPts val="222"/>
              </a:spcBef>
              <a:spcAft>
                <a:spcPts val="0"/>
              </a:spcAft>
            </a:pP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atau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hisapan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bayi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2</a:t>
            </a:r>
            <a:r>
              <a:rPr dirty="0" sz="3300" spc="-17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jam</a:t>
            </a:r>
            <a:r>
              <a:rPr dirty="0" sz="3300" spc="-14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sekali,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asupan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nutrisi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tetap</a:t>
            </a:r>
            <a:r>
              <a:rPr dirty="0" sz="3300" spc="-12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harus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dijaga,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melakukan</a:t>
            </a:r>
          </a:p>
          <a:p>
            <a:pPr marL="1897396" marR="0">
              <a:lnSpc>
                <a:spcPts val="3667"/>
              </a:lnSpc>
              <a:spcBef>
                <a:spcPts val="272"/>
              </a:spcBef>
              <a:spcAft>
                <a:spcPts val="0"/>
              </a:spcAft>
            </a:pP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an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olah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raga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dengan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baik,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mengendalikan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stress,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1" b="1">
                <a:solidFill>
                  <a:srgbClr val="4f674f"/>
                </a:solidFill>
                <a:latin typeface="WEDPHI+Arimo-Bold"/>
                <a:cs typeface="WEDPHI+Arimo-Bold"/>
              </a:rPr>
              <a:t>dan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spc="-10" b="1">
                <a:solidFill>
                  <a:srgbClr val="4f674f"/>
                </a:solidFill>
                <a:latin typeface="WEDPHI+Arimo-Bold"/>
                <a:cs typeface="WEDPHI+Arimo-Bold"/>
              </a:rPr>
              <a:t>berpikir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300" b="1">
                <a:solidFill>
                  <a:srgbClr val="4f674f"/>
                </a:solidFill>
                <a:latin typeface="WEDPHI+Arimo-Bold"/>
                <a:cs typeface="WEDPHI+Arimo-Bold"/>
              </a:rPr>
              <a:t>positif.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49231" y="1312223"/>
            <a:ext cx="5507739" cy="5346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10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PETUNJUK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PEMAKAIAN: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4068" y="1845623"/>
            <a:ext cx="12562321" cy="48018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37455" marR="0">
              <a:lnSpc>
                <a:spcPts val="3910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Dibagi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menjadi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2-3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gelas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2-3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kali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sehari.</a:t>
            </a:r>
          </a:p>
          <a:p>
            <a:pPr marL="963612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Boleh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ditambah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pemanis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seperti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gula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atau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madu.</a:t>
            </a:r>
          </a:p>
          <a:p>
            <a:pPr marL="0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Perah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2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jam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sekali.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Lebih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baik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lagi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jika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susui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langsung.</a:t>
            </a:r>
          </a:p>
          <a:p>
            <a:pPr marL="531812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Perah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selama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30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menit,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bisa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dibagi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15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menit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pertama</a:t>
            </a:r>
          </a:p>
          <a:p>
            <a:pPr marL="221812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kemudian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beberapa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saat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lagi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lanjutkan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15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menit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terakhir.</a:t>
            </a:r>
          </a:p>
          <a:p>
            <a:pPr marL="754856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Setidaknya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dalam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sehari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8-12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kali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menyusui/perah.</a:t>
            </a:r>
          </a:p>
          <a:p>
            <a:pPr marL="420687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Hasil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perlahan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akan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lebih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banyak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saat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terjadi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LDR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(Let</a:t>
            </a:r>
          </a:p>
          <a:p>
            <a:pPr marL="246856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Down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Reflex),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maka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bisa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juga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perah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pada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payudara</a:t>
            </a:r>
          </a:p>
          <a:p>
            <a:pPr marL="3351212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lain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saat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menyusui.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69455" y="6646223"/>
            <a:ext cx="12759233" cy="10680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10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Jaga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asupan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nutrisi,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penuhi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pedoman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umum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gizi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seimbang.</a:t>
            </a:r>
          </a:p>
          <a:p>
            <a:pPr marL="3475394" marR="0">
              <a:lnSpc>
                <a:spcPts val="3910"/>
              </a:lnSpc>
              <a:spcBef>
                <a:spcPts val="289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Olahraga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secara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teratur.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01665" y="7713023"/>
            <a:ext cx="10144684" cy="5346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10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Tidak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disarankan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ibu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sedang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3500" b="1">
                <a:solidFill>
                  <a:srgbClr val="4f674f"/>
                </a:solidFill>
                <a:latin typeface="WEDPHI+Arimo-Bold"/>
                <a:cs typeface="WEDPHI+Arimo-Bold"/>
              </a:rPr>
              <a:t>hamil.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850650" y="2431956"/>
            <a:ext cx="13376163" cy="54603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98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Kelompok</a:t>
            </a:r>
            <a:r>
              <a:rPr dirty="0" sz="7000" spc="-419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1:Naurah</a:t>
            </a:r>
            <a:r>
              <a:rPr dirty="0" sz="7000" spc="-419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salsabila</a:t>
            </a:r>
          </a:p>
          <a:p>
            <a:pPr marL="0" marR="0">
              <a:lnSpc>
                <a:spcPts val="8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2010101052</a:t>
            </a:r>
          </a:p>
          <a:p>
            <a:pPr marL="0" marR="0">
              <a:lnSpc>
                <a:spcPts val="8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2.Lyland</a:t>
            </a:r>
            <a:r>
              <a:rPr dirty="0" sz="7000" spc="-419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wilujeng</a:t>
            </a:r>
            <a:r>
              <a:rPr dirty="0" sz="7000" spc="-419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2010101053</a:t>
            </a:r>
          </a:p>
          <a:p>
            <a:pPr marL="0" marR="0">
              <a:lnSpc>
                <a:spcPts val="8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3.Mandala</a:t>
            </a:r>
            <a:r>
              <a:rPr dirty="0" sz="7000" spc="-419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Rahayu</a:t>
            </a:r>
            <a:r>
              <a:rPr dirty="0" sz="7000" spc="-419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2010101055</a:t>
            </a:r>
          </a:p>
          <a:p>
            <a:pPr marL="0" marR="0">
              <a:lnSpc>
                <a:spcPts val="8398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4.Tiwi</a:t>
            </a:r>
            <a:r>
              <a:rPr dirty="0" sz="7000" spc="-419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Rahmayanti</a:t>
            </a:r>
            <a:r>
              <a:rPr dirty="0" sz="7000" spc="-419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2010101056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21361" y="-96930"/>
            <a:ext cx="3025237" cy="1193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098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0">
                <a:solidFill>
                  <a:srgbClr val="4f674f"/>
                </a:solidFill>
                <a:latin typeface="HHGSOS+Calistoga-Regular,Bold"/>
                <a:cs typeface="HHGSOS+Calistoga-Regular,Bold"/>
              </a:rPr>
              <a:t>1.Asifit</a:t>
            </a:r>
          </a:p>
        </p:txBody>
      </p:sp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369593" y="1749731"/>
            <a:ext cx="3118563" cy="7663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1"/>
              </a:lnSpc>
              <a:spcBef>
                <a:spcPts val="0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918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*Kategori:*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Suplemen</a:t>
            </a:r>
          </a:p>
          <a:p>
            <a:pPr marL="0" marR="0">
              <a:lnSpc>
                <a:spcPts val="2761"/>
              </a:lnSpc>
              <a:spcBef>
                <a:spcPts val="161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918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*Kegunaan:*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69593" y="2504874"/>
            <a:ext cx="14707751" cy="4919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1"/>
              </a:lnSpc>
              <a:spcBef>
                <a:spcPts val="0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515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ASIFIT</a:t>
            </a:r>
            <a:r>
              <a:rPr dirty="0" sz="2100" spc="-11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merupakan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suplemen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herbal</a:t>
            </a:r>
            <a:r>
              <a:rPr dirty="0" sz="2100" spc="-126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yang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mengandung</a:t>
            </a:r>
            <a:r>
              <a:rPr dirty="0" sz="2100" spc="-123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serbuk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daun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katuk,</a:t>
            </a:r>
            <a:r>
              <a:rPr dirty="0" sz="2100" spc="-12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vitamin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B1,</a:t>
            </a:r>
            <a:r>
              <a:rPr dirty="0" sz="2100" spc="-12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B2,</a:t>
            </a:r>
            <a:r>
              <a:rPr dirty="0" sz="2100" spc="-129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B6,</a:t>
            </a:r>
            <a:r>
              <a:rPr dirty="0" sz="2100" spc="-129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B12.</a:t>
            </a:r>
            <a:r>
              <a:rPr dirty="0" sz="2100" spc="-12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Suplemen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ini</a:t>
            </a:r>
          </a:p>
          <a:p>
            <a:pPr marL="229301" marR="0">
              <a:lnSpc>
                <a:spcPts val="2761"/>
              </a:lnSpc>
              <a:spcBef>
                <a:spcPts val="161"/>
              </a:spcBef>
              <a:spcAft>
                <a:spcPts val="0"/>
              </a:spcAft>
            </a:pP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membantu</a:t>
            </a:r>
            <a:r>
              <a:rPr dirty="0" sz="2100" spc="-123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melancarkan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asi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ibu</a:t>
            </a:r>
            <a:r>
              <a:rPr dirty="0" sz="2100" spc="-11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selama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proses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menyusui</a:t>
            </a:r>
            <a:r>
              <a:rPr dirty="0" sz="2100" spc="-12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menjaga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stamina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ibu</a:t>
            </a:r>
            <a:r>
              <a:rPr dirty="0" sz="2100" spc="-11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selama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menyusui.</a:t>
            </a:r>
          </a:p>
          <a:p>
            <a:pPr marL="0" marR="0">
              <a:lnSpc>
                <a:spcPts val="2761"/>
              </a:lnSpc>
              <a:spcBef>
                <a:spcPts val="211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918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*Dosis:*</a:t>
            </a:r>
          </a:p>
          <a:p>
            <a:pPr marL="229301" marR="0">
              <a:lnSpc>
                <a:spcPts val="2761"/>
              </a:lnSpc>
              <a:spcBef>
                <a:spcPts val="211"/>
              </a:spcBef>
              <a:spcAft>
                <a:spcPts val="0"/>
              </a:spcAft>
            </a:pPr>
            <a:r>
              <a:rPr dirty="0" sz="210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3</a:t>
            </a:r>
            <a:r>
              <a:rPr dirty="0" sz="2100" spc="-10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kali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sehari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1-2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kaplet</a:t>
            </a:r>
          </a:p>
          <a:p>
            <a:pPr marL="280553" marR="0">
              <a:lnSpc>
                <a:spcPts val="2761"/>
              </a:lnSpc>
              <a:spcBef>
                <a:spcPts val="211"/>
              </a:spcBef>
              <a:spcAft>
                <a:spcPts val="0"/>
              </a:spcAft>
            </a:pP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*Aturan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Pakai:*</a:t>
            </a:r>
          </a:p>
          <a:p>
            <a:pPr marL="0" marR="0">
              <a:lnSpc>
                <a:spcPts val="2761"/>
              </a:lnSpc>
              <a:spcBef>
                <a:spcPts val="161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515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Sesudah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makan</a:t>
            </a:r>
          </a:p>
          <a:p>
            <a:pPr marL="0" marR="0">
              <a:lnSpc>
                <a:spcPts val="2761"/>
              </a:lnSpc>
              <a:spcBef>
                <a:spcPts val="211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918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*Cara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penggunaan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obat:*</a:t>
            </a:r>
          </a:p>
          <a:p>
            <a:pPr marL="0" marR="0">
              <a:lnSpc>
                <a:spcPts val="2761"/>
              </a:lnSpc>
              <a:spcBef>
                <a:spcPts val="211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515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Sebelum</a:t>
            </a:r>
            <a:r>
              <a:rPr dirty="0" sz="2100" spc="-1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mengonsumsi</a:t>
            </a:r>
            <a:r>
              <a:rPr dirty="0" sz="2100" spc="-12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obat,</a:t>
            </a:r>
            <a:r>
              <a:rPr dirty="0" sz="2100" spc="-126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selalu</a:t>
            </a:r>
            <a:r>
              <a:rPr dirty="0" sz="2100" spc="-11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perhatikan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petunjuk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penggunaan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pada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kemasan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atau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sesuai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dengan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penjelasan</a:t>
            </a:r>
          </a:p>
          <a:p>
            <a:pPr marL="229301" marR="0">
              <a:lnSpc>
                <a:spcPts val="2761"/>
              </a:lnSpc>
              <a:spcBef>
                <a:spcPts val="161"/>
              </a:spcBef>
              <a:spcAft>
                <a:spcPts val="0"/>
              </a:spcAft>
            </a:pP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dokter</a:t>
            </a:r>
            <a:r>
              <a:rPr dirty="0" sz="2100" spc="-123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atau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apoteker.</a:t>
            </a:r>
          </a:p>
          <a:p>
            <a:pPr marL="0" marR="0">
              <a:lnSpc>
                <a:spcPts val="2761"/>
              </a:lnSpc>
              <a:spcBef>
                <a:spcPts val="211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515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Selain</a:t>
            </a:r>
            <a:r>
              <a:rPr dirty="0" sz="2100" spc="-11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itu,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minumlah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kaplet</a:t>
            </a:r>
            <a:r>
              <a:rPr dirty="0" sz="2100" spc="-12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Asifit</a:t>
            </a:r>
            <a:r>
              <a:rPr dirty="0" sz="2100" spc="-123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secara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utuh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dengan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air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putih.</a:t>
            </a:r>
          </a:p>
          <a:p>
            <a:pPr marL="0" marR="0">
              <a:lnSpc>
                <a:spcPts val="2761"/>
              </a:lnSpc>
              <a:spcBef>
                <a:spcPts val="211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515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Simpan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suplemen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pada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suhu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ruangan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(di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bawah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30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derajat</a:t>
            </a:r>
            <a:r>
              <a:rPr dirty="0" sz="2100" spc="-12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Celcius),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di</a:t>
            </a:r>
            <a:r>
              <a:rPr dirty="0" sz="2100" spc="-12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tempat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yang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kering,</a:t>
            </a:r>
            <a:r>
              <a:rPr dirty="0" sz="2100" spc="-126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dan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terhindar</a:t>
            </a:r>
            <a:r>
              <a:rPr dirty="0" sz="2100" spc="-123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dari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cahaya</a:t>
            </a:r>
          </a:p>
          <a:p>
            <a:pPr marL="229301" marR="0">
              <a:lnSpc>
                <a:spcPts val="2761"/>
              </a:lnSpc>
              <a:spcBef>
                <a:spcPts val="211"/>
              </a:spcBef>
              <a:spcAft>
                <a:spcPts val="0"/>
              </a:spcAft>
            </a:pP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langsung.</a:t>
            </a:r>
          </a:p>
          <a:p>
            <a:pPr marL="0" marR="0">
              <a:lnSpc>
                <a:spcPts val="2761"/>
              </a:lnSpc>
              <a:spcBef>
                <a:spcPts val="161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918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*Efek</a:t>
            </a:r>
            <a:r>
              <a:rPr dirty="0" sz="2100" spc="-118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Samping:*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69593" y="7413297"/>
            <a:ext cx="8679150" cy="3887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761"/>
              </a:lnSpc>
              <a:spcBef>
                <a:spcPts val="0"/>
              </a:spcBef>
              <a:spcAft>
                <a:spcPts val="0"/>
              </a:spcAft>
            </a:pPr>
            <a:r>
              <a:rPr dirty="0" sz="2150">
                <a:solidFill>
                  <a:srgbClr val="323232"/>
                </a:solidFill>
                <a:latin typeface="JEGNJG+ArialMT"/>
                <a:cs typeface="JEGNJG+ArialMT"/>
              </a:rPr>
              <a:t>•</a:t>
            </a:r>
            <a:r>
              <a:rPr dirty="0" sz="2150" spc="515">
                <a:solidFill>
                  <a:srgbClr val="323232"/>
                </a:solidFill>
                <a:latin typeface="Times New Roman"/>
                <a:cs typeface="Times New Roman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Reaksi</a:t>
            </a:r>
            <a:r>
              <a:rPr dirty="0" sz="2100" spc="-126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alergi</a:t>
            </a:r>
            <a:r>
              <a:rPr dirty="0" sz="2100" spc="-12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pada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pasien</a:t>
            </a:r>
            <a:r>
              <a:rPr dirty="0" sz="2100" spc="-117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yang</a:t>
            </a:r>
            <a:r>
              <a:rPr dirty="0" sz="2100" spc="-122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hipersensitif</a:t>
            </a:r>
            <a:r>
              <a:rPr dirty="0" sz="2100" spc="-124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terhadap</a:t>
            </a:r>
            <a:r>
              <a:rPr dirty="0" sz="2100" spc="-12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5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komponen</a:t>
            </a:r>
            <a:r>
              <a:rPr dirty="0" sz="2100" spc="-121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 </a:t>
            </a:r>
            <a:r>
              <a:rPr dirty="0" sz="2100" spc="1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ini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994414" y="420616"/>
            <a:ext cx="6034000" cy="9870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94069" marR="0">
              <a:lnSpc>
                <a:spcPts val="3638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>
                <a:solidFill>
                  <a:srgbClr val="323232"/>
                </a:solidFill>
                <a:latin typeface="HHGSOS+Calistoga-Regular,Bold"/>
                <a:cs typeface="HHGSOS+Calistoga-Regular,Bold"/>
              </a:rPr>
              <a:t>2.HYDROMAMMA</a:t>
            </a:r>
          </a:p>
          <a:p>
            <a:pPr marL="0" marR="0">
              <a:lnSpc>
                <a:spcPts val="3127"/>
              </a:lnSpc>
              <a:spcBef>
                <a:spcPts val="756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*Kategori:*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makanan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minuman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03904" y="1470163"/>
            <a:ext cx="2265798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*Kegunaan:*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835" y="1967876"/>
            <a:ext cx="14554249" cy="2923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86432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HYDROMAMMA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merupakan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minuman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serbuk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dengan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kandungan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Asam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folat,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Vi</a:t>
            </a:r>
          </a:p>
          <a:p>
            <a:pPr marL="40459" marR="0">
              <a:lnSpc>
                <a:spcPts val="3127"/>
              </a:lnSpc>
              <a:spcBef>
                <a:spcPts val="791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menggunakan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pemanis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serta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pewarna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buatan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sehingga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aman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dikonsumsi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untuk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ibu</a:t>
            </a:r>
          </a:p>
          <a:p>
            <a:pPr marL="2661581" marR="0">
              <a:lnSpc>
                <a:spcPts val="3127"/>
              </a:lnSpc>
              <a:spcBef>
                <a:spcPts val="841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aktif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untuk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menjaga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keseimbangan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cairan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tubuh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yang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hilang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dalam</a:t>
            </a:r>
          </a:p>
          <a:p>
            <a:pPr marL="0" marR="0">
              <a:lnSpc>
                <a:spcPts val="3127"/>
              </a:lnSpc>
              <a:spcBef>
                <a:spcPts val="792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Minuman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berbahan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natural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terbaik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yang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dikembangkan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untuk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memenuhi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kebutuhan</a:t>
            </a:r>
          </a:p>
          <a:p>
            <a:pPr marL="480271" marR="0">
              <a:lnSpc>
                <a:spcPts val="3127"/>
              </a:lnSpc>
              <a:spcBef>
                <a:spcPts val="791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persiapan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kehamilan,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ibu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hamil,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ibu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menyusui,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ibu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aktif,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umum.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Minuman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ini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</a:t>
            </a:r>
          </a:p>
          <a:p>
            <a:pPr marL="8095549" marR="0">
              <a:lnSpc>
                <a:spcPts val="3127"/>
              </a:lnSpc>
              <a:spcBef>
                <a:spcPts val="791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Obgyn.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837381" y="1967876"/>
            <a:ext cx="764931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dak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840277" y="2465589"/>
            <a:ext cx="1710022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ui,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Ib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6897219" y="3461015"/>
            <a:ext cx="1632173" cy="9329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nita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mud</a:t>
            </a:r>
          </a:p>
          <a:p>
            <a:pPr marL="44108" marR="0">
              <a:lnSpc>
                <a:spcPts val="3127"/>
              </a:lnSpc>
              <a:spcBef>
                <a:spcPts val="791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oleh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46837" y="4954154"/>
            <a:ext cx="2600243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*Aturan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Pakai*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643526" y="5451867"/>
            <a:ext cx="15053769" cy="9329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Larutkan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HYDROMAMMA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LEMON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ke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dalam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500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ml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air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matang.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Aduk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merata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nikmati.</a:t>
            </a:r>
          </a:p>
          <a:p>
            <a:pPr marL="5150570" marR="0">
              <a:lnSpc>
                <a:spcPts val="3127"/>
              </a:lnSpc>
              <a:spcBef>
                <a:spcPts val="791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*Cara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penggunaan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obat:*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49835" y="6447293"/>
            <a:ext cx="17395269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Menurut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petunjuk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penggunaan,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produk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ini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dapat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dikonsumsi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dua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kali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sehari.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Namun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karena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produk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ini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60955" y="6945006"/>
            <a:ext cx="17932502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mengandung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asam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folat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Anda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juga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mengkonsumsi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suplemen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asam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folat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dari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dokter,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sebaiknya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Anda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71355" y="7442719"/>
            <a:ext cx="18185596" cy="435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berkonsultasi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dulu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dengan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dokter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spesialis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kandungan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Anda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mengenai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penggunaan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produk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ini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agar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asupa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726460" y="7940432"/>
            <a:ext cx="6644344" cy="9329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asam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folat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bagi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Anda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tidak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berlebihan.</a:t>
            </a:r>
          </a:p>
          <a:p>
            <a:pPr marL="2444568" marR="0">
              <a:lnSpc>
                <a:spcPts val="3127"/>
              </a:lnSpc>
              <a:spcBef>
                <a:spcPts val="791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*Dosis:*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081880" y="8935858"/>
            <a:ext cx="3706066" cy="9329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27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1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kali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sehari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1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sachet</a:t>
            </a:r>
          </a:p>
          <a:p>
            <a:pPr marL="347326" marR="0">
              <a:lnSpc>
                <a:spcPts val="3127"/>
              </a:lnSpc>
              <a:spcBef>
                <a:spcPts val="791"/>
              </a:spcBef>
              <a:spcAft>
                <a:spcPts val="0"/>
              </a:spcAft>
            </a:pP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*Efek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samping:*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323232"/>
                </a:solidFill>
                <a:latin typeface="WEDPHI+Arimo-Bold"/>
                <a:cs typeface="WEDPHI+Arimo-Bold"/>
              </a:rPr>
              <a:t>-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60793" y="1809479"/>
            <a:ext cx="7525815" cy="4830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3.Blackmores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Pregnancy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&amp;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Breast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Feeding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Gold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0664" y="2630915"/>
            <a:ext cx="17261884" cy="212591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569105" marR="0">
              <a:lnSpc>
                <a:spcPts val="350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-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*kategori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obat:*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vitamin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&amp;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suplemen</a:t>
            </a:r>
          </a:p>
          <a:p>
            <a:pPr marL="4489505" marR="0">
              <a:lnSpc>
                <a:spcPts val="32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-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*aturan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pakai:*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Dapat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dikonsumsi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sesudah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makan.</a:t>
            </a:r>
          </a:p>
          <a:p>
            <a:pPr marL="327263" marR="0">
              <a:lnSpc>
                <a:spcPts val="3234"/>
              </a:lnSpc>
              <a:spcBef>
                <a:spcPts val="5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-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*kegunaan*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: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Blackmores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Pregnancy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&amp;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Breastfeeding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Gold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adalah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suplemen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yang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mengandung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17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nutrisi</a:t>
            </a:r>
          </a:p>
          <a:p>
            <a:pPr marL="0" marR="0">
              <a:lnSpc>
                <a:spcPts val="32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esensial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untuk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membantu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memenuhi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nutrisi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ibu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buah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hati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selama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kehamilan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hingga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menyusui.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Produk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ini</a:t>
            </a:r>
          </a:p>
          <a:p>
            <a:pPr marL="2597620" marR="0">
              <a:lnSpc>
                <a:spcPts val="3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dibuat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dari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komposisi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bahan-bahan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natural.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Oleh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karena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itu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produk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vitamin.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83103" y="4684504"/>
            <a:ext cx="319083" cy="4830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-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393519" y="4684504"/>
            <a:ext cx="15183997" cy="8937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0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nggunaan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obat*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: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Konsumsi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kapsul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secara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aman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sesuai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dengan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dosis,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yaitu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2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kali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sehari.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Atau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bila</a:t>
            </a:r>
          </a:p>
          <a:p>
            <a:pPr marL="1280982" marR="0">
              <a:lnSpc>
                <a:spcPts val="3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perlu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berkonsultasi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terlebih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dahulu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dengan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dokter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mengenai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dosisnya.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04741" y="5505941"/>
            <a:ext cx="16482204" cy="17151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2906" marR="0">
              <a:lnSpc>
                <a:spcPts val="350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-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*dosis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obat*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: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Dewasa: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2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kapsul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lunak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setiap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hari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setelah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makan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atau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sesuai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petunjuk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dokter</a:t>
            </a:r>
          </a:p>
          <a:p>
            <a:pPr marL="182600" marR="0">
              <a:lnSpc>
                <a:spcPts val="32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-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*efek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samping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obat:*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Blackmores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Pregnancy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&amp;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Breast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Feeding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Gold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sangat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minim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akan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efek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samping.</a:t>
            </a:r>
          </a:p>
          <a:p>
            <a:pPr marL="0" marR="0">
              <a:lnSpc>
                <a:spcPts val="3234"/>
              </a:lnSpc>
              <a:spcBef>
                <a:spcPts val="5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Tetapi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efek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seperti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mual,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kehilangan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nafsu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makan,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kembung,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lidah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rasa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pahit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bisa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terjadi.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Jika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Mama</a:t>
            </a:r>
          </a:p>
          <a:p>
            <a:pPr marL="2143784" marR="0">
              <a:lnSpc>
                <a:spcPts val="3233"/>
              </a:lnSpc>
              <a:spcBef>
                <a:spcPts val="0"/>
              </a:spcBef>
              <a:spcAft>
                <a:spcPts val="0"/>
              </a:spcAft>
            </a:pP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engalami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hal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ini,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ada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baiknya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Mama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segera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memperhatikan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dokter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700">
                <a:solidFill>
                  <a:srgbClr val="4f674f"/>
                </a:solidFill>
                <a:latin typeface="DQPHLQ+Calistoga-Regular"/>
                <a:cs typeface="DQPHLQ+Calistoga-Regular"/>
              </a:rPr>
              <a:t>kandungan.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72310" y="702922"/>
            <a:ext cx="2485421" cy="4970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13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2">
                <a:solidFill>
                  <a:srgbClr val="4f674f"/>
                </a:solidFill>
                <a:latin typeface="DQPHLQ+Calistoga-Regular"/>
                <a:cs typeface="DQPHLQ+Calistoga-Regular"/>
              </a:rPr>
              <a:t>MALOCO</a:t>
            </a:r>
            <a:r>
              <a:rPr dirty="0" sz="2800">
                <a:solidFill>
                  <a:srgbClr val="4f674f"/>
                </a:solidFill>
                <a:latin typeface="DQPHLQ+Calistoga-Regular"/>
                <a:cs typeface="DQPHLQ+Calistoga-Regular"/>
              </a:rPr>
              <a:t> </a:t>
            </a:r>
            <a:r>
              <a:rPr dirty="0" sz="2800" spc="-11">
                <a:solidFill>
                  <a:srgbClr val="4f674f"/>
                </a:solidFill>
                <a:latin typeface="DQPHLQ+Calistoga-Regular"/>
                <a:cs typeface="DQPHLQ+Calistoga-Regular"/>
              </a:rPr>
              <a:t>PLUS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31086" y="1177444"/>
            <a:ext cx="1051583" cy="856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5093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7" b="1">
                <a:solidFill>
                  <a:srgbClr val="4f674f"/>
                </a:solidFill>
                <a:latin typeface="WEDPHI+Arimo-Bold"/>
                <a:cs typeface="WEDPHI+Arimo-Bold"/>
              </a:rPr>
              <a:t>MOL</a:t>
            </a:r>
          </a:p>
          <a:p>
            <a:pPr marL="0" marR="0">
              <a:lnSpc>
                <a:spcPts val="3105"/>
              </a:lnSpc>
              <a:spcBef>
                <a:spcPts val="230"/>
              </a:spcBef>
              <a:spcAft>
                <a:spcPts val="0"/>
              </a:spcAft>
            </a:pP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prod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11296" y="1177444"/>
            <a:ext cx="12931464" cy="856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dalah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obat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di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gunakan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membantu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ibu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menyusui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menin</a:t>
            </a:r>
            <a:r>
              <a:rPr dirty="0" sz="2800" spc="4933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kan</a:t>
            </a:r>
          </a:p>
          <a:p>
            <a:pPr marL="357" marR="0">
              <a:lnSpc>
                <a:spcPts val="3105"/>
              </a:lnSpc>
              <a:spcBef>
                <a:spcPts val="230"/>
              </a:spcBef>
              <a:spcAft>
                <a:spcPts val="0"/>
              </a:spcAft>
            </a:pP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lebih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di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utamakan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ibu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menyusui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yang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mempunyai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masalah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k</a:t>
            </a:r>
            <a:r>
              <a:rPr dirty="0" sz="2800" spc="3533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ngnya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23351" y="2024789"/>
            <a:ext cx="16653073" cy="856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produksi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ASI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baik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primer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maupun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sekunder.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Dalam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penggunaan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obat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ini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HARUS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SESUAI</a:t>
            </a:r>
            <a:r>
              <a:rPr dirty="0" sz="2800" spc="5865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GAN</a:t>
            </a:r>
          </a:p>
          <a:p>
            <a:pPr marL="6041809" marR="0">
              <a:lnSpc>
                <a:spcPts val="3105"/>
              </a:lnSpc>
              <a:spcBef>
                <a:spcPts val="230"/>
              </a:spcBef>
              <a:spcAft>
                <a:spcPts val="0"/>
              </a:spcAft>
            </a:pP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PETUNJUK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DOKTER.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863648" y="3295805"/>
            <a:ext cx="2661301" cy="4325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Indikasi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Umum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58109" y="3719476"/>
            <a:ext cx="15753117" cy="4325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INFORMASI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OBAT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INI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HANYA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UNTUK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KALANGAN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MEDIS.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Hipogalaksia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primer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dan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sekunder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088259" y="4566821"/>
            <a:ext cx="6367257" cy="85620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29401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Komposisi</a:t>
            </a:r>
          </a:p>
          <a:p>
            <a:pPr marL="0" marR="0">
              <a:lnSpc>
                <a:spcPts val="3105"/>
              </a:lnSpc>
              <a:spcBef>
                <a:spcPts val="230"/>
              </a:spcBef>
              <a:spcAft>
                <a:spcPts val="0"/>
              </a:spcAft>
            </a:pP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Vit.B12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20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mcg,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Placental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extr.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15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8" b="1">
                <a:solidFill>
                  <a:srgbClr val="4f674f"/>
                </a:solidFill>
                <a:latin typeface="WEDPHI+Arimo-Bold"/>
                <a:cs typeface="WEDPHI+Arimo-Bold"/>
              </a:rPr>
              <a:t>mg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36994" y="5837837"/>
            <a:ext cx="16774163" cy="12798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652935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Dosis</a:t>
            </a:r>
          </a:p>
          <a:p>
            <a:pPr marL="0" marR="0">
              <a:lnSpc>
                <a:spcPts val="3105"/>
              </a:lnSpc>
              <a:spcBef>
                <a:spcPts val="230"/>
              </a:spcBef>
              <a:spcAft>
                <a:spcPts val="0"/>
              </a:spcAft>
            </a:pP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PENGGUNAAN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OBAT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INI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HARUS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SESUAI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DENGAN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PETUNJUK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5" b="1">
                <a:solidFill>
                  <a:srgbClr val="4f674f"/>
                </a:solidFill>
                <a:latin typeface="WEDPHI+Arimo-Bold"/>
                <a:cs typeface="WEDPHI+Arimo-Bold"/>
              </a:rPr>
              <a:t>DOKTER.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3</a:t>
            </a:r>
            <a:r>
              <a:rPr dirty="0" sz="2800" spc="-18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x</a:t>
            </a:r>
            <a:r>
              <a:rPr dirty="0" sz="2800" spc="-18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sehari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1</a:t>
            </a:r>
            <a:r>
              <a:rPr dirty="0" sz="2800" spc="-18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tablet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selama</a:t>
            </a:r>
          </a:p>
          <a:p>
            <a:pPr marL="6857597" marR="0">
              <a:lnSpc>
                <a:spcPts val="3105"/>
              </a:lnSpc>
              <a:spcBef>
                <a:spcPts val="280"/>
              </a:spcBef>
              <a:spcAft>
                <a:spcPts val="0"/>
              </a:spcAft>
            </a:pP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masa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4" b="1">
                <a:solidFill>
                  <a:srgbClr val="4f674f"/>
                </a:solidFill>
                <a:latin typeface="WEDPHI+Arimo-Bold"/>
                <a:cs typeface="WEDPHI+Arimo-Bold"/>
              </a:rPr>
              <a:t>menyusui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020017" y="7532525"/>
            <a:ext cx="2309184" cy="4325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Aturan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Pakai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3836" y="7956197"/>
            <a:ext cx="10284812" cy="4325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Setiap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habis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makan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utama,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2" b="1">
                <a:solidFill>
                  <a:srgbClr val="4f674f"/>
                </a:solidFill>
                <a:latin typeface="WEDPHI+Arimo-Bold"/>
                <a:cs typeface="WEDPHI+Arimo-Bold"/>
              </a:rPr>
              <a:t>dapat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ditelan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utuh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atau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dikunyah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862854" y="8803540"/>
            <a:ext cx="2700375" cy="856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0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00" spc="-11" b="1">
                <a:solidFill>
                  <a:srgbClr val="4f674f"/>
                </a:solidFill>
                <a:latin typeface="WEDPHI+Arimo-Bold"/>
                <a:cs typeface="WEDPHI+Arimo-Bold"/>
              </a:rPr>
              <a:t>Kontra</a:t>
            </a:r>
            <a:r>
              <a:rPr dirty="0" sz="2800" b="1">
                <a:solidFill>
                  <a:srgbClr val="4f674f"/>
                </a:solidFill>
                <a:latin typeface="WEDPHI+Arimo-Bold"/>
                <a:cs typeface="WEDPHI+Arimo-Bold"/>
              </a:rPr>
              <a:t> </a:t>
            </a: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Indikasi</a:t>
            </a:r>
          </a:p>
          <a:p>
            <a:pPr marL="177006" marR="0">
              <a:lnSpc>
                <a:spcPts val="3105"/>
              </a:lnSpc>
              <a:spcBef>
                <a:spcPts val="230"/>
              </a:spcBef>
              <a:spcAft>
                <a:spcPts val="0"/>
              </a:spcAft>
            </a:pPr>
            <a:r>
              <a:rPr dirty="0" sz="2800" spc="-10" b="1">
                <a:solidFill>
                  <a:srgbClr val="4f674f"/>
                </a:solidFill>
                <a:latin typeface="WEDPHI+Arimo-Bold"/>
                <a:cs typeface="WEDPHI+Arimo-Bold"/>
              </a:rPr>
              <a:t>hipersensitif.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2022-04-07T20:10:28-05:00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458074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