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2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73658" y="0"/>
            <a:ext cx="5832945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50032" y="2295905"/>
            <a:ext cx="7086600" cy="177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07870" y="1873073"/>
            <a:ext cx="8027034" cy="31356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7.jp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jp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741926" y="6494171"/>
            <a:ext cx="27082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3"/>
              </a:rPr>
              <a:t>http://www.free-powerpoint-templates-design.com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15187" y="402413"/>
            <a:ext cx="462851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0" spc="-20" dirty="0" err="1">
                <a:latin typeface="Calibri Light"/>
                <a:cs typeface="Calibri Light"/>
              </a:rPr>
              <a:t>Kelompok</a:t>
            </a:r>
            <a:r>
              <a:rPr sz="6000" b="0" spc="-80" dirty="0">
                <a:latin typeface="Calibri Light"/>
                <a:cs typeface="Calibri Light"/>
              </a:rPr>
              <a:t> </a:t>
            </a:r>
            <a:r>
              <a:rPr sz="6000" b="0" spc="-5" dirty="0" smtClean="0">
                <a:latin typeface="Calibri Light"/>
                <a:cs typeface="Calibri Light"/>
              </a:rPr>
              <a:t>2</a:t>
            </a:r>
            <a:endParaRPr sz="6000" dirty="0">
              <a:latin typeface="Calibri Light"/>
              <a:cs typeface="Calibri Ligh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7209" y="1642109"/>
            <a:ext cx="5114925" cy="1385570"/>
          </a:xfrm>
          <a:custGeom>
            <a:avLst/>
            <a:gdLst/>
            <a:ahLst/>
            <a:cxnLst/>
            <a:rect l="l" t="t" r="r" b="b"/>
            <a:pathLst>
              <a:path w="5114925" h="1385570">
                <a:moveTo>
                  <a:pt x="0" y="1385316"/>
                </a:moveTo>
                <a:lnTo>
                  <a:pt x="5114544" y="1385316"/>
                </a:lnTo>
                <a:lnTo>
                  <a:pt x="5114544" y="0"/>
                </a:lnTo>
                <a:lnTo>
                  <a:pt x="0" y="0"/>
                </a:lnTo>
                <a:lnTo>
                  <a:pt x="0" y="1385316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129745"/>
              </p:ext>
            </p:extLst>
          </p:nvPr>
        </p:nvGraphicFramePr>
        <p:xfrm>
          <a:off x="537209" y="1642109"/>
          <a:ext cx="5939791" cy="16747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6270"/>
                <a:gridCol w="2823521"/>
              </a:tblGrid>
              <a:tr h="509561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lang="en-US" sz="2800" spc="-25" dirty="0" err="1" smtClean="0">
                          <a:latin typeface="Calibri"/>
                          <a:cs typeface="Calibri"/>
                        </a:rPr>
                        <a:t>Peny</a:t>
                      </a:r>
                      <a:r>
                        <a:rPr lang="en-US" sz="2800" spc="-25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2800" spc="-25" baseline="0" dirty="0" err="1" smtClean="0">
                          <a:latin typeface="Calibri"/>
                          <a:cs typeface="Calibri"/>
                        </a:rPr>
                        <a:t>Alvionita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lang="en-US" sz="2800" spc="-5" dirty="0" smtClean="0">
                          <a:latin typeface="Calibri"/>
                          <a:cs typeface="Calibri"/>
                        </a:rPr>
                        <a:t>20</a:t>
                      </a:r>
                      <a:r>
                        <a:rPr sz="2800" spc="-5" dirty="0" smtClean="0">
                          <a:latin typeface="Calibri"/>
                          <a:cs typeface="Calibri"/>
                        </a:rPr>
                        <a:t>1010</a:t>
                      </a:r>
                      <a:r>
                        <a:rPr lang="en-US" sz="2800" spc="-5" dirty="0" smtClean="0">
                          <a:latin typeface="Calibri"/>
                          <a:cs typeface="Calibri"/>
                        </a:rPr>
                        <a:t>1</a:t>
                      </a:r>
                      <a:r>
                        <a:rPr sz="2800" spc="-5" dirty="0" smtClean="0">
                          <a:latin typeface="Calibri"/>
                          <a:cs typeface="Calibri"/>
                        </a:rPr>
                        <a:t>0</a:t>
                      </a:r>
                      <a:r>
                        <a:rPr lang="en-US" sz="2800" spc="-5" dirty="0" smtClean="0">
                          <a:latin typeface="Calibri"/>
                          <a:cs typeface="Calibri"/>
                        </a:rPr>
                        <a:t>18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solidFill>
                      <a:srgbClr val="FFFFFF"/>
                    </a:solidFill>
                  </a:tcPr>
                </a:tc>
              </a:tr>
              <a:tr h="426808">
                <a:tc>
                  <a:txBody>
                    <a:bodyPr/>
                    <a:lstStyle/>
                    <a:p>
                      <a:pPr marL="90170">
                        <a:lnSpc>
                          <a:spcPts val="2940"/>
                        </a:lnSpc>
                      </a:pPr>
                      <a:r>
                        <a:rPr lang="en-US" sz="2800" spc="-10" dirty="0" err="1" smtClean="0">
                          <a:latin typeface="Calibri"/>
                          <a:cs typeface="Calibri"/>
                        </a:rPr>
                        <a:t>Hanisa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49860">
                        <a:lnSpc>
                          <a:spcPts val="2940"/>
                        </a:lnSpc>
                      </a:pPr>
                      <a:r>
                        <a:rPr lang="en-US" sz="2800" spc="-5" dirty="0" smtClean="0">
                          <a:latin typeface="Calibri"/>
                          <a:cs typeface="Calibri"/>
                        </a:rPr>
                        <a:t>20</a:t>
                      </a:r>
                      <a:r>
                        <a:rPr sz="2800" spc="-5" dirty="0" smtClean="0">
                          <a:latin typeface="Calibri"/>
                          <a:cs typeface="Calibri"/>
                        </a:rPr>
                        <a:t>1010</a:t>
                      </a:r>
                      <a:r>
                        <a:rPr lang="en-US" sz="2800" spc="-5" dirty="0" smtClean="0">
                          <a:latin typeface="Calibri"/>
                          <a:cs typeface="Calibri"/>
                        </a:rPr>
                        <a:t>1</a:t>
                      </a:r>
                      <a:r>
                        <a:rPr sz="2800" spc="-5" dirty="0" smtClean="0">
                          <a:latin typeface="Calibri"/>
                          <a:cs typeface="Calibri"/>
                        </a:rPr>
                        <a:t>0</a:t>
                      </a:r>
                      <a:r>
                        <a:rPr lang="en-US" sz="2800" spc="-5" dirty="0" smtClean="0">
                          <a:latin typeface="Calibri"/>
                          <a:cs typeface="Calibri"/>
                        </a:rPr>
                        <a:t>19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  <a:tr h="448946">
                <a:tc>
                  <a:txBody>
                    <a:bodyPr/>
                    <a:lstStyle/>
                    <a:p>
                      <a:pPr marL="90170">
                        <a:lnSpc>
                          <a:spcPts val="2940"/>
                        </a:lnSpc>
                      </a:pPr>
                      <a:r>
                        <a:rPr sz="2800" spc="-5" dirty="0" err="1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lang="en-US" sz="2800" spc="-5" dirty="0" err="1" smtClean="0">
                          <a:latin typeface="Calibri"/>
                          <a:cs typeface="Calibri"/>
                        </a:rPr>
                        <a:t>ntan</a:t>
                      </a:r>
                      <a:r>
                        <a:rPr lang="en-US" sz="2800" spc="-5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2800" spc="-5" baseline="0" dirty="0" err="1" smtClean="0">
                          <a:latin typeface="Calibri"/>
                          <a:cs typeface="Calibri"/>
                        </a:rPr>
                        <a:t>Choiril</a:t>
                      </a:r>
                      <a:r>
                        <a:rPr lang="en-US" sz="2800" spc="-5" baseline="0" dirty="0" smtClean="0">
                          <a:latin typeface="Calibri"/>
                          <a:cs typeface="Calibri"/>
                        </a:rPr>
                        <a:t> M.A</a:t>
                      </a:r>
                    </a:p>
                    <a:p>
                      <a:pPr marL="90170">
                        <a:lnSpc>
                          <a:spcPts val="2940"/>
                        </a:lnSpc>
                      </a:pPr>
                      <a:r>
                        <a:rPr lang="en-US" sz="2800" spc="-5" baseline="0" dirty="0" err="1" smtClean="0">
                          <a:latin typeface="Calibri"/>
                          <a:cs typeface="Calibri"/>
                        </a:rPr>
                        <a:t>Tinik</a:t>
                      </a:r>
                      <a:r>
                        <a:rPr lang="en-US" sz="2800" spc="-5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2800" spc="-5" baseline="0" dirty="0" err="1" smtClean="0">
                          <a:latin typeface="Calibri"/>
                          <a:cs typeface="Calibri"/>
                        </a:rPr>
                        <a:t>Hartini</a:t>
                      </a:r>
                      <a:r>
                        <a:rPr lang="en-US" sz="2800" spc="-5" baseline="0" dirty="0" smtClean="0">
                          <a:latin typeface="Calibri"/>
                          <a:cs typeface="Calibri"/>
                        </a:rPr>
                        <a:t>             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ts val="2940"/>
                        </a:lnSpc>
                      </a:pPr>
                      <a:r>
                        <a:rPr lang="en-US" sz="2800" spc="-5" dirty="0" smtClean="0">
                          <a:latin typeface="Calibri"/>
                          <a:cs typeface="Calibri"/>
                        </a:rPr>
                        <a:t>20</a:t>
                      </a:r>
                      <a:r>
                        <a:rPr sz="2800" spc="-5" dirty="0" smtClean="0">
                          <a:latin typeface="Calibri"/>
                          <a:cs typeface="Calibri"/>
                        </a:rPr>
                        <a:t>1010</a:t>
                      </a:r>
                      <a:r>
                        <a:rPr lang="en-US" sz="2800" spc="-5" dirty="0" smtClean="0">
                          <a:latin typeface="Calibri"/>
                          <a:cs typeface="Calibri"/>
                        </a:rPr>
                        <a:t>1</a:t>
                      </a:r>
                      <a:r>
                        <a:rPr sz="2800" spc="-5" dirty="0" smtClean="0">
                          <a:latin typeface="Calibri"/>
                          <a:cs typeface="Calibri"/>
                        </a:rPr>
                        <a:t>0</a:t>
                      </a:r>
                      <a:r>
                        <a:rPr lang="en-US" sz="2800" spc="-5" dirty="0" smtClean="0">
                          <a:latin typeface="Calibri"/>
                          <a:cs typeface="Calibri"/>
                        </a:rPr>
                        <a:t>20</a:t>
                      </a:r>
                    </a:p>
                    <a:p>
                      <a:pPr marL="150495">
                        <a:lnSpc>
                          <a:spcPts val="2940"/>
                        </a:lnSpc>
                      </a:pPr>
                      <a:r>
                        <a:rPr lang="en-US" sz="2800" spc="-5" dirty="0" smtClean="0">
                          <a:latin typeface="Calibri"/>
                          <a:cs typeface="Calibri"/>
                        </a:rPr>
                        <a:t>2010101021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4652985" y="2305526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6" y="-25400"/>
                </a:moveTo>
                <a:lnTo>
                  <a:pt x="6" y="25412"/>
                </a:lnTo>
              </a:path>
            </a:pathLst>
          </a:custGeom>
          <a:ln w="50800">
            <a:solidFill>
              <a:srgbClr val="2492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12492" y="1340992"/>
            <a:ext cx="8353425" cy="4100195"/>
            <a:chOff x="1912492" y="1340992"/>
            <a:chExt cx="8353425" cy="410019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15667" y="1344167"/>
              <a:ext cx="8346948" cy="409346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915667" y="1344167"/>
              <a:ext cx="8347075" cy="4093845"/>
            </a:xfrm>
            <a:custGeom>
              <a:avLst/>
              <a:gdLst/>
              <a:ahLst/>
              <a:cxnLst/>
              <a:rect l="l" t="t" r="r" b="b"/>
              <a:pathLst>
                <a:path w="8347075" h="4093845">
                  <a:moveTo>
                    <a:pt x="0" y="4093464"/>
                  </a:moveTo>
                  <a:lnTo>
                    <a:pt x="8346948" y="4093464"/>
                  </a:lnTo>
                  <a:lnTo>
                    <a:pt x="8346948" y="0"/>
                  </a:lnTo>
                  <a:lnTo>
                    <a:pt x="0" y="0"/>
                  </a:lnTo>
                  <a:lnTo>
                    <a:pt x="0" y="4093464"/>
                  </a:lnTo>
                  <a:close/>
                </a:path>
              </a:pathLst>
            </a:custGeom>
            <a:ln w="6350">
              <a:solidFill>
                <a:srgbClr val="EE6C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94154" y="1370457"/>
            <a:ext cx="7010400" cy="606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Dosis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&amp;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Cara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Penggunaan: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Arial"/>
                <a:cs typeface="Arial"/>
              </a:rPr>
              <a:t>Umumnya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Hemobion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diminum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1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kali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sehari</a:t>
            </a:r>
            <a:r>
              <a:rPr sz="1800" dirty="0">
                <a:latin typeface="Arial"/>
                <a:cs typeface="Arial"/>
              </a:rPr>
              <a:t> 1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Kapsul,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setelah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makan.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94152" y="2224279"/>
            <a:ext cx="8180070" cy="3166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Cara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Penyimpanan:</a:t>
            </a:r>
            <a:endParaRPr sz="20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Arial"/>
                <a:cs typeface="Arial"/>
              </a:rPr>
              <a:t>Simpan</a:t>
            </a:r>
            <a:r>
              <a:rPr sz="1800" spc="-10" dirty="0">
                <a:latin typeface="Arial"/>
                <a:cs typeface="Arial"/>
              </a:rPr>
              <a:t> pada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suhu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 </a:t>
            </a:r>
            <a:r>
              <a:rPr sz="1800" spc="-15" dirty="0">
                <a:latin typeface="Arial"/>
                <a:cs typeface="Arial"/>
              </a:rPr>
              <a:t>bawah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25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derajat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Celcius.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Efek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Samping:</a:t>
            </a:r>
            <a:endParaRPr sz="2000">
              <a:latin typeface="Arial"/>
              <a:cs typeface="Arial"/>
            </a:endParaRPr>
          </a:p>
          <a:p>
            <a:pPr marL="12700" marR="642620" algn="just">
              <a:lnSpc>
                <a:spcPct val="100000"/>
              </a:lnSpc>
              <a:spcBef>
                <a:spcPts val="10"/>
              </a:spcBef>
            </a:pPr>
            <a:r>
              <a:rPr sz="1800" dirty="0">
                <a:latin typeface="Arial"/>
                <a:cs typeface="Arial"/>
              </a:rPr>
              <a:t>Efek </a:t>
            </a:r>
            <a:r>
              <a:rPr sz="1800" spc="-5" dirty="0">
                <a:latin typeface="Arial"/>
                <a:cs typeface="Arial"/>
              </a:rPr>
              <a:t>samping </a:t>
            </a:r>
            <a:r>
              <a:rPr sz="1800" spc="-10" dirty="0">
                <a:latin typeface="Arial"/>
                <a:cs typeface="Arial"/>
              </a:rPr>
              <a:t>yang </a:t>
            </a:r>
            <a:r>
              <a:rPr sz="1800" spc="-5" dirty="0">
                <a:latin typeface="Arial"/>
                <a:cs typeface="Arial"/>
              </a:rPr>
              <a:t>mungkin terjadi </a:t>
            </a:r>
            <a:r>
              <a:rPr sz="1800" spc="-10" dirty="0">
                <a:latin typeface="Arial"/>
                <a:cs typeface="Arial"/>
              </a:rPr>
              <a:t>adalah </a:t>
            </a:r>
            <a:r>
              <a:rPr sz="1800" spc="-5" dirty="0">
                <a:latin typeface="Arial"/>
                <a:cs typeface="Arial"/>
              </a:rPr>
              <a:t>mual </a:t>
            </a:r>
            <a:r>
              <a:rPr sz="1800" spc="-10" dirty="0">
                <a:latin typeface="Arial"/>
                <a:cs typeface="Arial"/>
              </a:rPr>
              <a:t>dan </a:t>
            </a:r>
            <a:r>
              <a:rPr sz="1800" spc="-5" dirty="0">
                <a:latin typeface="Arial"/>
                <a:cs typeface="Arial"/>
              </a:rPr>
              <a:t>konstipasi (sembelit).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Suplemen Hemobion mungkin </a:t>
            </a:r>
            <a:r>
              <a:rPr sz="1800" spc="-10" dirty="0">
                <a:latin typeface="Arial"/>
                <a:cs typeface="Arial"/>
              </a:rPr>
              <a:t>dapat menyebabkan </a:t>
            </a:r>
            <a:r>
              <a:rPr sz="1800" spc="-5" dirty="0">
                <a:latin typeface="Arial"/>
                <a:cs typeface="Arial"/>
              </a:rPr>
              <a:t>tinja </a:t>
            </a:r>
            <a:r>
              <a:rPr sz="1800" dirty="0">
                <a:latin typeface="Arial"/>
                <a:cs typeface="Arial"/>
              </a:rPr>
              <a:t>/ </a:t>
            </a:r>
            <a:r>
              <a:rPr sz="1800" spc="-10" dirty="0">
                <a:latin typeface="Arial"/>
                <a:cs typeface="Arial"/>
              </a:rPr>
              <a:t>buang </a:t>
            </a:r>
            <a:r>
              <a:rPr sz="1800" spc="-5" dirty="0">
                <a:latin typeface="Arial"/>
                <a:cs typeface="Arial"/>
              </a:rPr>
              <a:t>air besar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berwarna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hitam.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Kontraindikasi: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800" spc="-5" dirty="0">
                <a:latin typeface="Arial"/>
                <a:cs typeface="Arial"/>
              </a:rPr>
              <a:t>Jangan berikan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Hemobion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kepada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pasien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yang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hipersensitif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terhadap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komponen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obat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1372" y="59184"/>
            <a:ext cx="4918710" cy="1158875"/>
            <a:chOff x="71372" y="59184"/>
            <a:chExt cx="4918710" cy="1158875"/>
          </a:xfrm>
        </p:grpSpPr>
        <p:sp>
          <p:nvSpPr>
            <p:cNvPr id="3" name="object 3"/>
            <p:cNvSpPr/>
            <p:nvPr/>
          </p:nvSpPr>
          <p:spPr>
            <a:xfrm>
              <a:off x="77722" y="65534"/>
              <a:ext cx="4906010" cy="1146175"/>
            </a:xfrm>
            <a:custGeom>
              <a:avLst/>
              <a:gdLst/>
              <a:ahLst/>
              <a:cxnLst/>
              <a:rect l="l" t="t" r="r" b="b"/>
              <a:pathLst>
                <a:path w="4906010" h="1146175">
                  <a:moveTo>
                    <a:pt x="0" y="1146045"/>
                  </a:moveTo>
                  <a:lnTo>
                    <a:pt x="4905756" y="1146045"/>
                  </a:lnTo>
                  <a:lnTo>
                    <a:pt x="4905756" y="0"/>
                  </a:lnTo>
                  <a:lnTo>
                    <a:pt x="0" y="0"/>
                  </a:lnTo>
                  <a:lnTo>
                    <a:pt x="0" y="1146045"/>
                  </a:lnTo>
                  <a:close/>
                </a:path>
              </a:pathLst>
            </a:custGeom>
            <a:ln w="12700">
              <a:solidFill>
                <a:srgbClr val="EE6C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6822" y="153034"/>
              <a:ext cx="3569904" cy="37592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29812" y="356072"/>
              <a:ext cx="136777" cy="6963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09136" y="153034"/>
              <a:ext cx="844804" cy="37566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4340" y="701674"/>
              <a:ext cx="4166872" cy="375666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157071" y="1522221"/>
            <a:ext cx="694372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Golongan: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Obat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bebas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Kegunaan:</a:t>
            </a:r>
            <a:endParaRPr sz="18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untuk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membantu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memenuhi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nutrisi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ibu</a:t>
            </a:r>
            <a:r>
              <a:rPr sz="1800" dirty="0">
                <a:latin typeface="Arial"/>
                <a:cs typeface="Arial"/>
              </a:rPr>
              <a:t> dan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buah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hati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selama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kehamilan hingga menyusui terutama </a:t>
            </a:r>
            <a:r>
              <a:rPr sz="1800" spc="-10" dirty="0">
                <a:latin typeface="Arial"/>
                <a:cs typeface="Arial"/>
              </a:rPr>
              <a:t>pada </a:t>
            </a:r>
            <a:r>
              <a:rPr sz="1800" dirty="0">
                <a:latin typeface="Arial"/>
                <a:cs typeface="Arial"/>
              </a:rPr>
              <a:t>masa </a:t>
            </a:r>
            <a:r>
              <a:rPr sz="1800" spc="-10" dirty="0">
                <a:latin typeface="Arial"/>
                <a:cs typeface="Arial"/>
              </a:rPr>
              <a:t>1000 </a:t>
            </a:r>
            <a:r>
              <a:rPr sz="1800" spc="-5" dirty="0">
                <a:latin typeface="Arial"/>
                <a:cs typeface="Arial"/>
              </a:rPr>
              <a:t>hari pertama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kehidupannya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7071" y="3442839"/>
            <a:ext cx="458533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Dosis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obat: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tabLst>
                <a:tab pos="1489075" algn="l"/>
                <a:tab pos="2113915" algn="l"/>
                <a:tab pos="2865755" algn="l"/>
                <a:tab pos="3706495" algn="l"/>
              </a:tabLst>
            </a:pPr>
            <a:r>
              <a:rPr sz="1800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spc="5" dirty="0">
                <a:latin typeface="Arial"/>
                <a:cs typeface="Arial"/>
              </a:rPr>
              <a:t>g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5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10" dirty="0">
                <a:latin typeface="Arial"/>
                <a:cs typeface="Arial"/>
              </a:rPr>
              <a:t>oba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h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rus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1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es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5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et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nj</a:t>
            </a:r>
            <a:r>
              <a:rPr sz="1800" spc="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k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anjuran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dokter.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Dewasa: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2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kapsul/hari.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98894" y="3717159"/>
            <a:ext cx="22002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99770" algn="l"/>
                <a:tab pos="1807845" algn="l"/>
              </a:tabLst>
            </a:pPr>
            <a:r>
              <a:rPr sz="1800" spc="-10" dirty="0">
                <a:latin typeface="Arial"/>
                <a:cs typeface="Arial"/>
              </a:rPr>
              <a:t>pad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kemasan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10" dirty="0">
                <a:latin typeface="Arial"/>
                <a:cs typeface="Arial"/>
              </a:rPr>
              <a:t>dan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7071" y="4540377"/>
            <a:ext cx="42500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Aturan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pakai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obat: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Dikonsumsi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sesuai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petunjuk </a:t>
            </a:r>
            <a:r>
              <a:rPr sz="1800" spc="-10" dirty="0">
                <a:latin typeface="Arial"/>
                <a:cs typeface="Arial"/>
              </a:rPr>
              <a:t>penggunaan.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7071" y="5363362"/>
            <a:ext cx="228282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Efek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samping: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690245" algn="l"/>
                <a:tab pos="1444625" algn="l"/>
              </a:tabLst>
            </a:pP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kit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ru</a:t>
            </a:r>
            <a:r>
              <a:rPr sz="1800" spc="-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Mu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ta</a:t>
            </a:r>
            <a:r>
              <a:rPr sz="1800" spc="-5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menjadi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hijau.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85325" y="5637682"/>
            <a:ext cx="596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ar</a:t>
            </a:r>
            <a:r>
              <a:rPr sz="1800" dirty="0">
                <a:latin typeface="Arial"/>
                <a:cs typeface="Arial"/>
              </a:rPr>
              <a:t>e,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27481" y="5637682"/>
            <a:ext cx="9759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mb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t,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9251" y="5637682"/>
            <a:ext cx="11449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Perubahan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39086" y="5637682"/>
            <a:ext cx="6451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5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na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528482" y="5637682"/>
            <a:ext cx="571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fes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18" name="object 1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298180" y="1673940"/>
            <a:ext cx="2763202" cy="405270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1372" y="59181"/>
            <a:ext cx="2998470" cy="736600"/>
            <a:chOff x="71372" y="59181"/>
            <a:chExt cx="2998470" cy="736600"/>
          </a:xfrm>
        </p:grpSpPr>
        <p:sp>
          <p:nvSpPr>
            <p:cNvPr id="3" name="object 3"/>
            <p:cNvSpPr/>
            <p:nvPr/>
          </p:nvSpPr>
          <p:spPr>
            <a:xfrm>
              <a:off x="77722" y="65531"/>
              <a:ext cx="2985770" cy="723900"/>
            </a:xfrm>
            <a:custGeom>
              <a:avLst/>
              <a:gdLst/>
              <a:ahLst/>
              <a:cxnLst/>
              <a:rect l="l" t="t" r="r" b="b"/>
              <a:pathLst>
                <a:path w="2985770" h="723900">
                  <a:moveTo>
                    <a:pt x="0" y="723900"/>
                  </a:moveTo>
                  <a:lnTo>
                    <a:pt x="2985516" y="723900"/>
                  </a:lnTo>
                  <a:lnTo>
                    <a:pt x="2985516" y="0"/>
                  </a:lnTo>
                  <a:lnTo>
                    <a:pt x="0" y="0"/>
                  </a:lnTo>
                  <a:lnTo>
                    <a:pt x="0" y="723900"/>
                  </a:lnTo>
                  <a:close/>
                </a:path>
              </a:pathLst>
            </a:custGeom>
            <a:ln w="12700">
              <a:solidFill>
                <a:srgbClr val="EE6C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4817" y="216280"/>
              <a:ext cx="2740218" cy="375666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157069" y="1008075"/>
            <a:ext cx="10834370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Golongan: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Obat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Bebas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Kategori: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Vitamin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dan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Mineral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(Sebelum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dan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Sesudah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Melahirkan)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/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Antianemia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Arial"/>
                <a:cs typeface="Arial"/>
              </a:rPr>
              <a:t>Kandungan:</a:t>
            </a:r>
            <a:endParaRPr sz="18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Ferronyl </a:t>
            </a:r>
            <a:r>
              <a:rPr sz="1800" dirty="0">
                <a:latin typeface="Arial"/>
                <a:cs typeface="Arial"/>
              </a:rPr>
              <a:t>84,7 mg, </a:t>
            </a:r>
            <a:r>
              <a:rPr sz="1800" spc="-5" dirty="0">
                <a:latin typeface="Arial"/>
                <a:cs typeface="Arial"/>
              </a:rPr>
              <a:t>asam askorbat 150 </a:t>
            </a:r>
            <a:r>
              <a:rPr sz="1800" dirty="0">
                <a:latin typeface="Arial"/>
                <a:cs typeface="Arial"/>
              </a:rPr>
              <a:t>mg, </a:t>
            </a:r>
            <a:r>
              <a:rPr sz="1800" spc="-5" dirty="0">
                <a:latin typeface="Arial"/>
                <a:cs typeface="Arial"/>
              </a:rPr>
              <a:t>asam folat </a:t>
            </a:r>
            <a:r>
              <a:rPr sz="1800" dirty="0">
                <a:latin typeface="Arial"/>
                <a:cs typeface="Arial"/>
              </a:rPr>
              <a:t>1 mg, </a:t>
            </a:r>
            <a:r>
              <a:rPr sz="1800" spc="-5" dirty="0">
                <a:latin typeface="Arial"/>
                <a:cs typeface="Arial"/>
              </a:rPr>
              <a:t>vitamin </a:t>
            </a:r>
            <a:r>
              <a:rPr sz="1800" dirty="0">
                <a:latin typeface="Arial"/>
                <a:cs typeface="Arial"/>
              </a:rPr>
              <a:t>B12 </a:t>
            </a:r>
            <a:r>
              <a:rPr sz="1800" spc="-5" dirty="0">
                <a:latin typeface="Arial"/>
                <a:cs typeface="Arial"/>
              </a:rPr>
              <a:t>10 </a:t>
            </a:r>
            <a:r>
              <a:rPr sz="1800" dirty="0">
                <a:latin typeface="Arial"/>
                <a:cs typeface="Arial"/>
              </a:rPr>
              <a:t>mg, vitamin </a:t>
            </a:r>
            <a:r>
              <a:rPr sz="1800" spc="-5" dirty="0">
                <a:latin typeface="Arial"/>
                <a:cs typeface="Arial"/>
              </a:rPr>
              <a:t>B1 </a:t>
            </a:r>
            <a:r>
              <a:rPr sz="1800" dirty="0">
                <a:latin typeface="Arial"/>
                <a:cs typeface="Arial"/>
              </a:rPr>
              <a:t>3 mg, vitamin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B2 </a:t>
            </a:r>
            <a:r>
              <a:rPr sz="1800" dirty="0">
                <a:latin typeface="Arial"/>
                <a:cs typeface="Arial"/>
              </a:rPr>
              <a:t>3 </a:t>
            </a:r>
            <a:r>
              <a:rPr sz="1800" spc="-5" dirty="0">
                <a:latin typeface="Arial"/>
                <a:cs typeface="Arial"/>
              </a:rPr>
              <a:t>mg, </a:t>
            </a:r>
            <a:r>
              <a:rPr sz="1800" dirty="0">
                <a:latin typeface="Arial"/>
                <a:cs typeface="Arial"/>
              </a:rPr>
              <a:t>vitamin </a:t>
            </a:r>
            <a:r>
              <a:rPr sz="1800" spc="-5" dirty="0">
                <a:latin typeface="Arial"/>
                <a:cs typeface="Arial"/>
              </a:rPr>
              <a:t>B6 </a:t>
            </a:r>
            <a:r>
              <a:rPr sz="1800" dirty="0">
                <a:latin typeface="Arial"/>
                <a:cs typeface="Arial"/>
              </a:rPr>
              <a:t>5 </a:t>
            </a:r>
            <a:r>
              <a:rPr sz="1800" spc="-5" dirty="0">
                <a:latin typeface="Arial"/>
                <a:cs typeface="Arial"/>
              </a:rPr>
              <a:t>mg, nicotinamide 30 mg, calcium pantothenate 15 mg, ZnSO4.H2O 41,2 mg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(ekivalen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dengan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elemen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Zn)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15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mg,</a:t>
            </a:r>
            <a:r>
              <a:rPr sz="1800" spc="-10" dirty="0">
                <a:latin typeface="Arial"/>
                <a:cs typeface="Arial"/>
              </a:rPr>
              <a:t> lysine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50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mg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Bentuk: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Kaplet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Salut </a:t>
            </a:r>
            <a:r>
              <a:rPr sz="1800" spc="-10" dirty="0">
                <a:latin typeface="Arial"/>
                <a:cs typeface="Arial"/>
              </a:rPr>
              <a:t>Selaput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Satuan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Penjualan: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Strip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800" b="1" spc="-10" dirty="0">
                <a:latin typeface="Arial"/>
                <a:cs typeface="Arial"/>
              </a:rPr>
              <a:t>Kemasan: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Strip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@</a:t>
            </a:r>
            <a:r>
              <a:rPr sz="1800" spc="-5" dirty="0">
                <a:latin typeface="Arial"/>
                <a:cs typeface="Arial"/>
              </a:rPr>
              <a:t> 10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Kaplet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Salut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Selaput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Farmasi: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Kalbe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Farma.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90844" y="3398517"/>
            <a:ext cx="5867399" cy="333603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98777" y="737490"/>
            <a:ext cx="8326120" cy="5208270"/>
            <a:chOff x="1898777" y="737490"/>
            <a:chExt cx="8326120" cy="520827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1952" y="740665"/>
              <a:ext cx="8319516" cy="520141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901952" y="740665"/>
              <a:ext cx="8319770" cy="5201920"/>
            </a:xfrm>
            <a:custGeom>
              <a:avLst/>
              <a:gdLst/>
              <a:ahLst/>
              <a:cxnLst/>
              <a:rect l="l" t="t" r="r" b="b"/>
              <a:pathLst>
                <a:path w="8319770" h="5201920">
                  <a:moveTo>
                    <a:pt x="0" y="5201412"/>
                  </a:moveTo>
                  <a:lnTo>
                    <a:pt x="8319516" y="5201412"/>
                  </a:lnTo>
                  <a:lnTo>
                    <a:pt x="8319516" y="0"/>
                  </a:lnTo>
                  <a:lnTo>
                    <a:pt x="0" y="0"/>
                  </a:lnTo>
                  <a:lnTo>
                    <a:pt x="0" y="5201412"/>
                  </a:lnTo>
                  <a:close/>
                </a:path>
              </a:pathLst>
            </a:custGeom>
            <a:ln w="6350">
              <a:solidFill>
                <a:srgbClr val="EE6C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80692" y="765809"/>
            <a:ext cx="134175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Arial"/>
                <a:cs typeface="Arial"/>
              </a:rPr>
              <a:t>K</a:t>
            </a:r>
            <a:r>
              <a:rPr sz="2000" b="1" dirty="0">
                <a:latin typeface="Arial"/>
                <a:cs typeface="Arial"/>
              </a:rPr>
              <a:t>egunaa</a:t>
            </a:r>
            <a:r>
              <a:rPr sz="2000" b="1" spc="5" dirty="0">
                <a:latin typeface="Arial"/>
                <a:cs typeface="Arial"/>
              </a:rPr>
              <a:t>n</a:t>
            </a:r>
            <a:r>
              <a:rPr sz="2000" b="1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80692" y="1071830"/>
            <a:ext cx="81654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Ferofort</a:t>
            </a:r>
            <a:r>
              <a:rPr sz="1800" spc="1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digunakan</a:t>
            </a:r>
            <a:r>
              <a:rPr sz="1800" spc="1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untuk</a:t>
            </a:r>
            <a:r>
              <a:rPr sz="1800" spc="1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membantu</a:t>
            </a:r>
            <a:r>
              <a:rPr sz="1800" spc="1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terapi</a:t>
            </a:r>
            <a:r>
              <a:rPr sz="1800" spc="1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pengobatan</a:t>
            </a:r>
            <a:r>
              <a:rPr sz="1800" spc="1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dan</a:t>
            </a:r>
            <a:r>
              <a:rPr sz="1800" spc="1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mencegah</a:t>
            </a:r>
            <a:r>
              <a:rPr sz="1800" spc="1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anemia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Arial"/>
                <a:cs typeface="Arial"/>
              </a:rPr>
              <a:t>terutama</a:t>
            </a:r>
            <a:r>
              <a:rPr sz="1800" spc="-10" dirty="0">
                <a:latin typeface="Arial"/>
                <a:cs typeface="Arial"/>
              </a:rPr>
              <a:t> pada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ibu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hamil </a:t>
            </a:r>
            <a:r>
              <a:rPr sz="1800" spc="-10" dirty="0">
                <a:latin typeface="Arial"/>
                <a:cs typeface="Arial"/>
              </a:rPr>
              <a:t>dan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menyusui.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69294" y="2200147"/>
            <a:ext cx="2477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Dewasa:</a:t>
            </a:r>
            <a:r>
              <a:rPr sz="1800" spc="4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</a:t>
            </a:r>
            <a:r>
              <a:rPr sz="1800" spc="43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minum</a:t>
            </a:r>
            <a:r>
              <a:rPr sz="1800" spc="4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1-2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80686" y="1893828"/>
            <a:ext cx="5466715" cy="8807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Dosis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&amp;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Cara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Penggunaan: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Arial"/>
                <a:cs typeface="Arial"/>
              </a:rPr>
              <a:t>Cara</a:t>
            </a:r>
            <a:r>
              <a:rPr sz="1800" spc="459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Penggunaan</a:t>
            </a:r>
            <a:r>
              <a:rPr sz="1800" spc="4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Ferofort</a:t>
            </a:r>
            <a:r>
              <a:rPr sz="1800" spc="4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adalah</a:t>
            </a:r>
            <a:r>
              <a:rPr sz="1800" spc="4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sebagai</a:t>
            </a:r>
            <a:r>
              <a:rPr sz="1800" spc="4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berikut: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kaplet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sehari.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80686" y="3021840"/>
            <a:ext cx="6413500" cy="606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Arial"/>
                <a:cs typeface="Arial"/>
              </a:rPr>
              <a:t>Cara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Penyimpanan: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4977765" algn="l"/>
              </a:tabLst>
            </a:pPr>
            <a:r>
              <a:rPr sz="1800" spc="-5" dirty="0">
                <a:latin typeface="Arial"/>
                <a:cs typeface="Arial"/>
              </a:rPr>
              <a:t>Simpan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pada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suhu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bawah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30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derajat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Celcius.</a:t>
            </a:r>
            <a:r>
              <a:rPr sz="1800" spc="-1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Efek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Samping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47700" y="4181300"/>
            <a:ext cx="27971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Mual,</a:t>
            </a:r>
            <a:r>
              <a:rPr sz="1800" spc="1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muntah</a:t>
            </a:r>
            <a:r>
              <a:rPr sz="1800" spc="11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Nyeri</a:t>
            </a:r>
            <a:r>
              <a:rPr sz="1800" spc="1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uluhati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80685" y="3875280"/>
            <a:ext cx="5230495" cy="8807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Efek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samping: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800" spc="-10" dirty="0">
                <a:latin typeface="Arial"/>
                <a:cs typeface="Arial"/>
              </a:rPr>
              <a:t>penggunaan</a:t>
            </a:r>
            <a:r>
              <a:rPr sz="1800" spc="1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Ferofort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yang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mungkin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terjadi</a:t>
            </a:r>
            <a:r>
              <a:rPr sz="1800" spc="1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adalah: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Arial"/>
                <a:cs typeface="Arial"/>
              </a:rPr>
              <a:t>Sembelit,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diare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80681" y="5003422"/>
            <a:ext cx="8164195" cy="8807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Arial"/>
                <a:cs typeface="Arial"/>
              </a:rPr>
              <a:t>Kontraindikasi: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"/>
              </a:spcBef>
            </a:pPr>
            <a:r>
              <a:rPr sz="1800" spc="-20" dirty="0">
                <a:latin typeface="Arial"/>
                <a:cs typeface="Arial"/>
              </a:rPr>
              <a:t>Tidak</a:t>
            </a:r>
            <a:r>
              <a:rPr sz="1800" spc="9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boleh</a:t>
            </a:r>
            <a:r>
              <a:rPr sz="1800" spc="1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</a:t>
            </a:r>
            <a:r>
              <a:rPr sz="1800" spc="1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berikan</a:t>
            </a:r>
            <a:r>
              <a:rPr sz="1800" spc="10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pada</a:t>
            </a:r>
            <a:r>
              <a:rPr sz="1800" spc="9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pasien</a:t>
            </a:r>
            <a:r>
              <a:rPr sz="1800" spc="10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yang</a:t>
            </a:r>
            <a:r>
              <a:rPr sz="1800" spc="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memiliki</a:t>
            </a:r>
            <a:r>
              <a:rPr sz="1800" spc="9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riwayat</a:t>
            </a:r>
            <a:r>
              <a:rPr sz="1800" spc="10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hipersensitif</a:t>
            </a:r>
            <a:r>
              <a:rPr sz="1800" spc="1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terhadap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komposisi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dari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Ferofort.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Tidak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boleh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berika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2000" cy="685799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47739" y="1155445"/>
              <a:ext cx="3596259" cy="56400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49135" y="2069845"/>
              <a:ext cx="4876419" cy="56400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1372" y="59181"/>
            <a:ext cx="8599170" cy="736600"/>
            <a:chOff x="71372" y="59181"/>
            <a:chExt cx="8599170" cy="736600"/>
          </a:xfrm>
        </p:grpSpPr>
        <p:sp>
          <p:nvSpPr>
            <p:cNvPr id="3" name="object 3"/>
            <p:cNvSpPr/>
            <p:nvPr/>
          </p:nvSpPr>
          <p:spPr>
            <a:xfrm>
              <a:off x="77722" y="65531"/>
              <a:ext cx="8586470" cy="723900"/>
            </a:xfrm>
            <a:custGeom>
              <a:avLst/>
              <a:gdLst/>
              <a:ahLst/>
              <a:cxnLst/>
              <a:rect l="l" t="t" r="r" b="b"/>
              <a:pathLst>
                <a:path w="8586470" h="723900">
                  <a:moveTo>
                    <a:pt x="0" y="723900"/>
                  </a:moveTo>
                  <a:lnTo>
                    <a:pt x="8586216" y="723900"/>
                  </a:lnTo>
                  <a:lnTo>
                    <a:pt x="8586216" y="0"/>
                  </a:lnTo>
                  <a:lnTo>
                    <a:pt x="0" y="0"/>
                  </a:lnTo>
                  <a:lnTo>
                    <a:pt x="0" y="723900"/>
                  </a:lnTo>
                  <a:close/>
                </a:path>
              </a:pathLst>
            </a:custGeom>
            <a:ln w="12700">
              <a:solidFill>
                <a:srgbClr val="EE6C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7761" y="216280"/>
              <a:ext cx="8298891" cy="375920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157069" y="955294"/>
            <a:ext cx="7913370" cy="5817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Golongan: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Obat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keras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Digunakan:</a:t>
            </a:r>
            <a:endParaRPr sz="1800">
              <a:latin typeface="Arial"/>
              <a:cs typeface="Arial"/>
            </a:endParaRPr>
          </a:p>
          <a:p>
            <a:pPr marL="12700" marR="6985" algn="just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untuk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mengobati</a:t>
            </a:r>
            <a:r>
              <a:rPr sz="1800" dirty="0">
                <a:latin typeface="Arial"/>
                <a:cs typeface="Arial"/>
              </a:rPr>
              <a:t> sindroma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premenstruasi,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infertilitas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(kemandulan),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terapi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pengganti </a:t>
            </a:r>
            <a:r>
              <a:rPr sz="1800" dirty="0">
                <a:latin typeface="Arial"/>
                <a:cs typeface="Arial"/>
              </a:rPr>
              <a:t>hormon, </a:t>
            </a:r>
            <a:r>
              <a:rPr sz="1800" spc="-5" dirty="0">
                <a:latin typeface="Arial"/>
                <a:cs typeface="Arial"/>
              </a:rPr>
              <a:t>mengobati pasien </a:t>
            </a:r>
            <a:r>
              <a:rPr sz="1800" spc="-10" dirty="0">
                <a:latin typeface="Arial"/>
                <a:cs typeface="Arial"/>
              </a:rPr>
              <a:t>yang </a:t>
            </a:r>
            <a:r>
              <a:rPr sz="1800" spc="-5" dirty="0">
                <a:latin typeface="Arial"/>
                <a:cs typeface="Arial"/>
              </a:rPr>
              <a:t>terancam aborsi, aborsi habitualis,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endometriosis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latin typeface="Arial"/>
                <a:cs typeface="Arial"/>
              </a:rPr>
              <a:t>Dosis:</a:t>
            </a:r>
            <a:endParaRPr sz="20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10"/>
              </a:spcBef>
            </a:pPr>
            <a:r>
              <a:rPr sz="1800" spc="-5" dirty="0">
                <a:latin typeface="Arial"/>
                <a:cs typeface="Arial"/>
              </a:rPr>
              <a:t>Perdarahan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uterus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abnormal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karena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ketidakseimbangan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hormon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tanpa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patologi organik, misalnya: Fibroid submukosa atau kanker rahim: 1-2 tablet,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diminum 1-2 kali </a:t>
            </a:r>
            <a:r>
              <a:rPr sz="1800" dirty="0">
                <a:latin typeface="Arial"/>
                <a:cs typeface="Arial"/>
              </a:rPr>
              <a:t>sehari selama </a:t>
            </a:r>
            <a:r>
              <a:rPr sz="1800" spc="-10" dirty="0">
                <a:latin typeface="Arial"/>
                <a:cs typeface="Arial"/>
              </a:rPr>
              <a:t>5-10 </a:t>
            </a:r>
            <a:r>
              <a:rPr sz="1800" spc="-5" dirty="0">
                <a:latin typeface="Arial"/>
                <a:cs typeface="Arial"/>
              </a:rPr>
              <a:t>hari. Untuk mencegah perdarahan </a:t>
            </a:r>
            <a:r>
              <a:rPr sz="1800" spc="-10" dirty="0">
                <a:latin typeface="Arial"/>
                <a:cs typeface="Arial"/>
              </a:rPr>
              <a:t>lebih </a:t>
            </a:r>
            <a:r>
              <a:rPr sz="1800" spc="-5" dirty="0">
                <a:latin typeface="Arial"/>
                <a:cs typeface="Arial"/>
              </a:rPr>
              <a:t> lanjut: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1-2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tablet,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diminum</a:t>
            </a:r>
            <a:r>
              <a:rPr sz="1800" dirty="0">
                <a:latin typeface="Arial"/>
                <a:cs typeface="Arial"/>
              </a:rPr>
              <a:t> 1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atau</a:t>
            </a:r>
            <a:r>
              <a:rPr sz="1800" dirty="0">
                <a:latin typeface="Arial"/>
                <a:cs typeface="Arial"/>
              </a:rPr>
              <a:t> 2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kali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sehari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pada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hari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11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25</a:t>
            </a:r>
            <a:r>
              <a:rPr sz="1800" dirty="0">
                <a:latin typeface="Arial"/>
                <a:cs typeface="Arial"/>
              </a:rPr>
              <a:t> siklus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menstruasi </a:t>
            </a:r>
            <a:r>
              <a:rPr sz="1800" dirty="0">
                <a:latin typeface="Arial"/>
                <a:cs typeface="Arial"/>
              </a:rPr>
              <a:t>dan </a:t>
            </a:r>
            <a:r>
              <a:rPr sz="1800" spc="-10" dirty="0">
                <a:latin typeface="Arial"/>
                <a:cs typeface="Arial"/>
              </a:rPr>
              <a:t>diulang </a:t>
            </a:r>
            <a:r>
              <a:rPr sz="1800" spc="-5" dirty="0">
                <a:latin typeface="Arial"/>
                <a:cs typeface="Arial"/>
              </a:rPr>
              <a:t>secara siklis sesuai kebutuhan.Aborsi </a:t>
            </a:r>
            <a:r>
              <a:rPr sz="1800" spc="-10" dirty="0">
                <a:latin typeface="Arial"/>
                <a:cs typeface="Arial"/>
              </a:rPr>
              <a:t>yang </a:t>
            </a:r>
            <a:r>
              <a:rPr sz="1800" spc="-5" dirty="0">
                <a:latin typeface="Arial"/>
                <a:cs typeface="Arial"/>
              </a:rPr>
              <a:t>terancam: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Mula-mula </a:t>
            </a:r>
            <a:r>
              <a:rPr sz="1800" dirty="0">
                <a:latin typeface="Arial"/>
                <a:cs typeface="Arial"/>
              </a:rPr>
              <a:t>4 </a:t>
            </a:r>
            <a:r>
              <a:rPr sz="1800" spc="-5" dirty="0">
                <a:latin typeface="Arial"/>
                <a:cs typeface="Arial"/>
              </a:rPr>
              <a:t>tablet, dosis selanjutnya diberikan </a:t>
            </a:r>
            <a:r>
              <a:rPr sz="1800" dirty="0">
                <a:latin typeface="Arial"/>
                <a:cs typeface="Arial"/>
              </a:rPr>
              <a:t>1 </a:t>
            </a:r>
            <a:r>
              <a:rPr sz="1800" spc="-5" dirty="0">
                <a:latin typeface="Arial"/>
                <a:cs typeface="Arial"/>
              </a:rPr>
              <a:t>tablet setiap </a:t>
            </a:r>
            <a:r>
              <a:rPr sz="1800" dirty="0">
                <a:latin typeface="Arial"/>
                <a:cs typeface="Arial"/>
              </a:rPr>
              <a:t>8 </a:t>
            </a:r>
            <a:r>
              <a:rPr sz="1800" spc="-5" dirty="0">
                <a:latin typeface="Arial"/>
                <a:cs typeface="Arial"/>
              </a:rPr>
              <a:t>jam sampai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gejala timbul.Abortus </a:t>
            </a:r>
            <a:r>
              <a:rPr sz="1800" spc="-10" dirty="0">
                <a:latin typeface="Arial"/>
                <a:cs typeface="Arial"/>
              </a:rPr>
              <a:t>yang </a:t>
            </a:r>
            <a:r>
              <a:rPr sz="1800" spc="-5" dirty="0">
                <a:latin typeface="Arial"/>
                <a:cs typeface="Arial"/>
              </a:rPr>
              <a:t>berulang: </a:t>
            </a:r>
            <a:r>
              <a:rPr sz="1800" dirty="0">
                <a:latin typeface="Arial"/>
                <a:cs typeface="Arial"/>
              </a:rPr>
              <a:t>1 </a:t>
            </a:r>
            <a:r>
              <a:rPr sz="1800" spc="-5" dirty="0">
                <a:latin typeface="Arial"/>
                <a:cs typeface="Arial"/>
              </a:rPr>
              <a:t>tablet, diminum dua kali </a:t>
            </a:r>
            <a:r>
              <a:rPr sz="1800" dirty="0">
                <a:latin typeface="Arial"/>
                <a:cs typeface="Arial"/>
              </a:rPr>
              <a:t>sehari </a:t>
            </a:r>
            <a:r>
              <a:rPr sz="1800" spc="-5" dirty="0">
                <a:latin typeface="Arial"/>
                <a:cs typeface="Arial"/>
              </a:rPr>
              <a:t>pada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hari </a:t>
            </a:r>
            <a:r>
              <a:rPr sz="1800" dirty="0">
                <a:latin typeface="Arial"/>
                <a:cs typeface="Arial"/>
              </a:rPr>
              <a:t>ke </a:t>
            </a:r>
            <a:r>
              <a:rPr sz="1800" spc="-65" dirty="0">
                <a:latin typeface="Arial"/>
                <a:cs typeface="Arial"/>
              </a:rPr>
              <a:t>11 </a:t>
            </a:r>
            <a:r>
              <a:rPr sz="1800" dirty="0">
                <a:latin typeface="Arial"/>
                <a:cs typeface="Arial"/>
              </a:rPr>
              <a:t>- </a:t>
            </a:r>
            <a:r>
              <a:rPr sz="1800" spc="-5" dirty="0">
                <a:latin typeface="Arial"/>
                <a:cs typeface="Arial"/>
              </a:rPr>
              <a:t>25 dari siklus dengan pemberian terus menerus setelah konsepsi.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Lanjutkan sampai </a:t>
            </a:r>
            <a:r>
              <a:rPr sz="1800" dirty="0">
                <a:latin typeface="Arial"/>
                <a:cs typeface="Arial"/>
              </a:rPr>
              <a:t>minggu </a:t>
            </a:r>
            <a:r>
              <a:rPr sz="1800" spc="-5" dirty="0">
                <a:latin typeface="Arial"/>
                <a:cs typeface="Arial"/>
              </a:rPr>
              <a:t>ke-20 kehamilan, kemudian kurangi dosis secara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bertahap. Perawatan harus dimulai sesegera mungkin, sebaiknya </a:t>
            </a:r>
            <a:r>
              <a:rPr sz="1800" dirty="0">
                <a:latin typeface="Arial"/>
                <a:cs typeface="Arial"/>
              </a:rPr>
              <a:t>sebelum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konsepsi.Infertilitas akibat insufisiensi luteal: </a:t>
            </a:r>
            <a:r>
              <a:rPr sz="1800" dirty="0">
                <a:latin typeface="Arial"/>
                <a:cs typeface="Arial"/>
              </a:rPr>
              <a:t>1 </a:t>
            </a:r>
            <a:r>
              <a:rPr sz="1800" spc="-5" dirty="0">
                <a:latin typeface="Arial"/>
                <a:cs typeface="Arial"/>
              </a:rPr>
              <a:t>tablet, diminum </a:t>
            </a:r>
            <a:r>
              <a:rPr sz="1800" spc="-10" dirty="0">
                <a:latin typeface="Arial"/>
                <a:cs typeface="Arial"/>
              </a:rPr>
              <a:t>dua </a:t>
            </a:r>
            <a:r>
              <a:rPr sz="1800" spc="-5" dirty="0">
                <a:latin typeface="Arial"/>
                <a:cs typeface="Arial"/>
              </a:rPr>
              <a:t>kali </a:t>
            </a:r>
            <a:r>
              <a:rPr sz="1800" dirty="0">
                <a:latin typeface="Arial"/>
                <a:cs typeface="Arial"/>
              </a:rPr>
              <a:t>sehari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pada </a:t>
            </a:r>
            <a:r>
              <a:rPr sz="1800" spc="-5" dirty="0">
                <a:latin typeface="Arial"/>
                <a:cs typeface="Arial"/>
              </a:rPr>
              <a:t>hari </a:t>
            </a:r>
            <a:r>
              <a:rPr sz="1800" dirty="0">
                <a:latin typeface="Arial"/>
                <a:cs typeface="Arial"/>
              </a:rPr>
              <a:t>ke </a:t>
            </a:r>
            <a:r>
              <a:rPr sz="1800" spc="-75" dirty="0">
                <a:latin typeface="Arial"/>
                <a:cs typeface="Arial"/>
              </a:rPr>
              <a:t>11 </a:t>
            </a:r>
            <a:r>
              <a:rPr sz="1800" dirty="0">
                <a:latin typeface="Arial"/>
                <a:cs typeface="Arial"/>
              </a:rPr>
              <a:t>- </a:t>
            </a:r>
            <a:r>
              <a:rPr sz="1800" spc="-5" dirty="0">
                <a:latin typeface="Arial"/>
                <a:cs typeface="Arial"/>
              </a:rPr>
              <a:t>25 dari siklus, kemudian berlanjut untuk setidaknya </a:t>
            </a:r>
            <a:r>
              <a:rPr sz="1800" dirty="0">
                <a:latin typeface="Arial"/>
                <a:cs typeface="Arial"/>
              </a:rPr>
              <a:t>6 </a:t>
            </a:r>
            <a:r>
              <a:rPr sz="1800" spc="-5" dirty="0">
                <a:latin typeface="Arial"/>
                <a:cs typeface="Arial"/>
              </a:rPr>
              <a:t>siklus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berturut-turut.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12812" y="1527047"/>
            <a:ext cx="3668233" cy="4571997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29839" y="1766315"/>
            <a:ext cx="7118604" cy="286207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529839" y="1766315"/>
            <a:ext cx="7118984" cy="2862580"/>
          </a:xfrm>
          <a:prstGeom prst="rect">
            <a:avLst/>
          </a:prstGeom>
          <a:ln w="6350">
            <a:solidFill>
              <a:srgbClr val="EE6CC1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0"/>
              </a:spcBef>
            </a:pPr>
            <a:r>
              <a:rPr sz="1800" b="1" dirty="0">
                <a:latin typeface="Arial"/>
                <a:cs typeface="Arial"/>
              </a:rPr>
              <a:t>Efek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samping:</a:t>
            </a:r>
            <a:endParaRPr sz="1800">
              <a:latin typeface="Arial"/>
              <a:cs typeface="Arial"/>
            </a:endParaRPr>
          </a:p>
          <a:p>
            <a:pPr marL="90805" marR="8191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Pendarahan,</a:t>
            </a:r>
            <a:r>
              <a:rPr sz="1800" spc="1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Perubahan</a:t>
            </a:r>
            <a:r>
              <a:rPr sz="1800" spc="1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menstruasi,</a:t>
            </a:r>
            <a:r>
              <a:rPr sz="1800" spc="1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Edema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(bengkak),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Perubahan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berat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  <a:spcBef>
                <a:spcPts val="5"/>
              </a:spcBef>
            </a:pPr>
            <a:r>
              <a:rPr sz="1800" b="1" spc="-10" dirty="0">
                <a:latin typeface="Arial"/>
                <a:cs typeface="Arial"/>
              </a:rPr>
              <a:t>Aturan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Pakai:</a:t>
            </a:r>
            <a:endParaRPr sz="18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Dapat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diberikan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bersama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atau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tanpa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makan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Arial"/>
                <a:cs typeface="Arial"/>
              </a:rPr>
              <a:t>Kategori:</a:t>
            </a:r>
            <a:endParaRPr sz="1800">
              <a:latin typeface="Arial"/>
              <a:cs typeface="Arial"/>
            </a:endParaRPr>
          </a:p>
          <a:p>
            <a:pPr marL="90805" marR="8445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Duphaston</a:t>
            </a:r>
            <a:r>
              <a:rPr sz="1800" spc="1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termasuk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ke</a:t>
            </a:r>
            <a:r>
              <a:rPr sz="1800" spc="1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dalam</a:t>
            </a:r>
            <a:r>
              <a:rPr sz="1800" spc="1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risiko</a:t>
            </a:r>
            <a:r>
              <a:rPr sz="1800" spc="1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kehamilan</a:t>
            </a:r>
            <a:r>
              <a:rPr sz="1800" spc="1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kategori</a:t>
            </a:r>
            <a:r>
              <a:rPr sz="1800" spc="1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</a:t>
            </a:r>
            <a:r>
              <a:rPr sz="1800" spc="1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menurut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FDA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(Food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r>
              <a:rPr sz="1800" spc="-5" dirty="0">
                <a:latin typeface="Arial"/>
                <a:cs typeface="Arial"/>
              </a:rPr>
              <a:t> Drugs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Administration)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2230" y="62229"/>
            <a:ext cx="3533140" cy="736600"/>
            <a:chOff x="62230" y="62229"/>
            <a:chExt cx="3533140" cy="736600"/>
          </a:xfrm>
        </p:grpSpPr>
        <p:sp>
          <p:nvSpPr>
            <p:cNvPr id="3" name="object 3"/>
            <p:cNvSpPr/>
            <p:nvPr/>
          </p:nvSpPr>
          <p:spPr>
            <a:xfrm>
              <a:off x="68580" y="68579"/>
              <a:ext cx="3520440" cy="723900"/>
            </a:xfrm>
            <a:custGeom>
              <a:avLst/>
              <a:gdLst/>
              <a:ahLst/>
              <a:cxnLst/>
              <a:rect l="l" t="t" r="r" b="b"/>
              <a:pathLst>
                <a:path w="3520440" h="723900">
                  <a:moveTo>
                    <a:pt x="0" y="723900"/>
                  </a:moveTo>
                  <a:lnTo>
                    <a:pt x="3520440" y="723900"/>
                  </a:lnTo>
                  <a:lnTo>
                    <a:pt x="3520440" y="0"/>
                  </a:lnTo>
                  <a:lnTo>
                    <a:pt x="0" y="0"/>
                  </a:lnTo>
                  <a:lnTo>
                    <a:pt x="0" y="723900"/>
                  </a:lnTo>
                  <a:close/>
                </a:path>
              </a:pathLst>
            </a:custGeom>
            <a:ln w="12700">
              <a:solidFill>
                <a:srgbClr val="EE6C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0596" y="219709"/>
              <a:ext cx="3152495" cy="375920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147320" y="1270508"/>
            <a:ext cx="730821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Golongan: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Obat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keras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Arial"/>
                <a:cs typeface="Arial"/>
              </a:rPr>
              <a:t>Aturan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Pakai: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Dapat</a:t>
            </a:r>
            <a:r>
              <a:rPr sz="1800" spc="1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diberikan</a:t>
            </a:r>
            <a:r>
              <a:rPr sz="1800" spc="1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bersama</a:t>
            </a:r>
            <a:r>
              <a:rPr sz="1800" spc="1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dengan</a:t>
            </a:r>
            <a:r>
              <a:rPr sz="1800" spc="1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makanan</a:t>
            </a:r>
            <a:r>
              <a:rPr sz="1800" spc="1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jika</a:t>
            </a:r>
            <a:r>
              <a:rPr sz="1800" spc="1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timbul</a:t>
            </a:r>
            <a:r>
              <a:rPr sz="1800" spc="1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gangguan</a:t>
            </a:r>
            <a:r>
              <a:rPr sz="1800" spc="1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pada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pencernaan/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lambung.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7320" y="2916685"/>
            <a:ext cx="14706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Kegunaan: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PREMAS</a:t>
            </a:r>
            <a:r>
              <a:rPr sz="1800" spc="-30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53015" y="3191005"/>
            <a:ext cx="56013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18870" algn="l"/>
                <a:tab pos="2205990" algn="l"/>
                <a:tab pos="3597275" algn="l"/>
                <a:tab pos="5093970" algn="l"/>
              </a:tabLst>
            </a:pPr>
            <a:r>
              <a:rPr sz="1800" spc="-114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AB</a:t>
            </a:r>
            <a:r>
              <a:rPr sz="1800" spc="-10" dirty="0">
                <a:latin typeface="Arial"/>
                <a:cs typeface="Arial"/>
              </a:rPr>
              <a:t>L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15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em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spc="10" dirty="0">
                <a:latin typeface="Arial"/>
                <a:cs typeface="Arial"/>
              </a:rPr>
              <a:t>k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ka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dun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All</a:t>
            </a:r>
            <a:r>
              <a:rPr sz="1800" spc="-10" dirty="0">
                <a:latin typeface="Arial"/>
                <a:cs typeface="Arial"/>
              </a:rPr>
              <a:t>y</a:t>
            </a:r>
            <a:r>
              <a:rPr sz="1800" spc="5" dirty="0">
                <a:latin typeface="Arial"/>
                <a:cs typeface="Arial"/>
              </a:rPr>
              <a:t>l</a:t>
            </a:r>
            <a:r>
              <a:rPr sz="1800" spc="-5" dirty="0">
                <a:latin typeface="Arial"/>
                <a:cs typeface="Arial"/>
              </a:rPr>
              <a:t>es</a:t>
            </a:r>
            <a:r>
              <a:rPr sz="1800" spc="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15" dirty="0">
                <a:latin typeface="Arial"/>
                <a:cs typeface="Arial"/>
              </a:rPr>
              <a:t>y</a:t>
            </a:r>
            <a:r>
              <a:rPr sz="1800" spc="-5" dirty="0">
                <a:latin typeface="Arial"/>
                <a:cs typeface="Arial"/>
              </a:rPr>
              <a:t>ang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7320" y="3465325"/>
            <a:ext cx="7308850" cy="3044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digunakan sebagai obat penguat kandungan </a:t>
            </a:r>
            <a:r>
              <a:rPr sz="1800" spc="-10" dirty="0">
                <a:latin typeface="Arial"/>
                <a:cs typeface="Arial"/>
              </a:rPr>
              <a:t>bagi </a:t>
            </a:r>
            <a:r>
              <a:rPr sz="1800" spc="-5" dirty="0">
                <a:latin typeface="Arial"/>
                <a:cs typeface="Arial"/>
              </a:rPr>
              <a:t>ibu </a:t>
            </a:r>
            <a:r>
              <a:rPr sz="1800" dirty="0">
                <a:latin typeface="Arial"/>
                <a:cs typeface="Arial"/>
              </a:rPr>
              <a:t>hamil. </a:t>
            </a:r>
            <a:r>
              <a:rPr sz="1800" spc="-5" dirty="0">
                <a:latin typeface="Arial"/>
                <a:cs typeface="Arial"/>
              </a:rPr>
              <a:t>Obat ini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digunakan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untuk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ibu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hamil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yang</a:t>
            </a:r>
            <a:r>
              <a:rPr sz="1800" spc="-5" dirty="0">
                <a:latin typeface="Arial"/>
                <a:cs typeface="Arial"/>
              </a:rPr>
              <a:t> mengalami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kekurangan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hormon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plasenta sehingga terancam mengalami keguguran, </a:t>
            </a:r>
            <a:r>
              <a:rPr sz="1800" dirty="0">
                <a:latin typeface="Arial"/>
                <a:cs typeface="Arial"/>
              </a:rPr>
              <a:t>serta </a:t>
            </a:r>
            <a:r>
              <a:rPr sz="1800" spc="-5" dirty="0">
                <a:latin typeface="Arial"/>
                <a:cs typeface="Arial"/>
              </a:rPr>
              <a:t>mencegah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keguguran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pada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ibu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hamil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yang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memiliki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riwayat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keguguran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berulang.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Cara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penggunaan:</a:t>
            </a:r>
            <a:endParaRPr sz="1800">
              <a:latin typeface="Arial"/>
              <a:cs typeface="Arial"/>
            </a:endParaRPr>
          </a:p>
          <a:p>
            <a:pPr marL="12700" marR="5715" algn="just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HARUS DENGAN RESEP DOKTER atau petunjuk penggunaan </a:t>
            </a:r>
            <a:r>
              <a:rPr sz="1800" spc="-10" dirty="0">
                <a:latin typeface="Arial"/>
                <a:cs typeface="Arial"/>
              </a:rPr>
              <a:t>yang </a:t>
            </a:r>
            <a:r>
              <a:rPr sz="1800" spc="-5" dirty="0">
                <a:latin typeface="Arial"/>
                <a:cs typeface="Arial"/>
              </a:rPr>
              <a:t> tertera </a:t>
            </a:r>
            <a:r>
              <a:rPr sz="1800" spc="-10" dirty="0">
                <a:latin typeface="Arial"/>
                <a:cs typeface="Arial"/>
              </a:rPr>
              <a:t>pada </a:t>
            </a:r>
            <a:r>
              <a:rPr sz="1800" spc="-5" dirty="0">
                <a:latin typeface="Arial"/>
                <a:cs typeface="Arial"/>
              </a:rPr>
              <a:t>kemasan sebelum mulai mengonsumsinya. Gunakanlah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antara </a:t>
            </a:r>
            <a:r>
              <a:rPr sz="1800" dirty="0">
                <a:latin typeface="Arial"/>
                <a:cs typeface="Arial"/>
              </a:rPr>
              <a:t>satu </a:t>
            </a:r>
            <a:r>
              <a:rPr sz="1800" spc="-5" dirty="0">
                <a:latin typeface="Arial"/>
                <a:cs typeface="Arial"/>
              </a:rPr>
              <a:t>dosis dengan dosis lainnya pada jarak jam </a:t>
            </a:r>
            <a:r>
              <a:rPr sz="1800" spc="-10" dirty="0">
                <a:latin typeface="Arial"/>
                <a:cs typeface="Arial"/>
              </a:rPr>
              <a:t>yang </a:t>
            </a:r>
            <a:r>
              <a:rPr sz="1800" spc="-5" dirty="0">
                <a:latin typeface="Arial"/>
                <a:cs typeface="Arial"/>
              </a:rPr>
              <a:t>sama,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misalkan dua kali sehari berarti per 12 jam, </a:t>
            </a:r>
            <a:r>
              <a:rPr sz="1800" dirty="0">
                <a:latin typeface="Arial"/>
                <a:cs typeface="Arial"/>
              </a:rPr>
              <a:t>tiga kali sehari </a:t>
            </a:r>
            <a:r>
              <a:rPr sz="1800" spc="-5" dirty="0">
                <a:latin typeface="Arial"/>
                <a:cs typeface="Arial"/>
              </a:rPr>
              <a:t>berarti </a:t>
            </a:r>
            <a:r>
              <a:rPr sz="1800" dirty="0">
                <a:latin typeface="Arial"/>
                <a:cs typeface="Arial"/>
              </a:rPr>
              <a:t>per 8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jam.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Tidak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dianjurkan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untuk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penderita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Diabetes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Mellitus.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25156" y="1243583"/>
            <a:ext cx="4148327" cy="4571998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93264" y="1723516"/>
            <a:ext cx="8013700" cy="3484245"/>
            <a:chOff x="1993264" y="1723516"/>
            <a:chExt cx="8013700" cy="348424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96439" y="1726691"/>
              <a:ext cx="8007096" cy="347776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996439" y="1726691"/>
              <a:ext cx="8007350" cy="3477895"/>
            </a:xfrm>
            <a:custGeom>
              <a:avLst/>
              <a:gdLst/>
              <a:ahLst/>
              <a:cxnLst/>
              <a:rect l="l" t="t" r="r" b="b"/>
              <a:pathLst>
                <a:path w="8007350" h="3477895">
                  <a:moveTo>
                    <a:pt x="0" y="3477768"/>
                  </a:moveTo>
                  <a:lnTo>
                    <a:pt x="8007096" y="3477768"/>
                  </a:lnTo>
                  <a:lnTo>
                    <a:pt x="8007096" y="0"/>
                  </a:lnTo>
                  <a:lnTo>
                    <a:pt x="0" y="0"/>
                  </a:lnTo>
                  <a:lnTo>
                    <a:pt x="0" y="3477768"/>
                  </a:lnTo>
                  <a:close/>
                </a:path>
              </a:pathLst>
            </a:custGeom>
            <a:ln w="6350">
              <a:solidFill>
                <a:srgbClr val="EE6C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076061" y="1751787"/>
            <a:ext cx="7851140" cy="170433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Arial"/>
                <a:cs typeface="Arial"/>
              </a:rPr>
              <a:t>Dosis:</a:t>
            </a:r>
            <a:endParaRPr sz="20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10"/>
              </a:spcBef>
            </a:pPr>
            <a:r>
              <a:rPr sz="1800" spc="-5" dirty="0">
                <a:latin typeface="Arial"/>
                <a:cs typeface="Arial"/>
              </a:rPr>
              <a:t>Persalinan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yang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terancam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prematur</a:t>
            </a:r>
            <a:r>
              <a:rPr sz="1800" dirty="0">
                <a:latin typeface="Arial"/>
                <a:cs typeface="Arial"/>
              </a:rPr>
              <a:t> :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maksimal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40</a:t>
            </a:r>
            <a:r>
              <a:rPr sz="1800" dirty="0">
                <a:latin typeface="Arial"/>
                <a:cs typeface="Arial"/>
              </a:rPr>
              <a:t> mg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/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hariAbortus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mengancam </a:t>
            </a:r>
            <a:r>
              <a:rPr sz="1800" dirty="0">
                <a:latin typeface="Arial"/>
                <a:cs typeface="Arial"/>
              </a:rPr>
              <a:t>: 3 x </a:t>
            </a:r>
            <a:r>
              <a:rPr sz="1800" spc="-5" dirty="0">
                <a:latin typeface="Arial"/>
                <a:cs typeface="Arial"/>
              </a:rPr>
              <a:t>sehari </a:t>
            </a:r>
            <a:r>
              <a:rPr sz="1800" dirty="0">
                <a:latin typeface="Arial"/>
                <a:cs typeface="Arial"/>
              </a:rPr>
              <a:t>5 mg </a:t>
            </a:r>
            <a:r>
              <a:rPr sz="1800" spc="-5" dirty="0">
                <a:latin typeface="Arial"/>
                <a:cs typeface="Arial"/>
              </a:rPr>
              <a:t>selama 5-7 hari, terapi dapat diperpanjang </a:t>
            </a:r>
            <a:r>
              <a:rPr sz="1800" spc="-10" dirty="0">
                <a:latin typeface="Arial"/>
                <a:cs typeface="Arial"/>
              </a:rPr>
              <a:t>bila </a:t>
            </a:r>
            <a:r>
              <a:rPr sz="1800" spc="-5" dirty="0">
                <a:latin typeface="Arial"/>
                <a:cs typeface="Arial"/>
              </a:rPr>
              <a:t> perlu Abortus habitual/keguguran berulang </a:t>
            </a:r>
            <a:r>
              <a:rPr sz="1800" dirty="0">
                <a:latin typeface="Arial"/>
                <a:cs typeface="Arial"/>
              </a:rPr>
              <a:t>: </a:t>
            </a:r>
            <a:r>
              <a:rPr sz="1800" spc="-5" dirty="0">
                <a:latin typeface="Arial"/>
                <a:cs typeface="Arial"/>
              </a:rPr>
              <a:t>5-10 </a:t>
            </a:r>
            <a:r>
              <a:rPr sz="1800" dirty="0">
                <a:latin typeface="Arial"/>
                <a:cs typeface="Arial"/>
              </a:rPr>
              <a:t>mg / </a:t>
            </a:r>
            <a:r>
              <a:rPr sz="1800" spc="-5" dirty="0">
                <a:latin typeface="Arial"/>
                <a:cs typeface="Arial"/>
              </a:rPr>
              <a:t>hari setelah kehamilan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terdiagnosa, terapi dilanjutkan </a:t>
            </a:r>
            <a:r>
              <a:rPr sz="1800" dirty="0">
                <a:latin typeface="Arial"/>
                <a:cs typeface="Arial"/>
              </a:rPr>
              <a:t>sampai dengan </a:t>
            </a:r>
            <a:r>
              <a:rPr sz="1800" spc="-5" dirty="0">
                <a:latin typeface="Arial"/>
                <a:cs typeface="Arial"/>
              </a:rPr>
              <a:t>minimal </a:t>
            </a:r>
            <a:r>
              <a:rPr sz="1800" dirty="0">
                <a:latin typeface="Arial"/>
                <a:cs typeface="Arial"/>
              </a:rPr>
              <a:t>1 </a:t>
            </a:r>
            <a:r>
              <a:rPr sz="1800" spc="-5" dirty="0">
                <a:latin typeface="Arial"/>
                <a:cs typeface="Arial"/>
              </a:rPr>
              <a:t>bulan setelah akhir </a:t>
            </a:r>
            <a:r>
              <a:rPr sz="1800" dirty="0">
                <a:latin typeface="Arial"/>
                <a:cs typeface="Arial"/>
              </a:rPr>
              <a:t> masa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kritis.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76061" y="3703446"/>
            <a:ext cx="6893559" cy="1459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Efek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samping: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800" spc="-5" dirty="0">
                <a:latin typeface="Arial"/>
                <a:cs typeface="Arial"/>
              </a:rPr>
              <a:t>Gangguan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saluran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cerna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seperti mual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dan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muntah.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Kategori: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800" spc="-5" dirty="0">
                <a:latin typeface="Arial"/>
                <a:cs typeface="Arial"/>
              </a:rPr>
              <a:t>Premaston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digolongkan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dalam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kategori N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atau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belum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dikategorikan.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9370" y="39369"/>
            <a:ext cx="3807460" cy="736600"/>
            <a:chOff x="39370" y="39369"/>
            <a:chExt cx="3807460" cy="736600"/>
          </a:xfrm>
        </p:grpSpPr>
        <p:sp>
          <p:nvSpPr>
            <p:cNvPr id="3" name="object 3"/>
            <p:cNvSpPr/>
            <p:nvPr/>
          </p:nvSpPr>
          <p:spPr>
            <a:xfrm>
              <a:off x="45720" y="45719"/>
              <a:ext cx="3794760" cy="723900"/>
            </a:xfrm>
            <a:custGeom>
              <a:avLst/>
              <a:gdLst/>
              <a:ahLst/>
              <a:cxnLst/>
              <a:rect l="l" t="t" r="r" b="b"/>
              <a:pathLst>
                <a:path w="3794760" h="723900">
                  <a:moveTo>
                    <a:pt x="0" y="723900"/>
                  </a:moveTo>
                  <a:lnTo>
                    <a:pt x="3794760" y="723900"/>
                  </a:lnTo>
                  <a:lnTo>
                    <a:pt x="3794760" y="0"/>
                  </a:lnTo>
                  <a:lnTo>
                    <a:pt x="0" y="0"/>
                  </a:lnTo>
                  <a:lnTo>
                    <a:pt x="0" y="723900"/>
                  </a:lnTo>
                  <a:close/>
                </a:path>
              </a:pathLst>
            </a:custGeom>
            <a:ln w="12700">
              <a:solidFill>
                <a:srgbClr val="EE6C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4066" y="196849"/>
              <a:ext cx="3433407" cy="375920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124460" y="963548"/>
            <a:ext cx="23615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Golongan: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obat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keras.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460" y="1512189"/>
            <a:ext cx="634936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Kegunaan: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tabLst>
                <a:tab pos="722630" algn="l"/>
                <a:tab pos="1164590" algn="l"/>
                <a:tab pos="2431415" algn="l"/>
                <a:tab pos="3444875" algn="l"/>
                <a:tab pos="4103370" algn="l"/>
                <a:tab pos="5142865" algn="l"/>
              </a:tabLst>
            </a:pPr>
            <a:r>
              <a:rPr sz="1800" dirty="0">
                <a:latin typeface="Arial"/>
                <a:cs typeface="Arial"/>
              </a:rPr>
              <a:t>Ob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g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5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g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10" dirty="0">
                <a:latin typeface="Arial"/>
                <a:cs typeface="Arial"/>
              </a:rPr>
              <a:t>oba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5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g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ka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dungan</a:t>
            </a:r>
            <a:r>
              <a:rPr sz="1800" dirty="0">
                <a:latin typeface="Arial"/>
                <a:cs typeface="Arial"/>
              </a:rPr>
              <a:t>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menstruasi,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pendarahan,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terapi </a:t>
            </a:r>
            <a:r>
              <a:rPr sz="1800" spc="-10" dirty="0">
                <a:latin typeface="Arial"/>
                <a:cs typeface="Arial"/>
              </a:rPr>
              <a:t>gejala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menopouse.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63304" y="1786509"/>
            <a:ext cx="1079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mengatasi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931453" y="1786509"/>
            <a:ext cx="8883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mas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lah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4461" y="2609851"/>
            <a:ext cx="8697595" cy="3043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Aturan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Pakai:</a:t>
            </a:r>
            <a:endParaRPr sz="1800">
              <a:latin typeface="Arial"/>
              <a:cs typeface="Arial"/>
            </a:endParaRPr>
          </a:p>
          <a:p>
            <a:pPr marL="12700" marR="571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Sebaiknya</a:t>
            </a:r>
            <a:r>
              <a:rPr sz="1800" spc="1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diberikan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pada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saat</a:t>
            </a:r>
            <a:r>
              <a:rPr sz="1800" spc="1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perut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kosong.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spc="-45" dirty="0">
                <a:latin typeface="Arial"/>
                <a:cs typeface="Arial"/>
              </a:rPr>
              <a:t>Telan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dengan</a:t>
            </a:r>
            <a:r>
              <a:rPr sz="1800" spc="1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segelas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air</a:t>
            </a:r>
            <a:r>
              <a:rPr sz="1800" spc="1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diluar</a:t>
            </a:r>
            <a:r>
              <a:rPr sz="1800" spc="18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waktu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makan.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Sebaiknya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diberikan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menjelang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tidur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Arial"/>
                <a:cs typeface="Arial"/>
              </a:rPr>
              <a:t>Dosis:</a:t>
            </a:r>
            <a:endParaRPr sz="18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HARUS</a:t>
            </a:r>
            <a:r>
              <a:rPr sz="1800" dirty="0">
                <a:latin typeface="Arial"/>
                <a:cs typeface="Arial"/>
              </a:rPr>
              <a:t> SESUAI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DENGAN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PETUNJUK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DOKTER.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Tidak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lebih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dari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200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mg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per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asupan. </a:t>
            </a:r>
            <a:r>
              <a:rPr sz="1800" dirty="0">
                <a:latin typeface="Arial"/>
                <a:cs typeface="Arial"/>
              </a:rPr>
              <a:t>Insufisiensi </a:t>
            </a:r>
            <a:r>
              <a:rPr sz="1800" spc="-5" dirty="0">
                <a:latin typeface="Arial"/>
                <a:cs typeface="Arial"/>
              </a:rPr>
              <a:t>progesteron </a:t>
            </a:r>
            <a:r>
              <a:rPr sz="1800" dirty="0">
                <a:latin typeface="Arial"/>
                <a:cs typeface="Arial"/>
              </a:rPr>
              <a:t>: </a:t>
            </a:r>
            <a:r>
              <a:rPr sz="1800" spc="-10" dirty="0">
                <a:latin typeface="Arial"/>
                <a:cs typeface="Arial"/>
              </a:rPr>
              <a:t>200-300 </a:t>
            </a:r>
            <a:r>
              <a:rPr sz="1800" dirty="0">
                <a:latin typeface="Arial"/>
                <a:cs typeface="Arial"/>
              </a:rPr>
              <a:t>mg </a:t>
            </a:r>
            <a:r>
              <a:rPr sz="1800" spc="-10" dirty="0">
                <a:latin typeface="Arial"/>
                <a:cs typeface="Arial"/>
              </a:rPr>
              <a:t>per </a:t>
            </a:r>
            <a:r>
              <a:rPr sz="1800" spc="-5" dirty="0">
                <a:latin typeface="Arial"/>
                <a:cs typeface="Arial"/>
              </a:rPr>
              <a:t>hari dalam </a:t>
            </a:r>
            <a:r>
              <a:rPr sz="1800" dirty="0">
                <a:latin typeface="Arial"/>
                <a:cs typeface="Arial"/>
              </a:rPr>
              <a:t>1 </a:t>
            </a:r>
            <a:r>
              <a:rPr sz="1800" spc="-5" dirty="0">
                <a:latin typeface="Arial"/>
                <a:cs typeface="Arial"/>
              </a:rPr>
              <a:t>atau </a:t>
            </a:r>
            <a:r>
              <a:rPr sz="1800" dirty="0">
                <a:latin typeface="Arial"/>
                <a:cs typeface="Arial"/>
              </a:rPr>
              <a:t>2 </a:t>
            </a:r>
            <a:r>
              <a:rPr sz="1800" spc="-5" dirty="0">
                <a:latin typeface="Arial"/>
                <a:cs typeface="Arial"/>
              </a:rPr>
              <a:t>dosis terbagi.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Dapat </a:t>
            </a:r>
            <a:r>
              <a:rPr sz="1800" spc="-5" dirty="0">
                <a:latin typeface="Arial"/>
                <a:cs typeface="Arial"/>
              </a:rPr>
              <a:t>ditingkatkan hingga 600 </a:t>
            </a:r>
            <a:r>
              <a:rPr sz="1800" dirty="0">
                <a:latin typeface="Arial"/>
                <a:cs typeface="Arial"/>
              </a:rPr>
              <a:t>mg </a:t>
            </a:r>
            <a:r>
              <a:rPr sz="1800" spc="-10" dirty="0">
                <a:latin typeface="Arial"/>
                <a:cs typeface="Arial"/>
              </a:rPr>
              <a:t>per </a:t>
            </a:r>
            <a:r>
              <a:rPr sz="1800" spc="-5" dirty="0">
                <a:latin typeface="Arial"/>
                <a:cs typeface="Arial"/>
              </a:rPr>
              <a:t>hari </a:t>
            </a:r>
            <a:r>
              <a:rPr sz="1800" spc="-10" dirty="0">
                <a:latin typeface="Arial"/>
                <a:cs typeface="Arial"/>
              </a:rPr>
              <a:t>dalam </a:t>
            </a:r>
            <a:r>
              <a:rPr sz="1800" dirty="0">
                <a:latin typeface="Arial"/>
                <a:cs typeface="Arial"/>
              </a:rPr>
              <a:t>3 </a:t>
            </a:r>
            <a:r>
              <a:rPr sz="1800" spc="-5" dirty="0">
                <a:latin typeface="Arial"/>
                <a:cs typeface="Arial"/>
              </a:rPr>
              <a:t>dosis terbagi, pada kasus untuk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membantu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terjadinya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kehamilan.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Arial"/>
                <a:cs typeface="Arial"/>
              </a:rPr>
              <a:t>Efek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samping: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4462" y="5627931"/>
            <a:ext cx="175831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36015" algn="l"/>
              </a:tabLst>
            </a:pPr>
            <a:r>
              <a:rPr sz="1800" dirty="0">
                <a:latin typeface="Arial"/>
                <a:cs typeface="Arial"/>
              </a:rPr>
              <a:t>Jer</a:t>
            </a:r>
            <a:r>
              <a:rPr sz="1800" spc="10" dirty="0">
                <a:latin typeface="Arial"/>
                <a:cs typeface="Arial"/>
              </a:rPr>
              <a:t>a</a:t>
            </a:r>
            <a:r>
              <a:rPr sz="1800" spc="-3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t,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Gata</a:t>
            </a:r>
            <a:r>
              <a:rPr sz="1800" spc="-10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18330" y="5627931"/>
            <a:ext cx="6089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ru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m,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62694" y="5627931"/>
            <a:ext cx="1143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5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er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bah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42257" y="5627931"/>
            <a:ext cx="6102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b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at,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4462" y="5902251"/>
            <a:ext cx="31254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96135" algn="l"/>
              </a:tabLst>
            </a:pPr>
            <a:r>
              <a:rPr sz="1800" spc="-5" dirty="0">
                <a:latin typeface="Arial"/>
                <a:cs typeface="Arial"/>
              </a:rPr>
              <a:t>Ketidaknyamanan</a:t>
            </a:r>
            <a:r>
              <a:rPr sz="1800" spc="-5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payudara,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81236" y="5902251"/>
            <a:ext cx="38900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18870" algn="l"/>
                <a:tab pos="2886710" algn="l"/>
              </a:tabLst>
            </a:pPr>
            <a:r>
              <a:rPr sz="1800" dirty="0">
                <a:latin typeface="Arial"/>
                <a:cs typeface="Arial"/>
              </a:rPr>
              <a:t>Si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dr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pr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me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5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asi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Ins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mn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a,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87929" y="5627931"/>
            <a:ext cx="36322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  <a:tabLst>
                <a:tab pos="1325880" algn="l"/>
                <a:tab pos="2334895" algn="l"/>
              </a:tabLst>
            </a:pPr>
            <a:r>
              <a:rPr sz="1800" spc="-5" dirty="0">
                <a:latin typeface="Arial"/>
                <a:cs typeface="Arial"/>
              </a:rPr>
              <a:t>Gangguan</a:t>
            </a:r>
            <a:r>
              <a:rPr sz="1800" spc="-5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saluran</a:t>
            </a:r>
            <a:r>
              <a:rPr sz="1800" spc="-5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pencernaan,</a:t>
            </a:r>
            <a:endParaRPr sz="1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Perdarahan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4462" y="6176571"/>
            <a:ext cx="28435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intermenstrual,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Sakit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kepala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18" name="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85147" y="2014203"/>
            <a:ext cx="3006851" cy="335013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2000" cy="685799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8619" y="590549"/>
              <a:ext cx="3207766" cy="59994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38619" y="1596389"/>
              <a:ext cx="3485769" cy="59994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281164" y="2602229"/>
              <a:ext cx="2900680" cy="59994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85973" y="2052700"/>
            <a:ext cx="6102350" cy="2623185"/>
            <a:chOff x="3085973" y="2052700"/>
            <a:chExt cx="6102350" cy="262318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9148" y="2055875"/>
              <a:ext cx="6096000" cy="261670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089148" y="2055875"/>
              <a:ext cx="6096000" cy="2616835"/>
            </a:xfrm>
            <a:custGeom>
              <a:avLst/>
              <a:gdLst/>
              <a:ahLst/>
              <a:cxnLst/>
              <a:rect l="l" t="t" r="r" b="b"/>
              <a:pathLst>
                <a:path w="6096000" h="2616835">
                  <a:moveTo>
                    <a:pt x="0" y="2616708"/>
                  </a:moveTo>
                  <a:lnTo>
                    <a:pt x="6096000" y="2616708"/>
                  </a:lnTo>
                  <a:lnTo>
                    <a:pt x="6096000" y="0"/>
                  </a:lnTo>
                  <a:lnTo>
                    <a:pt x="0" y="0"/>
                  </a:lnTo>
                  <a:lnTo>
                    <a:pt x="0" y="2616708"/>
                  </a:lnTo>
                  <a:close/>
                </a:path>
              </a:pathLst>
            </a:custGeom>
            <a:ln w="6350">
              <a:solidFill>
                <a:srgbClr val="EE6C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168142" y="2082545"/>
            <a:ext cx="11436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Arial"/>
                <a:cs typeface="Arial"/>
              </a:rPr>
              <a:t>K</a:t>
            </a:r>
            <a:r>
              <a:rPr sz="2000" b="1" dirty="0">
                <a:latin typeface="Arial"/>
                <a:cs typeface="Arial"/>
              </a:rPr>
              <a:t>ategori: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68140" y="2388871"/>
            <a:ext cx="593725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FDA)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mengkategorikan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Ultrogestan</a:t>
            </a:r>
            <a:r>
              <a:rPr sz="1800" dirty="0">
                <a:latin typeface="Arial"/>
                <a:cs typeface="Arial"/>
              </a:rPr>
              <a:t> ke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dalam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Kategori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B:Studi </a:t>
            </a:r>
            <a:r>
              <a:rPr sz="1800" spc="-10" dirty="0">
                <a:latin typeface="Arial"/>
                <a:cs typeface="Arial"/>
              </a:rPr>
              <a:t>pada </a:t>
            </a:r>
            <a:r>
              <a:rPr sz="1800" spc="-5" dirty="0">
                <a:latin typeface="Arial"/>
                <a:cs typeface="Arial"/>
              </a:rPr>
              <a:t>reproduksi hewan tidak menunjukkan </a:t>
            </a:r>
            <a:r>
              <a:rPr sz="1800" dirty="0">
                <a:latin typeface="Arial"/>
                <a:cs typeface="Arial"/>
              </a:rPr>
              <a:t>risiko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janin,</a:t>
            </a:r>
            <a:r>
              <a:rPr sz="1800" spc="2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tetapi</a:t>
            </a:r>
            <a:r>
              <a:rPr sz="1800" spc="27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tidak</a:t>
            </a:r>
            <a:r>
              <a:rPr sz="1800" spc="2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ada</a:t>
            </a:r>
            <a:r>
              <a:rPr sz="1800" spc="2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studi</a:t>
            </a:r>
            <a:r>
              <a:rPr sz="1800" spc="2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terkontrol</a:t>
            </a:r>
            <a:r>
              <a:rPr sz="1800" spc="2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pada</a:t>
            </a:r>
            <a:r>
              <a:rPr sz="1800" spc="29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wanita</a:t>
            </a:r>
            <a:r>
              <a:rPr sz="1800" spc="2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hamil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80838" y="3211831"/>
            <a:ext cx="59239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603250" algn="l"/>
                <a:tab pos="1244600" algn="l"/>
                <a:tab pos="2472055" algn="l"/>
                <a:tab pos="3305810" algn="l"/>
                <a:tab pos="3961129" algn="l"/>
                <a:tab pos="5479415" algn="l"/>
              </a:tabLst>
            </a:pPr>
            <a:r>
              <a:rPr sz="1800" spc="-5" dirty="0">
                <a:latin typeface="Arial"/>
                <a:cs typeface="Arial"/>
              </a:rPr>
              <a:t>at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u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stu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pr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10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h</a:t>
            </a:r>
            <a:r>
              <a:rPr sz="1800" spc="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telah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menu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j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10" dirty="0">
                <a:latin typeface="Arial"/>
                <a:cs typeface="Arial"/>
              </a:rPr>
              <a:t>k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ef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k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tabLst>
                <a:tab pos="860425" algn="l"/>
                <a:tab pos="1825625" algn="l"/>
                <a:tab pos="3208020" algn="l"/>
              </a:tabLst>
            </a:pPr>
            <a:r>
              <a:rPr sz="1800" spc="-5" dirty="0">
                <a:latin typeface="Arial"/>
                <a:cs typeface="Arial"/>
              </a:rPr>
              <a:t>buruk</a:t>
            </a:r>
            <a:r>
              <a:rPr sz="1800" spc="-5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(selain</a:t>
            </a:r>
            <a:r>
              <a:rPr sz="1800" spc="-5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penurunan</a:t>
            </a:r>
            <a:r>
              <a:rPr sz="1800" spc="-5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kesuburan)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80838" y="3760723"/>
            <a:ext cx="44113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371600" algn="l"/>
                <a:tab pos="2147570" algn="l"/>
                <a:tab pos="2783205" algn="l"/>
                <a:tab pos="3890010" algn="l"/>
              </a:tabLst>
            </a:pP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ko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fir</a:t>
            </a:r>
            <a:r>
              <a:rPr sz="1800" spc="1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as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5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l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stu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5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ko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trol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pada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80838" y="4035044"/>
            <a:ext cx="44983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080770" algn="l"/>
                <a:tab pos="2109470" algn="l"/>
                <a:tab pos="2757170" algn="l"/>
                <a:tab pos="3432175" algn="l"/>
                <a:tab pos="4003675" algn="l"/>
              </a:tabLst>
            </a:pPr>
            <a:r>
              <a:rPr sz="1800" dirty="0">
                <a:latin typeface="Arial"/>
                <a:cs typeface="Arial"/>
              </a:rPr>
              <a:t>trimester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rtama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(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ti</a:t>
            </a:r>
            <a:r>
              <a:rPr sz="1800" spc="5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10" dirty="0">
                <a:latin typeface="Arial"/>
                <a:cs typeface="Arial"/>
              </a:rPr>
              <a:t>ad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b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kti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34232" y="3485846"/>
            <a:ext cx="137160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90805" algn="just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yang</a:t>
            </a:r>
            <a:r>
              <a:rPr sz="1800" spc="-5" dirty="0">
                <a:latin typeface="Arial"/>
                <a:cs typeface="Arial"/>
              </a:rPr>
              <a:t> tidak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wanita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hamil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risiko</a:t>
            </a:r>
            <a:r>
              <a:rPr sz="1800" spc="4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pada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80840" y="4309364"/>
            <a:ext cx="21545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trimester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berikutnya).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THANK</a:t>
            </a:r>
            <a:r>
              <a:rPr spc="-100" dirty="0"/>
              <a:t> </a:t>
            </a:r>
            <a:r>
              <a:rPr spc="-130" dirty="0"/>
              <a:t>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2230" y="39369"/>
            <a:ext cx="3647440" cy="736600"/>
            <a:chOff x="62230" y="39369"/>
            <a:chExt cx="3647440" cy="736600"/>
          </a:xfrm>
        </p:grpSpPr>
        <p:sp>
          <p:nvSpPr>
            <p:cNvPr id="3" name="object 3"/>
            <p:cNvSpPr/>
            <p:nvPr/>
          </p:nvSpPr>
          <p:spPr>
            <a:xfrm>
              <a:off x="68580" y="45719"/>
              <a:ext cx="3634740" cy="723900"/>
            </a:xfrm>
            <a:custGeom>
              <a:avLst/>
              <a:gdLst/>
              <a:ahLst/>
              <a:cxnLst/>
              <a:rect l="l" t="t" r="r" b="b"/>
              <a:pathLst>
                <a:path w="3634740" h="723900">
                  <a:moveTo>
                    <a:pt x="0" y="723900"/>
                  </a:moveTo>
                  <a:lnTo>
                    <a:pt x="3634740" y="723900"/>
                  </a:lnTo>
                  <a:lnTo>
                    <a:pt x="3634740" y="0"/>
                  </a:lnTo>
                  <a:lnTo>
                    <a:pt x="0" y="0"/>
                  </a:lnTo>
                  <a:lnTo>
                    <a:pt x="0" y="723900"/>
                  </a:lnTo>
                  <a:close/>
                </a:path>
              </a:pathLst>
            </a:custGeom>
            <a:ln w="12700">
              <a:solidFill>
                <a:srgbClr val="EE6C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2106" y="175894"/>
              <a:ext cx="3382402" cy="414274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147320" y="1189482"/>
            <a:ext cx="650240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Obat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kehamilan</a:t>
            </a:r>
            <a:r>
              <a:rPr sz="1800" b="1" dirty="0">
                <a:latin typeface="Arial"/>
                <a:cs typeface="Arial"/>
              </a:rPr>
              <a:t> :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sangabion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/ </a:t>
            </a:r>
            <a:r>
              <a:rPr sz="1800" spc="-5" dirty="0">
                <a:latin typeface="Arial"/>
                <a:cs typeface="Arial"/>
              </a:rPr>
              <a:t>kategori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obat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bebas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800" b="1" spc="-10" dirty="0">
                <a:latin typeface="Arial"/>
                <a:cs typeface="Arial"/>
              </a:rPr>
              <a:t>Aturan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pakai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obat:</a:t>
            </a:r>
            <a:endParaRPr sz="18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Obat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kehamilan</a:t>
            </a:r>
            <a:r>
              <a:rPr sz="1800" dirty="0">
                <a:latin typeface="Arial"/>
                <a:cs typeface="Arial"/>
              </a:rPr>
              <a:t> :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Sangobion</a:t>
            </a:r>
            <a:r>
              <a:rPr sz="1800" spc="-5" dirty="0">
                <a:latin typeface="Arial"/>
                <a:cs typeface="Arial"/>
              </a:rPr>
              <a:t> sebaiknya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dikonsumsi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sebelum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makan.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Namun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jika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terdapat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gangguan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lambung,</a:t>
            </a:r>
            <a:r>
              <a:rPr sz="1800" dirty="0">
                <a:latin typeface="Arial"/>
                <a:cs typeface="Arial"/>
              </a:rPr>
              <a:t> maka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konsumsi suplemen pada </a:t>
            </a:r>
            <a:r>
              <a:rPr sz="1800" spc="-10" dirty="0">
                <a:latin typeface="Arial"/>
                <a:cs typeface="Arial"/>
              </a:rPr>
              <a:t>waktu </a:t>
            </a:r>
            <a:r>
              <a:rPr sz="1800" spc="-5" dirty="0">
                <a:latin typeface="Arial"/>
                <a:cs typeface="Arial"/>
              </a:rPr>
              <a:t>makan. Gunakan Sangobion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dengan </a:t>
            </a:r>
            <a:r>
              <a:rPr sz="1800" dirty="0">
                <a:latin typeface="Arial"/>
                <a:cs typeface="Arial"/>
              </a:rPr>
              <a:t>segelas </a:t>
            </a:r>
            <a:r>
              <a:rPr sz="1800" spc="-5" dirty="0">
                <a:latin typeface="Arial"/>
                <a:cs typeface="Arial"/>
              </a:rPr>
              <a:t>air </a:t>
            </a:r>
            <a:r>
              <a:rPr sz="1800" spc="-10" dirty="0">
                <a:latin typeface="Arial"/>
                <a:cs typeface="Arial"/>
              </a:rPr>
              <a:t>dan </a:t>
            </a:r>
            <a:r>
              <a:rPr sz="1800" spc="-5" dirty="0">
                <a:latin typeface="Arial"/>
                <a:cs typeface="Arial"/>
              </a:rPr>
              <a:t>jangan berbaring setidaknya </a:t>
            </a:r>
            <a:r>
              <a:rPr sz="1800" dirty="0">
                <a:latin typeface="Arial"/>
                <a:cs typeface="Arial"/>
              </a:rPr>
              <a:t>10 </a:t>
            </a:r>
            <a:r>
              <a:rPr sz="1800" spc="-5" dirty="0">
                <a:latin typeface="Arial"/>
                <a:cs typeface="Arial"/>
              </a:rPr>
              <a:t>menit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setelah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mengonsumsinya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7321" y="3658867"/>
            <a:ext cx="19431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Kegunaan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obat: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666115" algn="l"/>
                <a:tab pos="1866264" algn="l"/>
              </a:tabLst>
            </a:pPr>
            <a:r>
              <a:rPr sz="1800" dirty="0">
                <a:latin typeface="Arial"/>
                <a:cs typeface="Arial"/>
              </a:rPr>
              <a:t>Ob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ke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ami</a:t>
            </a:r>
            <a:r>
              <a:rPr sz="1800" spc="10" dirty="0">
                <a:latin typeface="Arial"/>
                <a:cs typeface="Arial"/>
              </a:rPr>
              <a:t>l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23455" y="3933187"/>
            <a:ext cx="44265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88415" algn="l"/>
                <a:tab pos="2539365" algn="l"/>
                <a:tab pos="3855085" algn="l"/>
              </a:tabLst>
            </a:pPr>
            <a:r>
              <a:rPr sz="1800" dirty="0">
                <a:latin typeface="Arial"/>
                <a:cs typeface="Arial"/>
              </a:rPr>
              <a:t>sa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5" dirty="0">
                <a:latin typeface="Arial"/>
                <a:cs typeface="Arial"/>
              </a:rPr>
              <a:t>g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5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/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ngo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5" dirty="0">
                <a:latin typeface="Arial"/>
                <a:cs typeface="Arial"/>
              </a:rPr>
              <a:t>io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b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5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nf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tuk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19451" y="4207507"/>
            <a:ext cx="863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b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5" dirty="0">
                <a:latin typeface="Arial"/>
                <a:cs typeface="Arial"/>
              </a:rPr>
              <a:t>g</a:t>
            </a:r>
            <a:r>
              <a:rPr sz="1800" spc="-5" dirty="0">
                <a:latin typeface="Arial"/>
                <a:cs typeface="Arial"/>
              </a:rPr>
              <a:t>ai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31428" y="4207507"/>
            <a:ext cx="101726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suplemen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7321" y="4207507"/>
            <a:ext cx="65017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40790" algn="l"/>
                <a:tab pos="2114550" algn="l"/>
                <a:tab pos="2874645" algn="l"/>
                <a:tab pos="3495675" algn="l"/>
              </a:tabLst>
            </a:pPr>
            <a:r>
              <a:rPr sz="1800" spc="-5" dirty="0">
                <a:latin typeface="Arial"/>
                <a:cs typeface="Arial"/>
              </a:rPr>
              <a:t>mengatasi</a:t>
            </a:r>
            <a:r>
              <a:rPr sz="1800" spc="-5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kurang</a:t>
            </a:r>
            <a:r>
              <a:rPr sz="1800" spc="-5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darah</a:t>
            </a:r>
            <a:r>
              <a:rPr sz="1800" spc="-5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atau</a:t>
            </a:r>
            <a:r>
              <a:rPr sz="1800" spc="-5" dirty="0">
                <a:latin typeface="Times New Roman"/>
                <a:cs typeface="Times New Roman"/>
              </a:rPr>
              <a:t>	</a:t>
            </a:r>
            <a:r>
              <a:rPr sz="1800" spc="-10" dirty="0">
                <a:latin typeface="Arial"/>
                <a:cs typeface="Arial"/>
              </a:rPr>
              <a:t>anemia.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278890" algn="l"/>
                <a:tab pos="2117090" algn="l"/>
                <a:tab pos="3397885" algn="l"/>
                <a:tab pos="4130675" algn="l"/>
                <a:tab pos="4625975" algn="l"/>
                <a:tab pos="5234305" algn="l"/>
                <a:tab pos="5917565" algn="l"/>
              </a:tabLst>
            </a:pP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1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b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h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5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ra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spc="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b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spc="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b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risi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Arial"/>
                <a:cs typeface="Arial"/>
              </a:rPr>
              <a:t>zat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b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si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15" dirty="0">
                <a:latin typeface="Arial"/>
                <a:cs typeface="Arial"/>
              </a:rPr>
              <a:t>y</a:t>
            </a:r>
            <a:r>
              <a:rPr sz="1800" spc="-5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Arial"/>
                <a:cs typeface="Arial"/>
              </a:rPr>
              <a:t>dap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7321" y="4756529"/>
            <a:ext cx="4966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mencegah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dan</a:t>
            </a:r>
            <a:r>
              <a:rPr sz="1800" spc="-5" dirty="0">
                <a:latin typeface="Arial"/>
                <a:cs typeface="Arial"/>
              </a:rPr>
              <a:t> mengatasi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anemia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defisiensi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besi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91756" y="775663"/>
            <a:ext cx="4736591" cy="534776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043557" y="1188591"/>
            <a:ext cx="8169275" cy="4622800"/>
            <a:chOff x="2043557" y="1188591"/>
            <a:chExt cx="8169275" cy="46228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46732" y="1191766"/>
              <a:ext cx="8162544" cy="461619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2046732" y="1191766"/>
              <a:ext cx="8162925" cy="4616450"/>
            </a:xfrm>
            <a:custGeom>
              <a:avLst/>
              <a:gdLst/>
              <a:ahLst/>
              <a:cxnLst/>
              <a:rect l="l" t="t" r="r" b="b"/>
              <a:pathLst>
                <a:path w="8162925" h="4616450">
                  <a:moveTo>
                    <a:pt x="0" y="4616196"/>
                  </a:moveTo>
                  <a:lnTo>
                    <a:pt x="8162544" y="4616196"/>
                  </a:lnTo>
                  <a:lnTo>
                    <a:pt x="8162544" y="0"/>
                  </a:lnTo>
                  <a:lnTo>
                    <a:pt x="0" y="0"/>
                  </a:lnTo>
                  <a:lnTo>
                    <a:pt x="0" y="4616196"/>
                  </a:lnTo>
                  <a:close/>
                </a:path>
              </a:pathLst>
            </a:custGeom>
            <a:ln w="6350">
              <a:solidFill>
                <a:srgbClr val="EE6C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26107" y="1216913"/>
            <a:ext cx="28670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Arial"/>
                <a:cs typeface="Arial"/>
              </a:rPr>
              <a:t>Cara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penggunaan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obat: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26102" y="1523239"/>
            <a:ext cx="8004175" cy="420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Obat kehamilan </a:t>
            </a:r>
            <a:r>
              <a:rPr sz="1800" dirty="0">
                <a:latin typeface="Arial"/>
                <a:cs typeface="Arial"/>
              </a:rPr>
              <a:t>: </a:t>
            </a:r>
            <a:r>
              <a:rPr sz="1800" spc="-5" dirty="0">
                <a:latin typeface="Arial"/>
                <a:cs typeface="Arial"/>
              </a:rPr>
              <a:t>sangobion/ nakan Sangobion </a:t>
            </a:r>
            <a:r>
              <a:rPr sz="1800" dirty="0">
                <a:latin typeface="Arial"/>
                <a:cs typeface="Arial"/>
              </a:rPr>
              <a:t>sesuai </a:t>
            </a:r>
            <a:r>
              <a:rPr sz="1800" spc="-5" dirty="0">
                <a:latin typeface="Arial"/>
                <a:cs typeface="Arial"/>
              </a:rPr>
              <a:t>petunjuk yang </a:t>
            </a:r>
            <a:r>
              <a:rPr sz="1800" dirty="0">
                <a:latin typeface="Arial"/>
                <a:cs typeface="Arial"/>
              </a:rPr>
              <a:t>tertera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pada </a:t>
            </a:r>
            <a:r>
              <a:rPr sz="1800" spc="-5" dirty="0">
                <a:latin typeface="Arial"/>
                <a:cs typeface="Arial"/>
              </a:rPr>
              <a:t>kemasan atau sesuaikan dengan anjuran </a:t>
            </a:r>
            <a:r>
              <a:rPr sz="1800" spc="-20" dirty="0">
                <a:latin typeface="Arial"/>
                <a:cs typeface="Arial"/>
              </a:rPr>
              <a:t>dokter. </a:t>
            </a:r>
            <a:r>
              <a:rPr sz="1800" spc="-5" dirty="0">
                <a:latin typeface="Arial"/>
                <a:cs typeface="Arial"/>
              </a:rPr>
              <a:t>Selama </a:t>
            </a:r>
            <a:r>
              <a:rPr sz="1800" dirty="0">
                <a:latin typeface="Arial"/>
                <a:cs typeface="Arial"/>
              </a:rPr>
              <a:t>2 </a:t>
            </a:r>
            <a:r>
              <a:rPr sz="1800" spc="-5" dirty="0">
                <a:latin typeface="Arial"/>
                <a:cs typeface="Arial"/>
              </a:rPr>
              <a:t>jam sebelum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dan </a:t>
            </a:r>
            <a:r>
              <a:rPr sz="1800" spc="-5" dirty="0">
                <a:latin typeface="Arial"/>
                <a:cs typeface="Arial"/>
              </a:rPr>
              <a:t>sesudah mengonsumsi Sangobion, hindari mengonsumsi </a:t>
            </a:r>
            <a:r>
              <a:rPr sz="1800" spc="-10" dirty="0">
                <a:latin typeface="Arial"/>
                <a:cs typeface="Arial"/>
              </a:rPr>
              <a:t>obat </a:t>
            </a:r>
            <a:r>
              <a:rPr sz="1800" spc="-5" dirty="0">
                <a:latin typeface="Arial"/>
                <a:cs typeface="Arial"/>
              </a:rPr>
              <a:t>antasida,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susu,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teh,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atau</a:t>
            </a:r>
            <a:r>
              <a:rPr sz="1800" spc="-5" dirty="0">
                <a:latin typeface="Arial"/>
                <a:cs typeface="Arial"/>
              </a:rPr>
              <a:t> kopi,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karena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efektivitas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obat</a:t>
            </a:r>
            <a:r>
              <a:rPr sz="1800" spc="-5" dirty="0">
                <a:latin typeface="Arial"/>
                <a:cs typeface="Arial"/>
              </a:rPr>
              <a:t> dapat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menurun.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Sangobion </a:t>
            </a:r>
            <a:r>
              <a:rPr sz="1800" spc="-5" dirty="0">
                <a:latin typeface="Arial"/>
                <a:cs typeface="Arial"/>
              </a:rPr>
              <a:t> sebaiknya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dikonsumsi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sebelum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makan.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Namun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jika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terdapat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gangguan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lambung, </a:t>
            </a:r>
            <a:r>
              <a:rPr sz="1800" dirty="0">
                <a:latin typeface="Arial"/>
                <a:cs typeface="Arial"/>
              </a:rPr>
              <a:t>maka </a:t>
            </a:r>
            <a:r>
              <a:rPr sz="1800" spc="-5" dirty="0">
                <a:latin typeface="Arial"/>
                <a:cs typeface="Arial"/>
              </a:rPr>
              <a:t>konsumsi suplemen </a:t>
            </a:r>
            <a:r>
              <a:rPr sz="1800" spc="-10" dirty="0">
                <a:latin typeface="Arial"/>
                <a:cs typeface="Arial"/>
              </a:rPr>
              <a:t>pada </a:t>
            </a:r>
            <a:r>
              <a:rPr sz="1800" spc="-5" dirty="0">
                <a:latin typeface="Arial"/>
                <a:cs typeface="Arial"/>
              </a:rPr>
              <a:t>waktu makan. Gunakan Sangobion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dengan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segelas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air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dan</a:t>
            </a:r>
            <a:r>
              <a:rPr sz="1800" spc="-5" dirty="0">
                <a:latin typeface="Arial"/>
                <a:cs typeface="Arial"/>
              </a:rPr>
              <a:t> jangan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berbaring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setidaknya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10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menit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setelah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mengonsumsinya.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Dosis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obat:</a:t>
            </a:r>
            <a:endParaRPr sz="2000">
              <a:latin typeface="Arial"/>
              <a:cs typeface="Arial"/>
            </a:endParaRPr>
          </a:p>
          <a:p>
            <a:pPr marL="12700" marR="4338955">
              <a:lnSpc>
                <a:spcPct val="100000"/>
              </a:lnSpc>
              <a:spcBef>
                <a:spcPts val="10"/>
              </a:spcBef>
            </a:pPr>
            <a:r>
              <a:rPr sz="1800" spc="-5" dirty="0">
                <a:latin typeface="Arial"/>
                <a:cs typeface="Arial"/>
              </a:rPr>
              <a:t>Obat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kehamilan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: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Sangobion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Kapsul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Dewasa: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1</a:t>
            </a:r>
            <a:r>
              <a:rPr sz="1800" spc="-5" dirty="0">
                <a:latin typeface="Arial"/>
                <a:cs typeface="Arial"/>
              </a:rPr>
              <a:t> kapsul,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sekali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sehari.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Efek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samping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obat: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800" spc="-5" dirty="0">
                <a:latin typeface="Arial"/>
                <a:cs typeface="Arial"/>
              </a:rPr>
              <a:t>Obat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kehamilan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: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Tinja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berwarna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hitam.Sembelit.Diare.Kram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perut.Sakit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maag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1372" y="59184"/>
            <a:ext cx="2175510" cy="610235"/>
            <a:chOff x="71372" y="59184"/>
            <a:chExt cx="2175510" cy="610235"/>
          </a:xfrm>
        </p:grpSpPr>
        <p:sp>
          <p:nvSpPr>
            <p:cNvPr id="3" name="object 3"/>
            <p:cNvSpPr/>
            <p:nvPr/>
          </p:nvSpPr>
          <p:spPr>
            <a:xfrm>
              <a:off x="77722" y="65534"/>
              <a:ext cx="2162810" cy="597535"/>
            </a:xfrm>
            <a:custGeom>
              <a:avLst/>
              <a:gdLst/>
              <a:ahLst/>
              <a:cxnLst/>
              <a:rect l="l" t="t" r="r" b="b"/>
              <a:pathLst>
                <a:path w="2162810" h="597535">
                  <a:moveTo>
                    <a:pt x="0" y="597405"/>
                  </a:moveTo>
                  <a:lnTo>
                    <a:pt x="2162556" y="597405"/>
                  </a:lnTo>
                  <a:lnTo>
                    <a:pt x="2162556" y="0"/>
                  </a:lnTo>
                  <a:lnTo>
                    <a:pt x="0" y="0"/>
                  </a:lnTo>
                  <a:lnTo>
                    <a:pt x="0" y="597405"/>
                  </a:lnTo>
                  <a:close/>
                </a:path>
              </a:pathLst>
            </a:custGeom>
            <a:ln w="12700">
              <a:solidFill>
                <a:srgbClr val="EE6C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4407" y="159257"/>
              <a:ext cx="1904493" cy="363349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157069" y="870584"/>
            <a:ext cx="6657340" cy="4720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Golongan: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Obat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Bebas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Kelas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25" dirty="0">
                <a:latin typeface="Arial"/>
                <a:cs typeface="Arial"/>
              </a:rPr>
              <a:t>Terapi: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Vitamin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dan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Suplemen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Kandungan:</a:t>
            </a:r>
            <a:r>
              <a:rPr sz="1800" b="1" spc="2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Fe</a:t>
            </a:r>
            <a:r>
              <a:rPr sz="1800" spc="25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Fumarat</a:t>
            </a:r>
            <a:r>
              <a:rPr sz="1800" spc="2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60</a:t>
            </a:r>
            <a:r>
              <a:rPr sz="1800" spc="25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mg,</a:t>
            </a:r>
            <a:r>
              <a:rPr sz="1800" spc="2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Asam</a:t>
            </a:r>
            <a:r>
              <a:rPr sz="1800" spc="254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Folat</a:t>
            </a:r>
            <a:r>
              <a:rPr sz="1800" spc="25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0,25</a:t>
            </a:r>
            <a:r>
              <a:rPr sz="1800" spc="254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mg,</a:t>
            </a:r>
            <a:r>
              <a:rPr sz="1800" spc="254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Vitamin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B6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37,5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mg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Bentuk: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Tablet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Satuan</a:t>
            </a:r>
            <a:r>
              <a:rPr sz="1800" b="1" dirty="0">
                <a:latin typeface="Arial"/>
                <a:cs typeface="Arial"/>
              </a:rPr>
              <a:t> Penjualan: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Strip</a:t>
            </a:r>
            <a:r>
              <a:rPr sz="1800" spc="-5" dirty="0">
                <a:latin typeface="Arial"/>
                <a:cs typeface="Arial"/>
              </a:rPr>
              <a:t> Kemasan: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Box,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10 </a:t>
            </a:r>
            <a:r>
              <a:rPr sz="1800" dirty="0">
                <a:latin typeface="Arial"/>
                <a:cs typeface="Arial"/>
              </a:rPr>
              <a:t>Strip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@ </a:t>
            </a:r>
            <a:r>
              <a:rPr sz="1800" spc="-5" dirty="0">
                <a:latin typeface="Arial"/>
                <a:cs typeface="Arial"/>
              </a:rPr>
              <a:t>10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Tablet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Farmasi: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Erela.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Kegunaan:</a:t>
            </a:r>
            <a:endParaRPr sz="20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10"/>
              </a:spcBef>
            </a:pPr>
            <a:r>
              <a:rPr sz="1800" dirty="0">
                <a:latin typeface="Arial"/>
                <a:cs typeface="Arial"/>
              </a:rPr>
              <a:t>Fermia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bisa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digunakan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untuk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memenuhi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kebutuhan</a:t>
            </a:r>
            <a:r>
              <a:rPr sz="1800" dirty="0">
                <a:latin typeface="Arial"/>
                <a:cs typeface="Arial"/>
              </a:rPr>
              <a:t> zat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besi,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vitamin B6, dan asam folat. Suplemen ini juga dapat membantu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mencegah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anemia.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91528" y="2104379"/>
            <a:ext cx="5147992" cy="297439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26208" y="1537588"/>
            <a:ext cx="8190230" cy="3547110"/>
            <a:chOff x="1926208" y="1537588"/>
            <a:chExt cx="8190230" cy="354711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29383" y="1540763"/>
              <a:ext cx="8183880" cy="354025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929383" y="1540763"/>
              <a:ext cx="8183880" cy="3540760"/>
            </a:xfrm>
            <a:custGeom>
              <a:avLst/>
              <a:gdLst/>
              <a:ahLst/>
              <a:cxnLst/>
              <a:rect l="l" t="t" r="r" b="b"/>
              <a:pathLst>
                <a:path w="8183880" h="3540760">
                  <a:moveTo>
                    <a:pt x="0" y="3540252"/>
                  </a:moveTo>
                  <a:lnTo>
                    <a:pt x="8183880" y="3540252"/>
                  </a:lnTo>
                  <a:lnTo>
                    <a:pt x="8183880" y="0"/>
                  </a:lnTo>
                  <a:lnTo>
                    <a:pt x="0" y="0"/>
                  </a:lnTo>
                  <a:lnTo>
                    <a:pt x="0" y="3540252"/>
                  </a:lnTo>
                  <a:close/>
                </a:path>
              </a:pathLst>
            </a:custGeom>
            <a:ln w="6350">
              <a:solidFill>
                <a:srgbClr val="EE6C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007870" y="1567052"/>
            <a:ext cx="32886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Dosis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&amp;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Cara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Penggunaan: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Dosis</a:t>
            </a:r>
            <a:r>
              <a:rPr spc="195" dirty="0"/>
              <a:t> </a:t>
            </a:r>
            <a:r>
              <a:rPr spc="-5" dirty="0"/>
              <a:t>pemberian:</a:t>
            </a:r>
            <a:r>
              <a:rPr spc="200" dirty="0"/>
              <a:t> </a:t>
            </a:r>
            <a:r>
              <a:rPr dirty="0"/>
              <a:t>1</a:t>
            </a:r>
            <a:r>
              <a:rPr spc="195" dirty="0"/>
              <a:t> </a:t>
            </a:r>
            <a:r>
              <a:rPr spc="-5" dirty="0"/>
              <a:t>kapsul</a:t>
            </a:r>
            <a:r>
              <a:rPr spc="195" dirty="0"/>
              <a:t> </a:t>
            </a:r>
            <a:r>
              <a:rPr spc="-5" dirty="0"/>
              <a:t>sekali</a:t>
            </a:r>
            <a:r>
              <a:rPr spc="185" dirty="0"/>
              <a:t> </a:t>
            </a:r>
            <a:r>
              <a:rPr spc="-5" dirty="0"/>
              <a:t>sehari</a:t>
            </a:r>
            <a:r>
              <a:rPr spc="195" dirty="0"/>
              <a:t> </a:t>
            </a:r>
            <a:r>
              <a:rPr spc="-5" dirty="0"/>
              <a:t>sesudah</a:t>
            </a:r>
            <a:r>
              <a:rPr spc="195" dirty="0"/>
              <a:t> </a:t>
            </a:r>
            <a:r>
              <a:rPr spc="-5" dirty="0"/>
              <a:t>makan</a:t>
            </a:r>
            <a:r>
              <a:rPr spc="200" dirty="0"/>
              <a:t> </a:t>
            </a:r>
            <a:r>
              <a:rPr spc="-5" dirty="0"/>
              <a:t>atau</a:t>
            </a:r>
            <a:r>
              <a:rPr spc="190" dirty="0"/>
              <a:t> </a:t>
            </a:r>
            <a:r>
              <a:rPr spc="-5" dirty="0"/>
              <a:t>sesuai</a:t>
            </a:r>
            <a:r>
              <a:rPr spc="200" dirty="0"/>
              <a:t> </a:t>
            </a:r>
            <a:r>
              <a:rPr spc="-5" dirty="0"/>
              <a:t>dengan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anjuran</a:t>
            </a:r>
            <a:r>
              <a:rPr spc="-15" dirty="0"/>
              <a:t> </a:t>
            </a:r>
            <a:r>
              <a:rPr spc="-20" dirty="0"/>
              <a:t>dokter.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/>
          </a:p>
          <a:p>
            <a:pPr marL="12700">
              <a:lnSpc>
                <a:spcPct val="100000"/>
              </a:lnSpc>
            </a:pPr>
            <a:r>
              <a:rPr sz="2000" b="1" spc="-5" dirty="0">
                <a:latin typeface="Arial"/>
                <a:cs typeface="Arial"/>
              </a:rPr>
              <a:t>Cara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Penyimpanan: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Simpan</a:t>
            </a:r>
            <a:r>
              <a:rPr dirty="0"/>
              <a:t> </a:t>
            </a:r>
            <a:r>
              <a:rPr spc="-10" dirty="0"/>
              <a:t>pada</a:t>
            </a:r>
            <a:r>
              <a:rPr spc="10" dirty="0"/>
              <a:t> </a:t>
            </a:r>
            <a:r>
              <a:rPr spc="-5" dirty="0"/>
              <a:t>suhu</a:t>
            </a:r>
            <a:r>
              <a:rPr spc="5" dirty="0"/>
              <a:t> </a:t>
            </a:r>
            <a:r>
              <a:rPr spc="-5" dirty="0"/>
              <a:t>di</a:t>
            </a:r>
            <a:r>
              <a:rPr dirty="0"/>
              <a:t> </a:t>
            </a:r>
            <a:r>
              <a:rPr spc="-15" dirty="0"/>
              <a:t>bawah</a:t>
            </a:r>
            <a:r>
              <a:rPr spc="40" dirty="0"/>
              <a:t> </a:t>
            </a:r>
            <a:r>
              <a:rPr spc="-5" dirty="0"/>
              <a:t>30</a:t>
            </a:r>
            <a:r>
              <a:rPr spc="10" dirty="0"/>
              <a:t> </a:t>
            </a:r>
            <a:r>
              <a:rPr spc="-5" dirty="0"/>
              <a:t>derajat</a:t>
            </a:r>
            <a:r>
              <a:rPr spc="10" dirty="0"/>
              <a:t> </a:t>
            </a:r>
            <a:r>
              <a:rPr spc="-10" dirty="0"/>
              <a:t>Celcius.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/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latin typeface="Arial"/>
                <a:cs typeface="Arial"/>
              </a:rPr>
              <a:t>Efek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Samping: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Belum</a:t>
            </a:r>
            <a:r>
              <a:rPr dirty="0"/>
              <a:t> </a:t>
            </a:r>
            <a:r>
              <a:rPr spc="-10" dirty="0"/>
              <a:t>ada</a:t>
            </a:r>
            <a:r>
              <a:rPr spc="-20" dirty="0"/>
              <a:t> </a:t>
            </a:r>
            <a:r>
              <a:rPr spc="-5" dirty="0"/>
              <a:t>efek</a:t>
            </a:r>
            <a:r>
              <a:rPr spc="-10" dirty="0"/>
              <a:t> </a:t>
            </a:r>
            <a:r>
              <a:rPr spc="-5" dirty="0"/>
              <a:t>samping</a:t>
            </a:r>
            <a:r>
              <a:rPr spc="5" dirty="0"/>
              <a:t> </a:t>
            </a:r>
            <a:r>
              <a:rPr spc="-10" dirty="0"/>
              <a:t>yang</a:t>
            </a:r>
            <a:r>
              <a:rPr spc="5" dirty="0"/>
              <a:t> </a:t>
            </a:r>
            <a:r>
              <a:rPr spc="-5" dirty="0"/>
              <a:t>dilaporkan.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/>
          </a:p>
          <a:p>
            <a:pPr marL="12700">
              <a:lnSpc>
                <a:spcPct val="100000"/>
              </a:lnSpc>
            </a:pPr>
            <a:r>
              <a:rPr sz="2000" b="1" spc="-5" dirty="0">
                <a:latin typeface="Arial"/>
                <a:cs typeface="Arial"/>
              </a:rPr>
              <a:t>Kontraindikasi: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pc="-10" dirty="0"/>
              <a:t>Hindari</a:t>
            </a:r>
            <a:r>
              <a:rPr spc="20" dirty="0"/>
              <a:t> </a:t>
            </a:r>
            <a:r>
              <a:rPr spc="-10" dirty="0"/>
              <a:t>penggunaan</a:t>
            </a:r>
            <a:r>
              <a:rPr spc="30" dirty="0"/>
              <a:t> </a:t>
            </a:r>
            <a:r>
              <a:rPr dirty="0"/>
              <a:t>Fermia</a:t>
            </a:r>
            <a:r>
              <a:rPr spc="-10" dirty="0"/>
              <a:t> </a:t>
            </a:r>
            <a:r>
              <a:rPr spc="-5" dirty="0"/>
              <a:t>pada</a:t>
            </a:r>
            <a:r>
              <a:rPr spc="5" dirty="0"/>
              <a:t> </a:t>
            </a:r>
            <a:r>
              <a:rPr spc="-5" dirty="0"/>
              <a:t>pasien</a:t>
            </a:r>
            <a:r>
              <a:rPr spc="10" dirty="0"/>
              <a:t> </a:t>
            </a:r>
            <a:r>
              <a:rPr spc="-10" dirty="0"/>
              <a:t>yang</a:t>
            </a:r>
            <a:r>
              <a:rPr spc="30" dirty="0"/>
              <a:t> </a:t>
            </a:r>
            <a:r>
              <a:rPr spc="-5" dirty="0"/>
              <a:t>memiliki</a:t>
            </a:r>
            <a:r>
              <a:rPr spc="15" dirty="0"/>
              <a:t> </a:t>
            </a:r>
            <a:r>
              <a:rPr spc="-5" dirty="0"/>
              <a:t>indikasi</a:t>
            </a:r>
            <a:r>
              <a:rPr spc="20" dirty="0"/>
              <a:t> </a:t>
            </a:r>
            <a:r>
              <a:rPr spc="-5" dirty="0"/>
              <a:t>hipersensitif.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1372" y="59184"/>
            <a:ext cx="2655570" cy="655955"/>
            <a:chOff x="71372" y="59184"/>
            <a:chExt cx="2655570" cy="655955"/>
          </a:xfrm>
        </p:grpSpPr>
        <p:sp>
          <p:nvSpPr>
            <p:cNvPr id="3" name="object 3"/>
            <p:cNvSpPr/>
            <p:nvPr/>
          </p:nvSpPr>
          <p:spPr>
            <a:xfrm>
              <a:off x="77722" y="65534"/>
              <a:ext cx="2642870" cy="643255"/>
            </a:xfrm>
            <a:custGeom>
              <a:avLst/>
              <a:gdLst/>
              <a:ahLst/>
              <a:cxnLst/>
              <a:rect l="l" t="t" r="r" b="b"/>
              <a:pathLst>
                <a:path w="2642870" h="643255">
                  <a:moveTo>
                    <a:pt x="0" y="643125"/>
                  </a:moveTo>
                  <a:lnTo>
                    <a:pt x="2642616" y="643125"/>
                  </a:lnTo>
                  <a:lnTo>
                    <a:pt x="2642616" y="0"/>
                  </a:lnTo>
                  <a:lnTo>
                    <a:pt x="0" y="0"/>
                  </a:lnTo>
                  <a:lnTo>
                    <a:pt x="0" y="643125"/>
                  </a:lnTo>
                  <a:close/>
                </a:path>
              </a:pathLst>
            </a:custGeom>
            <a:ln w="12700">
              <a:solidFill>
                <a:srgbClr val="EE6C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1800" y="175894"/>
              <a:ext cx="2348712" cy="375920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157069" y="909954"/>
            <a:ext cx="7694930" cy="3592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Kegunaan:</a:t>
            </a:r>
            <a:endParaRPr sz="18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Membentuk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haemolobin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(Hb)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pada</a:t>
            </a:r>
            <a:r>
              <a:rPr sz="1800" dirty="0">
                <a:latin typeface="Arial"/>
                <a:cs typeface="Arial"/>
              </a:rPr>
              <a:t> sel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darah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merah,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mencegah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dan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membantu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mengatasi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anemia.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Membantu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meningkatkan</a:t>
            </a:r>
            <a:r>
              <a:rPr sz="1800" dirty="0">
                <a:latin typeface="Arial"/>
                <a:cs typeface="Arial"/>
              </a:rPr>
              <a:t> sistim</a:t>
            </a:r>
            <a:r>
              <a:rPr sz="1800" spc="5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imunitas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dan</a:t>
            </a:r>
            <a:r>
              <a:rPr sz="1800" spc="-5" dirty="0">
                <a:latin typeface="Arial"/>
                <a:cs typeface="Arial"/>
              </a:rPr>
              <a:t> menghasilkan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energi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sehingga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dapat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mengatasi</a:t>
            </a:r>
            <a:r>
              <a:rPr sz="1800" spc="4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keletihan</a:t>
            </a:r>
            <a:r>
              <a:rPr sz="1800" spc="4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akibat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kurang darah. Penting untuk kerja enzim </a:t>
            </a:r>
            <a:r>
              <a:rPr sz="1800" spc="-10" dirty="0">
                <a:latin typeface="Arial"/>
                <a:cs typeface="Arial"/>
              </a:rPr>
              <a:t>dan </a:t>
            </a:r>
            <a:r>
              <a:rPr sz="1800" spc="-5" dirty="0">
                <a:latin typeface="Arial"/>
                <a:cs typeface="Arial"/>
              </a:rPr>
              <a:t>menjaga kesehatan </a:t>
            </a:r>
            <a:r>
              <a:rPr sz="1800" dirty="0">
                <a:latin typeface="Arial"/>
                <a:cs typeface="Arial"/>
              </a:rPr>
              <a:t>sistim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pencernaan,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mata,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rambut,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kulit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kuku.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Arial"/>
                <a:cs typeface="Arial"/>
              </a:rPr>
              <a:t>Dosis: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1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sehari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1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tablet-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Aturan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PakaiSesudah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makan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Cara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pakai:</a:t>
            </a:r>
            <a:endParaRPr sz="18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Natures </a:t>
            </a:r>
            <a:r>
              <a:rPr sz="1800" dirty="0">
                <a:latin typeface="Arial"/>
                <a:cs typeface="Arial"/>
              </a:rPr>
              <a:t>Plus </a:t>
            </a:r>
            <a:r>
              <a:rPr sz="1800" spc="-5" dirty="0">
                <a:latin typeface="Arial"/>
                <a:cs typeface="Arial"/>
              </a:rPr>
              <a:t>Ultra RX-Joint </a:t>
            </a:r>
            <a:r>
              <a:rPr sz="1800" spc="-10" dirty="0">
                <a:latin typeface="Arial"/>
                <a:cs typeface="Arial"/>
              </a:rPr>
              <a:t>dapat </a:t>
            </a:r>
            <a:r>
              <a:rPr sz="1800" spc="-5" dirty="0">
                <a:latin typeface="Arial"/>
                <a:cs typeface="Arial"/>
              </a:rPr>
              <a:t>diminum 1-3 tablet </a:t>
            </a:r>
            <a:r>
              <a:rPr sz="1800" dirty="0">
                <a:latin typeface="Arial"/>
                <a:cs typeface="Arial"/>
              </a:rPr>
              <a:t>per </a:t>
            </a:r>
            <a:r>
              <a:rPr sz="1800" spc="-5" dirty="0">
                <a:latin typeface="Arial"/>
                <a:cs typeface="Arial"/>
              </a:rPr>
              <a:t>hari, diberikan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sesudah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makan.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84920" y="882396"/>
            <a:ext cx="2729483" cy="464819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1372" y="59184"/>
            <a:ext cx="5147310" cy="1227455"/>
            <a:chOff x="71372" y="59184"/>
            <a:chExt cx="5147310" cy="1227455"/>
          </a:xfrm>
        </p:grpSpPr>
        <p:sp>
          <p:nvSpPr>
            <p:cNvPr id="3" name="object 3"/>
            <p:cNvSpPr/>
            <p:nvPr/>
          </p:nvSpPr>
          <p:spPr>
            <a:xfrm>
              <a:off x="77722" y="65534"/>
              <a:ext cx="5134610" cy="1214755"/>
            </a:xfrm>
            <a:custGeom>
              <a:avLst/>
              <a:gdLst/>
              <a:ahLst/>
              <a:cxnLst/>
              <a:rect l="l" t="t" r="r" b="b"/>
              <a:pathLst>
                <a:path w="5134610" h="1214755">
                  <a:moveTo>
                    <a:pt x="0" y="1214625"/>
                  </a:moveTo>
                  <a:lnTo>
                    <a:pt x="5134356" y="1214625"/>
                  </a:lnTo>
                  <a:lnTo>
                    <a:pt x="5134356" y="0"/>
                  </a:lnTo>
                  <a:lnTo>
                    <a:pt x="0" y="0"/>
                  </a:lnTo>
                  <a:lnTo>
                    <a:pt x="0" y="1214625"/>
                  </a:lnTo>
                  <a:close/>
                </a:path>
              </a:pathLst>
            </a:custGeom>
            <a:ln w="12700">
              <a:solidFill>
                <a:srgbClr val="EE6C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3997" y="178688"/>
              <a:ext cx="1290256" cy="37592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52727" y="178688"/>
              <a:ext cx="3328162" cy="37566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77339" y="381726"/>
              <a:ext cx="136777" cy="6963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7190" y="845565"/>
              <a:ext cx="1117193" cy="378079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157071" y="1588389"/>
            <a:ext cx="7791450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Kegunaan: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Nature's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Plus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Iron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digunakan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untuk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membantu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memenuhi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kebutuhan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vitamin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mineral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pada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keadaan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anemia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akibat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kekurangan</a:t>
            </a:r>
            <a:r>
              <a:rPr sz="1800" dirty="0">
                <a:latin typeface="Arial"/>
                <a:cs typeface="Arial"/>
              </a:rPr>
              <a:t> zat</a:t>
            </a:r>
            <a:r>
              <a:rPr sz="1800" spc="-5" dirty="0">
                <a:latin typeface="Arial"/>
                <a:cs typeface="Arial"/>
              </a:rPr>
              <a:t> besi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(iron).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Dosis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dan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cara </a:t>
            </a:r>
            <a:r>
              <a:rPr sz="1800" b="1" dirty="0">
                <a:latin typeface="Arial"/>
                <a:cs typeface="Arial"/>
              </a:rPr>
              <a:t>pengunaan: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Dosis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pemberian: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1</a:t>
            </a:r>
            <a:r>
              <a:rPr sz="1800" spc="-5" dirty="0">
                <a:latin typeface="Arial"/>
                <a:cs typeface="Arial"/>
              </a:rPr>
              <a:t> kapsul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diminum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1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kali </a:t>
            </a:r>
            <a:r>
              <a:rPr sz="1800" dirty="0">
                <a:latin typeface="Arial"/>
                <a:cs typeface="Arial"/>
              </a:rPr>
              <a:t>sehari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Efek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samping: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Sakit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perut,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mual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atau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muntah,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kesulitan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bab,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diare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Arial"/>
                <a:cs typeface="Arial"/>
              </a:rPr>
              <a:t>Aturan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pakai: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Obat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dikonsumsi sesudah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makan.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Kategori: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Kategori</a:t>
            </a:r>
            <a:r>
              <a:rPr sz="1800" spc="409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B:</a:t>
            </a:r>
            <a:r>
              <a:rPr sz="1800" spc="4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Penelitian</a:t>
            </a:r>
            <a:r>
              <a:rPr sz="1800" spc="409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tidak</a:t>
            </a:r>
            <a:r>
              <a:rPr sz="1800" spc="4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menemukan</a:t>
            </a:r>
            <a:r>
              <a:rPr sz="1800" spc="409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efek</a:t>
            </a:r>
            <a:r>
              <a:rPr sz="1800" spc="409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malformasi</a:t>
            </a:r>
            <a:r>
              <a:rPr sz="1800" spc="4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atau</a:t>
            </a:r>
            <a:r>
              <a:rPr sz="1800" spc="40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efek</a:t>
            </a:r>
            <a:r>
              <a:rPr sz="1800" spc="409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yang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Arial"/>
                <a:cs typeface="Arial"/>
              </a:rPr>
              <a:t>mengganggu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perkembangan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janin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pada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trimester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pertama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selanjutnya.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042784" y="1560575"/>
            <a:ext cx="2380339" cy="375361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1372" y="59184"/>
            <a:ext cx="3021330" cy="724535"/>
            <a:chOff x="71372" y="59184"/>
            <a:chExt cx="3021330" cy="724535"/>
          </a:xfrm>
        </p:grpSpPr>
        <p:sp>
          <p:nvSpPr>
            <p:cNvPr id="3" name="object 3"/>
            <p:cNvSpPr/>
            <p:nvPr/>
          </p:nvSpPr>
          <p:spPr>
            <a:xfrm>
              <a:off x="77722" y="65534"/>
              <a:ext cx="3008630" cy="711835"/>
            </a:xfrm>
            <a:custGeom>
              <a:avLst/>
              <a:gdLst/>
              <a:ahLst/>
              <a:cxnLst/>
              <a:rect l="l" t="t" r="r" b="b"/>
              <a:pathLst>
                <a:path w="3008630" h="711835">
                  <a:moveTo>
                    <a:pt x="0" y="711705"/>
                  </a:moveTo>
                  <a:lnTo>
                    <a:pt x="3008376" y="711705"/>
                  </a:lnTo>
                  <a:lnTo>
                    <a:pt x="3008376" y="0"/>
                  </a:lnTo>
                  <a:lnTo>
                    <a:pt x="0" y="0"/>
                  </a:lnTo>
                  <a:lnTo>
                    <a:pt x="0" y="711705"/>
                  </a:lnTo>
                  <a:close/>
                </a:path>
              </a:pathLst>
            </a:custGeom>
            <a:ln w="12700">
              <a:solidFill>
                <a:srgbClr val="EE6CC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4040" y="210184"/>
              <a:ext cx="2711818" cy="375666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157073" y="942213"/>
            <a:ext cx="24371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Golongan: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Obat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Bebas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7073" y="1490548"/>
            <a:ext cx="35210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Kelas </a:t>
            </a:r>
            <a:r>
              <a:rPr sz="1800" b="1" spc="-25" dirty="0">
                <a:latin typeface="Arial"/>
                <a:cs typeface="Arial"/>
              </a:rPr>
              <a:t>Terapi: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Vitamin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dan</a:t>
            </a:r>
            <a:r>
              <a:rPr sz="1800" spc="-5" dirty="0">
                <a:latin typeface="Arial"/>
                <a:cs typeface="Arial"/>
              </a:rPr>
              <a:t> Mineral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7065" y="2039875"/>
            <a:ext cx="6602730" cy="4720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Kandungan:</a:t>
            </a:r>
            <a:endParaRPr sz="18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Fe (II) </a:t>
            </a:r>
            <a:r>
              <a:rPr sz="1800" spc="-5" dirty="0">
                <a:latin typeface="Arial"/>
                <a:cs typeface="Arial"/>
              </a:rPr>
              <a:t>fumarate </a:t>
            </a:r>
            <a:r>
              <a:rPr sz="1800" spc="-10" dirty="0">
                <a:latin typeface="Arial"/>
                <a:cs typeface="Arial"/>
              </a:rPr>
              <a:t>360 </a:t>
            </a:r>
            <a:r>
              <a:rPr sz="1800" dirty="0">
                <a:latin typeface="Arial"/>
                <a:cs typeface="Arial"/>
              </a:rPr>
              <a:t>mg, </a:t>
            </a:r>
            <a:r>
              <a:rPr sz="1800" spc="-5" dirty="0">
                <a:latin typeface="Arial"/>
                <a:cs typeface="Arial"/>
              </a:rPr>
              <a:t>Asam Folat 1,5 </a:t>
            </a:r>
            <a:r>
              <a:rPr sz="1800" dirty="0">
                <a:latin typeface="Arial"/>
                <a:cs typeface="Arial"/>
              </a:rPr>
              <a:t>mg, </a:t>
            </a:r>
            <a:r>
              <a:rPr sz="1800" spc="-10" dirty="0">
                <a:latin typeface="Arial"/>
                <a:cs typeface="Arial"/>
              </a:rPr>
              <a:t>Vitamin </a:t>
            </a:r>
            <a:r>
              <a:rPr sz="1800" dirty="0">
                <a:latin typeface="Arial"/>
                <a:cs typeface="Arial"/>
              </a:rPr>
              <a:t>B12 </a:t>
            </a:r>
            <a:r>
              <a:rPr sz="1800" spc="5" dirty="0">
                <a:latin typeface="Arial"/>
                <a:cs typeface="Arial"/>
              </a:rPr>
              <a:t>15 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mcg, </a:t>
            </a:r>
            <a:r>
              <a:rPr sz="1800" spc="-5" dirty="0">
                <a:latin typeface="Arial"/>
                <a:cs typeface="Arial"/>
              </a:rPr>
              <a:t>Kalsium Pantotenat 200 </a:t>
            </a:r>
            <a:r>
              <a:rPr sz="1800" dirty="0">
                <a:latin typeface="Arial"/>
                <a:cs typeface="Arial"/>
              </a:rPr>
              <a:t>mg, </a:t>
            </a:r>
            <a:r>
              <a:rPr sz="1800" spc="-5" dirty="0">
                <a:latin typeface="Arial"/>
                <a:cs typeface="Arial"/>
              </a:rPr>
              <a:t>Kolekalsiferol (Cholecalciferol) </a:t>
            </a:r>
            <a:r>
              <a:rPr sz="1800" spc="-49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400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I.U.,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Asam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Askorbat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/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Vitamin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 75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mg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Arial"/>
                <a:cs typeface="Arial"/>
              </a:rPr>
              <a:t>Bentuk: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Kapsul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Satuan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Penjualan: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Strip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800" b="1" spc="-10" dirty="0">
                <a:latin typeface="Arial"/>
                <a:cs typeface="Arial"/>
              </a:rPr>
              <a:t>Kemasan: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Box,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10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strip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@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10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kapsul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Arial"/>
                <a:cs typeface="Arial"/>
              </a:rPr>
              <a:t>Farmasi: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Merck </a:t>
            </a:r>
            <a:r>
              <a:rPr sz="1800" spc="-5" dirty="0">
                <a:latin typeface="Arial"/>
                <a:cs typeface="Arial"/>
              </a:rPr>
              <a:t>Indonesia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Harga: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Rp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18.000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5" dirty="0">
                <a:latin typeface="Arial"/>
                <a:cs typeface="Arial"/>
              </a:rPr>
              <a:t> Rp </a:t>
            </a:r>
            <a:r>
              <a:rPr sz="1800" spc="-10" dirty="0">
                <a:latin typeface="Arial"/>
                <a:cs typeface="Arial"/>
              </a:rPr>
              <a:t>30.000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/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Strip.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latin typeface="Arial"/>
                <a:cs typeface="Arial"/>
              </a:rPr>
              <a:t>Kegunaan:</a:t>
            </a:r>
            <a:endParaRPr sz="2000">
              <a:latin typeface="Arial"/>
              <a:cs typeface="Arial"/>
            </a:endParaRPr>
          </a:p>
          <a:p>
            <a:pPr marL="12700" marR="5715" algn="just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Arial"/>
                <a:cs typeface="Arial"/>
              </a:rPr>
              <a:t>Hemobion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digunakan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untuk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kondisi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anemia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pada</a:t>
            </a:r>
            <a:r>
              <a:rPr sz="1800" spc="4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masa 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kehamilan </a:t>
            </a:r>
            <a:r>
              <a:rPr sz="1800" dirty="0">
                <a:latin typeface="Arial"/>
                <a:cs typeface="Arial"/>
              </a:rPr>
              <a:t>dan </a:t>
            </a:r>
            <a:r>
              <a:rPr sz="1800" spc="-5" dirty="0">
                <a:latin typeface="Arial"/>
                <a:cs typeface="Arial"/>
              </a:rPr>
              <a:t>laktasi, suplemen pada </a:t>
            </a:r>
            <a:r>
              <a:rPr sz="1800" dirty="0">
                <a:latin typeface="Arial"/>
                <a:cs typeface="Arial"/>
              </a:rPr>
              <a:t>masa </a:t>
            </a:r>
            <a:r>
              <a:rPr sz="1800" spc="-5" dirty="0">
                <a:latin typeface="Arial"/>
                <a:cs typeface="Arial"/>
              </a:rPr>
              <a:t>kehamilan, anemia 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karena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kehilangan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darah oleh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berbagai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sebab.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46620" y="1773935"/>
            <a:ext cx="4216907" cy="31622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1450</Words>
  <Application>Microsoft Office PowerPoint</Application>
  <PresentationFormat>Widescreen</PresentationFormat>
  <Paragraphs>215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Theme</vt:lpstr>
      <vt:lpstr>Kelompok 2</vt:lpstr>
      <vt:lpstr>PowerPoint Presentation</vt:lpstr>
      <vt:lpstr>PowerPoint Presentation</vt:lpstr>
      <vt:lpstr>Cara penggunaan obat:</vt:lpstr>
      <vt:lpstr>PowerPoint Presentation</vt:lpstr>
      <vt:lpstr>Dosis &amp; Cara Penggunaan:</vt:lpstr>
      <vt:lpstr>PowerPoint Presentation</vt:lpstr>
      <vt:lpstr>PowerPoint Presentation</vt:lpstr>
      <vt:lpstr>Kelas Terapi: Vitamin dan Mineral</vt:lpstr>
      <vt:lpstr>Dosis &amp; Cara Penggunaan: Umumnya Hemobion diminum 1 kali sehari 1 Kapsul, setelah makan.</vt:lpstr>
      <vt:lpstr>PowerPoint Presentation</vt:lpstr>
      <vt:lpstr>PowerPoint Presentation</vt:lpstr>
      <vt:lpstr>Kegunaan:</vt:lpstr>
      <vt:lpstr>PowerPoint Presentation</vt:lpstr>
      <vt:lpstr>PowerPoint Presentation</vt:lpstr>
      <vt:lpstr>PowerPoint Presentation</vt:lpstr>
      <vt:lpstr>PowerPoint Presentation</vt:lpstr>
      <vt:lpstr>Dosis: Persalinan yang terancam prematur : maksimal 40 mg / hariAbortus  mengancam : 3 x sehari 5 mg selama 5-7 hari, terapi dapat diperpanjang bila  perlu Abortus habitual/keguguran berulang : 5-10 mg / hari setelah kehamilan  terdiagnosa, terapi dilanjutkan sampai dengan minimal 1 bulan setelah akhir  masa kritis.</vt:lpstr>
      <vt:lpstr>PowerPoint Presentation</vt:lpstr>
      <vt:lpstr>Kategori: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ismail - [2010]</cp:lastModifiedBy>
  <cp:revision>2</cp:revision>
  <dcterms:created xsi:type="dcterms:W3CDTF">2022-03-25T07:28:15Z</dcterms:created>
  <dcterms:modified xsi:type="dcterms:W3CDTF">2022-03-25T08:07:23Z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2021-03-19T00:00:00Z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2022-03-25T00:00:00Z</vt:filetime>
  </property>
</Properties>
</file>