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196" autoAdjust="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52AA6-E5C0-4D41-9301-DF0738CD443E}" type="datetimeFigureOut">
              <a:rPr lang="en-ID" smtClean="0"/>
              <a:t>28/03/2022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E9FA16ED-D5FE-4F1E-9769-669302E334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13253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52AA6-E5C0-4D41-9301-DF0738CD443E}" type="datetimeFigureOut">
              <a:rPr lang="en-ID" smtClean="0"/>
              <a:t>28/03/2022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16ED-D5FE-4F1E-9769-669302E334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26514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52AA6-E5C0-4D41-9301-DF0738CD443E}" type="datetimeFigureOut">
              <a:rPr lang="en-ID" smtClean="0"/>
              <a:t>28/03/2022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16ED-D5FE-4F1E-9769-669302E334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3214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52AA6-E5C0-4D41-9301-DF0738CD443E}" type="datetimeFigureOut">
              <a:rPr lang="en-ID" smtClean="0"/>
              <a:t>28/03/2022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16ED-D5FE-4F1E-9769-669302E334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56367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8EB52AA6-E5C0-4D41-9301-DF0738CD443E}" type="datetimeFigureOut">
              <a:rPr lang="en-ID" smtClean="0"/>
              <a:t>28/03/2022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ID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9FA16ED-D5FE-4F1E-9769-669302E334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16147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52AA6-E5C0-4D41-9301-DF0738CD443E}" type="datetimeFigureOut">
              <a:rPr lang="en-ID" smtClean="0"/>
              <a:t>28/03/2022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16ED-D5FE-4F1E-9769-669302E334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66919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52AA6-E5C0-4D41-9301-DF0738CD443E}" type="datetimeFigureOut">
              <a:rPr lang="en-ID" smtClean="0"/>
              <a:t>28/03/2022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16ED-D5FE-4F1E-9769-669302E334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50862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52AA6-E5C0-4D41-9301-DF0738CD443E}" type="datetimeFigureOut">
              <a:rPr lang="en-ID" smtClean="0"/>
              <a:t>28/03/2022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16ED-D5FE-4F1E-9769-669302E334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04168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52AA6-E5C0-4D41-9301-DF0738CD443E}" type="datetimeFigureOut">
              <a:rPr lang="en-ID" smtClean="0"/>
              <a:t>28/03/2022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16ED-D5FE-4F1E-9769-669302E334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72918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52AA6-E5C0-4D41-9301-DF0738CD443E}" type="datetimeFigureOut">
              <a:rPr lang="en-ID" smtClean="0"/>
              <a:t>28/03/2022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16ED-D5FE-4F1E-9769-669302E334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5992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52AA6-E5C0-4D41-9301-DF0738CD443E}" type="datetimeFigureOut">
              <a:rPr lang="en-ID" smtClean="0"/>
              <a:t>28/03/2022</a:t>
            </a:fld>
            <a:endParaRPr lang="en-ID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16ED-D5FE-4F1E-9769-669302E334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2349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EB52AA6-E5C0-4D41-9301-DF0738CD443E}" type="datetimeFigureOut">
              <a:rPr lang="en-ID" smtClean="0"/>
              <a:t>28/03/2022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ID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E9FA16ED-D5FE-4F1E-9769-669302E334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912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odokter.com/cari-dokter/dokter-kandungan" TargetMode="External"/><Relationship Id="rId2" Type="http://schemas.openxmlformats.org/officeDocument/2006/relationships/hyperlink" Target="https://www.alodokter.com/anemia-defisiensi-besi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odokter.com/sindrom-raynaud" TargetMode="External"/><Relationship Id="rId2" Type="http://schemas.openxmlformats.org/officeDocument/2006/relationships/hyperlink" Target="https://www.alodokter.com/hipertensi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alodokter.com/konstipasi" TargetMode="External"/><Relationship Id="rId5" Type="http://schemas.openxmlformats.org/officeDocument/2006/relationships/hyperlink" Target="https://www.alodokter.com/mual" TargetMode="External"/><Relationship Id="rId4" Type="http://schemas.openxmlformats.org/officeDocument/2006/relationships/hyperlink" Target="https://www.alodokter.com/sakit-kepala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odokter.com/leukoplaki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alodokter.com/rabun-senja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A6DF9-1DC0-4540-A1CD-FCCA660F63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OBAT MASA PERSALINAN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A9CB23-2B1D-4DFD-8FA3-D3E9A9F48C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KELOMPOK 3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72366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47199-C564-4EF5-ACE1-CFEC677AD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64" y="893602"/>
            <a:ext cx="3695790" cy="1141386"/>
          </a:xfrm>
        </p:spPr>
        <p:txBody>
          <a:bodyPr>
            <a:normAutofit/>
          </a:bodyPr>
          <a:lstStyle/>
          <a:p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tablet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tambah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darah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: </a:t>
            </a:r>
            <a:b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singibion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etabion</a:t>
            </a:r>
            <a:b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lanjutan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ID" sz="2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EF8DF8-0B6D-4CB2-A300-81AD7ED2A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03656" y="492879"/>
            <a:ext cx="9052560" cy="623065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D" sz="1400" dirty="0">
                <a:effectLst/>
                <a:ea typeface="Calibri" panose="020F0502020204030204" pitchFamily="34" charset="0"/>
              </a:rPr>
              <a:t>Cara </a:t>
            </a:r>
            <a:r>
              <a:rPr lang="en-ID" sz="1400" dirty="0" err="1">
                <a:effectLst/>
                <a:ea typeface="Calibri" panose="020F0502020204030204" pitchFamily="34" charset="0"/>
              </a:rPr>
              <a:t>penggunaan</a:t>
            </a:r>
            <a:r>
              <a:rPr lang="en-ID" sz="1400" dirty="0">
                <a:effectLst/>
                <a:ea typeface="Calibri" panose="020F0502020204030204" pitchFamily="34" charset="0"/>
              </a:rPr>
              <a:t> </a:t>
            </a:r>
            <a:r>
              <a:rPr lang="en-ID" sz="1400" dirty="0" err="1">
                <a:effectLst/>
                <a:ea typeface="Calibri" panose="020F0502020204030204" pitchFamily="34" charset="0"/>
              </a:rPr>
              <a:t>obat</a:t>
            </a:r>
            <a:r>
              <a:rPr lang="en-ID" sz="1400" dirty="0">
                <a:effectLst/>
                <a:ea typeface="Calibri" panose="020F0502020204030204" pitchFamily="34" charset="0"/>
              </a:rPr>
              <a:t> : </a:t>
            </a:r>
            <a:r>
              <a:rPr lang="en-ID" sz="1400" dirty="0" err="1">
                <a:effectLst/>
                <a:ea typeface="Times New Roman" panose="02020603050405020304" pitchFamily="18" charset="0"/>
              </a:rPr>
              <a:t>Sangobion</a:t>
            </a:r>
            <a:r>
              <a:rPr lang="en-ID" sz="1400" dirty="0">
                <a:effectLst/>
                <a:ea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</a:rPr>
              <a:t>sebaiknya</a:t>
            </a:r>
            <a:r>
              <a:rPr lang="en-ID" sz="1400" dirty="0">
                <a:effectLst/>
                <a:ea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</a:rPr>
              <a:t>dikonsumsi</a:t>
            </a:r>
            <a:r>
              <a:rPr lang="en-ID" sz="1400" dirty="0">
                <a:effectLst/>
                <a:ea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</a:rPr>
              <a:t>saat</a:t>
            </a:r>
            <a:r>
              <a:rPr lang="en-ID" sz="1400" dirty="0">
                <a:effectLst/>
                <a:ea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</a:rPr>
              <a:t>perut</a:t>
            </a:r>
            <a:r>
              <a:rPr lang="en-ID" sz="1400" dirty="0">
                <a:effectLst/>
                <a:ea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</a:rPr>
              <a:t>kosong</a:t>
            </a:r>
            <a:r>
              <a:rPr lang="en-ID" sz="1400" dirty="0">
                <a:effectLst/>
                <a:ea typeface="Times New Roman" panose="02020603050405020304" pitchFamily="18" charset="0"/>
              </a:rPr>
              <a:t>, </a:t>
            </a:r>
            <a:r>
              <a:rPr lang="en-ID" sz="1400" dirty="0" err="1">
                <a:effectLst/>
                <a:ea typeface="Times New Roman" panose="02020603050405020304" pitchFamily="18" charset="0"/>
              </a:rPr>
              <a:t>misalnya</a:t>
            </a:r>
            <a:r>
              <a:rPr lang="en-ID" sz="1400" dirty="0">
                <a:effectLst/>
                <a:ea typeface="Times New Roman" panose="02020603050405020304" pitchFamily="18" charset="0"/>
              </a:rPr>
              <a:t> 1 jam </a:t>
            </a:r>
            <a:r>
              <a:rPr lang="en-ID" sz="1400" dirty="0" err="1">
                <a:effectLst/>
                <a:ea typeface="Times New Roman" panose="02020603050405020304" pitchFamily="18" charset="0"/>
              </a:rPr>
              <a:t>sebelum</a:t>
            </a:r>
            <a:r>
              <a:rPr lang="en-ID" sz="1400" dirty="0">
                <a:effectLst/>
                <a:ea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</a:rPr>
              <a:t>atau</a:t>
            </a:r>
            <a:r>
              <a:rPr lang="en-ID" sz="1400" dirty="0">
                <a:effectLst/>
                <a:ea typeface="Times New Roman" panose="02020603050405020304" pitchFamily="18" charset="0"/>
              </a:rPr>
              <a:t> 2 jam </a:t>
            </a:r>
            <a:r>
              <a:rPr lang="en-ID" sz="1400" dirty="0" err="1">
                <a:effectLst/>
                <a:ea typeface="Times New Roman" panose="02020603050405020304" pitchFamily="18" charset="0"/>
              </a:rPr>
              <a:t>setelah</a:t>
            </a:r>
            <a:r>
              <a:rPr lang="en-ID" sz="1400" dirty="0">
                <a:effectLst/>
                <a:ea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</a:rPr>
              <a:t>makan</a:t>
            </a:r>
            <a:r>
              <a:rPr lang="en-ID" sz="1400" dirty="0">
                <a:effectLst/>
                <a:ea typeface="Times New Roman" panose="02020603050405020304" pitchFamily="18" charset="0"/>
              </a:rPr>
              <a:t>. </a:t>
            </a:r>
            <a:r>
              <a:rPr lang="en-ID" sz="1400" dirty="0" err="1">
                <a:effectLst/>
                <a:ea typeface="Times New Roman" panose="02020603050405020304" pitchFamily="18" charset="0"/>
              </a:rPr>
              <a:t>Namun</a:t>
            </a:r>
            <a:r>
              <a:rPr lang="en-ID" sz="1400" dirty="0">
                <a:effectLst/>
                <a:ea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</a:rPr>
              <a:t>jika</a:t>
            </a:r>
            <a:r>
              <a:rPr lang="en-ID" sz="1400" dirty="0">
                <a:effectLst/>
                <a:ea typeface="Times New Roman" panose="02020603050405020304" pitchFamily="18" charset="0"/>
              </a:rPr>
              <a:t> Anda </a:t>
            </a:r>
            <a:r>
              <a:rPr lang="en-ID" sz="1400" dirty="0" err="1">
                <a:effectLst/>
                <a:ea typeface="Times New Roman" panose="02020603050405020304" pitchFamily="18" charset="0"/>
              </a:rPr>
              <a:t>pernah</a:t>
            </a:r>
            <a:r>
              <a:rPr lang="en-ID" sz="1400" dirty="0">
                <a:effectLst/>
                <a:ea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</a:rPr>
              <a:t>mengalami</a:t>
            </a:r>
            <a:r>
              <a:rPr lang="en-ID" sz="1400" dirty="0">
                <a:effectLst/>
                <a:ea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</a:rPr>
              <a:t>masalah</a:t>
            </a:r>
            <a:r>
              <a:rPr lang="en-ID" sz="1400" dirty="0">
                <a:effectLst/>
                <a:ea typeface="Times New Roman" panose="02020603050405020304" pitchFamily="18" charset="0"/>
              </a:rPr>
              <a:t> pada </a:t>
            </a:r>
            <a:r>
              <a:rPr lang="en-ID" sz="1400" dirty="0" err="1">
                <a:effectLst/>
                <a:ea typeface="Times New Roman" panose="02020603050405020304" pitchFamily="18" charset="0"/>
              </a:rPr>
              <a:t>lambung</a:t>
            </a:r>
            <a:r>
              <a:rPr lang="en-ID" sz="1400" dirty="0">
                <a:effectLst/>
                <a:ea typeface="Times New Roman" panose="02020603050405020304" pitchFamily="18" charset="0"/>
              </a:rPr>
              <a:t>, Anda </a:t>
            </a:r>
            <a:r>
              <a:rPr lang="en-ID" sz="1400" dirty="0" err="1">
                <a:effectLst/>
                <a:ea typeface="Times New Roman" panose="02020603050405020304" pitchFamily="18" charset="0"/>
              </a:rPr>
              <a:t>dapat</a:t>
            </a:r>
            <a:r>
              <a:rPr lang="en-ID" sz="1400" dirty="0">
                <a:effectLst/>
                <a:ea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</a:rPr>
              <a:t>meminumnya</a:t>
            </a:r>
            <a:r>
              <a:rPr lang="en-ID" sz="1400" dirty="0">
                <a:effectLst/>
                <a:ea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</a:rPr>
              <a:t>bersama</a:t>
            </a:r>
            <a:r>
              <a:rPr lang="en-ID" sz="1400" dirty="0">
                <a:effectLst/>
                <a:ea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</a:rPr>
              <a:t>makanan</a:t>
            </a:r>
            <a:r>
              <a:rPr lang="en-ID" sz="1400" dirty="0">
                <a:effectLst/>
                <a:ea typeface="Times New Roman" panose="02020603050405020304" pitchFamily="18" charset="0"/>
              </a:rPr>
              <a:t>.</a:t>
            </a:r>
            <a:endParaRPr lang="en-ID" sz="1400" dirty="0">
              <a:effectLst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Telan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Sangobion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kapsul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bantuan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segelas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air dan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jangan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berbaring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setidaknya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menit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mengonsumsi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kapsul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Sangobion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sirop,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gunakan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sendok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takar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tersedia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kemasan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	agar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tepat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Kocok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botol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terlebih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dahulu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sebelum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mengonsumsi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Sangobion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Jika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mengonsumsi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Sangobion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tablet </a:t>
            </a:r>
            <a:r>
              <a:rPr lang="en-ID" sz="1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effervescent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Anda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melarutkannya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200 cc 	air dan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disajikan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tablet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larut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pastikan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Anda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segera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meminumnya</a:t>
            </a:r>
            <a:r>
              <a:rPr lang="en-ID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D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Kegunaan</a:t>
            </a:r>
            <a:r>
              <a:rPr lang="en-ID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Mengatasi</a:t>
            </a:r>
            <a:r>
              <a:rPr lang="en-ID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400" u="sng" dirty="0" err="1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anemia</a:t>
            </a:r>
            <a:r>
              <a:rPr lang="en-ID" sz="14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ID" sz="1400" u="sng" dirty="0" err="1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defisiensi</a:t>
            </a:r>
            <a:r>
              <a:rPr lang="en-ID" sz="14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ID" sz="1400" u="sng" dirty="0" err="1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besi</a:t>
            </a:r>
            <a:endParaRPr lang="en-ID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D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Efek</a:t>
            </a:r>
            <a:r>
              <a:rPr lang="en-ID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samping</a:t>
            </a:r>
            <a:r>
              <a:rPr lang="en-ID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sembeli</a:t>
            </a:r>
            <a:r>
              <a:rPr lang="en-ID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tinja</a:t>
            </a:r>
            <a:r>
              <a:rPr lang="en-ID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berwarna</a:t>
            </a:r>
            <a:r>
              <a:rPr lang="en-ID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hitam</a:t>
            </a:r>
            <a:r>
              <a:rPr lang="en-ID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ID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diare</a:t>
            </a:r>
            <a:r>
              <a:rPr lang="en-ID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mual</a:t>
            </a:r>
            <a:r>
              <a:rPr lang="en-ID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muntah</a:t>
            </a:r>
            <a:r>
              <a:rPr lang="en-ID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kram</a:t>
            </a:r>
            <a:r>
              <a:rPr lang="en-ID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perut</a:t>
            </a:r>
            <a:r>
              <a:rPr lang="en-ID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sakit</a:t>
            </a:r>
            <a:r>
              <a:rPr lang="en-ID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perut</a:t>
            </a:r>
            <a:endParaRPr lang="en-ID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D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Kategori</a:t>
            </a:r>
            <a:r>
              <a:rPr lang="en-ID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aman</a:t>
            </a:r>
            <a:r>
              <a:rPr lang="en-ID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kehamilan</a:t>
            </a:r>
            <a:r>
              <a:rPr lang="en-ID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: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terkontrol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wanita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hamil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menunjukkan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risiko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janin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kecil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kemungkinannya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membahayakan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janin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 Ibu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hamil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perlu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mengonsumsi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zat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besi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selama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kehamilan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Tanyakan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u="sng" dirty="0" err="1">
                <a:solidFill>
                  <a:srgbClr val="0000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dokter</a:t>
            </a:r>
            <a:r>
              <a:rPr lang="en-ID" sz="14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ID" sz="1400" u="sng" dirty="0" err="1">
                <a:solidFill>
                  <a:srgbClr val="0000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kandungan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apakah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Sangobion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suplemen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zat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besi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tepat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selama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hamil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Suplemen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terserap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ASI,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kandungan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zat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besi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 ASI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dipengaruhi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kadar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zat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besi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tubuh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ibu</a:t>
            </a:r>
            <a:r>
              <a:rPr lang="en-ID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sz="1400" dirty="0"/>
          </a:p>
        </p:txBody>
      </p:sp>
    </p:spTree>
    <p:extLst>
      <p:ext uri="{BB962C8B-B14F-4D97-AF65-F5344CB8AC3E}">
        <p14:creationId xmlns:p14="http://schemas.microsoft.com/office/powerpoint/2010/main" val="988647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7DE59-848A-4005-BA32-2D3070CDE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139" y="1198401"/>
            <a:ext cx="2682778" cy="863480"/>
          </a:xfrm>
        </p:spPr>
        <p:txBody>
          <a:bodyPr>
            <a:normAutofit/>
          </a:bodyPr>
          <a:lstStyle/>
          <a:p>
            <a:r>
              <a:rPr lang="en-ID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tablet </a:t>
            </a:r>
            <a:r>
              <a:rPr lang="en-ID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tambah</a:t>
            </a:r>
            <a:r>
              <a:rPr lang="en-ID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darah</a:t>
            </a:r>
            <a:r>
              <a:rPr lang="en-ID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: </a:t>
            </a:r>
            <a:br>
              <a:rPr lang="en-ID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D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singibion</a:t>
            </a:r>
            <a:r>
              <a:rPr lang="en-ID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ID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etabion</a:t>
            </a:r>
            <a:br>
              <a:rPr lang="en-ID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D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ID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lanjutan</a:t>
            </a:r>
            <a:r>
              <a:rPr lang="en-ID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ID" sz="2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AAB609-8311-42DA-8B0A-9EC26FFE3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14917" y="223937"/>
            <a:ext cx="9052560" cy="6472697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07000"/>
              </a:lnSpc>
            </a:pP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Etabion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(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Jenis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vitamin dan mineral)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Etabion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sediaan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vitamin dan mineral yang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berguna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menjaga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tubuh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hal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mencegah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terjadinya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anemia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digunakan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membantu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proses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pembentukan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sel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darah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merah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Etabion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diproduksi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oleh PT.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Errita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Pharma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bentuk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sediaan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kapsul</a:t>
            </a:r>
            <a:endParaRPr lang="en-ID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Kategori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suplemen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Dosis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aturan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pakai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1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kapsul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diminum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 tablet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sehari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Cara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penggunaan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diminum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 tablet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sehari</a:t>
            </a:r>
            <a:endParaRPr lang="en-ID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Kegunaan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Etabion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digunakan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pembentukan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darah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penderita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anemia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serta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membantu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memenuhi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kebutuhan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viitamin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dan mineral.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Efek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samping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demam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kelemahan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mata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mual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muntah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sembelit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diare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feses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berwarna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hitam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Kategori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kehamilan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Etabion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sangat</a:t>
            </a:r>
            <a:r>
              <a:rPr lang="en-ID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dianjurkan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masa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kehamilan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karena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membantu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menjaga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terutama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mencegah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anemia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selama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kehamilan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Kandungan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asam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folat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Etabion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juga sangat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baik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mencegah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kelainan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saraf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tahap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perkembangan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janin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96752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A74DE-691B-4644-9FD4-669081B98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68" y="1837764"/>
            <a:ext cx="2238226" cy="472261"/>
          </a:xfrm>
        </p:spPr>
        <p:txBody>
          <a:bodyPr>
            <a:noAutofit/>
          </a:bodyPr>
          <a:lstStyle/>
          <a:p>
            <a:r>
              <a:rPr lang="en-ID" sz="3600" dirty="0" err="1"/>
              <a:t>Santocynon</a:t>
            </a:r>
            <a:endParaRPr lang="en-ID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DD4CF1-EAB5-4DAA-BB9A-42DA0DB14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5774" y="762000"/>
            <a:ext cx="9052560" cy="5324856"/>
          </a:xfrm>
        </p:spPr>
        <p:txBody>
          <a:bodyPr>
            <a:normAutofit fontScale="77500" lnSpcReduction="20000"/>
          </a:bodyPr>
          <a:lstStyle/>
          <a:p>
            <a:r>
              <a:rPr lang="en-ID" dirty="0" err="1"/>
              <a:t>Kategori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: </a:t>
            </a:r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keras</a:t>
            </a:r>
            <a:r>
              <a:rPr lang="en-ID" dirty="0"/>
              <a:t> </a:t>
            </a:r>
          </a:p>
          <a:p>
            <a:r>
              <a:rPr lang="en-ID" dirty="0" err="1"/>
              <a:t>Aturan</a:t>
            </a:r>
            <a:r>
              <a:rPr lang="en-ID" dirty="0"/>
              <a:t> </a:t>
            </a:r>
            <a:r>
              <a:rPr lang="en-ID" dirty="0" err="1"/>
              <a:t>pakai</a:t>
            </a:r>
            <a:r>
              <a:rPr lang="en-ID" dirty="0"/>
              <a:t>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Injeksi</a:t>
            </a:r>
            <a:r>
              <a:rPr lang="en-ID" dirty="0"/>
              <a:t> dan </a:t>
            </a:r>
            <a:r>
              <a:rPr lang="en-ID" dirty="0" err="1"/>
              <a:t>infus</a:t>
            </a:r>
            <a:r>
              <a:rPr lang="en-ID" dirty="0"/>
              <a:t>: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langsung</a:t>
            </a:r>
            <a:r>
              <a:rPr lang="en-ID" dirty="0"/>
              <a:t> oleh </a:t>
            </a:r>
            <a:r>
              <a:rPr lang="en-ID" dirty="0" err="1"/>
              <a:t>dokter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tenaga</a:t>
            </a:r>
            <a:r>
              <a:rPr lang="en-ID" dirty="0"/>
              <a:t> </a:t>
            </a:r>
            <a:r>
              <a:rPr lang="en-ID" dirty="0" err="1"/>
              <a:t>medis</a:t>
            </a:r>
            <a:r>
              <a:rPr lang="en-ID" dirty="0"/>
              <a:t> di </a:t>
            </a:r>
            <a:r>
              <a:rPr lang="en-ID" dirty="0" err="1"/>
              <a:t>bawah</a:t>
            </a:r>
            <a:r>
              <a:rPr lang="en-ID" dirty="0"/>
              <a:t> </a:t>
            </a:r>
            <a:r>
              <a:rPr lang="en-ID" dirty="0" err="1"/>
              <a:t>pengawasan</a:t>
            </a:r>
            <a:r>
              <a:rPr lang="en-ID" dirty="0"/>
              <a:t> </a:t>
            </a:r>
            <a:r>
              <a:rPr lang="en-ID" dirty="0" err="1"/>
              <a:t>dokter</a:t>
            </a:r>
            <a:endParaRPr lang="en-ID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/>
              <a:t>Nasal spray: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dihirup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petunjuk</a:t>
            </a:r>
            <a:r>
              <a:rPr lang="en-ID" dirty="0"/>
              <a:t> </a:t>
            </a:r>
            <a:r>
              <a:rPr lang="en-ID" dirty="0" err="1"/>
              <a:t>penggunaan</a:t>
            </a:r>
            <a:r>
              <a:rPr lang="en-ID" dirty="0"/>
              <a:t> dan </a:t>
            </a:r>
            <a:r>
              <a:rPr lang="en-ID" dirty="0" err="1"/>
              <a:t>dokter</a:t>
            </a:r>
            <a:endParaRPr lang="en-ID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Kegunaan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: </a:t>
            </a:r>
            <a:r>
              <a:rPr lang="en-ID" dirty="0" err="1"/>
              <a:t>Syntocinon</a:t>
            </a:r>
            <a:r>
              <a:rPr lang="en-ID" dirty="0"/>
              <a:t>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mengatasi</a:t>
            </a:r>
            <a:r>
              <a:rPr lang="en-ID" dirty="0"/>
              <a:t> dan </a:t>
            </a:r>
            <a:r>
              <a:rPr lang="en-ID" dirty="0" err="1"/>
              <a:t>mencegah</a:t>
            </a:r>
            <a:r>
              <a:rPr lang="en-ID" dirty="0"/>
              <a:t> </a:t>
            </a:r>
            <a:r>
              <a:rPr lang="en-ID" dirty="0" err="1"/>
              <a:t>perdarahan</a:t>
            </a:r>
            <a:r>
              <a:rPr lang="en-ID" dirty="0"/>
              <a:t> </a:t>
            </a:r>
            <a:r>
              <a:rPr lang="en-ID" dirty="0" err="1"/>
              <a:t>pasca</a:t>
            </a:r>
            <a:r>
              <a:rPr lang="en-ID" dirty="0"/>
              <a:t> </a:t>
            </a:r>
            <a:r>
              <a:rPr lang="en-ID" dirty="0" err="1"/>
              <a:t>melahirkan</a:t>
            </a:r>
            <a:r>
              <a:rPr lang="en-ID" dirty="0"/>
              <a:t>, </a:t>
            </a:r>
            <a:r>
              <a:rPr lang="en-ID" dirty="0" err="1"/>
              <a:t>induksi</a:t>
            </a:r>
            <a:r>
              <a:rPr lang="en-ID" dirty="0"/>
              <a:t> </a:t>
            </a:r>
            <a:r>
              <a:rPr lang="en-ID" dirty="0" err="1"/>
              <a:t>melahirkan</a:t>
            </a:r>
            <a:r>
              <a:rPr lang="en-ID" dirty="0"/>
              <a:t>, dan </a:t>
            </a:r>
            <a:r>
              <a:rPr lang="en-ID" dirty="0" err="1"/>
              <a:t>digunakan</a:t>
            </a:r>
            <a:r>
              <a:rPr lang="en-ID" dirty="0"/>
              <a:t> pada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keguguran</a:t>
            </a:r>
            <a:r>
              <a:rPr lang="en-ID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Dosis</a:t>
            </a:r>
            <a:r>
              <a:rPr lang="en-ID" dirty="0"/>
              <a:t> &amp;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penggunaan</a:t>
            </a:r>
            <a:r>
              <a:rPr lang="en-ID" dirty="0"/>
              <a:t> : </a:t>
            </a:r>
          </a:p>
          <a:p>
            <a:r>
              <a:rPr lang="en-ID" dirty="0"/>
              <a:t>	</a:t>
            </a:r>
            <a:r>
              <a:rPr lang="en-ID" dirty="0" err="1"/>
              <a:t>Induksi</a:t>
            </a:r>
            <a:r>
              <a:rPr lang="en-ID" dirty="0"/>
              <a:t> </a:t>
            </a:r>
            <a:r>
              <a:rPr lang="en-ID" dirty="0" err="1"/>
              <a:t>persalinan</a:t>
            </a:r>
            <a:endParaRPr lang="en-ID" dirty="0"/>
          </a:p>
          <a:p>
            <a:r>
              <a:rPr lang="en-ID" dirty="0"/>
              <a:t>•</a:t>
            </a:r>
            <a:r>
              <a:rPr lang="en-ID" dirty="0" err="1"/>
              <a:t>Dosis</a:t>
            </a:r>
            <a:r>
              <a:rPr lang="en-ID" dirty="0"/>
              <a:t>: 1-2 </a:t>
            </a:r>
            <a:r>
              <a:rPr lang="en-ID" dirty="0" err="1"/>
              <a:t>miliunit</a:t>
            </a:r>
            <a:r>
              <a:rPr lang="en-ID" dirty="0"/>
              <a:t>/</a:t>
            </a:r>
            <a:r>
              <a:rPr lang="en-ID" dirty="0" err="1"/>
              <a:t>menit</a:t>
            </a:r>
            <a:r>
              <a:rPr lang="en-ID" dirty="0"/>
              <a:t>. Bisa </a:t>
            </a:r>
            <a:r>
              <a:rPr lang="en-ID" dirty="0" err="1"/>
              <a:t>ditingkatkan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interval minimal 30 </a:t>
            </a:r>
            <a:r>
              <a:rPr lang="en-ID" dirty="0" err="1"/>
              <a:t>menit</a:t>
            </a:r>
            <a:r>
              <a:rPr lang="en-ID" dirty="0"/>
              <a:t>, </a:t>
            </a:r>
            <a:r>
              <a:rPr lang="en-ID" dirty="0" err="1"/>
              <a:t>sampai</a:t>
            </a:r>
            <a:r>
              <a:rPr lang="en-ID" dirty="0"/>
              <a:t> </a:t>
            </a:r>
            <a:r>
              <a:rPr lang="en-ID" dirty="0" err="1"/>
              <a:t>kontraksi</a:t>
            </a:r>
            <a:r>
              <a:rPr lang="en-ID" dirty="0"/>
              <a:t> </a:t>
            </a:r>
            <a:r>
              <a:rPr lang="en-ID" dirty="0" err="1"/>
              <a:t>tercapai</a:t>
            </a:r>
            <a:r>
              <a:rPr lang="en-ID" dirty="0"/>
              <a:t> 3-4 kali </a:t>
            </a:r>
            <a:r>
              <a:rPr lang="en-ID" dirty="0" err="1"/>
              <a:t>dalam</a:t>
            </a:r>
            <a:r>
              <a:rPr lang="en-ID" dirty="0"/>
              <a:t> 10 </a:t>
            </a:r>
            <a:r>
              <a:rPr lang="en-ID" dirty="0" err="1"/>
              <a:t>menit</a:t>
            </a:r>
            <a:r>
              <a:rPr lang="en-ID" dirty="0"/>
              <a:t>.</a:t>
            </a:r>
          </a:p>
          <a:p>
            <a:r>
              <a:rPr lang="en-ID" dirty="0"/>
              <a:t>•</a:t>
            </a:r>
            <a:r>
              <a:rPr lang="en-ID" dirty="0" err="1"/>
              <a:t>Dosis</a:t>
            </a:r>
            <a:r>
              <a:rPr lang="en-ID" dirty="0"/>
              <a:t> </a:t>
            </a:r>
            <a:r>
              <a:rPr lang="en-ID" dirty="0" err="1"/>
              <a:t>maksimal</a:t>
            </a:r>
            <a:r>
              <a:rPr lang="en-ID" dirty="0"/>
              <a:t>: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melebihi</a:t>
            </a:r>
            <a:r>
              <a:rPr lang="en-ID" dirty="0"/>
              <a:t> 32 </a:t>
            </a:r>
            <a:r>
              <a:rPr lang="en-ID" dirty="0" err="1"/>
              <a:t>miliunit</a:t>
            </a:r>
            <a:r>
              <a:rPr lang="en-ID" dirty="0"/>
              <a:t>/</a:t>
            </a:r>
            <a:r>
              <a:rPr lang="en-ID" dirty="0" err="1"/>
              <a:t>menit</a:t>
            </a:r>
            <a:r>
              <a:rPr lang="en-ID" dirty="0"/>
              <a:t>, dan </a:t>
            </a:r>
            <a:r>
              <a:rPr lang="en-ID" dirty="0" err="1"/>
              <a:t>jangan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5 unit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hari</a:t>
            </a:r>
            <a:r>
              <a:rPr lang="en-ID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Efek</a:t>
            </a:r>
            <a:r>
              <a:rPr lang="en-ID" dirty="0"/>
              <a:t> </a:t>
            </a:r>
            <a:r>
              <a:rPr lang="en-ID" dirty="0" err="1"/>
              <a:t>samping</a:t>
            </a:r>
            <a:r>
              <a:rPr lang="en-ID" dirty="0"/>
              <a:t> : </a:t>
            </a:r>
            <a:r>
              <a:rPr lang="en-ID" dirty="0" err="1"/>
              <a:t>sakit</a:t>
            </a:r>
            <a:r>
              <a:rPr lang="en-ID" dirty="0"/>
              <a:t> </a:t>
            </a:r>
            <a:r>
              <a:rPr lang="en-ID" dirty="0" err="1"/>
              <a:t>kepala</a:t>
            </a:r>
            <a:r>
              <a:rPr lang="en-ID" dirty="0"/>
              <a:t> </a:t>
            </a:r>
            <a:r>
              <a:rPr lang="en-ID" dirty="0" err="1"/>
              <a:t>parah</a:t>
            </a:r>
            <a:r>
              <a:rPr lang="en-ID" dirty="0"/>
              <a:t>, </a:t>
            </a:r>
            <a:r>
              <a:rPr lang="en-ID" dirty="0" err="1"/>
              <a:t>mual</a:t>
            </a:r>
            <a:r>
              <a:rPr lang="en-ID" dirty="0"/>
              <a:t> dan </a:t>
            </a:r>
            <a:r>
              <a:rPr lang="en-ID" dirty="0" err="1"/>
              <a:t>muntah</a:t>
            </a:r>
            <a:r>
              <a:rPr lang="en-ID" dirty="0"/>
              <a:t> , </a:t>
            </a:r>
            <a:r>
              <a:rPr lang="en-ID" dirty="0" err="1"/>
              <a:t>detak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</a:t>
            </a:r>
            <a:r>
              <a:rPr lang="en-ID" dirty="0" err="1"/>
              <a:t>cepat</a:t>
            </a:r>
            <a:r>
              <a:rPr lang="en-ID" dirty="0"/>
              <a:t>, </a:t>
            </a:r>
            <a:r>
              <a:rPr lang="en-ID" dirty="0" err="1"/>
              <a:t>lambat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seimbang</a:t>
            </a:r>
            <a:r>
              <a:rPr lang="en-ID" dirty="0"/>
              <a:t>, </a:t>
            </a:r>
            <a:r>
              <a:rPr lang="en-ID" dirty="0" err="1"/>
              <a:t>penglihatana</a:t>
            </a:r>
            <a:r>
              <a:rPr lang="en-ID" dirty="0"/>
              <a:t> </a:t>
            </a:r>
            <a:r>
              <a:rPr lang="en-ID" dirty="0" err="1"/>
              <a:t>kabur</a:t>
            </a:r>
            <a:r>
              <a:rPr lang="en-ID" dirty="0"/>
              <a:t>, </a:t>
            </a:r>
            <a:r>
              <a:rPr lang="en-ID" dirty="0" err="1"/>
              <a:t>kebingungan</a:t>
            </a:r>
            <a:r>
              <a:rPr lang="en-ID" dirty="0"/>
              <a:t>, </a:t>
            </a:r>
            <a:r>
              <a:rPr lang="en-ID" dirty="0" err="1"/>
              <a:t>kelemahan</a:t>
            </a:r>
            <a:r>
              <a:rPr lang="en-ID" dirty="0"/>
              <a:t> </a:t>
            </a:r>
            <a:r>
              <a:rPr lang="en-ID" dirty="0" err="1"/>
              <a:t>parah</a:t>
            </a:r>
            <a:r>
              <a:rPr lang="en-ID" dirty="0"/>
              <a:t>, </a:t>
            </a:r>
            <a:r>
              <a:rPr lang="en-ID" dirty="0" err="1"/>
              <a:t>perasaan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stabil</a:t>
            </a:r>
            <a:r>
              <a:rPr lang="en-ID" dirty="0"/>
              <a:t>.</a:t>
            </a:r>
          </a:p>
          <a:p>
            <a:r>
              <a:rPr lang="en-ID" dirty="0" err="1"/>
              <a:t>Kategori</a:t>
            </a:r>
            <a:r>
              <a:rPr lang="en-ID" dirty="0"/>
              <a:t> </a:t>
            </a:r>
            <a:r>
              <a:rPr lang="en-ID" dirty="0" err="1"/>
              <a:t>aman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kehamilan</a:t>
            </a:r>
            <a:r>
              <a:rPr lang="en-ID" dirty="0"/>
              <a:t>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/>
              <a:t> </a:t>
            </a:r>
            <a:r>
              <a:rPr lang="en-ID" dirty="0" err="1"/>
              <a:t>Kategori</a:t>
            </a:r>
            <a:r>
              <a:rPr lang="en-ID" dirty="0"/>
              <a:t> C: Belum </a:t>
            </a:r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terkontrol</a:t>
            </a:r>
            <a:r>
              <a:rPr lang="en-ID" dirty="0"/>
              <a:t>,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efek</a:t>
            </a:r>
            <a:r>
              <a:rPr lang="en-ID" dirty="0"/>
              <a:t> </a:t>
            </a:r>
            <a:r>
              <a:rPr lang="en-ID" dirty="0" err="1"/>
              <a:t>samping</a:t>
            </a:r>
            <a:r>
              <a:rPr lang="en-ID" dirty="0"/>
              <a:t> yang </a:t>
            </a:r>
            <a:r>
              <a:rPr lang="en-ID" dirty="0" err="1"/>
              <a:t>mungkin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mengganggu</a:t>
            </a:r>
            <a:r>
              <a:rPr lang="en-ID" dirty="0"/>
              <a:t> </a:t>
            </a:r>
            <a:r>
              <a:rPr lang="en-ID" dirty="0" err="1"/>
              <a:t>perkembangan</a:t>
            </a:r>
            <a:r>
              <a:rPr lang="en-ID" dirty="0"/>
              <a:t> dan </a:t>
            </a:r>
            <a:r>
              <a:rPr lang="en-ID" dirty="0" err="1"/>
              <a:t>pertumbuhan</a:t>
            </a:r>
            <a:r>
              <a:rPr lang="en-ID" dirty="0"/>
              <a:t> </a:t>
            </a:r>
            <a:r>
              <a:rPr lang="en-ID" dirty="0" err="1"/>
              <a:t>janin</a:t>
            </a:r>
            <a:r>
              <a:rPr lang="en-ID" dirty="0"/>
              <a:t>. Oleh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, </a:t>
            </a:r>
            <a:r>
              <a:rPr lang="en-ID" dirty="0" err="1"/>
              <a:t>penggunaannya</a:t>
            </a:r>
            <a:r>
              <a:rPr lang="en-ID" dirty="0"/>
              <a:t> pada </a:t>
            </a:r>
            <a:r>
              <a:rPr lang="en-ID" dirty="0" err="1"/>
              <a:t>ibu</a:t>
            </a:r>
            <a:r>
              <a:rPr lang="en-ID" dirty="0"/>
              <a:t> </a:t>
            </a:r>
            <a:r>
              <a:rPr lang="en-ID" dirty="0" err="1"/>
              <a:t>hamil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manfaat</a:t>
            </a:r>
            <a:r>
              <a:rPr lang="en-ID" dirty="0"/>
              <a:t> yang </a:t>
            </a:r>
            <a:r>
              <a:rPr lang="en-ID" dirty="0" err="1"/>
              <a:t>diberikan</a:t>
            </a:r>
            <a:r>
              <a:rPr lang="en-ID" dirty="0"/>
              <a:t> </a:t>
            </a:r>
            <a:r>
              <a:rPr lang="en-ID" dirty="0" err="1"/>
              <a:t>melebihi</a:t>
            </a:r>
            <a:r>
              <a:rPr lang="en-ID" dirty="0"/>
              <a:t> </a:t>
            </a:r>
            <a:r>
              <a:rPr lang="en-ID" dirty="0" err="1"/>
              <a:t>risiko</a:t>
            </a:r>
            <a:r>
              <a:rPr lang="en-ID" dirty="0"/>
              <a:t> yang </a:t>
            </a:r>
            <a:r>
              <a:rPr lang="en-ID" dirty="0" err="1"/>
              <a:t>mungkin</a:t>
            </a:r>
            <a:r>
              <a:rPr lang="en-ID" dirty="0"/>
              <a:t> </a:t>
            </a:r>
            <a:r>
              <a:rPr lang="en-ID" dirty="0" err="1"/>
              <a:t>timbul</a:t>
            </a:r>
            <a:r>
              <a:rPr lang="en-ID" dirty="0"/>
              <a:t> pada </a:t>
            </a:r>
            <a:r>
              <a:rPr lang="en-ID" dirty="0" err="1"/>
              <a:t>janin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335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D16C4-234B-447A-9DCA-CEF873F60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63270"/>
            <a:ext cx="2447364" cy="296015"/>
          </a:xfrm>
        </p:spPr>
        <p:txBody>
          <a:bodyPr>
            <a:noAutofit/>
          </a:bodyPr>
          <a:lstStyle/>
          <a:p>
            <a:r>
              <a:rPr lang="en-ID" sz="3600" dirty="0" err="1"/>
              <a:t>Mathergin</a:t>
            </a:r>
            <a:endParaRPr lang="en-ID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EDC1A4-4530-4AB4-9FE1-351B243F5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5774" y="806824"/>
            <a:ext cx="9052560" cy="5280032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/>
              <a:t> </a:t>
            </a:r>
            <a:r>
              <a:rPr lang="en-ID" dirty="0" err="1"/>
              <a:t>Kategori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: </a:t>
            </a:r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keras</a:t>
            </a:r>
            <a:r>
              <a:rPr lang="en-ID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Aturan</a:t>
            </a:r>
            <a:r>
              <a:rPr lang="en-ID" dirty="0"/>
              <a:t> </a:t>
            </a:r>
            <a:r>
              <a:rPr lang="en-ID" dirty="0" err="1"/>
              <a:t>pakai</a:t>
            </a:r>
            <a:r>
              <a:rPr lang="en-ID" dirty="0"/>
              <a:t> : </a:t>
            </a:r>
          </a:p>
          <a:p>
            <a:r>
              <a:rPr lang="en-ID" dirty="0"/>
              <a:t>-     </a:t>
            </a:r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tersedia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tablet dan </a:t>
            </a:r>
            <a:r>
              <a:rPr lang="en-ID" dirty="0" err="1"/>
              <a:t>larutan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injeksi</a:t>
            </a:r>
            <a:r>
              <a:rPr lang="en-ID" dirty="0"/>
              <a:t> yang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   </a:t>
            </a:r>
            <a:r>
              <a:rPr lang="en-ID" dirty="0" err="1"/>
              <a:t>diberikan</a:t>
            </a:r>
            <a:r>
              <a:rPr lang="en-ID" dirty="0"/>
              <a:t> oleh </a:t>
            </a:r>
            <a:r>
              <a:rPr lang="en-ID" dirty="0" err="1"/>
              <a:t>petugas</a:t>
            </a:r>
            <a:r>
              <a:rPr lang="en-ID" dirty="0"/>
              <a:t> </a:t>
            </a:r>
            <a:r>
              <a:rPr lang="en-ID" dirty="0" err="1"/>
              <a:t>medis</a:t>
            </a:r>
            <a:r>
              <a:rPr lang="en-ID" dirty="0"/>
              <a:t>.</a:t>
            </a:r>
          </a:p>
          <a:p>
            <a:pPr marL="342900" indent="-342900">
              <a:buFontTx/>
              <a:buChar char="-"/>
            </a:pPr>
            <a:r>
              <a:rPr lang="en-ID" dirty="0"/>
              <a:t>Beri </a:t>
            </a:r>
            <a:r>
              <a:rPr lang="en-ID" dirty="0" err="1"/>
              <a:t>tahu</a:t>
            </a:r>
            <a:r>
              <a:rPr lang="en-ID" dirty="0"/>
              <a:t> </a:t>
            </a:r>
            <a:r>
              <a:rPr lang="en-ID" dirty="0" err="1"/>
              <a:t>dokter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Anda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kunjung</a:t>
            </a:r>
            <a:r>
              <a:rPr lang="en-ID" dirty="0"/>
              <a:t> </a:t>
            </a:r>
            <a:r>
              <a:rPr lang="en-ID" dirty="0" err="1"/>
              <a:t>membaik</a:t>
            </a:r>
            <a:r>
              <a:rPr lang="en-ID" dirty="0"/>
              <a:t>, </a:t>
            </a:r>
            <a:r>
              <a:rPr lang="en-ID" dirty="0" err="1"/>
              <a:t>makin</a:t>
            </a:r>
            <a:r>
              <a:rPr lang="en-ID" dirty="0"/>
              <a:t> </a:t>
            </a:r>
            <a:r>
              <a:rPr lang="en-ID" dirty="0" err="1"/>
              <a:t>memburuk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memilki</a:t>
            </a:r>
            <a:r>
              <a:rPr lang="en-ID" dirty="0"/>
              <a:t> </a:t>
            </a:r>
            <a:r>
              <a:rPr lang="en-ID" dirty="0" err="1"/>
              <a:t>gejala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</a:t>
            </a:r>
            <a:r>
              <a:rPr lang="en-ID" dirty="0" err="1"/>
              <a:t>perawatan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metilergometrin</a:t>
            </a:r>
            <a:r>
              <a:rPr lang="en-ID" dirty="0"/>
              <a:t>.</a:t>
            </a:r>
          </a:p>
          <a:p>
            <a:pPr marL="342900" indent="-342900">
              <a:buFontTx/>
              <a:buChar char="-"/>
            </a:pPr>
            <a:r>
              <a:rPr lang="en-ID" dirty="0"/>
              <a:t>Jika </a:t>
            </a:r>
            <a:r>
              <a:rPr lang="en-ID" dirty="0" err="1"/>
              <a:t>merasa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medis</a:t>
            </a:r>
            <a:r>
              <a:rPr lang="en-ID" dirty="0"/>
              <a:t> yang </a:t>
            </a:r>
            <a:r>
              <a:rPr lang="en-ID" dirty="0" err="1"/>
              <a:t>serius</a:t>
            </a:r>
            <a:r>
              <a:rPr lang="en-ID" dirty="0"/>
              <a:t>, Anda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segera</a:t>
            </a:r>
            <a:r>
              <a:rPr lang="en-ID" dirty="0"/>
              <a:t> </a:t>
            </a:r>
            <a:r>
              <a:rPr lang="en-ID" dirty="0" err="1"/>
              <a:t>cari</a:t>
            </a:r>
            <a:r>
              <a:rPr lang="en-ID" dirty="0"/>
              <a:t> </a:t>
            </a:r>
            <a:r>
              <a:rPr lang="en-ID" dirty="0" err="1"/>
              <a:t>bantuan</a:t>
            </a:r>
            <a:r>
              <a:rPr lang="en-ID" dirty="0"/>
              <a:t> </a:t>
            </a:r>
            <a:r>
              <a:rPr lang="en-ID" dirty="0" err="1"/>
              <a:t>medis</a:t>
            </a:r>
            <a:r>
              <a:rPr lang="en-ID" dirty="0"/>
              <a:t> </a:t>
            </a:r>
            <a:r>
              <a:rPr lang="en-ID" dirty="0" err="1"/>
              <a:t>segera</a:t>
            </a:r>
            <a:r>
              <a:rPr lang="en-ID" dirty="0"/>
              <a:t>.</a:t>
            </a:r>
          </a:p>
          <a:p>
            <a:pPr marL="342900" indent="-342900">
              <a:buFontTx/>
              <a:buChar char="-"/>
            </a:pPr>
            <a:r>
              <a:rPr lang="en-ID" dirty="0" err="1"/>
              <a:t>Ikuti</a:t>
            </a:r>
            <a:r>
              <a:rPr lang="en-ID" dirty="0"/>
              <a:t> </a:t>
            </a:r>
            <a:r>
              <a:rPr lang="en-ID" dirty="0" err="1"/>
              <a:t>aturan</a:t>
            </a:r>
            <a:r>
              <a:rPr lang="en-ID" dirty="0"/>
              <a:t> </a:t>
            </a:r>
            <a:r>
              <a:rPr lang="en-ID" dirty="0" err="1"/>
              <a:t>minum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yang </a:t>
            </a:r>
            <a:r>
              <a:rPr lang="en-ID" dirty="0" err="1"/>
              <a:t>dokter</a:t>
            </a:r>
            <a:r>
              <a:rPr lang="en-ID" dirty="0"/>
              <a:t> </a:t>
            </a:r>
            <a:r>
              <a:rPr lang="en-ID" dirty="0" err="1"/>
              <a:t>berikan</a:t>
            </a:r>
            <a:r>
              <a:rPr lang="en-ID" dirty="0"/>
              <a:t> </a:t>
            </a:r>
            <a:r>
              <a:rPr lang="en-ID" dirty="0" err="1"/>
              <a:t>sebelum</a:t>
            </a:r>
            <a:r>
              <a:rPr lang="en-ID" dirty="0"/>
              <a:t> </a:t>
            </a:r>
            <a:r>
              <a:rPr lang="en-ID" dirty="0" err="1"/>
              <a:t>memulai</a:t>
            </a:r>
            <a:r>
              <a:rPr lang="en-ID" dirty="0"/>
              <a:t> </a:t>
            </a:r>
            <a:r>
              <a:rPr lang="en-ID" dirty="0" err="1"/>
              <a:t>pengobatan</a:t>
            </a:r>
            <a:r>
              <a:rPr lang="en-ID" dirty="0"/>
              <a:t>. </a:t>
            </a:r>
            <a:r>
              <a:rPr lang="en-ID" dirty="0" err="1"/>
              <a:t>Selalu</a:t>
            </a:r>
            <a:r>
              <a:rPr lang="en-ID" dirty="0"/>
              <a:t> </a:t>
            </a:r>
            <a:r>
              <a:rPr lang="en-ID" dirty="0" err="1"/>
              <a:t>baca</a:t>
            </a:r>
            <a:r>
              <a:rPr lang="en-ID" dirty="0"/>
              <a:t> </a:t>
            </a:r>
            <a:r>
              <a:rPr lang="en-ID" dirty="0" err="1"/>
              <a:t>petunjuk</a:t>
            </a:r>
            <a:r>
              <a:rPr lang="en-ID" dirty="0"/>
              <a:t> </a:t>
            </a:r>
            <a:r>
              <a:rPr lang="en-ID" dirty="0" err="1"/>
              <a:t>pemakaian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sebelum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.</a:t>
            </a:r>
          </a:p>
          <a:p>
            <a:pPr marL="342900" indent="-342900">
              <a:buFontTx/>
              <a:buChar char="-"/>
            </a:pPr>
            <a:r>
              <a:rPr lang="en-ID" dirty="0" err="1"/>
              <a:t>Hindari</a:t>
            </a:r>
            <a:r>
              <a:rPr lang="en-ID" dirty="0"/>
              <a:t> </a:t>
            </a:r>
            <a:r>
              <a:rPr lang="en-ID" dirty="0" err="1"/>
              <a:t>minum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melebihi</a:t>
            </a:r>
            <a:r>
              <a:rPr lang="en-ID" dirty="0"/>
              <a:t> </a:t>
            </a:r>
            <a:r>
              <a:rPr lang="en-ID" dirty="0" err="1"/>
              <a:t>dosis</a:t>
            </a:r>
            <a:r>
              <a:rPr lang="en-ID" dirty="0"/>
              <a:t>,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sedikit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lama </a:t>
            </a:r>
            <a:r>
              <a:rPr lang="en-ID" dirty="0" err="1"/>
              <a:t>dari</a:t>
            </a:r>
            <a:r>
              <a:rPr lang="en-ID" dirty="0"/>
              <a:t> yang </a:t>
            </a:r>
            <a:r>
              <a:rPr lang="en-ID" dirty="0" err="1"/>
              <a:t>dokter</a:t>
            </a:r>
            <a:r>
              <a:rPr lang="en-ID" dirty="0"/>
              <a:t> </a:t>
            </a:r>
            <a:r>
              <a:rPr lang="en-ID" dirty="0" err="1"/>
              <a:t>sarankan</a:t>
            </a:r>
            <a:r>
              <a:rPr lang="en-ID" dirty="0"/>
              <a:t>.</a:t>
            </a:r>
          </a:p>
          <a:p>
            <a:pPr marL="342900" indent="-342900">
              <a:buFontTx/>
              <a:buChar char="-"/>
            </a:pPr>
            <a:r>
              <a:rPr lang="en-ID" dirty="0"/>
              <a:t>Jika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pertanyaan</a:t>
            </a:r>
            <a:r>
              <a:rPr lang="en-ID" dirty="0"/>
              <a:t> </a:t>
            </a:r>
            <a:r>
              <a:rPr lang="en-ID" dirty="0" err="1"/>
              <a:t>mengenai</a:t>
            </a:r>
            <a:r>
              <a:rPr lang="en-ID" dirty="0"/>
              <a:t> </a:t>
            </a:r>
            <a:r>
              <a:rPr lang="en-ID" dirty="0" err="1"/>
              <a:t>aturan</a:t>
            </a:r>
            <a:r>
              <a:rPr lang="en-ID" dirty="0"/>
              <a:t> </a:t>
            </a:r>
            <a:r>
              <a:rPr lang="en-ID" dirty="0" err="1"/>
              <a:t>minum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dan </a:t>
            </a:r>
            <a:r>
              <a:rPr lang="en-ID" dirty="0" err="1"/>
              <a:t>kondisi</a:t>
            </a:r>
            <a:r>
              <a:rPr lang="en-ID" dirty="0"/>
              <a:t> yang Anda </a:t>
            </a:r>
            <a:r>
              <a:rPr lang="en-ID" dirty="0" err="1"/>
              <a:t>rasakan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</a:t>
            </a:r>
            <a:r>
              <a:rPr lang="en-ID" dirty="0" err="1"/>
              <a:t>rutin</a:t>
            </a:r>
            <a:r>
              <a:rPr lang="en-ID" dirty="0"/>
              <a:t> </a:t>
            </a:r>
            <a:r>
              <a:rPr lang="en-ID" dirty="0" err="1"/>
              <a:t>minum</a:t>
            </a:r>
            <a:r>
              <a:rPr lang="en-ID" dirty="0"/>
              <a:t> </a:t>
            </a:r>
            <a:r>
              <a:rPr lang="en-ID" dirty="0" err="1"/>
              <a:t>mathergin</a:t>
            </a:r>
            <a:r>
              <a:rPr lang="en-ID" dirty="0"/>
              <a:t>, </a:t>
            </a:r>
            <a:r>
              <a:rPr lang="en-ID" dirty="0" err="1"/>
              <a:t>konsultasikan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lanjut</a:t>
            </a:r>
            <a:r>
              <a:rPr lang="en-ID" dirty="0"/>
              <a:t> pada </a:t>
            </a:r>
            <a:r>
              <a:rPr lang="en-ID" dirty="0" err="1"/>
              <a:t>dokter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9661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F15FD-7DAD-4396-8215-C550EF231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17" y="1577788"/>
            <a:ext cx="2094057" cy="624930"/>
          </a:xfrm>
        </p:spPr>
        <p:txBody>
          <a:bodyPr>
            <a:normAutofit/>
          </a:bodyPr>
          <a:lstStyle/>
          <a:p>
            <a:r>
              <a:rPr lang="en-ID" sz="3600" dirty="0" err="1"/>
              <a:t>Mathergin</a:t>
            </a:r>
            <a:endParaRPr lang="en-ID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2F623-1F1B-4232-8D05-9E15376DD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5774" y="251013"/>
            <a:ext cx="9052560" cy="5835844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Kegunaan</a:t>
            </a:r>
            <a:r>
              <a:rPr lang="en-ID" dirty="0"/>
              <a:t> : Methylergometrine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mencegah</a:t>
            </a:r>
            <a:r>
              <a:rPr lang="en-ID" dirty="0"/>
              <a:t> dan </a:t>
            </a:r>
            <a:r>
              <a:rPr lang="en-ID" dirty="0" err="1"/>
              <a:t>mengobati</a:t>
            </a:r>
            <a:r>
              <a:rPr lang="en-ID" dirty="0"/>
              <a:t> </a:t>
            </a:r>
            <a:r>
              <a:rPr lang="en-ID" dirty="0" err="1"/>
              <a:t>perdarahan</a:t>
            </a:r>
            <a:r>
              <a:rPr lang="en-ID" dirty="0"/>
              <a:t> yang </a:t>
            </a:r>
            <a:r>
              <a:rPr lang="en-ID" dirty="0" err="1"/>
              <a:t>terjadi</a:t>
            </a:r>
            <a:r>
              <a:rPr lang="en-ID" dirty="0"/>
              <a:t> pada postpartum dan </a:t>
            </a:r>
            <a:r>
              <a:rPr lang="en-ID" dirty="0" err="1"/>
              <a:t>postabortal</a:t>
            </a:r>
            <a:r>
              <a:rPr lang="en-ID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Dosis</a:t>
            </a:r>
            <a:r>
              <a:rPr lang="en-ID" dirty="0"/>
              <a:t> &amp; Cara </a:t>
            </a:r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:</a:t>
            </a:r>
          </a:p>
          <a:p>
            <a:r>
              <a:rPr lang="en-ID" dirty="0"/>
              <a:t>•</a:t>
            </a:r>
            <a:r>
              <a:rPr lang="en-ID" dirty="0" err="1"/>
              <a:t>Intramuskular</a:t>
            </a:r>
            <a:r>
              <a:rPr lang="en-ID" dirty="0"/>
              <a:t>/ Di </a:t>
            </a:r>
            <a:r>
              <a:rPr lang="en-ID" dirty="0" err="1"/>
              <a:t>suntikkan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otot</a:t>
            </a:r>
            <a:r>
              <a:rPr lang="en-ID" dirty="0"/>
              <a:t> </a:t>
            </a:r>
            <a:r>
              <a:rPr lang="en-ID" dirty="0" err="1"/>
              <a:t>Pengobatan</a:t>
            </a:r>
            <a:r>
              <a:rPr lang="en-ID" dirty="0"/>
              <a:t> dan </a:t>
            </a:r>
            <a:r>
              <a:rPr lang="en-ID" dirty="0" err="1"/>
              <a:t>mencegah</a:t>
            </a:r>
            <a:r>
              <a:rPr lang="en-ID" dirty="0"/>
              <a:t> </a:t>
            </a:r>
            <a:r>
              <a:rPr lang="en-ID" dirty="0" err="1"/>
              <a:t>perdarahan</a:t>
            </a:r>
            <a:r>
              <a:rPr lang="en-ID" dirty="0"/>
              <a:t> postpartum dan </a:t>
            </a:r>
            <a:r>
              <a:rPr lang="en-ID" dirty="0" err="1"/>
              <a:t>postabortalDewasa</a:t>
            </a:r>
            <a:r>
              <a:rPr lang="en-ID" dirty="0"/>
              <a:t>: </a:t>
            </a:r>
            <a:r>
              <a:rPr lang="en-ID" dirty="0" err="1"/>
              <a:t>diberikan</a:t>
            </a:r>
            <a:r>
              <a:rPr lang="en-ID" dirty="0"/>
              <a:t> </a:t>
            </a:r>
            <a:r>
              <a:rPr lang="en-ID" dirty="0" err="1"/>
              <a:t>dosis</a:t>
            </a:r>
            <a:r>
              <a:rPr lang="en-ID" dirty="0"/>
              <a:t> 200 mcg.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diulang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2-4 jam. </a:t>
            </a:r>
            <a:r>
              <a:rPr lang="en-ID" dirty="0" err="1"/>
              <a:t>Maksimal</a:t>
            </a:r>
            <a:r>
              <a:rPr lang="en-ID" dirty="0"/>
              <a:t>: 5 </a:t>
            </a:r>
            <a:r>
              <a:rPr lang="en-ID" dirty="0" err="1"/>
              <a:t>dosis</a:t>
            </a:r>
            <a:r>
              <a:rPr lang="en-ID" dirty="0"/>
              <a:t>.</a:t>
            </a:r>
          </a:p>
          <a:p>
            <a:r>
              <a:rPr lang="en-ID" dirty="0"/>
              <a:t>•</a:t>
            </a:r>
            <a:r>
              <a:rPr lang="en-ID" dirty="0" err="1"/>
              <a:t>Intravena</a:t>
            </a:r>
            <a:r>
              <a:rPr lang="en-ID" dirty="0"/>
              <a:t>/ Di </a:t>
            </a:r>
            <a:r>
              <a:rPr lang="en-ID" dirty="0" err="1"/>
              <a:t>suntikkan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pembuluh</a:t>
            </a:r>
            <a:r>
              <a:rPr lang="en-ID" dirty="0"/>
              <a:t> </a:t>
            </a:r>
            <a:r>
              <a:rPr lang="en-ID" dirty="0" err="1"/>
              <a:t>darahPengobatan</a:t>
            </a:r>
            <a:r>
              <a:rPr lang="en-ID" dirty="0"/>
              <a:t> dan </a:t>
            </a:r>
            <a:r>
              <a:rPr lang="en-ID" dirty="0" err="1"/>
              <a:t>mencegah</a:t>
            </a:r>
            <a:r>
              <a:rPr lang="en-ID" dirty="0"/>
              <a:t> </a:t>
            </a:r>
            <a:r>
              <a:rPr lang="en-ID" dirty="0" err="1"/>
              <a:t>perdarahan</a:t>
            </a:r>
            <a:r>
              <a:rPr lang="en-ID" dirty="0"/>
              <a:t> postpartum dan </a:t>
            </a:r>
            <a:r>
              <a:rPr lang="en-ID" dirty="0" err="1"/>
              <a:t>postabortalDewasa</a:t>
            </a:r>
            <a:r>
              <a:rPr lang="en-ID" dirty="0"/>
              <a:t>: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tindakan</a:t>
            </a:r>
            <a:r>
              <a:rPr lang="en-ID" dirty="0"/>
              <a:t> </a:t>
            </a:r>
            <a:r>
              <a:rPr lang="en-ID" dirty="0" err="1"/>
              <a:t>darurat</a:t>
            </a:r>
            <a:r>
              <a:rPr lang="en-ID" dirty="0"/>
              <a:t>: </a:t>
            </a:r>
            <a:r>
              <a:rPr lang="en-ID" dirty="0" err="1"/>
              <a:t>diberikan</a:t>
            </a:r>
            <a:r>
              <a:rPr lang="en-ID" dirty="0"/>
              <a:t> </a:t>
            </a:r>
            <a:r>
              <a:rPr lang="en-ID" dirty="0" err="1"/>
              <a:t>dosis</a:t>
            </a:r>
            <a:r>
              <a:rPr lang="en-ID" dirty="0"/>
              <a:t> 200 mcg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injeksi</a:t>
            </a:r>
            <a:r>
              <a:rPr lang="en-ID" dirty="0"/>
              <a:t> </a:t>
            </a:r>
            <a:r>
              <a:rPr lang="en-ID" dirty="0" err="1"/>
              <a:t>lambat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</a:t>
            </a:r>
            <a:r>
              <a:rPr lang="en-ID" dirty="0" err="1"/>
              <a:t>setidaknya</a:t>
            </a:r>
            <a:r>
              <a:rPr lang="en-ID" dirty="0"/>
              <a:t> 1 </a:t>
            </a:r>
            <a:r>
              <a:rPr lang="en-ID" dirty="0" err="1"/>
              <a:t>menit</a:t>
            </a:r>
            <a:r>
              <a:rPr lang="en-ID" dirty="0"/>
              <a:t>,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diulang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2-4 jam, </a:t>
            </a:r>
            <a:r>
              <a:rPr lang="en-ID" dirty="0" err="1"/>
              <a:t>hingga</a:t>
            </a:r>
            <a:r>
              <a:rPr lang="en-ID" dirty="0"/>
              <a:t> </a:t>
            </a:r>
            <a:r>
              <a:rPr lang="en-ID" dirty="0" err="1"/>
              <a:t>maksimal</a:t>
            </a:r>
            <a:r>
              <a:rPr lang="en-ID" dirty="0"/>
              <a:t> 5 </a:t>
            </a:r>
            <a:r>
              <a:rPr lang="en-ID" dirty="0" err="1"/>
              <a:t>dosis</a:t>
            </a:r>
            <a:r>
              <a:rPr lang="en-ID" dirty="0"/>
              <a:t>.</a:t>
            </a:r>
          </a:p>
          <a:p>
            <a:r>
              <a:rPr lang="en-ID" dirty="0"/>
              <a:t>•Methylergometrine Tablet </a:t>
            </a:r>
            <a:r>
              <a:rPr lang="en-ID" dirty="0" err="1"/>
              <a:t>Mencegah</a:t>
            </a:r>
            <a:r>
              <a:rPr lang="en-ID" dirty="0"/>
              <a:t> </a:t>
            </a:r>
            <a:r>
              <a:rPr lang="en-ID" dirty="0" err="1"/>
              <a:t>perdarahan</a:t>
            </a:r>
            <a:r>
              <a:rPr lang="en-ID" dirty="0"/>
              <a:t> postpartum </a:t>
            </a:r>
          </a:p>
          <a:p>
            <a:r>
              <a:rPr lang="en-ID" dirty="0" err="1"/>
              <a:t>Dewasa</a:t>
            </a:r>
            <a:r>
              <a:rPr lang="en-ID" dirty="0"/>
              <a:t>: </a:t>
            </a:r>
            <a:r>
              <a:rPr lang="en-ID" dirty="0" err="1"/>
              <a:t>diberikan</a:t>
            </a:r>
            <a:r>
              <a:rPr lang="en-ID" dirty="0"/>
              <a:t> </a:t>
            </a:r>
            <a:r>
              <a:rPr lang="en-ID" dirty="0" err="1"/>
              <a:t>dosis</a:t>
            </a:r>
            <a:r>
              <a:rPr lang="en-ID" dirty="0"/>
              <a:t> 200 mcg, </a:t>
            </a:r>
            <a:r>
              <a:rPr lang="en-ID" dirty="0" err="1"/>
              <a:t>diminum</a:t>
            </a:r>
            <a:r>
              <a:rPr lang="en-ID" dirty="0"/>
              <a:t> 3-4 kali </a:t>
            </a:r>
            <a:r>
              <a:rPr lang="en-ID" dirty="0" err="1"/>
              <a:t>sehari</a:t>
            </a:r>
            <a:r>
              <a:rPr lang="en-ID" dirty="0"/>
              <a:t> di masa </a:t>
            </a:r>
            <a:r>
              <a:rPr lang="en-ID" dirty="0" err="1"/>
              <a:t>nifas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2-7 </a:t>
            </a:r>
            <a:r>
              <a:rPr lang="en-ID" dirty="0" err="1"/>
              <a:t>hari</a:t>
            </a:r>
            <a:r>
              <a:rPr lang="en-ID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Efek</a:t>
            </a:r>
            <a:r>
              <a:rPr lang="en-ID" dirty="0"/>
              <a:t> </a:t>
            </a:r>
            <a:r>
              <a:rPr lang="en-ID" dirty="0" err="1"/>
              <a:t>samping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:•	</a:t>
            </a:r>
            <a:r>
              <a:rPr lang="en-ID" dirty="0" err="1"/>
              <a:t>Sakit</a:t>
            </a:r>
            <a:r>
              <a:rPr lang="en-ID" dirty="0"/>
              <a:t> </a:t>
            </a:r>
            <a:r>
              <a:rPr lang="en-ID" dirty="0" err="1"/>
              <a:t>kepala</a:t>
            </a:r>
            <a:r>
              <a:rPr lang="en-ID" dirty="0"/>
              <a:t>, </a:t>
            </a:r>
            <a:r>
              <a:rPr lang="en-ID" dirty="0" err="1"/>
              <a:t>pusing</a:t>
            </a:r>
            <a:r>
              <a:rPr lang="en-ID" dirty="0"/>
              <a:t>•	</a:t>
            </a:r>
            <a:r>
              <a:rPr lang="en-ID" dirty="0" err="1"/>
              <a:t>Tinitus</a:t>
            </a:r>
            <a:r>
              <a:rPr lang="en-ID" dirty="0"/>
              <a:t> (</a:t>
            </a:r>
            <a:r>
              <a:rPr lang="en-ID" dirty="0" err="1"/>
              <a:t>telinga</a:t>
            </a:r>
            <a:r>
              <a:rPr lang="en-ID" dirty="0"/>
              <a:t> </a:t>
            </a:r>
            <a:r>
              <a:rPr lang="en-ID" dirty="0" err="1"/>
              <a:t>berbunyi</a:t>
            </a:r>
            <a:r>
              <a:rPr lang="en-ID" dirty="0"/>
              <a:t> </a:t>
            </a:r>
            <a:r>
              <a:rPr lang="en-ID" dirty="0" err="1"/>
              <a:t>denging</a:t>
            </a:r>
            <a:r>
              <a:rPr lang="en-ID" dirty="0"/>
              <a:t>)•	</a:t>
            </a:r>
            <a:r>
              <a:rPr lang="en-ID" dirty="0" err="1"/>
              <a:t>Mual</a:t>
            </a:r>
            <a:r>
              <a:rPr lang="en-ID" dirty="0"/>
              <a:t>, </a:t>
            </a:r>
            <a:r>
              <a:rPr lang="en-ID" dirty="0" err="1"/>
              <a:t>muntah</a:t>
            </a:r>
            <a:r>
              <a:rPr lang="en-ID" dirty="0"/>
              <a:t>•	</a:t>
            </a:r>
            <a:r>
              <a:rPr lang="en-ID" dirty="0" err="1"/>
              <a:t>Diare</a:t>
            </a:r>
            <a:r>
              <a:rPr lang="en-ID" dirty="0"/>
              <a:t>•	</a:t>
            </a:r>
            <a:r>
              <a:rPr lang="en-ID" dirty="0" err="1"/>
              <a:t>Hipertensi</a:t>
            </a:r>
            <a:r>
              <a:rPr lang="en-ID" dirty="0"/>
              <a:t>•	Nyeri dada </a:t>
            </a:r>
            <a:r>
              <a:rPr lang="en-ID" dirty="0" err="1"/>
              <a:t>sementara</a:t>
            </a:r>
            <a:r>
              <a:rPr lang="en-ID" dirty="0"/>
              <a:t>•	</a:t>
            </a:r>
            <a:r>
              <a:rPr lang="en-ID" dirty="0" err="1"/>
              <a:t>Jantung</a:t>
            </a:r>
            <a:r>
              <a:rPr lang="en-ID" dirty="0"/>
              <a:t> </a:t>
            </a:r>
            <a:r>
              <a:rPr lang="en-ID" dirty="0" err="1"/>
              <a:t>berdebar</a:t>
            </a:r>
            <a:r>
              <a:rPr lang="en-ID" dirty="0"/>
              <a:t>•	</a:t>
            </a:r>
            <a:r>
              <a:rPr lang="en-ID" dirty="0" err="1"/>
              <a:t>Reaksi</a:t>
            </a:r>
            <a:r>
              <a:rPr lang="en-ID" dirty="0"/>
              <a:t> </a:t>
            </a:r>
            <a:r>
              <a:rPr lang="en-ID" dirty="0" err="1"/>
              <a:t>alergi</a:t>
            </a:r>
            <a:r>
              <a:rPr lang="en-ID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Kategori</a:t>
            </a:r>
            <a:r>
              <a:rPr lang="en-ID" dirty="0"/>
              <a:t> </a:t>
            </a:r>
            <a:r>
              <a:rPr lang="en-ID" dirty="0" err="1"/>
              <a:t>aman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kehamilan</a:t>
            </a:r>
            <a:r>
              <a:rPr lang="en-ID" dirty="0"/>
              <a:t> : FDA (badan </a:t>
            </a:r>
            <a:r>
              <a:rPr lang="en-ID" dirty="0" err="1"/>
              <a:t>pengawas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dan </a:t>
            </a:r>
            <a:r>
              <a:rPr lang="en-ID" dirty="0" err="1"/>
              <a:t>makanan</a:t>
            </a:r>
            <a:r>
              <a:rPr lang="en-ID" dirty="0"/>
              <a:t> </a:t>
            </a:r>
            <a:r>
              <a:rPr lang="en-ID" dirty="0" err="1"/>
              <a:t>amerika</a:t>
            </a:r>
            <a:r>
              <a:rPr lang="en-ID" dirty="0"/>
              <a:t> </a:t>
            </a:r>
            <a:r>
              <a:rPr lang="en-ID" dirty="0" err="1"/>
              <a:t>serikat</a:t>
            </a:r>
            <a:r>
              <a:rPr lang="en-ID" dirty="0"/>
              <a:t>) </a:t>
            </a:r>
            <a:r>
              <a:rPr lang="en-ID" dirty="0" err="1"/>
              <a:t>mengkategorikan</a:t>
            </a:r>
            <a:r>
              <a:rPr lang="en-ID" dirty="0"/>
              <a:t> Methylergometrine </a:t>
            </a:r>
            <a:r>
              <a:rPr lang="en-ID" dirty="0" err="1"/>
              <a:t>kedalam</a:t>
            </a:r>
            <a:r>
              <a:rPr lang="en-ID" dirty="0"/>
              <a:t> </a:t>
            </a:r>
            <a:r>
              <a:rPr lang="en-ID" dirty="0" err="1"/>
              <a:t>kategori</a:t>
            </a:r>
            <a:r>
              <a:rPr lang="en-ID" dirty="0"/>
              <a:t> C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penjelasan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berikut</a:t>
            </a:r>
            <a:r>
              <a:rPr lang="en-ID" dirty="0"/>
              <a:t> :</a:t>
            </a:r>
            <a:r>
              <a:rPr lang="en-ID" dirty="0" err="1"/>
              <a:t>Penelitian</a:t>
            </a:r>
            <a:r>
              <a:rPr lang="en-ID" dirty="0"/>
              <a:t> pada </a:t>
            </a:r>
            <a:r>
              <a:rPr lang="en-ID" dirty="0" err="1"/>
              <a:t>reproduksi</a:t>
            </a:r>
            <a:r>
              <a:rPr lang="en-ID" dirty="0"/>
              <a:t> </a:t>
            </a:r>
            <a:r>
              <a:rPr lang="en-ID" dirty="0" err="1"/>
              <a:t>hewan</a:t>
            </a:r>
            <a:r>
              <a:rPr lang="en-ID" dirty="0"/>
              <a:t>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efek</a:t>
            </a:r>
            <a:r>
              <a:rPr lang="en-ID" dirty="0"/>
              <a:t> </a:t>
            </a:r>
            <a:r>
              <a:rPr lang="en-ID" dirty="0" err="1"/>
              <a:t>buruk</a:t>
            </a:r>
            <a:r>
              <a:rPr lang="en-ID" dirty="0"/>
              <a:t> pada </a:t>
            </a:r>
            <a:r>
              <a:rPr lang="en-ID" dirty="0" err="1"/>
              <a:t>janin</a:t>
            </a:r>
            <a:r>
              <a:rPr lang="en-ID" dirty="0"/>
              <a:t> dan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studi</a:t>
            </a:r>
            <a:r>
              <a:rPr lang="en-ID" dirty="0"/>
              <a:t> yang </a:t>
            </a:r>
            <a:r>
              <a:rPr lang="en-ID" dirty="0" err="1"/>
              <a:t>memadai</a:t>
            </a:r>
            <a:r>
              <a:rPr lang="en-ID" dirty="0"/>
              <a:t> dan </a:t>
            </a:r>
            <a:r>
              <a:rPr lang="en-ID" dirty="0" err="1"/>
              <a:t>terkendali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baik</a:t>
            </a:r>
            <a:r>
              <a:rPr lang="en-ID" dirty="0"/>
              <a:t> pada </a:t>
            </a:r>
            <a:r>
              <a:rPr lang="en-ID" dirty="0" err="1"/>
              <a:t>manusia</a:t>
            </a:r>
            <a:r>
              <a:rPr lang="en-ID" dirty="0"/>
              <a:t>, </a:t>
            </a:r>
            <a:r>
              <a:rPr lang="en-ID" dirty="0" err="1"/>
              <a:t>namun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potensi</a:t>
            </a:r>
            <a:r>
              <a:rPr lang="en-ID" dirty="0"/>
              <a:t> </a:t>
            </a:r>
            <a:r>
              <a:rPr lang="en-ID" dirty="0" err="1"/>
              <a:t>keuntungan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dijamin</a:t>
            </a:r>
            <a:r>
              <a:rPr lang="en-ID" dirty="0"/>
              <a:t>, </a:t>
            </a:r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pada </a:t>
            </a:r>
            <a:r>
              <a:rPr lang="en-ID" dirty="0" err="1"/>
              <a:t>ibu</a:t>
            </a:r>
            <a:r>
              <a:rPr lang="en-ID" dirty="0"/>
              <a:t> </a:t>
            </a:r>
            <a:r>
              <a:rPr lang="en-ID" dirty="0" err="1"/>
              <a:t>hamil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meskipun</a:t>
            </a:r>
            <a:r>
              <a:rPr lang="en-ID" dirty="0"/>
              <a:t> </a:t>
            </a:r>
            <a:r>
              <a:rPr lang="en-ID" dirty="0" err="1"/>
              <a:t>potensi</a:t>
            </a:r>
            <a:r>
              <a:rPr lang="en-ID" dirty="0"/>
              <a:t> </a:t>
            </a:r>
            <a:r>
              <a:rPr lang="en-ID" dirty="0" err="1"/>
              <a:t>resiko</a:t>
            </a:r>
            <a:r>
              <a:rPr lang="en-ID" dirty="0"/>
              <a:t> sangat </a:t>
            </a:r>
            <a:r>
              <a:rPr lang="en-ID" dirty="0" err="1"/>
              <a:t>besar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0796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84069-B101-406D-9A56-CE2242C76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86753"/>
            <a:ext cx="2976641" cy="657830"/>
          </a:xfrm>
        </p:spPr>
        <p:txBody>
          <a:bodyPr>
            <a:noAutofit/>
          </a:bodyPr>
          <a:lstStyle/>
          <a:p>
            <a:r>
              <a:rPr lang="en-ID" sz="3600" dirty="0"/>
              <a:t>Aqua pro injection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5AEF9-6617-4345-9083-0756C3437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5774" y="1004047"/>
            <a:ext cx="9052560" cy="508280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Kategori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: </a:t>
            </a:r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keras</a:t>
            </a:r>
            <a:r>
              <a:rPr lang="en-ID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Kegunaan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: Aqua Pro Injection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melarutkan</a:t>
            </a:r>
            <a:r>
              <a:rPr lang="en-ID" dirty="0"/>
              <a:t> </a:t>
            </a:r>
            <a:r>
              <a:rPr lang="en-ID" dirty="0" err="1"/>
              <a:t>sediaan</a:t>
            </a:r>
            <a:r>
              <a:rPr lang="en-ID" dirty="0"/>
              <a:t> </a:t>
            </a:r>
            <a:r>
              <a:rPr lang="en-ID" dirty="0" err="1"/>
              <a:t>injeksi</a:t>
            </a:r>
            <a:r>
              <a:rPr lang="en-ID" dirty="0"/>
              <a:t> </a:t>
            </a:r>
            <a:r>
              <a:rPr lang="en-ID" dirty="0" err="1"/>
              <a:t>steril</a:t>
            </a:r>
            <a:r>
              <a:rPr lang="en-ID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Dosis</a:t>
            </a:r>
            <a:r>
              <a:rPr lang="en-ID" dirty="0"/>
              <a:t> &amp; Cara </a:t>
            </a:r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: </a:t>
            </a:r>
          </a:p>
          <a:p>
            <a:r>
              <a:rPr lang="en-ID" dirty="0"/>
              <a:t>Aqua Pro Injection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yang </a:t>
            </a:r>
            <a:r>
              <a:rPr lang="en-ID" dirty="0" err="1"/>
              <a:t>termasuk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golongan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keras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pada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pembeliannya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resep</a:t>
            </a:r>
            <a:r>
              <a:rPr lang="en-ID" dirty="0"/>
              <a:t> </a:t>
            </a:r>
            <a:r>
              <a:rPr lang="en-ID" dirty="0" err="1"/>
              <a:t>dokter</a:t>
            </a:r>
            <a:r>
              <a:rPr lang="en-ID" dirty="0"/>
              <a:t>. </a:t>
            </a:r>
          </a:p>
          <a:p>
            <a:r>
              <a:rPr lang="en-ID" dirty="0" err="1"/>
              <a:t>Penggunaan</a:t>
            </a:r>
            <a:r>
              <a:rPr lang="en-ID" dirty="0"/>
              <a:t> Aqua Pro Injection </a:t>
            </a:r>
            <a:r>
              <a:rPr lang="en-ID" dirty="0" err="1"/>
              <a:t>disesuaikan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kebutuhan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dilarutkan</a:t>
            </a:r>
            <a:r>
              <a:rPr lang="en-ID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Efek</a:t>
            </a:r>
            <a:r>
              <a:rPr lang="en-ID" dirty="0"/>
              <a:t> </a:t>
            </a:r>
            <a:r>
              <a:rPr lang="en-ID" dirty="0" err="1"/>
              <a:t>samping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: Belum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efek</a:t>
            </a:r>
            <a:r>
              <a:rPr lang="en-ID" dirty="0"/>
              <a:t> </a:t>
            </a:r>
            <a:r>
              <a:rPr lang="en-ID" dirty="0" err="1"/>
              <a:t>samping</a:t>
            </a:r>
            <a:r>
              <a:rPr lang="en-ID" dirty="0"/>
              <a:t> yang </a:t>
            </a:r>
            <a:r>
              <a:rPr lang="en-ID" dirty="0" err="1"/>
              <a:t>dilaporkanLategori</a:t>
            </a:r>
            <a:r>
              <a:rPr lang="en-ID" dirty="0"/>
              <a:t> </a:t>
            </a:r>
            <a:r>
              <a:rPr lang="en-ID" dirty="0" err="1"/>
              <a:t>aman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kehamilan</a:t>
            </a:r>
            <a:r>
              <a:rPr lang="en-ID" dirty="0"/>
              <a:t> : -</a:t>
            </a:r>
          </a:p>
        </p:txBody>
      </p:sp>
    </p:spTree>
    <p:extLst>
      <p:ext uri="{BB962C8B-B14F-4D97-AF65-F5344CB8AC3E}">
        <p14:creationId xmlns:p14="http://schemas.microsoft.com/office/powerpoint/2010/main" val="3941412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8BA29-C276-4D86-A8C4-E6C01BD4E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39153"/>
            <a:ext cx="2770453" cy="451642"/>
          </a:xfrm>
        </p:spPr>
        <p:txBody>
          <a:bodyPr>
            <a:noAutofit/>
          </a:bodyPr>
          <a:lstStyle/>
          <a:p>
            <a:r>
              <a:rPr lang="en-ID" sz="3600" dirty="0"/>
              <a:t>Otsu-mgSO4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0E91C2-6CDC-45A2-A0A5-94FD1BAB9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5774" y="224117"/>
            <a:ext cx="9052560" cy="6266329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Kategori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: </a:t>
            </a:r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keras</a:t>
            </a:r>
            <a:r>
              <a:rPr lang="en-ID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Kegunaan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: Otsu-MgSO4 40% </a:t>
            </a:r>
            <a:r>
              <a:rPr lang="en-ID" dirty="0" err="1"/>
              <a:t>diindikasikan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mencegah</a:t>
            </a:r>
            <a:r>
              <a:rPr lang="en-ID" dirty="0"/>
              <a:t> </a:t>
            </a:r>
            <a:r>
              <a:rPr lang="en-ID" dirty="0" err="1"/>
              <a:t>tekanan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</a:t>
            </a:r>
            <a:r>
              <a:rPr lang="en-ID" dirty="0" err="1"/>
              <a:t>rendah</a:t>
            </a:r>
            <a:r>
              <a:rPr lang="en-ID" dirty="0"/>
              <a:t>, </a:t>
            </a:r>
            <a:r>
              <a:rPr lang="en-ID" dirty="0" err="1"/>
              <a:t>mencegah</a:t>
            </a:r>
            <a:r>
              <a:rPr lang="en-ID" dirty="0"/>
              <a:t> </a:t>
            </a:r>
            <a:r>
              <a:rPr lang="en-ID" dirty="0" err="1"/>
              <a:t>kejang</a:t>
            </a:r>
            <a:r>
              <a:rPr lang="en-ID" dirty="0"/>
              <a:t> yang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eklamsia</a:t>
            </a:r>
            <a:r>
              <a:rPr lang="en-ID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Dosis</a:t>
            </a:r>
            <a:r>
              <a:rPr lang="en-ID" dirty="0"/>
              <a:t> &amp; Cara </a:t>
            </a:r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: </a:t>
            </a:r>
          </a:p>
          <a:p>
            <a:r>
              <a:rPr lang="en-ID" dirty="0" err="1"/>
              <a:t>Dewasa</a:t>
            </a:r>
            <a:r>
              <a:rPr lang="en-ID" dirty="0"/>
              <a:t>: </a:t>
            </a:r>
            <a:r>
              <a:rPr lang="en-ID" dirty="0" err="1"/>
              <a:t>Dosis</a:t>
            </a:r>
            <a:r>
              <a:rPr lang="en-ID" dirty="0"/>
              <a:t> </a:t>
            </a:r>
            <a:r>
              <a:rPr lang="en-ID" dirty="0" err="1"/>
              <a:t>umum</a:t>
            </a:r>
            <a:r>
              <a:rPr lang="en-ID" dirty="0"/>
              <a:t>: 4-5 g </a:t>
            </a:r>
            <a:r>
              <a:rPr lang="en-ID" dirty="0" err="1"/>
              <a:t>selama</a:t>
            </a:r>
            <a:r>
              <a:rPr lang="en-ID" dirty="0"/>
              <a:t> 10-15 </a:t>
            </a:r>
            <a:r>
              <a:rPr lang="en-ID" dirty="0" err="1"/>
              <a:t>menit</a:t>
            </a:r>
            <a:r>
              <a:rPr lang="en-ID" dirty="0"/>
              <a:t>, di </a:t>
            </a:r>
            <a:r>
              <a:rPr lang="en-ID" dirty="0" err="1"/>
              <a:t>lanjutkan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infus</a:t>
            </a:r>
            <a:r>
              <a:rPr lang="en-ID" dirty="0"/>
              <a:t> </a:t>
            </a:r>
            <a:r>
              <a:rPr lang="en-ID" dirty="0" err="1"/>
              <a:t>kontinyu</a:t>
            </a:r>
            <a:r>
              <a:rPr lang="en-ID" dirty="0"/>
              <a:t> 1 g / jam (</a:t>
            </a:r>
            <a:r>
              <a:rPr lang="en-ID" dirty="0" err="1"/>
              <a:t>setidaknya</a:t>
            </a:r>
            <a:r>
              <a:rPr lang="en-ID" dirty="0"/>
              <a:t> 24 jam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kejang</a:t>
            </a:r>
            <a:r>
              <a:rPr lang="en-ID" dirty="0"/>
              <a:t> </a:t>
            </a:r>
            <a:r>
              <a:rPr lang="en-ID" dirty="0" err="1"/>
              <a:t>terakhir</a:t>
            </a:r>
            <a:r>
              <a:rPr lang="en-ID" dirty="0"/>
              <a:t>)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dosis</a:t>
            </a:r>
            <a:r>
              <a:rPr lang="en-ID" dirty="0"/>
              <a:t> Intra </a:t>
            </a:r>
            <a:r>
              <a:rPr lang="en-ID" dirty="0" err="1"/>
              <a:t>Muskular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4-5 g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bokong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4 jam (</a:t>
            </a:r>
            <a:r>
              <a:rPr lang="en-ID" dirty="0" err="1"/>
              <a:t>setidaknya</a:t>
            </a:r>
            <a:r>
              <a:rPr lang="en-ID" dirty="0"/>
              <a:t> 24 jam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kejang</a:t>
            </a:r>
            <a:r>
              <a:rPr lang="en-ID" dirty="0"/>
              <a:t> </a:t>
            </a:r>
            <a:r>
              <a:rPr lang="en-ID" dirty="0" err="1"/>
              <a:t>terakhir</a:t>
            </a:r>
            <a:r>
              <a:rPr lang="en-ID" dirty="0"/>
              <a:t>). Jika </a:t>
            </a:r>
            <a:r>
              <a:rPr lang="en-ID" dirty="0" err="1"/>
              <a:t>kejang</a:t>
            </a:r>
            <a:r>
              <a:rPr lang="en-ID" dirty="0"/>
              <a:t> </a:t>
            </a:r>
            <a:r>
              <a:rPr lang="en-ID" dirty="0" err="1"/>
              <a:t>berulang</a:t>
            </a:r>
            <a:r>
              <a:rPr lang="en-ID" dirty="0"/>
              <a:t>, </a:t>
            </a:r>
            <a:r>
              <a:rPr lang="en-ID" dirty="0" err="1"/>
              <a:t>dosis</a:t>
            </a:r>
            <a:r>
              <a:rPr lang="en-ID" dirty="0"/>
              <a:t> </a:t>
            </a:r>
            <a:r>
              <a:rPr lang="en-ID" dirty="0" err="1"/>
              <a:t>tambahan</a:t>
            </a:r>
            <a:r>
              <a:rPr lang="en-ID" dirty="0"/>
              <a:t> 2-4 g Intra Vena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diberikan</a:t>
            </a:r>
            <a:r>
              <a:rPr lang="en-ID" dirty="0"/>
              <a:t>. </a:t>
            </a:r>
            <a:r>
              <a:rPr lang="en-ID" dirty="0" err="1"/>
              <a:t>Lanjutkan</a:t>
            </a:r>
            <a:r>
              <a:rPr lang="en-ID" dirty="0"/>
              <a:t> </a:t>
            </a:r>
            <a:r>
              <a:rPr lang="en-ID" dirty="0" err="1"/>
              <a:t>terapi</a:t>
            </a:r>
            <a:r>
              <a:rPr lang="en-ID" dirty="0"/>
              <a:t> </a:t>
            </a:r>
            <a:r>
              <a:rPr lang="en-ID" dirty="0" err="1"/>
              <a:t>sampai</a:t>
            </a:r>
            <a:r>
              <a:rPr lang="en-ID" dirty="0"/>
              <a:t> paroxysms </a:t>
            </a:r>
            <a:r>
              <a:rPr lang="en-ID" dirty="0" err="1"/>
              <a:t>berhenti</a:t>
            </a:r>
            <a:r>
              <a:rPr lang="en-ID" dirty="0"/>
              <a:t>. Kadar magnesium serum 6 mg / 100 mL </a:t>
            </a:r>
            <a:r>
              <a:rPr lang="en-ID" dirty="0" err="1"/>
              <a:t>dianggap</a:t>
            </a:r>
            <a:r>
              <a:rPr lang="en-ID" dirty="0"/>
              <a:t> optimal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kontrol</a:t>
            </a:r>
            <a:r>
              <a:rPr lang="en-ID" dirty="0"/>
              <a:t> </a:t>
            </a:r>
            <a:r>
              <a:rPr lang="en-ID" dirty="0" err="1"/>
              <a:t>kejang</a:t>
            </a:r>
            <a:r>
              <a:rPr lang="en-ID" dirty="0"/>
              <a:t>.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melebihi</a:t>
            </a:r>
            <a:r>
              <a:rPr lang="en-ID" dirty="0"/>
              <a:t> 30-40 g per 24 jam.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Efek</a:t>
            </a:r>
            <a:r>
              <a:rPr lang="en-ID" dirty="0"/>
              <a:t> </a:t>
            </a:r>
            <a:r>
              <a:rPr lang="en-ID" dirty="0" err="1"/>
              <a:t>samping</a:t>
            </a:r>
            <a:r>
              <a:rPr lang="en-ID" dirty="0"/>
              <a:t> :</a:t>
            </a:r>
          </a:p>
          <a:p>
            <a:r>
              <a:rPr lang="en-ID" dirty="0"/>
              <a:t>• Parenteral: </a:t>
            </a:r>
            <a:r>
              <a:rPr lang="en-ID" dirty="0" err="1"/>
              <a:t>Hypermagnesaemia</a:t>
            </a:r>
            <a:r>
              <a:rPr lang="en-ID" dirty="0"/>
              <a:t> (</a:t>
            </a:r>
            <a:r>
              <a:rPr lang="en-ID" dirty="0" err="1"/>
              <a:t>kadar</a:t>
            </a:r>
            <a:r>
              <a:rPr lang="en-ID" dirty="0"/>
              <a:t> magnesium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</a:t>
            </a:r>
            <a:r>
              <a:rPr lang="en-ID" dirty="0" err="1"/>
              <a:t>tinggi</a:t>
            </a:r>
            <a:r>
              <a:rPr lang="en-ID" dirty="0"/>
              <a:t>) </a:t>
            </a:r>
            <a:r>
              <a:rPr lang="en-ID" dirty="0" err="1"/>
              <a:t>ditandai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mual</a:t>
            </a:r>
            <a:r>
              <a:rPr lang="en-ID" dirty="0"/>
              <a:t>, </a:t>
            </a:r>
            <a:r>
              <a:rPr lang="en-ID" dirty="0" err="1"/>
              <a:t>muntah</a:t>
            </a:r>
            <a:r>
              <a:rPr lang="en-ID" dirty="0"/>
              <a:t>, </a:t>
            </a:r>
            <a:r>
              <a:rPr lang="en-ID" dirty="0" err="1"/>
              <a:t>kemerahan</a:t>
            </a:r>
            <a:r>
              <a:rPr lang="en-ID" dirty="0"/>
              <a:t>, </a:t>
            </a:r>
            <a:r>
              <a:rPr lang="en-ID" dirty="0" err="1"/>
              <a:t>haus</a:t>
            </a:r>
            <a:r>
              <a:rPr lang="en-ID" dirty="0"/>
              <a:t>, </a:t>
            </a:r>
            <a:r>
              <a:rPr lang="en-ID" dirty="0" err="1"/>
              <a:t>hipotensi</a:t>
            </a:r>
            <a:r>
              <a:rPr lang="en-ID" dirty="0"/>
              <a:t>, </a:t>
            </a:r>
            <a:r>
              <a:rPr lang="en-ID" dirty="0" err="1"/>
              <a:t>kantuk</a:t>
            </a:r>
            <a:r>
              <a:rPr lang="en-ID" dirty="0"/>
              <a:t>, </a:t>
            </a:r>
            <a:r>
              <a:rPr lang="en-ID" dirty="0" err="1"/>
              <a:t>kebingungan</a:t>
            </a:r>
            <a:r>
              <a:rPr lang="en-ID" dirty="0"/>
              <a:t>.</a:t>
            </a:r>
          </a:p>
          <a:p>
            <a:r>
              <a:rPr lang="en-ID" dirty="0"/>
              <a:t>•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penglihatan</a:t>
            </a:r>
            <a:r>
              <a:rPr lang="en-ID" dirty="0"/>
              <a:t>.</a:t>
            </a:r>
          </a:p>
          <a:p>
            <a:r>
              <a:rPr lang="en-ID" dirty="0"/>
              <a:t>•</a:t>
            </a:r>
            <a:r>
              <a:rPr lang="en-ID" dirty="0" err="1"/>
              <a:t>Bradikardia</a:t>
            </a:r>
            <a:r>
              <a:rPr lang="en-ID" dirty="0"/>
              <a:t> (</a:t>
            </a:r>
            <a:r>
              <a:rPr lang="en-ID" dirty="0" err="1"/>
              <a:t>denyut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yang </a:t>
            </a:r>
            <a:r>
              <a:rPr lang="en-ID" dirty="0" err="1"/>
              <a:t>lambat</a:t>
            </a:r>
            <a:r>
              <a:rPr lang="en-ID" dirty="0"/>
              <a:t>,).</a:t>
            </a:r>
          </a:p>
          <a:p>
            <a:r>
              <a:rPr lang="en-ID" dirty="0"/>
              <a:t>•</a:t>
            </a:r>
            <a:r>
              <a:rPr lang="en-ID" dirty="0" err="1"/>
              <a:t>Kelemahan</a:t>
            </a:r>
            <a:r>
              <a:rPr lang="en-ID" dirty="0"/>
              <a:t> </a:t>
            </a:r>
            <a:r>
              <a:rPr lang="en-ID" dirty="0" err="1"/>
              <a:t>otot</a:t>
            </a:r>
            <a:r>
              <a:rPr lang="en-ID" dirty="0"/>
              <a:t>.</a:t>
            </a:r>
          </a:p>
          <a:p>
            <a:r>
              <a:rPr lang="en-ID" dirty="0"/>
              <a:t>•</a:t>
            </a:r>
            <a:r>
              <a:rPr lang="en-ID" dirty="0" err="1"/>
              <a:t>Hipokalsemia</a:t>
            </a:r>
            <a:r>
              <a:rPr lang="en-ID" dirty="0"/>
              <a:t> (</a:t>
            </a:r>
            <a:r>
              <a:rPr lang="en-ID" dirty="0" err="1"/>
              <a:t>kadar</a:t>
            </a:r>
            <a:r>
              <a:rPr lang="en-ID" dirty="0"/>
              <a:t> </a:t>
            </a:r>
            <a:r>
              <a:rPr lang="en-ID" dirty="0" err="1"/>
              <a:t>kalsium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</a:t>
            </a:r>
            <a:r>
              <a:rPr lang="en-ID" dirty="0" err="1"/>
              <a:t>rendah</a:t>
            </a:r>
            <a:r>
              <a:rPr lang="en-ID" dirty="0"/>
              <a:t>).</a:t>
            </a:r>
          </a:p>
          <a:p>
            <a:r>
              <a:rPr lang="en-ID" dirty="0"/>
              <a:t>•Ileus </a:t>
            </a:r>
            <a:r>
              <a:rPr lang="en-ID" dirty="0" err="1"/>
              <a:t>paralitik</a:t>
            </a:r>
            <a:r>
              <a:rPr lang="en-ID" dirty="0"/>
              <a:t> (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dimana</a:t>
            </a:r>
            <a:r>
              <a:rPr lang="en-ID" dirty="0"/>
              <a:t> </a:t>
            </a:r>
            <a:r>
              <a:rPr lang="en-ID" dirty="0" err="1"/>
              <a:t>otot</a:t>
            </a:r>
            <a:r>
              <a:rPr lang="en-ID" dirty="0"/>
              <a:t> usus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kelumpuhan</a:t>
            </a:r>
            <a:r>
              <a:rPr lang="en-ID" dirty="0"/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Kategori</a:t>
            </a:r>
            <a:r>
              <a:rPr lang="en-ID" dirty="0"/>
              <a:t> </a:t>
            </a:r>
            <a:r>
              <a:rPr lang="en-ID" dirty="0" err="1"/>
              <a:t>aman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kehamilan</a:t>
            </a:r>
            <a:r>
              <a:rPr lang="en-ID" dirty="0"/>
              <a:t> : Badan </a:t>
            </a:r>
            <a:r>
              <a:rPr lang="en-ID" dirty="0" err="1"/>
              <a:t>Pengawas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dan </a:t>
            </a:r>
            <a:r>
              <a:rPr lang="en-ID" dirty="0" err="1"/>
              <a:t>Makanan</a:t>
            </a:r>
            <a:r>
              <a:rPr lang="en-ID" dirty="0"/>
              <a:t> Amerika </a:t>
            </a:r>
            <a:r>
              <a:rPr lang="en-ID" dirty="0" err="1"/>
              <a:t>Serikat</a:t>
            </a:r>
            <a:r>
              <a:rPr lang="en-ID" dirty="0"/>
              <a:t> (FDA) </a:t>
            </a:r>
            <a:r>
              <a:rPr lang="en-ID" dirty="0" err="1"/>
              <a:t>mengkategorikan</a:t>
            </a:r>
            <a:r>
              <a:rPr lang="en-ID" dirty="0"/>
              <a:t> Otsu-MgSO4 40%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Kategori</a:t>
            </a:r>
            <a:r>
              <a:rPr lang="en-ID" dirty="0"/>
              <a:t> D:Ada </a:t>
            </a:r>
            <a:r>
              <a:rPr lang="en-ID" dirty="0" err="1"/>
              <a:t>bukti</a:t>
            </a:r>
            <a:r>
              <a:rPr lang="en-ID" dirty="0"/>
              <a:t> </a:t>
            </a:r>
            <a:r>
              <a:rPr lang="en-ID" dirty="0" err="1"/>
              <a:t>positif</a:t>
            </a:r>
            <a:r>
              <a:rPr lang="en-ID" dirty="0"/>
              <a:t> </a:t>
            </a:r>
            <a:r>
              <a:rPr lang="en-ID" dirty="0" err="1"/>
              <a:t>risiko</a:t>
            </a:r>
            <a:r>
              <a:rPr lang="en-ID" dirty="0"/>
              <a:t> pada </a:t>
            </a:r>
            <a:r>
              <a:rPr lang="en-ID" dirty="0" err="1"/>
              <a:t>janin</a:t>
            </a:r>
            <a:r>
              <a:rPr lang="en-ID" dirty="0"/>
              <a:t> </a:t>
            </a:r>
            <a:r>
              <a:rPr lang="en-ID" dirty="0" err="1"/>
              <a:t>manusia</a:t>
            </a:r>
            <a:r>
              <a:rPr lang="en-ID" dirty="0"/>
              <a:t>,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manfaat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digunakan</a:t>
            </a:r>
            <a:r>
              <a:rPr lang="en-ID" dirty="0"/>
              <a:t> pada </a:t>
            </a:r>
            <a:r>
              <a:rPr lang="en-ID" dirty="0" err="1"/>
              <a:t>wanita</a:t>
            </a:r>
            <a:r>
              <a:rPr lang="en-ID" dirty="0"/>
              <a:t> </a:t>
            </a:r>
            <a:r>
              <a:rPr lang="en-ID" dirty="0" err="1"/>
              <a:t>hamil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diterima</a:t>
            </a:r>
            <a:r>
              <a:rPr lang="en-ID" dirty="0"/>
              <a:t> </a:t>
            </a:r>
            <a:r>
              <a:rPr lang="en-ID" dirty="0" err="1"/>
              <a:t>meskipun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risiko</a:t>
            </a:r>
            <a:r>
              <a:rPr lang="en-ID" dirty="0"/>
              <a:t> (</a:t>
            </a:r>
            <a:r>
              <a:rPr lang="en-ID" dirty="0" err="1"/>
              <a:t>misalnya</a:t>
            </a:r>
            <a:r>
              <a:rPr lang="en-ID" dirty="0"/>
              <a:t>,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diperlukan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situasi</a:t>
            </a:r>
            <a:r>
              <a:rPr lang="en-ID" dirty="0"/>
              <a:t> yang </a:t>
            </a:r>
            <a:r>
              <a:rPr lang="en-ID" dirty="0" err="1"/>
              <a:t>mengancam</a:t>
            </a:r>
            <a:r>
              <a:rPr lang="en-ID" dirty="0"/>
              <a:t> </a:t>
            </a:r>
            <a:r>
              <a:rPr lang="en-ID" dirty="0" err="1"/>
              <a:t>jiwa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penyakit</a:t>
            </a:r>
            <a:r>
              <a:rPr lang="en-ID" dirty="0"/>
              <a:t> </a:t>
            </a:r>
            <a:r>
              <a:rPr lang="en-ID" dirty="0" err="1"/>
              <a:t>serius</a:t>
            </a:r>
            <a:r>
              <a:rPr lang="en-ID" dirty="0"/>
              <a:t> </a:t>
            </a:r>
            <a:r>
              <a:rPr lang="en-ID" dirty="0" err="1"/>
              <a:t>dimana</a:t>
            </a:r>
            <a:r>
              <a:rPr lang="en-ID" dirty="0"/>
              <a:t> </a:t>
            </a:r>
            <a:r>
              <a:rPr lang="en-ID" dirty="0" err="1"/>
              <a:t>obat-obatan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aman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efektif</a:t>
            </a:r>
            <a:r>
              <a:rPr lang="en-ID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001614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22AA6-3405-4B07-B4AA-134A5A121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376" y="1730187"/>
            <a:ext cx="3111112" cy="595077"/>
          </a:xfrm>
        </p:spPr>
        <p:txBody>
          <a:bodyPr>
            <a:normAutofit/>
          </a:bodyPr>
          <a:lstStyle/>
          <a:p>
            <a:r>
              <a:rPr lang="en-US" sz="3600" dirty="0"/>
              <a:t>Neo-k</a:t>
            </a:r>
            <a:endParaRPr lang="en-ID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6E99AA-350D-4A81-97F1-416045829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5774" y="322729"/>
            <a:ext cx="9052560" cy="6122895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sz="4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Vitamin k 1 </a:t>
            </a:r>
            <a:r>
              <a:rPr lang="en-US" sz="48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injeksi</a:t>
            </a:r>
            <a:r>
              <a:rPr lang="en-US" sz="4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4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Neo-k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Golongan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Keras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Kelas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Terapi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Hemostatis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Kandungan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Phytonadione 2 mg/mL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Bentuk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Ampul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48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Kegunaan</a:t>
            </a:r>
            <a:r>
              <a:rPr lang="en-US" sz="4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Neo-K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Neo-K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digunakan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mencegahan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mengobati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hemoragic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kerusakan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pembengkakan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otak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akibat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pecahnya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pembuluh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darah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dekat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otak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) yang di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alami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oleh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bayi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baru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lahir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48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sz="4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&amp; Cara </a:t>
            </a:r>
            <a:r>
              <a:rPr lang="en-US" sz="48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Penggunaan</a:t>
            </a:r>
            <a:r>
              <a:rPr lang="en-US" sz="4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Neo-K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Neo-K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merupakan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termasuk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ke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golongan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keras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sehingga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penggunaannya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harus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menggunakan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resep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dokter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Aturan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penggunaan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Neo-K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secara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umum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Dewasa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5-10 mg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secara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subkutan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disuntikkan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dibawah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kulit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Maksimal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40 mg per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Anak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berat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badan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13 kg: 0.03 mg per kg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secara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injeksi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intravena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48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Efek</a:t>
            </a:r>
            <a:r>
              <a:rPr lang="en-US" sz="4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Samping</a:t>
            </a:r>
            <a:r>
              <a:rPr lang="en-US" sz="4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Neo-K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Efek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samping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mungkin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terjadi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selama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penggunaan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Neo-K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seperti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mudah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berkeringat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pusing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menyebabkan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hipotensi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tekanan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darah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rendah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batas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normal),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nyeri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bengkak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nyeri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tempat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suntikan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algn="l">
              <a:lnSpc>
                <a:spcPct val="120000"/>
              </a:lnSpc>
            </a:pPr>
            <a:r>
              <a:rPr lang="en-US" sz="48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Kategori</a:t>
            </a:r>
            <a:r>
              <a:rPr lang="en-US" sz="4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kehamilan</a:t>
            </a:r>
            <a:r>
              <a:rPr lang="en-US" sz="4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4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Badan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Pengawas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Makanan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Amerika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Serikat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(FDA)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mengkategorikan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Neo-K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ke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Kategori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C: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Studi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hewan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telah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menunjukkan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efek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buruk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janin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teratogenik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embriosidal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lainnya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) dan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ada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studi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terkontrol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wanita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studi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wanita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hewan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tersedia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diberikan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hanya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jika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manfaat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yang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diperoleh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besar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potensi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janin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48572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BBC65-3258-4DD2-8823-647AD7AEC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8538" y="1975562"/>
            <a:ext cx="2511226" cy="702654"/>
          </a:xfrm>
        </p:spPr>
        <p:txBody>
          <a:bodyPr>
            <a:normAutofit fontScale="90000"/>
          </a:bodyPr>
          <a:lstStyle/>
          <a:p>
            <a:r>
              <a:rPr lang="en-US" sz="36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Phytomenadion</a:t>
            </a:r>
            <a:r>
              <a:rPr lang="en-US" sz="3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ID" sz="3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ID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71550C-F0AF-47E6-A458-96E931AFE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22688" y="0"/>
            <a:ext cx="9052560" cy="3951124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Golongan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Keras</a:t>
            </a:r>
            <a:endParaRPr lang="en-ID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Kelas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Terapi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Haemostatis</a:t>
            </a:r>
            <a:endParaRPr lang="en-ID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Kandungan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Phytomenadione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2 mg/mL; 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Phytomenadione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10 mg / mL</a:t>
            </a:r>
            <a:endParaRPr lang="en-ID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Bentuk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Cairan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Injeksi</a:t>
            </a:r>
            <a:endParaRPr lang="en-ID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Satuan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Penjualan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Ampul</a:t>
            </a:r>
            <a:endParaRPr lang="en-ID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0000"/>
              </a:lnSpc>
            </a:pPr>
            <a:r>
              <a:rPr lang="en-US" sz="1200" dirty="0">
                <a:solidFill>
                  <a:srgbClr val="666666"/>
                </a:solidFill>
                <a:effectLst/>
                <a:ea typeface="Times New Roman" panose="02020603050405020304" pitchFamily="18" charset="0"/>
              </a:rPr>
              <a:t> </a:t>
            </a:r>
            <a:r>
              <a:rPr lang="en-US" sz="12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Kegunaan</a:t>
            </a:r>
            <a:r>
              <a:rPr lang="en-US" sz="1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Phytomenadione</a:t>
            </a:r>
            <a:endParaRPr lang="en-ID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Phytomenadione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digunakan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mengatasi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disebabkan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oleh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penggunaan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antikoagulan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berlebih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serta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mencegah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bayi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disebabkan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oleh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kekurangan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vitamin K.</a:t>
            </a:r>
            <a:endParaRPr lang="en-ID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12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sz="1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&amp; Cara </a:t>
            </a:r>
            <a:r>
              <a:rPr lang="en-US" sz="12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Penggunaan</a:t>
            </a:r>
            <a:r>
              <a:rPr lang="en-US" sz="1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Phytomenadione</a:t>
            </a:r>
            <a:endParaRPr lang="en-ID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Phytomenadione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merupakan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termasuk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ke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golongan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keras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sehingga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pembelian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dan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penggunaannya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harus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menggunakan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resep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Dokter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Selain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itu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penggunaan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phytomenadione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juga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harus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dikonsultasikan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Dokter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terlebih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dahulu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sebelum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digunakan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karena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penggunaannya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berbeda-beda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individu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tergantung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berat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tidaknya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penyakit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diderita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12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Efek</a:t>
            </a:r>
            <a:r>
              <a:rPr lang="en-US" sz="1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Samping</a:t>
            </a:r>
            <a:r>
              <a:rPr lang="en-US" sz="1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Phytomenadione</a:t>
            </a:r>
            <a:endParaRPr lang="en-ID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Efek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samping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mungkin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terjadi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apabila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menggunakan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Phytomenadione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ID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Iritasi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lokal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daerah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disuntikkan</a:t>
            </a:r>
            <a:endParaRPr lang="en-ID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Sianosis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warna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kebiru-biruan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kulit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selaput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lendir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karena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kekurangan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oksigen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darah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en-ID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2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Kategori</a:t>
            </a:r>
            <a:r>
              <a:rPr lang="en-US" sz="1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12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Kehamilan</a:t>
            </a:r>
            <a:br>
              <a:rPr lang="en-US" sz="1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Menurut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FDA (Badan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Pengawas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Makanan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Amerika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Serikat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mengkategorikan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phytomenadione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ke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kategori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C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penjelasan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sebagai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berikut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ID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Studi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hewan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telah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menunjukkan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efek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buruk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janin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teratogenik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embriosidal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lainnya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) dan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ada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studi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terkontrol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wanita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studi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wanita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hewan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tersedia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diberikan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hanya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jika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manfaat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yang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diperoleh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besar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potensi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janin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ID" sz="1200" dirty="0"/>
          </a:p>
        </p:txBody>
      </p:sp>
    </p:spTree>
    <p:extLst>
      <p:ext uri="{BB962C8B-B14F-4D97-AF65-F5344CB8AC3E}">
        <p14:creationId xmlns:p14="http://schemas.microsoft.com/office/powerpoint/2010/main" val="12173899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218F5-6445-4027-A6A1-E74C32431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622" y="1875935"/>
            <a:ext cx="2714920" cy="635648"/>
          </a:xfrm>
        </p:spPr>
        <p:txBody>
          <a:bodyPr>
            <a:normAutofit fontScale="90000"/>
          </a:bodyPr>
          <a:lstStyle/>
          <a:p>
            <a:r>
              <a:rPr lang="en-US" sz="28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Otopain</a:t>
            </a:r>
            <a:r>
              <a:rPr lang="en-US" sz="2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ID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ID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D70639-0E3B-4484-B919-FFBD82831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5774" y="329938"/>
            <a:ext cx="9052560" cy="5756918"/>
          </a:xfrm>
        </p:spPr>
        <p:txBody>
          <a:bodyPr>
            <a:normAutofit fontScale="25000" lnSpcReduction="20000"/>
          </a:bodyPr>
          <a:lstStyle/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Indikasi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Umum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INFORMASI OBAT INI HANYA UNTUK KALANGAN MEDIS. Otitis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eksterna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akut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otitis media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kronis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Komposisi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Polymyxin B sulfate 50000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iu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neomycin sulfate 25 mg, fludrocortisone acetate 5 mg, lidocaine HCl 200 mg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PENGGUNAAN OBAT INI HARUS SESUAI DENGAN PETUNJUK DOKTER. 2-4 x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sehari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4-5 tetes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Aturan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Pakai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Tetes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telinga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Kontra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Indikasi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hipersensitif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Perhatian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HARUS DENGAN RESEP DOKTER.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Infeksi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bakteri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purulen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akut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diterapi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Infeksi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virus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jamur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telinga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Perforasi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membran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timpani. Anak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Efek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Samping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Pemakaian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jangka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lama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21599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17DC7-3349-4890-881A-5698DF156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pengampu</a:t>
            </a:r>
            <a:r>
              <a:rPr lang="en-US" dirty="0"/>
              <a:t>: </a:t>
            </a:r>
            <a:r>
              <a:rPr lang="fi-FI"/>
              <a:t>DITA KRISTIANA, S.ST., MHKes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88F35-BED5-4A44-AAC7-3F09AEA4B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7549CE-C62A-4E75-AF45-BAD23DFF0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err="1"/>
              <a:t>Naura</a:t>
            </a:r>
            <a:r>
              <a:rPr lang="en-US" dirty="0"/>
              <a:t> </a:t>
            </a:r>
            <a:r>
              <a:rPr lang="en-US" dirty="0" err="1"/>
              <a:t>Syahida</a:t>
            </a:r>
            <a:r>
              <a:rPr lang="en-US" dirty="0"/>
              <a:t> </a:t>
            </a:r>
            <a:r>
              <a:rPr lang="en-US" dirty="0" err="1"/>
              <a:t>Masyitoh</a:t>
            </a:r>
            <a:endParaRPr lang="en-US" dirty="0"/>
          </a:p>
          <a:p>
            <a:r>
              <a:rPr lang="en-US" dirty="0" err="1"/>
              <a:t>Maulidia</a:t>
            </a:r>
            <a:r>
              <a:rPr lang="en-US" dirty="0"/>
              <a:t> </a:t>
            </a:r>
            <a:r>
              <a:rPr lang="en-US" dirty="0" err="1"/>
              <a:t>Istiqomah</a:t>
            </a:r>
            <a:endParaRPr lang="en-US" dirty="0"/>
          </a:p>
          <a:p>
            <a:r>
              <a:rPr lang="en-US" dirty="0"/>
              <a:t>Yuri </a:t>
            </a:r>
            <a:r>
              <a:rPr lang="en-US" dirty="0" err="1"/>
              <a:t>Radhifa</a:t>
            </a:r>
            <a:endParaRPr lang="en-US" dirty="0"/>
          </a:p>
          <a:p>
            <a:r>
              <a:rPr lang="en-US" dirty="0" err="1"/>
              <a:t>Haminur</a:t>
            </a:r>
            <a:r>
              <a:rPr lang="en-US" dirty="0"/>
              <a:t> </a:t>
            </a:r>
            <a:r>
              <a:rPr lang="en-US" dirty="0" err="1"/>
              <a:t>Salampessy</a:t>
            </a:r>
            <a:endParaRPr lang="en-US" dirty="0"/>
          </a:p>
          <a:p>
            <a:r>
              <a:rPr lang="en-US" dirty="0" err="1"/>
              <a:t>Dewinda</a:t>
            </a:r>
            <a:r>
              <a:rPr lang="en-US" dirty="0"/>
              <a:t> </a:t>
            </a:r>
            <a:r>
              <a:rPr lang="en-US" dirty="0" err="1"/>
              <a:t>Evarina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86115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59E71-416D-4C0D-9C75-26944B8F5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70201"/>
            <a:ext cx="2417410" cy="56023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Xylocaine </a:t>
            </a:r>
            <a:br>
              <a:rPr lang="en-ID" sz="3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ID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B2BF80-22C2-4A29-A4E6-A6E1A7630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5774" y="301658"/>
            <a:ext cx="9052560" cy="5785198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sz="4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Xylocaine </a:t>
            </a:r>
            <a:r>
              <a:rPr lang="en-US" sz="48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Injeksi</a:t>
            </a:r>
            <a:r>
              <a:rPr lang="en-US" sz="4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20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Golongan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Keras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20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Kelas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Terapi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Anastesi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Lokal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20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Kandungan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Lidocaine HCl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20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Bentuk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Cairan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Injeksi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20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Satuan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Penjualan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Ampul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20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Kemasan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Ampul 2 mL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20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Farmasi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Astra Zeneca.</a:t>
            </a:r>
            <a:r>
              <a:rPr lang="en-US" sz="4800" dirty="0">
                <a:solidFill>
                  <a:srgbClr val="666666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n-US" sz="48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Kegunaan</a:t>
            </a:r>
            <a:r>
              <a:rPr lang="en-US" sz="4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Xylocaine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Xylocaine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digunakan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membuat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mati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rasa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sebagian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area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tubuh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bius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lokal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sebelum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dilakukan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proses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penjahitan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luka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robek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operasi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Caesar.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3617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45E23-4626-4BAF-8CDD-BBA8208A3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8536" y="1216057"/>
            <a:ext cx="2144032" cy="682783"/>
          </a:xfrm>
        </p:spPr>
        <p:txBody>
          <a:bodyPr>
            <a:normAutofit fontScale="90000"/>
          </a:bodyPr>
          <a:lstStyle/>
          <a:p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CF4597-D1BA-48B3-AFB4-C29DE8473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5774" y="771144"/>
            <a:ext cx="9052560" cy="6086856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sz="48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sz="4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&amp; Cara </a:t>
            </a:r>
            <a:r>
              <a:rPr lang="en-US" sz="48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Penggunaan</a:t>
            </a:r>
            <a:r>
              <a:rPr lang="en-US" sz="4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Xylocaine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cara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penggunaan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Xylocaine,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harus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dilakukan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tenaga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medis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profesional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resep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Dokter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Anastesi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epidural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Dewasa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2-3 mL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diberikan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dermatome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dibius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disarankan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Lumbar epidural 250-300 mg (1%)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analgesia dan 225-300 mg (1.5%)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200-300 mg (2% )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anestesi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epidural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toraks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200-300 mg (1%).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analgesia caudal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obstetrik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200-300 mg (1% )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anestesi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ekor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bedah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225-300 mg (1,5%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soln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anestesi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epidural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caudal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kontinu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jangan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ulangi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maksimal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1.5 jam.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48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Efek</a:t>
            </a:r>
            <a:r>
              <a:rPr lang="en-US" sz="4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Samping</a:t>
            </a:r>
            <a:r>
              <a:rPr lang="en-US" sz="4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Xylocaine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Efek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samping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terjadi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selama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penggunaan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Xylocaine:</a:t>
            </a:r>
            <a:r>
              <a:rPr lang="en-ID" sz="4800" dirty="0"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Bradikardi</a:t>
            </a:r>
            <a:r>
              <a:rPr lang="en-US" sz="4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irama</a:t>
            </a:r>
            <a:r>
              <a:rPr lang="en-US" sz="4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detak</a:t>
            </a:r>
            <a:r>
              <a:rPr lang="en-US" sz="4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jantung</a:t>
            </a:r>
            <a:r>
              <a:rPr lang="en-US" sz="4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meningkat</a:t>
            </a:r>
            <a:r>
              <a:rPr lang="en-US" sz="4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en-ID" sz="4800" dirty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4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Edema (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pembengkakan</a:t>
            </a:r>
            <a:r>
              <a:rPr lang="en-US" sz="4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en-ID" sz="4800" dirty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Hipotensi</a:t>
            </a:r>
            <a:r>
              <a:rPr lang="en-US" sz="4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tekanan</a:t>
            </a:r>
            <a:r>
              <a:rPr lang="en-US" sz="4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darah</a:t>
            </a:r>
            <a:r>
              <a:rPr lang="en-US" sz="4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menurun</a:t>
            </a:r>
            <a:r>
              <a:rPr lang="en-US" sz="4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en-ID" sz="4800" dirty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Kecemasan</a:t>
            </a:r>
            <a:r>
              <a:rPr lang="en-ID" sz="4800" dirty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Koma</a:t>
            </a:r>
            <a:r>
              <a:rPr lang="en-ID" sz="4800" dirty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Kebingungan</a:t>
            </a:r>
            <a:r>
              <a:rPr lang="en-ID" sz="4800" dirty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Kantuk</a:t>
            </a:r>
            <a:r>
              <a:rPr lang="en-ID" sz="4800" dirty="0"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Halusinasi</a:t>
            </a:r>
            <a:r>
              <a:rPr lang="en-US" sz="4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eufhoria</a:t>
            </a:r>
            <a:r>
              <a:rPr lang="en-US" sz="4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kesenangan</a:t>
            </a:r>
            <a:r>
              <a:rPr lang="en-US" sz="4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en-ID" sz="4800" dirty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Sakit</a:t>
            </a:r>
            <a:r>
              <a:rPr lang="en-US" sz="4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kepala</a:t>
            </a:r>
            <a:r>
              <a:rPr lang="en-ID" sz="4800" dirty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4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Lesu, 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gugup</a:t>
            </a:r>
            <a:r>
              <a:rPr lang="en-US" sz="4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n-ID" sz="4800" dirty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Kejang</a:t>
            </a:r>
            <a:r>
              <a:rPr lang="en-ID" sz="4800" dirty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Bicara</a:t>
            </a:r>
            <a:r>
              <a:rPr lang="en-US" sz="4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cadel</a:t>
            </a:r>
            <a:r>
              <a:rPr lang="en-ID" sz="4800" dirty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Mual</a:t>
            </a:r>
            <a:r>
              <a:rPr lang="en-US" sz="4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4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muntah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4800" i="1" dirty="0" err="1">
                <a:effectLst/>
                <a:ea typeface="Calibri" panose="020F0502020204030204" pitchFamily="34" charset="0"/>
              </a:rPr>
              <a:t>Kategori</a:t>
            </a:r>
            <a:r>
              <a:rPr lang="en-US" sz="4800" i="1" dirty="0">
                <a:effectLst/>
                <a:ea typeface="Calibri" panose="020F0502020204030204" pitchFamily="34" charset="0"/>
              </a:rPr>
              <a:t> </a:t>
            </a:r>
            <a:r>
              <a:rPr lang="en-US" sz="4800" i="1" dirty="0" err="1">
                <a:effectLst/>
                <a:ea typeface="Calibri" panose="020F0502020204030204" pitchFamily="34" charset="0"/>
              </a:rPr>
              <a:t>Kahamilan</a:t>
            </a:r>
            <a:r>
              <a:rPr lang="en-US" sz="4800" i="1" dirty="0">
                <a:effectLst/>
                <a:ea typeface="Calibri" panose="020F0502020204030204" pitchFamily="34" charset="0"/>
              </a:rPr>
              <a:t>:</a:t>
            </a:r>
            <a:b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Badan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Pengawas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Makanan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Amerika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Serikat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(FDA)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mengkategorikan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Xylocaine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ke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Kategori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 B:</a:t>
            </a:r>
            <a:r>
              <a:rPr lang="en-US" sz="4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Studi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reproduksi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hewan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menunjukkan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janin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tetapi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ada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studi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terkontrol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wanita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hamil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studi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reproduksi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hewan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telah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menunjukkan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efek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buruk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selain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penurunan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kesuburan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) yang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dikonfirmasi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studi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terkontrol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wanita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hamil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trimester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pertama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(dan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ada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bukti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pada trimester </a:t>
            </a:r>
            <a:r>
              <a:rPr lang="en-US" sz="4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berikutnya</a:t>
            </a:r>
            <a:r>
              <a:rPr lang="en-US" sz="4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en-ID" sz="4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ID" sz="4800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27954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98CE7-EE66-4A05-91A5-86F0D978A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80" y="1851390"/>
            <a:ext cx="9281160" cy="379387"/>
          </a:xfrm>
        </p:spPr>
        <p:txBody>
          <a:bodyPr>
            <a:noAutofit/>
          </a:bodyPr>
          <a:lstStyle/>
          <a:p>
            <a:r>
              <a:rPr lang="en-ID" sz="4000" dirty="0" err="1"/>
              <a:t>Protocin</a:t>
            </a:r>
            <a:endParaRPr lang="en-ID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550742-2DDE-408D-903B-2A816B295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5774" y="273601"/>
            <a:ext cx="9052560" cy="5937504"/>
          </a:xfrm>
        </p:spPr>
        <p:txBody>
          <a:bodyPr>
            <a:no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ID" sz="1100" dirty="0" err="1">
                <a:cs typeface="Aharoni" panose="02010803020104030203" pitchFamily="2" charset="-79"/>
              </a:rPr>
              <a:t>Kategori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obat</a:t>
            </a:r>
            <a:r>
              <a:rPr lang="en-ID" sz="1100" dirty="0">
                <a:cs typeface="Aharoni" panose="02010803020104030203" pitchFamily="2" charset="-79"/>
              </a:rPr>
              <a:t> : </a:t>
            </a:r>
            <a:r>
              <a:rPr lang="en-ID" sz="1100" dirty="0" err="1">
                <a:cs typeface="Aharoni" panose="02010803020104030203" pitchFamily="2" charset="-79"/>
              </a:rPr>
              <a:t>obat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keras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ID" sz="1100" dirty="0" err="1">
                <a:cs typeface="Aharoni" panose="02010803020104030203" pitchFamily="2" charset="-79"/>
              </a:rPr>
              <a:t>Kegunaan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obat</a:t>
            </a:r>
            <a:r>
              <a:rPr lang="en-ID" sz="1100" dirty="0">
                <a:cs typeface="Aharoni" panose="02010803020104030203" pitchFamily="2" charset="-79"/>
              </a:rPr>
              <a:t> : </a:t>
            </a:r>
            <a:r>
              <a:rPr lang="en-ID" sz="1100" dirty="0" err="1">
                <a:cs typeface="Aharoni" panose="02010803020104030203" pitchFamily="2" charset="-79"/>
              </a:rPr>
              <a:t>Protocin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diindikasikan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untuk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induksi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persalinan</a:t>
            </a:r>
            <a:r>
              <a:rPr lang="en-ID" sz="1100" dirty="0">
                <a:cs typeface="Aharoni" panose="02010803020104030203" pitchFamily="2" charset="-79"/>
              </a:rPr>
              <a:t> pada </a:t>
            </a:r>
            <a:r>
              <a:rPr lang="en-ID" sz="1100" dirty="0" err="1">
                <a:cs typeface="Aharoni" panose="02010803020104030203" pitchFamily="2" charset="-79"/>
              </a:rPr>
              <a:t>kasus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gestasi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pascakelahiran</a:t>
            </a:r>
            <a:r>
              <a:rPr lang="en-ID" sz="1100" dirty="0">
                <a:cs typeface="Aharoni" panose="02010803020104030203" pitchFamily="2" charset="-79"/>
              </a:rPr>
              <a:t>, </a:t>
            </a:r>
            <a:r>
              <a:rPr lang="en-ID" sz="1100" dirty="0" err="1">
                <a:cs typeface="Aharoni" panose="02010803020104030203" pitchFamily="2" charset="-79"/>
              </a:rPr>
              <a:t>ketuban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pecah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dini</a:t>
            </a:r>
            <a:r>
              <a:rPr lang="en-ID" sz="1100" dirty="0">
                <a:cs typeface="Aharoni" panose="02010803020104030203" pitchFamily="2" charset="-79"/>
              </a:rPr>
              <a:t>, </a:t>
            </a:r>
            <a:r>
              <a:rPr lang="en-ID" sz="1100" dirty="0" err="1">
                <a:cs typeface="Aharoni" panose="02010803020104030203" pitchFamily="2" charset="-79"/>
              </a:rPr>
              <a:t>preeklampsia</a:t>
            </a:r>
            <a:r>
              <a:rPr lang="en-ID" sz="1100" dirty="0">
                <a:cs typeface="Aharoni" panose="02010803020104030203" pitchFamily="2" charset="-79"/>
              </a:rPr>
              <a:t>, </a:t>
            </a:r>
            <a:r>
              <a:rPr lang="en-ID" sz="1100" dirty="0" err="1">
                <a:cs typeface="Aharoni" panose="02010803020104030203" pitchFamily="2" charset="-79"/>
              </a:rPr>
              <a:t>stimulasi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persalinan</a:t>
            </a:r>
            <a:r>
              <a:rPr lang="en-ID" sz="1100" dirty="0">
                <a:cs typeface="Aharoni" panose="02010803020104030203" pitchFamily="2" charset="-79"/>
              </a:rPr>
              <a:t> pada </a:t>
            </a:r>
            <a:r>
              <a:rPr lang="en-ID" sz="1100" dirty="0" err="1">
                <a:cs typeface="Aharoni" panose="02010803020104030203" pitchFamily="2" charset="-79"/>
              </a:rPr>
              <a:t>kasus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inersia</a:t>
            </a:r>
            <a:r>
              <a:rPr lang="en-ID" sz="1100" dirty="0">
                <a:cs typeface="Aharoni" panose="02010803020104030203" pitchFamily="2" charset="-79"/>
              </a:rPr>
              <a:t> uterus, </a:t>
            </a:r>
            <a:r>
              <a:rPr lang="en-ID" sz="1100" dirty="0" err="1">
                <a:cs typeface="Aharoni" panose="02010803020104030203" pitchFamily="2" charset="-79"/>
              </a:rPr>
              <a:t>terapi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tambahan</a:t>
            </a:r>
            <a:r>
              <a:rPr lang="en-ID" sz="1100" dirty="0">
                <a:cs typeface="Aharoni" panose="02010803020104030203" pitchFamily="2" charset="-79"/>
              </a:rPr>
              <a:t> pada </a:t>
            </a:r>
            <a:r>
              <a:rPr lang="en-ID" sz="1100" dirty="0" err="1">
                <a:cs typeface="Aharoni" panose="02010803020104030203" pitchFamily="2" charset="-79"/>
              </a:rPr>
              <a:t>keguguran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tidak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terhindarkan</a:t>
            </a:r>
            <a:r>
              <a:rPr lang="en-ID" sz="1100" dirty="0">
                <a:cs typeface="Aharoni" panose="02010803020104030203" pitchFamily="2" charset="-79"/>
              </a:rPr>
              <a:t> pada </a:t>
            </a:r>
            <a:r>
              <a:rPr lang="en-ID" sz="1100" dirty="0" err="1">
                <a:cs typeface="Aharoni" panose="02010803020104030203" pitchFamily="2" charset="-79"/>
              </a:rPr>
              <a:t>tahap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awal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kehamilan</a:t>
            </a:r>
            <a:r>
              <a:rPr lang="en-ID" sz="1100" dirty="0">
                <a:cs typeface="Aharoni" panose="02010803020104030203" pitchFamily="2" charset="-79"/>
              </a:rPr>
              <a:t>, </a:t>
            </a:r>
            <a:r>
              <a:rPr lang="en-ID" sz="1100" dirty="0" err="1">
                <a:cs typeface="Aharoni" panose="02010803020104030203" pitchFamily="2" charset="-79"/>
              </a:rPr>
              <a:t>operasi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caesar</a:t>
            </a:r>
            <a:r>
              <a:rPr lang="en-ID" sz="1100" dirty="0">
                <a:cs typeface="Aharoni" panose="02010803020104030203" pitchFamily="2" charset="-79"/>
              </a:rPr>
              <a:t>, </a:t>
            </a:r>
            <a:r>
              <a:rPr lang="en-ID" sz="1100" dirty="0" err="1">
                <a:cs typeface="Aharoni" panose="02010803020104030203" pitchFamily="2" charset="-79"/>
              </a:rPr>
              <a:t>pencegahan</a:t>
            </a:r>
            <a:r>
              <a:rPr lang="en-ID" sz="1100" dirty="0">
                <a:cs typeface="Aharoni" panose="02010803020104030203" pitchFamily="2" charset="-79"/>
              </a:rPr>
              <a:t> dan </a:t>
            </a:r>
            <a:r>
              <a:rPr lang="en-ID" sz="1100" dirty="0" err="1">
                <a:cs typeface="Aharoni" panose="02010803020104030203" pitchFamily="2" charset="-79"/>
              </a:rPr>
              <a:t>pengobatan</a:t>
            </a:r>
            <a:r>
              <a:rPr lang="en-ID" sz="1100" dirty="0">
                <a:cs typeface="Aharoni" panose="02010803020104030203" pitchFamily="2" charset="-79"/>
              </a:rPr>
              <a:t> atonia uteri (</a:t>
            </a:r>
            <a:r>
              <a:rPr lang="en-ID" sz="1100" dirty="0" err="1">
                <a:cs typeface="Aharoni" panose="02010803020104030203" pitchFamily="2" charset="-79"/>
              </a:rPr>
              <a:t>rahim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gagal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berkontraksi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setelah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bayi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lahir</a:t>
            </a:r>
            <a:r>
              <a:rPr lang="en-ID" sz="1100" dirty="0">
                <a:cs typeface="Aharoni" panose="02010803020104030203" pitchFamily="2" charset="-79"/>
              </a:rPr>
              <a:t>) </a:t>
            </a:r>
            <a:r>
              <a:rPr lang="en-ID" sz="1100" dirty="0" err="1">
                <a:cs typeface="Aharoni" panose="02010803020104030203" pitchFamily="2" charset="-79"/>
              </a:rPr>
              <a:t>setelah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persalinan</a:t>
            </a:r>
            <a:r>
              <a:rPr lang="en-ID" sz="1100" dirty="0">
                <a:cs typeface="Aharoni" panose="02010803020104030203" pitchFamily="2" charset="-79"/>
              </a:rPr>
              <a:t> dan </a:t>
            </a:r>
            <a:r>
              <a:rPr lang="en-ID" sz="1100" dirty="0" err="1">
                <a:cs typeface="Aharoni" panose="02010803020104030203" pitchFamily="2" charset="-79"/>
              </a:rPr>
              <a:t>perdarahan</a:t>
            </a:r>
            <a:r>
              <a:rPr lang="en-ID" sz="1100" dirty="0">
                <a:cs typeface="Aharoni" panose="02010803020104030203" pitchFamily="2" charset="-79"/>
              </a:rPr>
              <a:t>, </a:t>
            </a:r>
            <a:r>
              <a:rPr lang="en-ID" sz="1100" dirty="0" err="1">
                <a:cs typeface="Aharoni" panose="02010803020104030203" pitchFamily="2" charset="-79"/>
              </a:rPr>
              <a:t>perdarahan</a:t>
            </a:r>
            <a:r>
              <a:rPr lang="en-ID" sz="1100" dirty="0">
                <a:cs typeface="Aharoni" panose="02010803020104030203" pitchFamily="2" charset="-79"/>
              </a:rPr>
              <a:t> uterus </a:t>
            </a:r>
            <a:r>
              <a:rPr lang="en-ID" sz="1100" dirty="0" err="1">
                <a:cs typeface="Aharoni" panose="02010803020104030203" pitchFamily="2" charset="-79"/>
              </a:rPr>
              <a:t>setelah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melahirkan</a:t>
            </a:r>
            <a:r>
              <a:rPr lang="en-ID" sz="1100" dirty="0">
                <a:cs typeface="Aharoni" panose="02010803020104030203" pitchFamily="2" charset="-79"/>
              </a:rPr>
              <a:t>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ID" sz="1100" dirty="0" err="1">
                <a:cs typeface="Aharoni" panose="02010803020104030203" pitchFamily="2" charset="-79"/>
              </a:rPr>
              <a:t>Dosis</a:t>
            </a:r>
            <a:r>
              <a:rPr lang="en-ID" sz="1100" dirty="0">
                <a:cs typeface="Aharoni" panose="02010803020104030203" pitchFamily="2" charset="-79"/>
              </a:rPr>
              <a:t> &amp; Cara </a:t>
            </a:r>
            <a:r>
              <a:rPr lang="en-ID" sz="1100" dirty="0" err="1">
                <a:cs typeface="Aharoni" panose="02010803020104030203" pitchFamily="2" charset="-79"/>
              </a:rPr>
              <a:t>penggunaan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obat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Dosis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awal</a:t>
            </a:r>
            <a:r>
              <a:rPr lang="en-ID" sz="1100" dirty="0">
                <a:cs typeface="Aharoni" panose="02010803020104030203" pitchFamily="2" charset="-79"/>
              </a:rPr>
              <a:t>: 2-8 tetes / </a:t>
            </a:r>
            <a:r>
              <a:rPr lang="en-ID" sz="1100" dirty="0" err="1">
                <a:cs typeface="Aharoni" panose="02010803020104030203" pitchFamily="2" charset="-79"/>
              </a:rPr>
              <a:t>menit</a:t>
            </a:r>
            <a:r>
              <a:rPr lang="en-ID" sz="1100" dirty="0">
                <a:cs typeface="Aharoni" panose="02010803020104030203" pitchFamily="2" charset="-79"/>
              </a:rPr>
              <a:t>, </a:t>
            </a:r>
            <a:r>
              <a:rPr lang="en-ID" sz="1100" dirty="0" err="1">
                <a:cs typeface="Aharoni" panose="02010803020104030203" pitchFamily="2" charset="-79"/>
              </a:rPr>
              <a:t>dosis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ditingkatkan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secara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bertahap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dengan</a:t>
            </a:r>
            <a:r>
              <a:rPr lang="en-ID" sz="1100" dirty="0">
                <a:cs typeface="Aharoni" panose="02010803020104030203" pitchFamily="2" charset="-79"/>
              </a:rPr>
              <a:t> interval </a:t>
            </a:r>
            <a:r>
              <a:rPr lang="en-ID" sz="1100" dirty="0" err="1">
                <a:cs typeface="Aharoni" panose="02010803020104030203" pitchFamily="2" charset="-79"/>
              </a:rPr>
              <a:t>tidak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lebih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dari</a:t>
            </a:r>
            <a:r>
              <a:rPr lang="en-ID" sz="1100" dirty="0">
                <a:cs typeface="Aharoni" panose="02010803020104030203" pitchFamily="2" charset="-79"/>
              </a:rPr>
              <a:t> 20 </a:t>
            </a:r>
            <a:r>
              <a:rPr lang="en-ID" sz="1100" dirty="0" err="1">
                <a:cs typeface="Aharoni" panose="02010803020104030203" pitchFamily="2" charset="-79"/>
              </a:rPr>
              <a:t>menit</a:t>
            </a:r>
            <a:r>
              <a:rPr lang="en-ID" sz="1100" dirty="0">
                <a:cs typeface="Aharoni" panose="02010803020104030203" pitchFamily="2" charset="-79"/>
              </a:rPr>
              <a:t>. Pada </a:t>
            </a:r>
            <a:r>
              <a:rPr lang="en-ID" sz="1100" dirty="0" err="1">
                <a:cs typeface="Aharoni" panose="02010803020104030203" pitchFamily="2" charset="-79"/>
              </a:rPr>
              <a:t>persalinan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mendekati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tanggal</a:t>
            </a:r>
            <a:r>
              <a:rPr lang="en-ID" sz="1100" dirty="0">
                <a:cs typeface="Aharoni" panose="02010803020104030203" pitchFamily="2" charset="-79"/>
              </a:rPr>
              <a:t>, 20 tetes / </a:t>
            </a:r>
            <a:r>
              <a:rPr lang="en-ID" sz="1100" dirty="0" err="1">
                <a:cs typeface="Aharoni" panose="02010803020104030203" pitchFamily="2" charset="-79"/>
              </a:rPr>
              <a:t>menit</a:t>
            </a:r>
            <a:r>
              <a:rPr lang="en-ID" sz="1100" dirty="0">
                <a:cs typeface="Aharoni" panose="02010803020104030203" pitchFamily="2" charset="-79"/>
              </a:rPr>
              <a:t>. </a:t>
            </a:r>
            <a:r>
              <a:rPr lang="en-ID" sz="1100" dirty="0" err="1">
                <a:cs typeface="Aharoni" panose="02010803020104030203" pitchFamily="2" charset="-79"/>
              </a:rPr>
              <a:t>Kecepatan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maksimum</a:t>
            </a:r>
            <a:r>
              <a:rPr lang="en-ID" sz="1100" dirty="0">
                <a:cs typeface="Aharoni" panose="02010803020104030203" pitchFamily="2" charset="-79"/>
              </a:rPr>
              <a:t>: 40 tetes / </a:t>
            </a:r>
            <a:r>
              <a:rPr lang="en-ID" sz="1100" dirty="0" err="1">
                <a:cs typeface="Aharoni" panose="02010803020104030203" pitchFamily="2" charset="-79"/>
              </a:rPr>
              <a:t>menit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Operasi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caesar</a:t>
            </a:r>
            <a:r>
              <a:rPr lang="en-ID" sz="1100" dirty="0">
                <a:cs typeface="Aharoni" panose="02010803020104030203" pitchFamily="2" charset="-79"/>
              </a:rPr>
              <a:t> 5 IU </a:t>
            </a:r>
            <a:r>
              <a:rPr lang="en-ID" sz="1100" dirty="0" err="1">
                <a:cs typeface="Aharoni" panose="02010803020104030203" pitchFamily="2" charset="-79"/>
              </a:rPr>
              <a:t>setelah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melahirkan</a:t>
            </a:r>
            <a:r>
              <a:rPr lang="en-ID" sz="1100" dirty="0">
                <a:cs typeface="Aharoni" panose="02010803020104030203" pitchFamily="2" charset="-79"/>
              </a:rPr>
              <a:t>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ID" sz="1100" dirty="0" err="1">
                <a:cs typeface="Aharoni" panose="02010803020104030203" pitchFamily="2" charset="-79"/>
              </a:rPr>
              <a:t>Efek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samping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obat</a:t>
            </a:r>
            <a:r>
              <a:rPr lang="en-ID" sz="1100" dirty="0">
                <a:cs typeface="Aharoni" panose="02010803020104030203" pitchFamily="2" charset="-79"/>
              </a:rPr>
              <a:t> : 	</a:t>
            </a:r>
          </a:p>
          <a:p>
            <a:pPr>
              <a:lnSpc>
                <a:spcPct val="120000"/>
              </a:lnSpc>
            </a:pPr>
            <a:r>
              <a:rPr lang="en-ID" sz="1100" dirty="0">
                <a:cs typeface="Aharoni" panose="02010803020104030203" pitchFamily="2" charset="-79"/>
              </a:rPr>
              <a:t>-</a:t>
            </a:r>
            <a:r>
              <a:rPr lang="en-ID" sz="1100" dirty="0" err="1">
                <a:cs typeface="Aharoni" panose="02010803020104030203" pitchFamily="2" charset="-79"/>
              </a:rPr>
              <a:t>Sakit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kepala</a:t>
            </a:r>
            <a:r>
              <a:rPr lang="en-ID" sz="1100" dirty="0">
                <a:cs typeface="Aharoni" panose="02010803020104030203" pitchFamily="2" charset="-79"/>
              </a:rPr>
              <a:t> yang </a:t>
            </a:r>
            <a:r>
              <a:rPr lang="en-ID" sz="1100" dirty="0" err="1">
                <a:cs typeface="Aharoni" panose="02010803020104030203" pitchFamily="2" charset="-79"/>
              </a:rPr>
              <a:t>parah</a:t>
            </a:r>
            <a:r>
              <a:rPr lang="en-ID" sz="1100" dirty="0">
                <a:cs typeface="Aharoni" panose="02010803020104030203" pitchFamily="2" charset="-79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ID" sz="1100" dirty="0">
                <a:cs typeface="Aharoni" panose="02010803020104030203" pitchFamily="2" charset="-79"/>
              </a:rPr>
              <a:t>-</a:t>
            </a:r>
            <a:r>
              <a:rPr lang="en-ID" sz="1100" dirty="0" err="1">
                <a:cs typeface="Aharoni" panose="02010803020104030203" pitchFamily="2" charset="-79"/>
              </a:rPr>
              <a:t>Mual</a:t>
            </a:r>
            <a:r>
              <a:rPr lang="en-ID" sz="1100" dirty="0">
                <a:cs typeface="Aharoni" panose="02010803020104030203" pitchFamily="2" charset="-79"/>
              </a:rPr>
              <a:t> dan </a:t>
            </a:r>
            <a:r>
              <a:rPr lang="en-ID" sz="1100" dirty="0" err="1">
                <a:cs typeface="Aharoni" panose="02010803020104030203" pitchFamily="2" charset="-79"/>
              </a:rPr>
              <a:t>muntah</a:t>
            </a:r>
            <a:r>
              <a:rPr lang="en-ID" sz="1100" dirty="0">
                <a:cs typeface="Aharoni" panose="02010803020104030203" pitchFamily="2" charset="-79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ID" sz="1100" dirty="0">
                <a:cs typeface="Aharoni" panose="02010803020104030203" pitchFamily="2" charset="-79"/>
              </a:rPr>
              <a:t>-</a:t>
            </a:r>
            <a:r>
              <a:rPr lang="en-ID" sz="1100" dirty="0" err="1">
                <a:cs typeface="Aharoni" panose="02010803020104030203" pitchFamily="2" charset="-79"/>
              </a:rPr>
              <a:t>Penglihatan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buram</a:t>
            </a:r>
            <a:r>
              <a:rPr lang="en-ID" sz="1100" dirty="0">
                <a:cs typeface="Aharoni" panose="02010803020104030203" pitchFamily="2" charset="-79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ID" sz="1100" dirty="0">
                <a:cs typeface="Aharoni" panose="02010803020104030203" pitchFamily="2" charset="-79"/>
              </a:rPr>
              <a:t>-</a:t>
            </a:r>
            <a:r>
              <a:rPr lang="en-ID" sz="1100" dirty="0" err="1">
                <a:cs typeface="Aharoni" panose="02010803020104030203" pitchFamily="2" charset="-79"/>
              </a:rPr>
              <a:t>Kebingungan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atau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terasa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lemah</a:t>
            </a:r>
            <a:r>
              <a:rPr lang="en-ID" sz="1100" dirty="0">
                <a:cs typeface="Aharoni" panose="02010803020104030203" pitchFamily="2" charset="-79"/>
              </a:rPr>
              <a:t> dan </a:t>
            </a:r>
            <a:r>
              <a:rPr lang="en-ID" sz="1100" dirty="0" err="1">
                <a:cs typeface="Aharoni" panose="02010803020104030203" pitchFamily="2" charset="-79"/>
              </a:rPr>
              <a:t>goyah</a:t>
            </a:r>
            <a:r>
              <a:rPr lang="en-ID" sz="1100" dirty="0">
                <a:cs typeface="Aharoni" panose="02010803020104030203" pitchFamily="2" charset="-79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ID" sz="1100" dirty="0">
                <a:cs typeface="Aharoni" panose="02010803020104030203" pitchFamily="2" charset="-79"/>
              </a:rPr>
              <a:t>-</a:t>
            </a:r>
            <a:r>
              <a:rPr lang="en-ID" sz="1100" dirty="0" err="1">
                <a:cs typeface="Aharoni" panose="02010803020104030203" pitchFamily="2" charset="-79"/>
              </a:rPr>
              <a:t>Perdarahan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setelah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melahirkan</a:t>
            </a:r>
            <a:r>
              <a:rPr lang="en-ID" sz="1100" dirty="0">
                <a:cs typeface="Aharoni" panose="02010803020104030203" pitchFamily="2" charset="-79"/>
              </a:rPr>
              <a:t> yang </a:t>
            </a:r>
            <a:r>
              <a:rPr lang="en-ID" sz="1100" dirty="0" err="1">
                <a:cs typeface="Aharoni" panose="02010803020104030203" pitchFamily="2" charset="-79"/>
              </a:rPr>
              <a:t>berlebihan</a:t>
            </a:r>
            <a:r>
              <a:rPr lang="en-ID" sz="1100" dirty="0">
                <a:cs typeface="Aharoni" panose="02010803020104030203" pitchFamily="2" charset="-79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ID" sz="1100" dirty="0">
                <a:cs typeface="Aharoni" panose="02010803020104030203" pitchFamily="2" charset="-79"/>
              </a:rPr>
              <a:t>-</a:t>
            </a:r>
            <a:r>
              <a:rPr lang="en-ID" sz="1100" dirty="0" err="1">
                <a:cs typeface="Aharoni" panose="02010803020104030203" pitchFamily="2" charset="-79"/>
              </a:rPr>
              <a:t>Detak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jantung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tidak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teratur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atau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cepat</a:t>
            </a:r>
            <a:r>
              <a:rPr lang="en-ID" sz="1100" dirty="0">
                <a:cs typeface="Aharoni" panose="02010803020104030203" pitchFamily="2" charset="-79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ID" sz="1100" dirty="0">
                <a:cs typeface="Aharoni" panose="02010803020104030203" pitchFamily="2" charset="-79"/>
              </a:rPr>
              <a:t>-</a:t>
            </a:r>
            <a:r>
              <a:rPr lang="en-ID" sz="1100" dirty="0" err="1">
                <a:cs typeface="Aharoni" panose="02010803020104030203" pitchFamily="2" charset="-79"/>
              </a:rPr>
              <a:t>Kejang</a:t>
            </a:r>
            <a:r>
              <a:rPr lang="en-ID" sz="1100" dirty="0">
                <a:cs typeface="Aharoni" panose="02010803020104030203" pitchFamily="2" charset="-79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ID" sz="1100" dirty="0">
                <a:cs typeface="Aharoni" panose="02010803020104030203" pitchFamily="2" charset="-79"/>
              </a:rPr>
              <a:t>-</a:t>
            </a:r>
            <a:r>
              <a:rPr lang="en-ID" sz="1100" dirty="0" err="1">
                <a:cs typeface="Aharoni" panose="02010803020104030203" pitchFamily="2" charset="-79"/>
              </a:rPr>
              <a:t>Masalah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pernapasan</a:t>
            </a:r>
            <a:r>
              <a:rPr lang="en-ID" sz="1100" dirty="0">
                <a:cs typeface="Aharoni" panose="02010803020104030203" pitchFamily="2" charset="-79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ID" sz="1100" dirty="0">
                <a:cs typeface="Aharoni" panose="02010803020104030203" pitchFamily="2" charset="-79"/>
              </a:rPr>
              <a:t>-</a:t>
            </a:r>
            <a:r>
              <a:rPr lang="en-ID" sz="1100" dirty="0" err="1">
                <a:cs typeface="Aharoni" panose="02010803020104030203" pitchFamily="2" charset="-79"/>
              </a:rPr>
              <a:t>Pembengkakan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atau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penumpukan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cairan</a:t>
            </a:r>
            <a:r>
              <a:rPr lang="en-ID" sz="1100" dirty="0">
                <a:cs typeface="Aharoni" panose="02010803020104030203" pitchFamily="2" charset="-79"/>
              </a:rPr>
              <a:t> di </a:t>
            </a:r>
            <a:r>
              <a:rPr lang="en-ID" sz="1100" dirty="0" err="1">
                <a:cs typeface="Aharoni" panose="02010803020104030203" pitchFamily="2" charset="-79"/>
              </a:rPr>
              <a:t>dalam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tubuh</a:t>
            </a:r>
            <a:r>
              <a:rPr lang="en-ID" sz="1100" dirty="0">
                <a:cs typeface="Aharoni" panose="02010803020104030203" pitchFamily="2" charset="-79"/>
              </a:rPr>
              <a:t>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ID" sz="1100" dirty="0" err="1">
                <a:cs typeface="Aharoni" panose="02010803020104030203" pitchFamily="2" charset="-79"/>
              </a:rPr>
              <a:t>Kategori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aman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untuk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kehamilan</a:t>
            </a:r>
            <a:r>
              <a:rPr lang="en-ID" sz="1100" dirty="0">
                <a:cs typeface="Aharoni" panose="02010803020104030203" pitchFamily="2" charset="-79"/>
              </a:rPr>
              <a:t> : </a:t>
            </a:r>
            <a:r>
              <a:rPr lang="en-ID" sz="1100" dirty="0" err="1">
                <a:cs typeface="Aharoni" panose="02010803020104030203" pitchFamily="2" charset="-79"/>
              </a:rPr>
              <a:t>berdasarkan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laporan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penggunaan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obat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serta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sifat</a:t>
            </a:r>
            <a:r>
              <a:rPr lang="en-ID" sz="1100" dirty="0">
                <a:cs typeface="Aharoni" panose="02010803020104030203" pitchFamily="2" charset="-79"/>
              </a:rPr>
              <a:t> dan </a:t>
            </a:r>
            <a:r>
              <a:rPr lang="en-ID" sz="1100" dirty="0" err="1">
                <a:cs typeface="Aharoni" panose="02010803020104030203" pitchFamily="2" charset="-79"/>
              </a:rPr>
              <a:t>struktur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kimia</a:t>
            </a:r>
            <a:r>
              <a:rPr lang="en-ID" sz="1100" dirty="0">
                <a:cs typeface="Aharoni" panose="02010803020104030203" pitchFamily="2" charset="-79"/>
              </a:rPr>
              <a:t> di </a:t>
            </a:r>
            <a:r>
              <a:rPr lang="en-ID" sz="1100" dirty="0" err="1">
                <a:cs typeface="Aharoni" panose="02010803020104030203" pitchFamily="2" charset="-79"/>
              </a:rPr>
              <a:t>dalam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obat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pitocin</a:t>
            </a:r>
            <a:r>
              <a:rPr lang="en-ID" sz="1100" dirty="0">
                <a:cs typeface="Aharoni" panose="02010803020104030203" pitchFamily="2" charset="-79"/>
              </a:rPr>
              <a:t>, </a:t>
            </a:r>
            <a:r>
              <a:rPr lang="en-ID" sz="1100" dirty="0" err="1">
                <a:cs typeface="Aharoni" panose="02010803020104030203" pitchFamily="2" charset="-79"/>
              </a:rPr>
              <a:t>obat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ini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diharapkan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tidak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menimbulkan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risiko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kelainan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janin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bila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digunakan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sesuai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indikasi</a:t>
            </a:r>
            <a:r>
              <a:rPr lang="en-ID" sz="1100" dirty="0">
                <a:cs typeface="Aharoni" panose="02010803020104030203" pitchFamily="2" charset="-79"/>
              </a:rPr>
              <a:t>. </a:t>
            </a:r>
            <a:r>
              <a:rPr lang="en-ID" sz="1100" dirty="0" err="1">
                <a:cs typeface="Aharoni" panose="02010803020104030203" pitchFamily="2" charset="-79"/>
              </a:rPr>
              <a:t>Meski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demikian</a:t>
            </a:r>
            <a:r>
              <a:rPr lang="en-ID" sz="1100" dirty="0">
                <a:cs typeface="Aharoni" panose="02010803020104030203" pitchFamily="2" charset="-79"/>
              </a:rPr>
              <a:t>, </a:t>
            </a:r>
            <a:r>
              <a:rPr lang="en-ID" sz="1100" dirty="0" err="1">
                <a:cs typeface="Aharoni" panose="02010803020104030203" pitchFamily="2" charset="-79"/>
              </a:rPr>
              <a:t>sejauh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ini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tidak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ada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indikasi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medis</a:t>
            </a:r>
            <a:r>
              <a:rPr lang="en-ID" sz="1100" dirty="0">
                <a:cs typeface="Aharoni" panose="02010803020104030203" pitchFamily="2" charset="-79"/>
              </a:rPr>
              <a:t> yang </a:t>
            </a:r>
            <a:r>
              <a:rPr lang="en-ID" sz="1100" dirty="0" err="1">
                <a:cs typeface="Aharoni" panose="02010803020104030203" pitchFamily="2" charset="-79"/>
              </a:rPr>
              <a:t>mengharuskan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penggunaan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obat</a:t>
            </a:r>
            <a:r>
              <a:rPr lang="en-ID" sz="1100" dirty="0">
                <a:cs typeface="Aharoni" panose="02010803020104030203" pitchFamily="2" charset="-79"/>
              </a:rPr>
              <a:t> Pitocin pada trimester </a:t>
            </a:r>
            <a:r>
              <a:rPr lang="en-ID" sz="1100" dirty="0" err="1">
                <a:cs typeface="Aharoni" panose="02010803020104030203" pitchFamily="2" charset="-79"/>
              </a:rPr>
              <a:t>pertama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kehamilan</a:t>
            </a:r>
            <a:r>
              <a:rPr lang="en-ID" sz="1100" dirty="0">
                <a:cs typeface="Aharoni" panose="02010803020104030203" pitchFamily="2" charset="-79"/>
              </a:rPr>
              <a:t>, </a:t>
            </a:r>
            <a:r>
              <a:rPr lang="en-ID" sz="1100" dirty="0" err="1">
                <a:cs typeface="Aharoni" panose="02010803020104030203" pitchFamily="2" charset="-79"/>
              </a:rPr>
              <a:t>kecuali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untuk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keperluan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aborsi</a:t>
            </a:r>
            <a:r>
              <a:rPr lang="en-ID" sz="1100" dirty="0">
                <a:cs typeface="Aharoni" panose="02010803020104030203" pitchFamily="2" charset="-79"/>
              </a:rPr>
              <a:t>. </a:t>
            </a:r>
            <a:r>
              <a:rPr lang="en-ID" sz="1100" dirty="0" err="1">
                <a:cs typeface="Aharoni" panose="02010803020104030203" pitchFamily="2" charset="-79"/>
              </a:rPr>
              <a:t>Selain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itu</a:t>
            </a:r>
            <a:r>
              <a:rPr lang="en-ID" sz="1100" dirty="0">
                <a:cs typeface="Aharoni" panose="02010803020104030203" pitchFamily="2" charset="-79"/>
              </a:rPr>
              <a:t>, </a:t>
            </a:r>
            <a:r>
              <a:rPr lang="en-ID" sz="1100" dirty="0" err="1">
                <a:cs typeface="Aharoni" panose="02010803020104030203" pitchFamily="2" charset="-79"/>
              </a:rPr>
              <a:t>obat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ini</a:t>
            </a:r>
            <a:r>
              <a:rPr lang="en-ID" sz="1100" dirty="0">
                <a:cs typeface="Aharoni" panose="02010803020104030203" pitchFamily="2" charset="-79"/>
              </a:rPr>
              <a:t> pun </a:t>
            </a:r>
            <a:r>
              <a:rPr lang="en-ID" sz="1100" dirty="0" err="1">
                <a:cs typeface="Aharoni" panose="02010803020104030203" pitchFamily="2" charset="-79"/>
              </a:rPr>
              <a:t>terbilang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aman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untuk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ibu</a:t>
            </a:r>
            <a:r>
              <a:rPr lang="en-ID" sz="1100" dirty="0">
                <a:cs typeface="Aharoni" panose="02010803020104030203" pitchFamily="2" charset="-79"/>
              </a:rPr>
              <a:t> </a:t>
            </a:r>
            <a:r>
              <a:rPr lang="en-ID" sz="1100" dirty="0" err="1">
                <a:cs typeface="Aharoni" panose="02010803020104030203" pitchFamily="2" charset="-79"/>
              </a:rPr>
              <a:t>menyusui</a:t>
            </a:r>
            <a:r>
              <a:rPr lang="en-ID" sz="1100" dirty="0">
                <a:cs typeface="Aharoni" panose="02010803020104030203" pitchFamily="2" charset="-79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4488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37A71-42E3-4C61-86FA-423DC5C37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148" y="1786935"/>
            <a:ext cx="9281160" cy="693689"/>
          </a:xfrm>
        </p:spPr>
        <p:txBody>
          <a:bodyPr>
            <a:normAutofit fontScale="90000"/>
          </a:bodyPr>
          <a:lstStyle/>
          <a:p>
            <a:r>
              <a:rPr lang="en-ID" sz="4000" dirty="0" err="1"/>
              <a:t>Oksitosin</a:t>
            </a:r>
            <a:r>
              <a:rPr lang="en-ID" sz="4000" dirty="0"/>
              <a:t> </a:t>
            </a:r>
            <a:r>
              <a:rPr lang="en-ID" sz="4000" dirty="0" err="1"/>
              <a:t>inj</a:t>
            </a:r>
            <a:r>
              <a:rPr lang="en-ID" sz="4000" dirty="0"/>
              <a:t>:</a:t>
            </a:r>
            <a:br>
              <a:rPr lang="en-ID" sz="4000" dirty="0"/>
            </a:br>
            <a:r>
              <a:rPr lang="en-ID" sz="4000" dirty="0" err="1"/>
              <a:t>Induxin</a:t>
            </a:r>
            <a:r>
              <a:rPr lang="en-ID" sz="4000" dirty="0"/>
              <a:t> </a:t>
            </a:r>
            <a:br>
              <a:rPr lang="en-ID" sz="1000" dirty="0"/>
            </a:br>
            <a:endParaRPr lang="en-ID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8FFE6-9D1C-4D8D-9828-6D1807592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4692" y="295836"/>
            <a:ext cx="9052560" cy="5728268"/>
          </a:xfrm>
        </p:spPr>
        <p:txBody>
          <a:bodyPr>
            <a:noAutofit/>
          </a:bodyPr>
          <a:lstStyle/>
          <a:p>
            <a:pPr marL="171450" indent="-17145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ID" sz="1100" dirty="0" err="1"/>
              <a:t>Kategori</a:t>
            </a:r>
            <a:r>
              <a:rPr lang="en-ID" sz="1100" dirty="0"/>
              <a:t> </a:t>
            </a:r>
            <a:r>
              <a:rPr lang="en-ID" sz="1100" dirty="0" err="1"/>
              <a:t>obat</a:t>
            </a:r>
            <a:r>
              <a:rPr lang="en-ID" sz="1100" dirty="0"/>
              <a:t> : </a:t>
            </a:r>
            <a:r>
              <a:rPr lang="en-ID" sz="1100" dirty="0" err="1"/>
              <a:t>obat</a:t>
            </a:r>
            <a:r>
              <a:rPr lang="en-ID" sz="1100" dirty="0"/>
              <a:t> </a:t>
            </a:r>
            <a:r>
              <a:rPr lang="en-ID" sz="1100" dirty="0" err="1"/>
              <a:t>keras</a:t>
            </a:r>
            <a:r>
              <a:rPr lang="en-ID" sz="1100" dirty="0"/>
              <a:t> </a:t>
            </a:r>
          </a:p>
          <a:p>
            <a:pPr marL="171450" indent="-17145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ID" sz="1100" dirty="0" err="1"/>
              <a:t>Aturan</a:t>
            </a:r>
            <a:r>
              <a:rPr lang="en-ID" sz="1100" dirty="0"/>
              <a:t> </a:t>
            </a:r>
            <a:r>
              <a:rPr lang="en-ID" sz="1100" dirty="0" err="1"/>
              <a:t>pakai</a:t>
            </a:r>
            <a:r>
              <a:rPr lang="en-ID" sz="1100" dirty="0"/>
              <a:t> </a:t>
            </a:r>
            <a:r>
              <a:rPr lang="en-ID" sz="1100" dirty="0" err="1"/>
              <a:t>obat</a:t>
            </a:r>
            <a:r>
              <a:rPr lang="en-ID" sz="1100" dirty="0"/>
              <a:t> :  </a:t>
            </a:r>
          </a:p>
          <a:p>
            <a:pPr marL="171450" indent="-17145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ID" sz="1100" dirty="0"/>
              <a:t>Antepartum : </a:t>
            </a:r>
            <a:r>
              <a:rPr lang="en-ID" sz="1100" dirty="0" err="1"/>
              <a:t>Untuk</a:t>
            </a:r>
            <a:r>
              <a:rPr lang="en-ID" sz="1100" dirty="0"/>
              <a:t> </a:t>
            </a:r>
            <a:r>
              <a:rPr lang="en-ID" sz="1100" dirty="0" err="1"/>
              <a:t>induksi</a:t>
            </a:r>
            <a:r>
              <a:rPr lang="en-ID" sz="1100" dirty="0"/>
              <a:t> </a:t>
            </a:r>
            <a:r>
              <a:rPr lang="en-ID" sz="1100" dirty="0" err="1"/>
              <a:t>atau</a:t>
            </a:r>
            <a:r>
              <a:rPr lang="en-ID" sz="1100" dirty="0"/>
              <a:t> </a:t>
            </a:r>
            <a:r>
              <a:rPr lang="en-ID" sz="1100" dirty="0" err="1"/>
              <a:t>stimulasi</a:t>
            </a:r>
            <a:r>
              <a:rPr lang="en-ID" sz="1100" dirty="0"/>
              <a:t> </a:t>
            </a:r>
            <a:r>
              <a:rPr lang="en-ID" sz="1100" dirty="0" err="1"/>
              <a:t>persalinan</a:t>
            </a:r>
            <a:r>
              <a:rPr lang="en-ID" sz="1100" dirty="0"/>
              <a:t> </a:t>
            </a:r>
            <a:r>
              <a:rPr lang="en-ID" sz="1100" dirty="0" err="1"/>
              <a:t>diberikan</a:t>
            </a:r>
            <a:r>
              <a:rPr lang="en-ID" sz="1100" dirty="0"/>
              <a:t> </a:t>
            </a:r>
            <a:r>
              <a:rPr lang="en-ID" sz="1100" dirty="0" err="1"/>
              <a:t>infus</a:t>
            </a:r>
            <a:r>
              <a:rPr lang="en-ID" sz="1100" dirty="0"/>
              <a:t> </a:t>
            </a:r>
            <a:r>
              <a:rPr lang="en-ID" sz="1100" dirty="0" err="1"/>
              <a:t>intravena</a:t>
            </a:r>
            <a:r>
              <a:rPr lang="en-ID" sz="1100" dirty="0"/>
              <a:t> per drip </a:t>
            </a:r>
            <a:r>
              <a:rPr lang="en-ID" sz="1100" dirty="0" err="1"/>
              <a:t>dengan</a:t>
            </a:r>
            <a:r>
              <a:rPr lang="en-ID" sz="1100" dirty="0"/>
              <a:t> </a:t>
            </a:r>
            <a:r>
              <a:rPr lang="en-ID" sz="1100" dirty="0" err="1"/>
              <a:t>dosis</a:t>
            </a:r>
            <a:r>
              <a:rPr lang="en-ID" sz="1100" dirty="0"/>
              <a:t> 1 mL (10 unit) </a:t>
            </a:r>
            <a:r>
              <a:rPr lang="en-ID" sz="1100" dirty="0" err="1"/>
              <a:t>dalam</a:t>
            </a:r>
            <a:r>
              <a:rPr lang="en-ID" sz="1100" dirty="0"/>
              <a:t> 1000 mL </a:t>
            </a:r>
            <a:r>
              <a:rPr lang="en-ID" sz="1100" dirty="0" err="1"/>
              <a:t>cairan</a:t>
            </a:r>
            <a:r>
              <a:rPr lang="en-ID" sz="1100" dirty="0"/>
              <a:t> </a:t>
            </a:r>
            <a:r>
              <a:rPr lang="en-ID" sz="1100" dirty="0" err="1"/>
              <a:t>steril</a:t>
            </a:r>
            <a:r>
              <a:rPr lang="en-ID" sz="1100" dirty="0"/>
              <a:t>. </a:t>
            </a:r>
            <a:r>
              <a:rPr lang="en-ID" sz="1100" dirty="0" err="1"/>
              <a:t>Ini</a:t>
            </a:r>
            <a:r>
              <a:rPr lang="en-ID" sz="1100" dirty="0"/>
              <a:t> </a:t>
            </a:r>
            <a:r>
              <a:rPr lang="en-ID" sz="1100" dirty="0" err="1"/>
              <a:t>merupakan</a:t>
            </a:r>
            <a:r>
              <a:rPr lang="en-ID" sz="1100" dirty="0"/>
              <a:t> </a:t>
            </a:r>
            <a:r>
              <a:rPr lang="en-ID" sz="1100" dirty="0" err="1"/>
              <a:t>metode</a:t>
            </a:r>
            <a:r>
              <a:rPr lang="en-ID" sz="1100" dirty="0"/>
              <a:t> yang paling </a:t>
            </a:r>
            <a:r>
              <a:rPr lang="en-ID" sz="1100" dirty="0" err="1"/>
              <a:t>sesuai</a:t>
            </a:r>
            <a:r>
              <a:rPr lang="en-ID" sz="1100" dirty="0"/>
              <a:t> </a:t>
            </a:r>
            <a:r>
              <a:rPr lang="en-ID" sz="1100" dirty="0" err="1"/>
              <a:t>untuk</a:t>
            </a:r>
            <a:r>
              <a:rPr lang="en-ID" sz="1100" dirty="0"/>
              <a:t> </a:t>
            </a:r>
            <a:r>
              <a:rPr lang="en-ID" sz="1100" dirty="0" err="1"/>
              <a:t>induksi</a:t>
            </a:r>
            <a:r>
              <a:rPr lang="en-ID" sz="1100" dirty="0"/>
              <a:t> </a:t>
            </a:r>
            <a:r>
              <a:rPr lang="en-ID" sz="1100" dirty="0" err="1"/>
              <a:t>maupun</a:t>
            </a:r>
            <a:r>
              <a:rPr lang="en-ID" sz="1100" dirty="0"/>
              <a:t> </a:t>
            </a:r>
            <a:r>
              <a:rPr lang="en-ID" sz="1100" dirty="0" err="1"/>
              <a:t>stimulasi</a:t>
            </a:r>
            <a:r>
              <a:rPr lang="en-ID" sz="1100" dirty="0"/>
              <a:t> </a:t>
            </a:r>
            <a:r>
              <a:rPr lang="en-ID" sz="1100" dirty="0" err="1"/>
              <a:t>persalinan</a:t>
            </a:r>
            <a:r>
              <a:rPr lang="en-ID" sz="1100" dirty="0"/>
              <a:t>. </a:t>
            </a:r>
            <a:r>
              <a:rPr lang="en-ID" sz="1100" dirty="0" err="1"/>
              <a:t>Larutan</a:t>
            </a:r>
            <a:r>
              <a:rPr lang="en-ID" sz="1100" dirty="0"/>
              <a:t> </a:t>
            </a:r>
            <a:r>
              <a:rPr lang="en-ID" sz="1100" dirty="0" err="1"/>
              <a:t>harus</a:t>
            </a:r>
            <a:r>
              <a:rPr lang="en-ID" sz="1100" dirty="0"/>
              <a:t> </a:t>
            </a:r>
            <a:r>
              <a:rPr lang="en-ID" sz="1100" dirty="0" err="1"/>
              <a:t>tercampur</a:t>
            </a:r>
            <a:r>
              <a:rPr lang="en-ID" sz="1100" dirty="0"/>
              <a:t> </a:t>
            </a:r>
            <a:r>
              <a:rPr lang="en-ID" sz="1100" dirty="0" err="1"/>
              <a:t>dengan</a:t>
            </a:r>
            <a:r>
              <a:rPr lang="en-ID" sz="1100" dirty="0"/>
              <a:t> </a:t>
            </a:r>
            <a:r>
              <a:rPr lang="en-ID" sz="1100" dirty="0" err="1"/>
              <a:t>baik</a:t>
            </a:r>
            <a:r>
              <a:rPr lang="en-ID" sz="1100" dirty="0"/>
              <a:t>.</a:t>
            </a:r>
          </a:p>
          <a:p>
            <a:pPr marL="171450" indent="-17145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ID" sz="1100" dirty="0"/>
              <a:t>Postpartum : </a:t>
            </a:r>
            <a:r>
              <a:rPr lang="en-ID" sz="1100" dirty="0" err="1"/>
              <a:t>Untuk</a:t>
            </a:r>
            <a:r>
              <a:rPr lang="en-ID" sz="1100" dirty="0"/>
              <a:t> </a:t>
            </a:r>
            <a:r>
              <a:rPr lang="en-ID" sz="1100" dirty="0" err="1"/>
              <a:t>mengontrol</a:t>
            </a:r>
            <a:r>
              <a:rPr lang="en-ID" sz="1100" dirty="0"/>
              <a:t> </a:t>
            </a:r>
            <a:r>
              <a:rPr lang="en-ID" sz="1100" dirty="0" err="1"/>
              <a:t>perdarahan</a:t>
            </a:r>
            <a:r>
              <a:rPr lang="en-ID" sz="1100" dirty="0"/>
              <a:t> postpartum. </a:t>
            </a:r>
            <a:r>
              <a:rPr lang="en-ID" sz="1100" dirty="0" err="1"/>
              <a:t>Diberikan</a:t>
            </a:r>
            <a:r>
              <a:rPr lang="en-ID" sz="1100" dirty="0"/>
              <a:t> 10-40 unit oxytocin </a:t>
            </a:r>
            <a:r>
              <a:rPr lang="en-ID" sz="1100" dirty="0" err="1"/>
              <a:t>dalam</a:t>
            </a:r>
            <a:r>
              <a:rPr lang="en-ID" sz="1100" dirty="0"/>
              <a:t> 1000 mL </a:t>
            </a:r>
            <a:r>
              <a:rPr lang="en-ID" sz="1100" dirty="0" err="1"/>
              <a:t>larutan</a:t>
            </a:r>
            <a:r>
              <a:rPr lang="en-ID" sz="1100" dirty="0"/>
              <a:t> </a:t>
            </a:r>
            <a:r>
              <a:rPr lang="en-ID" sz="1100" dirty="0" err="1"/>
              <a:t>steril</a:t>
            </a:r>
            <a:r>
              <a:rPr lang="en-ID" sz="1100" dirty="0"/>
              <a:t> </a:t>
            </a:r>
            <a:r>
              <a:rPr lang="en-ID" sz="1100" dirty="0" err="1"/>
              <a:t>infus</a:t>
            </a:r>
            <a:r>
              <a:rPr lang="en-ID" sz="1100" dirty="0"/>
              <a:t> </a:t>
            </a:r>
            <a:r>
              <a:rPr lang="en-ID" sz="1100" dirty="0" err="1"/>
              <a:t>intravena</a:t>
            </a:r>
            <a:r>
              <a:rPr lang="en-ID" sz="1100" dirty="0"/>
              <a:t> per drip dan </a:t>
            </a:r>
            <a:r>
              <a:rPr lang="en-ID" sz="1100" dirty="0" err="1"/>
              <a:t>diberikan</a:t>
            </a:r>
            <a:r>
              <a:rPr lang="en-ID" sz="1100" dirty="0"/>
              <a:t> </a:t>
            </a:r>
            <a:r>
              <a:rPr lang="en-ID" sz="1100" dirty="0" err="1"/>
              <a:t>seperlunya</a:t>
            </a:r>
            <a:r>
              <a:rPr lang="en-ID" sz="1100" dirty="0"/>
              <a:t> </a:t>
            </a:r>
            <a:r>
              <a:rPr lang="en-ID" sz="1100" dirty="0" err="1"/>
              <a:t>sesuai</a:t>
            </a:r>
            <a:r>
              <a:rPr lang="en-ID" sz="1100" dirty="0"/>
              <a:t> </a:t>
            </a:r>
            <a:r>
              <a:rPr lang="en-ID" sz="1100" dirty="0" err="1"/>
              <a:t>dengan</a:t>
            </a:r>
            <a:r>
              <a:rPr lang="en-ID" sz="1100" dirty="0"/>
              <a:t> yang </a:t>
            </a:r>
            <a:r>
              <a:rPr lang="en-ID" sz="1100" dirty="0" err="1"/>
              <a:t>digunakan</a:t>
            </a:r>
            <a:r>
              <a:rPr lang="en-ID" sz="1100" dirty="0"/>
              <a:t> </a:t>
            </a:r>
            <a:r>
              <a:rPr lang="en-ID" sz="1100" dirty="0" err="1"/>
              <a:t>untuk</a:t>
            </a:r>
            <a:r>
              <a:rPr lang="en-ID" sz="1100" dirty="0"/>
              <a:t> </a:t>
            </a:r>
            <a:r>
              <a:rPr lang="en-ID" sz="1100" dirty="0" err="1"/>
              <a:t>mengontrol</a:t>
            </a:r>
            <a:r>
              <a:rPr lang="en-ID" sz="1100" dirty="0"/>
              <a:t> atonia uteri. </a:t>
            </a:r>
            <a:r>
              <a:rPr lang="en-ID" sz="1100" dirty="0" err="1"/>
              <a:t>Dapat</a:t>
            </a:r>
            <a:r>
              <a:rPr lang="en-ID" sz="1100" dirty="0"/>
              <a:t> pula </a:t>
            </a:r>
            <a:r>
              <a:rPr lang="en-ID" sz="1100" dirty="0" err="1"/>
              <a:t>diberikan</a:t>
            </a:r>
            <a:r>
              <a:rPr lang="en-ID" sz="1100" dirty="0"/>
              <a:t> </a:t>
            </a:r>
            <a:r>
              <a:rPr lang="en-ID" sz="1100" dirty="0" err="1"/>
              <a:t>secara</a:t>
            </a:r>
            <a:r>
              <a:rPr lang="en-ID" sz="1100" dirty="0"/>
              <a:t> </a:t>
            </a:r>
            <a:r>
              <a:rPr lang="en-ID" sz="1100" dirty="0" err="1"/>
              <a:t>intramuskular</a:t>
            </a:r>
            <a:r>
              <a:rPr lang="en-ID" sz="1100" dirty="0"/>
              <a:t> 1 mL (10 unit) </a:t>
            </a:r>
            <a:r>
              <a:rPr lang="en-ID" sz="1100" dirty="0" err="1"/>
              <a:t>segera</a:t>
            </a:r>
            <a:r>
              <a:rPr lang="en-ID" sz="1100" dirty="0"/>
              <a:t> </a:t>
            </a:r>
            <a:r>
              <a:rPr lang="en-ID" sz="1100" dirty="0" err="1"/>
              <a:t>setelah</a:t>
            </a:r>
            <a:r>
              <a:rPr lang="en-ID" sz="1100" dirty="0"/>
              <a:t> </a:t>
            </a:r>
            <a:r>
              <a:rPr lang="en-ID" sz="1100" dirty="0" err="1"/>
              <a:t>plasenta</a:t>
            </a:r>
            <a:r>
              <a:rPr lang="en-ID" sz="1100" dirty="0"/>
              <a:t> </a:t>
            </a:r>
            <a:r>
              <a:rPr lang="en-ID" sz="1100" dirty="0" err="1"/>
              <a:t>lahir</a:t>
            </a:r>
            <a:r>
              <a:rPr lang="en-ID" sz="1100" dirty="0"/>
              <a:t>. </a:t>
            </a: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ID" sz="1100" dirty="0" err="1"/>
              <a:t>Kegunaan</a:t>
            </a:r>
            <a:r>
              <a:rPr lang="en-ID" sz="1100" dirty="0"/>
              <a:t> </a:t>
            </a:r>
            <a:r>
              <a:rPr lang="en-ID" sz="1100" dirty="0" err="1"/>
              <a:t>obat</a:t>
            </a:r>
            <a:r>
              <a:rPr lang="en-ID" sz="1100" dirty="0"/>
              <a:t> : </a:t>
            </a:r>
            <a:r>
              <a:rPr lang="en-ID" sz="1100" dirty="0" err="1"/>
              <a:t>Induxin</a:t>
            </a:r>
            <a:r>
              <a:rPr lang="en-ID" sz="1100" dirty="0"/>
              <a:t> </a:t>
            </a:r>
            <a:r>
              <a:rPr lang="en-ID" sz="1100" dirty="0" err="1"/>
              <a:t>digunakan</a:t>
            </a:r>
            <a:r>
              <a:rPr lang="en-ID" sz="1100" dirty="0"/>
              <a:t> </a:t>
            </a:r>
            <a:r>
              <a:rPr lang="en-ID" sz="1100" dirty="0" err="1"/>
              <a:t>untuk</a:t>
            </a:r>
            <a:r>
              <a:rPr lang="en-ID" sz="1100" dirty="0"/>
              <a:t> </a:t>
            </a:r>
            <a:r>
              <a:rPr lang="en-ID" sz="1100" dirty="0" err="1"/>
              <a:t>meningkatkan</a:t>
            </a:r>
            <a:r>
              <a:rPr lang="en-ID" sz="1100" dirty="0"/>
              <a:t> </a:t>
            </a:r>
            <a:r>
              <a:rPr lang="en-ID" sz="1100" dirty="0" err="1"/>
              <a:t>kontraksi</a:t>
            </a:r>
            <a:r>
              <a:rPr lang="en-ID" sz="1100" dirty="0"/>
              <a:t> uterus, agar proses </a:t>
            </a:r>
            <a:r>
              <a:rPr lang="en-ID" sz="1100" dirty="0" err="1"/>
              <a:t>persalinan</a:t>
            </a:r>
            <a:r>
              <a:rPr lang="en-ID" sz="1100" dirty="0"/>
              <a:t> </a:t>
            </a:r>
            <a:r>
              <a:rPr lang="en-ID" sz="1100" dirty="0" err="1"/>
              <a:t>dapat</a:t>
            </a:r>
            <a:r>
              <a:rPr lang="en-ID" sz="1100" dirty="0"/>
              <a:t> </a:t>
            </a:r>
            <a:r>
              <a:rPr lang="en-ID" sz="1100" dirty="0" err="1"/>
              <a:t>berjalan</a:t>
            </a:r>
            <a:r>
              <a:rPr lang="en-ID" sz="1100" dirty="0"/>
              <a:t> </a:t>
            </a:r>
            <a:r>
              <a:rPr lang="en-ID" sz="1100" dirty="0" err="1"/>
              <a:t>lebih</a:t>
            </a:r>
            <a:r>
              <a:rPr lang="en-ID" sz="1100" dirty="0"/>
              <a:t> </a:t>
            </a:r>
            <a:r>
              <a:rPr lang="en-ID" sz="1100" dirty="0" err="1"/>
              <a:t>cepat</a:t>
            </a:r>
            <a:r>
              <a:rPr lang="en-ID" sz="1100" dirty="0"/>
              <a:t>. </a:t>
            </a:r>
            <a:r>
              <a:rPr lang="en-ID" sz="1100" dirty="0" err="1"/>
              <a:t>Selain</a:t>
            </a:r>
            <a:r>
              <a:rPr lang="en-ID" sz="1100" dirty="0"/>
              <a:t> </a:t>
            </a:r>
            <a:r>
              <a:rPr lang="en-ID" sz="1100" dirty="0" err="1"/>
              <a:t>itu</a:t>
            </a:r>
            <a:r>
              <a:rPr lang="en-ID" sz="1100" dirty="0"/>
              <a:t>, </a:t>
            </a:r>
            <a:r>
              <a:rPr lang="en-ID" sz="1100" dirty="0" err="1"/>
              <a:t>dapat</a:t>
            </a:r>
            <a:r>
              <a:rPr lang="en-ID" sz="1100" dirty="0"/>
              <a:t> </a:t>
            </a:r>
            <a:r>
              <a:rPr lang="en-ID" sz="1100" dirty="0" err="1"/>
              <a:t>membantu</a:t>
            </a:r>
            <a:r>
              <a:rPr lang="en-ID" sz="1100" dirty="0"/>
              <a:t> </a:t>
            </a:r>
            <a:r>
              <a:rPr lang="en-ID" sz="1100" dirty="0" err="1"/>
              <a:t>menghasilkan</a:t>
            </a:r>
            <a:r>
              <a:rPr lang="en-ID" sz="1100" dirty="0"/>
              <a:t> </a:t>
            </a:r>
            <a:r>
              <a:rPr lang="en-ID" sz="1100" dirty="0" err="1"/>
              <a:t>kontraksi</a:t>
            </a:r>
            <a:r>
              <a:rPr lang="en-ID" sz="1100" dirty="0"/>
              <a:t> uterus pada kala III </a:t>
            </a:r>
            <a:r>
              <a:rPr lang="en-ID" sz="1100" dirty="0" err="1"/>
              <a:t>persalinan</a:t>
            </a:r>
            <a:r>
              <a:rPr lang="en-ID" sz="1100" dirty="0"/>
              <a:t>, </a:t>
            </a:r>
            <a:r>
              <a:rPr lang="en-ID" sz="1100" dirty="0" err="1"/>
              <a:t>sehingga</a:t>
            </a:r>
            <a:r>
              <a:rPr lang="en-ID" sz="1100" dirty="0"/>
              <a:t> </a:t>
            </a:r>
            <a:r>
              <a:rPr lang="en-ID" sz="1100" dirty="0" err="1"/>
              <a:t>dapat</a:t>
            </a:r>
            <a:r>
              <a:rPr lang="en-ID" sz="1100" dirty="0"/>
              <a:t> </a:t>
            </a:r>
            <a:r>
              <a:rPr lang="en-ID" sz="1100" dirty="0" err="1"/>
              <a:t>mengontrol</a:t>
            </a:r>
            <a:r>
              <a:rPr lang="en-ID" sz="1100" dirty="0"/>
              <a:t> </a:t>
            </a:r>
            <a:r>
              <a:rPr lang="en-ID" sz="1100" dirty="0" err="1"/>
              <a:t>perdarahan</a:t>
            </a:r>
            <a:r>
              <a:rPr lang="en-ID" sz="1100" dirty="0"/>
              <a:t> postpartum (</a:t>
            </a:r>
            <a:r>
              <a:rPr lang="en-ID" sz="1100" dirty="0" err="1"/>
              <a:t>setelah</a:t>
            </a:r>
            <a:r>
              <a:rPr lang="en-ID" sz="1100" dirty="0"/>
              <a:t> </a:t>
            </a:r>
            <a:r>
              <a:rPr lang="en-ID" sz="1100" dirty="0" err="1"/>
              <a:t>melahirkan</a:t>
            </a:r>
            <a:r>
              <a:rPr lang="en-ID" sz="1100" dirty="0"/>
              <a:t>).</a:t>
            </a: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ID" sz="1100" dirty="0" err="1"/>
              <a:t>Dosis</a:t>
            </a:r>
            <a:r>
              <a:rPr lang="en-ID" sz="1100" dirty="0"/>
              <a:t> &amp; Cara </a:t>
            </a:r>
            <a:r>
              <a:rPr lang="en-ID" sz="1100" dirty="0" err="1"/>
              <a:t>penggunaan</a:t>
            </a:r>
            <a:r>
              <a:rPr lang="en-ID" sz="1100" dirty="0"/>
              <a:t> </a:t>
            </a:r>
            <a:r>
              <a:rPr lang="en-ID" sz="1100" dirty="0" err="1"/>
              <a:t>obat</a:t>
            </a:r>
            <a:r>
              <a:rPr lang="en-ID" sz="1100" dirty="0"/>
              <a:t> : </a:t>
            </a:r>
          </a:p>
          <a:p>
            <a:pPr marL="457200" indent="-457200">
              <a:lnSpc>
                <a:spcPct val="170000"/>
              </a:lnSpc>
              <a:buFont typeface="+mj-lt"/>
              <a:buAutoNum type="arabicPeriod"/>
            </a:pPr>
            <a:r>
              <a:rPr lang="en-ID" sz="1100" dirty="0" err="1"/>
              <a:t>Dewasa</a:t>
            </a:r>
            <a:r>
              <a:rPr lang="en-ID" sz="1100" dirty="0"/>
              <a:t>: 10-40 unit </a:t>
            </a:r>
            <a:r>
              <a:rPr lang="en-ID" sz="1100" dirty="0" err="1"/>
              <a:t>dengan</a:t>
            </a:r>
            <a:r>
              <a:rPr lang="en-ID" sz="1100" dirty="0"/>
              <a:t> </a:t>
            </a:r>
            <a:r>
              <a:rPr lang="en-ID" sz="1100" dirty="0" err="1"/>
              <a:t>infus</a:t>
            </a:r>
            <a:r>
              <a:rPr lang="en-ID" sz="1100" dirty="0"/>
              <a:t> </a:t>
            </a:r>
            <a:r>
              <a:rPr lang="en-ID" sz="1100" dirty="0" err="1"/>
              <a:t>dalam</a:t>
            </a:r>
            <a:r>
              <a:rPr lang="en-ID" sz="1100" dirty="0"/>
              <a:t> 1000 mL </a:t>
            </a:r>
            <a:r>
              <a:rPr lang="en-ID" sz="1100" dirty="0" err="1"/>
              <a:t>cairan</a:t>
            </a:r>
            <a:r>
              <a:rPr lang="en-ID" sz="1100" dirty="0"/>
              <a:t> IV </a:t>
            </a:r>
            <a:r>
              <a:rPr lang="en-ID" sz="1100" dirty="0" err="1"/>
              <a:t>dengan</a:t>
            </a:r>
            <a:r>
              <a:rPr lang="en-ID" sz="1100" dirty="0"/>
              <a:t> </a:t>
            </a:r>
            <a:r>
              <a:rPr lang="en-ID" sz="1100" dirty="0" err="1"/>
              <a:t>kecepatan</a:t>
            </a:r>
            <a:r>
              <a:rPr lang="en-ID" sz="1100" dirty="0"/>
              <a:t> yang </a:t>
            </a:r>
            <a:r>
              <a:rPr lang="en-ID" sz="1100" dirty="0" err="1"/>
              <a:t>cukup</a:t>
            </a:r>
            <a:r>
              <a:rPr lang="en-ID" sz="1100" dirty="0"/>
              <a:t> </a:t>
            </a:r>
            <a:r>
              <a:rPr lang="en-ID" sz="1100" dirty="0" err="1"/>
              <a:t>untuk</a:t>
            </a:r>
            <a:r>
              <a:rPr lang="en-ID" sz="1100" dirty="0"/>
              <a:t> </a:t>
            </a:r>
            <a:r>
              <a:rPr lang="en-ID" sz="1100" dirty="0" err="1"/>
              <a:t>mengendalikan</a:t>
            </a:r>
            <a:r>
              <a:rPr lang="en-ID" sz="1100" dirty="0"/>
              <a:t> atonia uteri. </a:t>
            </a:r>
          </a:p>
          <a:p>
            <a:pPr marL="457200" indent="-457200">
              <a:lnSpc>
                <a:spcPct val="170000"/>
              </a:lnSpc>
              <a:buFont typeface="+mj-lt"/>
              <a:buAutoNum type="arabicPeriod"/>
            </a:pPr>
            <a:r>
              <a:rPr lang="en-ID" sz="1100" dirty="0" err="1"/>
              <a:t>Dewasa</a:t>
            </a:r>
            <a:r>
              <a:rPr lang="en-ID" sz="1100" dirty="0"/>
              <a:t>: 10-20 </a:t>
            </a:r>
            <a:r>
              <a:rPr lang="en-ID" sz="1100" dirty="0" err="1"/>
              <a:t>miliunit</a:t>
            </a:r>
            <a:r>
              <a:rPr lang="en-ID" sz="1100" dirty="0"/>
              <a:t> / </a:t>
            </a:r>
            <a:r>
              <a:rPr lang="en-ID" sz="1100" dirty="0" err="1"/>
              <a:t>menit</a:t>
            </a:r>
            <a:r>
              <a:rPr lang="en-ID" sz="1100" dirty="0"/>
              <a:t>. </a:t>
            </a:r>
            <a:r>
              <a:rPr lang="en-ID" sz="1100" dirty="0" err="1"/>
              <a:t>Dosis</a:t>
            </a:r>
            <a:r>
              <a:rPr lang="en-ID" sz="1100" dirty="0"/>
              <a:t> total </a:t>
            </a:r>
            <a:r>
              <a:rPr lang="en-ID" sz="1100" dirty="0" err="1"/>
              <a:t>maks</a:t>
            </a:r>
            <a:r>
              <a:rPr lang="en-ID" sz="1100" dirty="0"/>
              <a:t>: 30 unit </a:t>
            </a:r>
            <a:r>
              <a:rPr lang="en-ID" sz="1100" dirty="0" err="1"/>
              <a:t>dalam</a:t>
            </a:r>
            <a:r>
              <a:rPr lang="en-ID" sz="1100" dirty="0"/>
              <a:t> </a:t>
            </a:r>
            <a:r>
              <a:rPr lang="en-ID" sz="1100" dirty="0" err="1"/>
              <a:t>periode</a:t>
            </a:r>
            <a:r>
              <a:rPr lang="en-ID" sz="1100" dirty="0"/>
              <a:t> 12 </a:t>
            </a:r>
            <a:r>
              <a:rPr lang="en-ID" sz="1100" dirty="0" err="1"/>
              <a:t>jam.Efek</a:t>
            </a:r>
            <a:r>
              <a:rPr lang="en-ID" sz="1100" dirty="0"/>
              <a:t> </a:t>
            </a:r>
            <a:r>
              <a:rPr lang="en-ID" sz="1100" dirty="0" err="1"/>
              <a:t>samping</a:t>
            </a:r>
            <a:r>
              <a:rPr lang="en-ID" sz="1100" dirty="0"/>
              <a:t> </a:t>
            </a:r>
            <a:r>
              <a:rPr lang="en-ID" sz="1100" dirty="0" err="1"/>
              <a:t>obat</a:t>
            </a:r>
            <a:r>
              <a:rPr lang="en-ID" sz="1100" dirty="0"/>
              <a:t> : </a:t>
            </a:r>
            <a:r>
              <a:rPr lang="en-ID" sz="1100" dirty="0" err="1"/>
              <a:t>Mual</a:t>
            </a:r>
            <a:r>
              <a:rPr lang="en-ID" sz="1100" dirty="0"/>
              <a:t> dan </a:t>
            </a:r>
            <a:r>
              <a:rPr lang="en-ID" sz="1100" dirty="0" err="1"/>
              <a:t>muntah</a:t>
            </a:r>
            <a:r>
              <a:rPr lang="en-ID" sz="1100" dirty="0"/>
              <a:t>, </a:t>
            </a:r>
            <a:r>
              <a:rPr lang="en-ID" sz="1100" dirty="0" err="1"/>
              <a:t>Sakit</a:t>
            </a:r>
            <a:r>
              <a:rPr lang="en-ID" sz="1100" dirty="0"/>
              <a:t> </a:t>
            </a:r>
            <a:r>
              <a:rPr lang="en-ID" sz="1100" dirty="0" err="1"/>
              <a:t>kepala</a:t>
            </a:r>
            <a:r>
              <a:rPr lang="en-ID" sz="1100" dirty="0"/>
              <a:t>, </a:t>
            </a:r>
            <a:r>
              <a:rPr lang="en-ID" sz="1100" dirty="0" err="1"/>
              <a:t>Kontraksi</a:t>
            </a:r>
            <a:r>
              <a:rPr lang="en-ID" sz="1100" dirty="0"/>
              <a:t> </a:t>
            </a:r>
            <a:r>
              <a:rPr lang="en-ID" sz="1100" dirty="0" err="1"/>
              <a:t>rahim</a:t>
            </a:r>
            <a:r>
              <a:rPr lang="en-ID" sz="1100" dirty="0"/>
              <a:t> yang </a:t>
            </a:r>
            <a:r>
              <a:rPr lang="en-ID" sz="1100" dirty="0" err="1"/>
              <a:t>berlebihan</a:t>
            </a:r>
            <a:r>
              <a:rPr lang="en-ID" sz="1100" dirty="0"/>
              <a:t>, </a:t>
            </a:r>
            <a:r>
              <a:rPr lang="en-ID" sz="1100" dirty="0" err="1"/>
              <a:t>Takikardia</a:t>
            </a:r>
            <a:r>
              <a:rPr lang="en-ID" sz="1100" dirty="0"/>
              <a:t>, </a:t>
            </a:r>
            <a:r>
              <a:rPr lang="en-ID" sz="1100" dirty="0" err="1"/>
              <a:t>Iritasi</a:t>
            </a:r>
            <a:r>
              <a:rPr lang="en-ID" sz="1100" dirty="0"/>
              <a:t> pada </a:t>
            </a:r>
            <a:r>
              <a:rPr lang="en-ID" sz="1100" dirty="0" err="1"/>
              <a:t>hidung</a:t>
            </a:r>
            <a:r>
              <a:rPr lang="en-ID" sz="1100" dirty="0"/>
              <a:t>, </a:t>
            </a:r>
            <a:r>
              <a:rPr lang="en-ID" sz="1100" dirty="0" err="1"/>
              <a:t>Perdarahan</a:t>
            </a:r>
            <a:r>
              <a:rPr lang="en-ID" sz="1100" dirty="0"/>
              <a:t> Rahim</a:t>
            </a: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ID" sz="1100" dirty="0" err="1"/>
              <a:t>Kategori</a:t>
            </a:r>
            <a:r>
              <a:rPr lang="en-ID" sz="1100" dirty="0"/>
              <a:t> </a:t>
            </a:r>
            <a:r>
              <a:rPr lang="en-ID" sz="1100" dirty="0" err="1"/>
              <a:t>aman</a:t>
            </a:r>
            <a:r>
              <a:rPr lang="en-ID" sz="1100" dirty="0"/>
              <a:t> </a:t>
            </a:r>
            <a:r>
              <a:rPr lang="en-ID" sz="1100" dirty="0" err="1"/>
              <a:t>untuk</a:t>
            </a:r>
            <a:r>
              <a:rPr lang="en-ID" sz="1100" dirty="0"/>
              <a:t> </a:t>
            </a:r>
            <a:r>
              <a:rPr lang="en-ID" sz="1100" dirty="0" err="1"/>
              <a:t>kehamilan</a:t>
            </a:r>
            <a:r>
              <a:rPr lang="en-ID" sz="1100" dirty="0"/>
              <a:t> : Badan </a:t>
            </a:r>
            <a:r>
              <a:rPr lang="en-ID" sz="1100" dirty="0" err="1"/>
              <a:t>Pengawas</a:t>
            </a:r>
            <a:r>
              <a:rPr lang="en-ID" sz="1100" dirty="0"/>
              <a:t> </a:t>
            </a:r>
            <a:r>
              <a:rPr lang="en-ID" sz="1100" dirty="0" err="1"/>
              <a:t>Obat</a:t>
            </a:r>
            <a:r>
              <a:rPr lang="en-ID" sz="1100" dirty="0"/>
              <a:t> dan </a:t>
            </a:r>
            <a:r>
              <a:rPr lang="en-ID" sz="1100" dirty="0" err="1"/>
              <a:t>Makanan</a:t>
            </a:r>
            <a:r>
              <a:rPr lang="en-ID" sz="1100" dirty="0"/>
              <a:t> Amerika </a:t>
            </a:r>
            <a:r>
              <a:rPr lang="en-ID" sz="1100" dirty="0" err="1"/>
              <a:t>Serikat</a:t>
            </a:r>
            <a:r>
              <a:rPr lang="en-ID" sz="1100" dirty="0"/>
              <a:t> (FDA) </a:t>
            </a:r>
            <a:r>
              <a:rPr lang="en-ID" sz="1100" dirty="0" err="1"/>
              <a:t>mengkategorikan</a:t>
            </a:r>
            <a:r>
              <a:rPr lang="en-ID" sz="1100" dirty="0"/>
              <a:t> </a:t>
            </a:r>
            <a:r>
              <a:rPr lang="en-ID" sz="1100" dirty="0" err="1"/>
              <a:t>Induxin</a:t>
            </a:r>
            <a:r>
              <a:rPr lang="en-ID" sz="1100" dirty="0"/>
              <a:t> </a:t>
            </a:r>
            <a:r>
              <a:rPr lang="en-ID" sz="1100" dirty="0" err="1"/>
              <a:t>ke</a:t>
            </a:r>
            <a:r>
              <a:rPr lang="en-ID" sz="1100" dirty="0"/>
              <a:t> </a:t>
            </a:r>
            <a:r>
              <a:rPr lang="en-ID" sz="1100" dirty="0" err="1"/>
              <a:t>dalam</a:t>
            </a:r>
            <a:r>
              <a:rPr lang="en-ID" sz="1100" dirty="0"/>
              <a:t> </a:t>
            </a:r>
            <a:r>
              <a:rPr lang="en-ID" sz="1100" dirty="0" err="1"/>
              <a:t>Kategori</a:t>
            </a:r>
            <a:r>
              <a:rPr lang="en-ID" sz="1100" dirty="0"/>
              <a:t> C:Studi pada </a:t>
            </a:r>
            <a:r>
              <a:rPr lang="en-ID" sz="1100" dirty="0" err="1"/>
              <a:t>hewan</a:t>
            </a:r>
            <a:r>
              <a:rPr lang="en-ID" sz="1100" dirty="0"/>
              <a:t> </a:t>
            </a:r>
            <a:r>
              <a:rPr lang="en-ID" sz="1100" dirty="0" err="1"/>
              <a:t>telah</a:t>
            </a:r>
            <a:r>
              <a:rPr lang="en-ID" sz="1100" dirty="0"/>
              <a:t> </a:t>
            </a:r>
            <a:r>
              <a:rPr lang="en-ID" sz="1100" dirty="0" err="1"/>
              <a:t>menunjukkan</a:t>
            </a:r>
            <a:r>
              <a:rPr lang="en-ID" sz="1100" dirty="0"/>
              <a:t> </a:t>
            </a:r>
            <a:r>
              <a:rPr lang="en-ID" sz="1100" dirty="0" err="1"/>
              <a:t>efek</a:t>
            </a:r>
            <a:r>
              <a:rPr lang="en-ID" sz="1100" dirty="0"/>
              <a:t> </a:t>
            </a:r>
            <a:r>
              <a:rPr lang="en-ID" sz="1100" dirty="0" err="1"/>
              <a:t>buruk</a:t>
            </a:r>
            <a:r>
              <a:rPr lang="en-ID" sz="1100" dirty="0"/>
              <a:t> pada </a:t>
            </a:r>
            <a:r>
              <a:rPr lang="en-ID" sz="1100" dirty="0" err="1"/>
              <a:t>janin</a:t>
            </a:r>
            <a:r>
              <a:rPr lang="en-ID" sz="1100" dirty="0"/>
              <a:t> (</a:t>
            </a:r>
            <a:r>
              <a:rPr lang="en-ID" sz="1100" dirty="0" err="1"/>
              <a:t>teratogenik</a:t>
            </a:r>
            <a:r>
              <a:rPr lang="en-ID" sz="1100" dirty="0"/>
              <a:t> </a:t>
            </a:r>
            <a:r>
              <a:rPr lang="en-ID" sz="1100" dirty="0" err="1"/>
              <a:t>atau</a:t>
            </a:r>
            <a:r>
              <a:rPr lang="en-ID" sz="1100" dirty="0"/>
              <a:t> </a:t>
            </a:r>
            <a:r>
              <a:rPr lang="en-ID" sz="1100" dirty="0" err="1"/>
              <a:t>embriosidal</a:t>
            </a:r>
            <a:r>
              <a:rPr lang="en-ID" sz="1100" dirty="0"/>
              <a:t> </a:t>
            </a:r>
            <a:r>
              <a:rPr lang="en-ID" sz="1100" dirty="0" err="1"/>
              <a:t>atau</a:t>
            </a:r>
            <a:r>
              <a:rPr lang="en-ID" sz="1100" dirty="0"/>
              <a:t> </a:t>
            </a:r>
            <a:r>
              <a:rPr lang="en-ID" sz="1100" dirty="0" err="1"/>
              <a:t>lainnya</a:t>
            </a:r>
            <a:r>
              <a:rPr lang="en-ID" sz="1100" dirty="0"/>
              <a:t>) dan </a:t>
            </a:r>
            <a:r>
              <a:rPr lang="en-ID" sz="1100" dirty="0" err="1"/>
              <a:t>tidak</a:t>
            </a:r>
            <a:r>
              <a:rPr lang="en-ID" sz="1100" dirty="0"/>
              <a:t> </a:t>
            </a:r>
            <a:r>
              <a:rPr lang="en-ID" sz="1100" dirty="0" err="1"/>
              <a:t>ada</a:t>
            </a:r>
            <a:r>
              <a:rPr lang="en-ID" sz="1100" dirty="0"/>
              <a:t> </a:t>
            </a:r>
            <a:r>
              <a:rPr lang="en-ID" sz="1100" dirty="0" err="1"/>
              <a:t>studi</a:t>
            </a:r>
            <a:r>
              <a:rPr lang="en-ID" sz="1100" dirty="0"/>
              <a:t> </a:t>
            </a:r>
            <a:r>
              <a:rPr lang="en-ID" sz="1100" dirty="0" err="1"/>
              <a:t>terkontrol</a:t>
            </a:r>
            <a:r>
              <a:rPr lang="en-ID" sz="1100" dirty="0"/>
              <a:t> pada </a:t>
            </a:r>
            <a:r>
              <a:rPr lang="en-ID" sz="1100" dirty="0" err="1"/>
              <a:t>wanita</a:t>
            </a:r>
            <a:r>
              <a:rPr lang="en-ID" sz="1100" dirty="0"/>
              <a:t> </a:t>
            </a:r>
            <a:r>
              <a:rPr lang="en-ID" sz="1100" dirty="0" err="1"/>
              <a:t>atau</a:t>
            </a:r>
            <a:r>
              <a:rPr lang="en-ID" sz="1100" dirty="0"/>
              <a:t> </a:t>
            </a:r>
            <a:r>
              <a:rPr lang="en-ID" sz="1100" dirty="0" err="1"/>
              <a:t>studi</a:t>
            </a:r>
            <a:r>
              <a:rPr lang="en-ID" sz="1100" dirty="0"/>
              <a:t> pada </a:t>
            </a:r>
            <a:r>
              <a:rPr lang="en-ID" sz="1100" dirty="0" err="1"/>
              <a:t>wanita</a:t>
            </a:r>
            <a:r>
              <a:rPr lang="en-ID" sz="1100" dirty="0"/>
              <a:t> dan </a:t>
            </a:r>
            <a:r>
              <a:rPr lang="en-ID" sz="1100" dirty="0" err="1"/>
              <a:t>hewan</a:t>
            </a:r>
            <a:r>
              <a:rPr lang="en-ID" sz="1100" dirty="0"/>
              <a:t> </a:t>
            </a:r>
            <a:r>
              <a:rPr lang="en-ID" sz="1100" dirty="0" err="1"/>
              <a:t>tidak</a:t>
            </a:r>
            <a:r>
              <a:rPr lang="en-ID" sz="1100" dirty="0"/>
              <a:t> </a:t>
            </a:r>
            <a:r>
              <a:rPr lang="en-ID" sz="1100" dirty="0" err="1"/>
              <a:t>tersedia</a:t>
            </a:r>
            <a:r>
              <a:rPr lang="en-ID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2254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C2992-8EEA-43B0-B86E-A68334BB3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795" y="1912531"/>
            <a:ext cx="9281160" cy="612648"/>
          </a:xfrm>
        </p:spPr>
        <p:txBody>
          <a:bodyPr>
            <a:normAutofit fontScale="90000"/>
          </a:bodyPr>
          <a:lstStyle/>
          <a:p>
            <a:r>
              <a:rPr lang="en-ID" sz="3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Kalsium</a:t>
            </a:r>
            <a:br>
              <a:rPr lang="en-ID" sz="3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D" sz="3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glikonat</a:t>
            </a:r>
            <a:r>
              <a:rPr lang="en-ID" sz="3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10% </a:t>
            </a:r>
            <a:br>
              <a:rPr lang="en-ID" sz="3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D" sz="3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injeksi</a:t>
            </a:r>
            <a:r>
              <a:rPr lang="en-ID" sz="3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ID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B5191-12C8-4781-B6E0-3A69A32B9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03657" y="412376"/>
            <a:ext cx="9052560" cy="5862918"/>
          </a:xfrm>
        </p:spPr>
        <p:txBody>
          <a:bodyPr>
            <a:normAutofit fontScale="25000" lnSpcReduction="20000"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Jenis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supplement mineral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Calcium Gluconate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generik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digunakan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mengatasi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kekurangan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kalsium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hipokalsemia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mengatasi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kadar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magnesium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darah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berlebih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hipermagnesemia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dan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membantu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mengatasi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kadar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kalium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darah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terlalu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tinggi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hiperkalemia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Kategori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keras</a:t>
            </a:r>
            <a:endParaRPr lang="en-ID" sz="4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Dosis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Aturan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pakai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pPr marL="457200">
              <a:lnSpc>
                <a:spcPct val="107000"/>
              </a:lnSpc>
            </a:pP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Kapsul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kaplet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sirop (oral)</a:t>
            </a:r>
            <a:endParaRPr lang="en-ID" sz="4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n-ID" sz="44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Dewasa</a:t>
            </a:r>
            <a:r>
              <a:rPr lang="en-ID" sz="4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kondisi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hipokalsemia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ringan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hingga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sedang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dosisnya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1.000–3000 mg per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yang di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kali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pemberian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ID" sz="4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Anak-</a:t>
            </a:r>
            <a:r>
              <a:rPr lang="en-ID" sz="44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anak</a:t>
            </a:r>
            <a:r>
              <a:rPr lang="en-ID" sz="4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kondisi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hipokalsemia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ringan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hingga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sedang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dosisnya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500–725 mg/kg/BB per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yang di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5–6 kali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pemberian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Suntik</a:t>
            </a:r>
            <a:endParaRPr lang="en-ID" sz="4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n-ID" sz="44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Dewasa</a:t>
            </a:r>
            <a:r>
              <a:rPr lang="en-ID" sz="4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hipokalsemia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ringan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hingga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sedang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dosisnya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1000–2.000 mg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selama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 jam.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n-ID" sz="4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Anak-</a:t>
            </a:r>
            <a:r>
              <a:rPr lang="en-ID" sz="44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anak</a:t>
            </a:r>
            <a:r>
              <a:rPr lang="en-ID" sz="4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hipokalsemia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berat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dosisnya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200–500 mg/kg/BB per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infus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berkelanjutan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dibagi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4 kali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pemberian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>
              <a:lnSpc>
                <a:spcPct val="107000"/>
              </a:lnSpc>
            </a:pP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Kegunaan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Calcium Gluconate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digunakan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menjaga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kadar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kalsium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darah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mengatasi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hipokalsemia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hipermagnesemia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hiperkalemia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Cara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penggunaan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Diberikan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injeksi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intravena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disuntikkan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pembuluh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darah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dan juga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yang tablet</a:t>
            </a:r>
            <a:endParaRPr lang="en-ID" sz="4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Efek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samping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muntah-muntah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Kehilangan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nafsu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makan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Sembelit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susah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buang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besar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Tenggorokan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kering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cepat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haus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Sering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buang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kecil</a:t>
            </a:r>
            <a:endParaRPr lang="en-ID" sz="4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Kategori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aman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kehamilan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:</a:t>
            </a:r>
            <a:r>
              <a:rPr lang="en-ID" sz="4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binatang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percobaan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memperlihatkan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efek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samping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janin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belum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terkontrol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wanita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hamil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Obat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boleh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besarnya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manfaat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diharapkan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melebihi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besarnya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risiko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janin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Kalsium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glukonat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terserap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ASI. Oleh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konsultasikan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dokter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mengenai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manfaat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risiko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kalsium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glukonat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menyusui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4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19569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F4151-3CEC-4FF2-BF13-40378E069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678" y="1625660"/>
            <a:ext cx="9281160" cy="612648"/>
          </a:xfrm>
        </p:spPr>
        <p:txBody>
          <a:bodyPr>
            <a:normAutofit fontScale="90000"/>
          </a:bodyPr>
          <a:lstStyle/>
          <a:p>
            <a:r>
              <a:rPr lang="en-ID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Nifedipine /</a:t>
            </a:r>
            <a:br>
              <a:rPr lang="en-ID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D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amlodipine</a:t>
            </a:r>
            <a:endParaRPr lang="en-ID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33D518-2AD9-4A83-8748-999D8E89E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76762" y="645459"/>
            <a:ext cx="9052560" cy="4742150"/>
          </a:xfrm>
        </p:spPr>
        <p:txBody>
          <a:bodyPr>
            <a:normAutofit fontScale="25000" lnSpcReduction="20000"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Jenis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antagonis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kalsium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Kategori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resep</a:t>
            </a:r>
            <a:endParaRPr lang="en-ID" sz="4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Dosis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Aturan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pakai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pPr marL="571500" lvl="0" indent="-5715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immediate release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D" sz="4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5 mg 3 kali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sehari</a:t>
            </a:r>
            <a:endParaRPr lang="en-ID" sz="4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lanjutan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10–20 mg 3 kali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sehari</a:t>
            </a:r>
            <a:endParaRPr lang="en-ID" sz="4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extended release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D" sz="4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D" sz="4400" dirty="0"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10–40 mg 2 kali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sehari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20–90 mg 1 kali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sehari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Cara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penggunaan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:</a:t>
            </a:r>
          </a:p>
          <a:p>
            <a:pPr lvl="0">
              <a:lnSpc>
                <a:spcPct val="107000"/>
              </a:lnSpc>
            </a:pPr>
            <a:r>
              <a:rPr lang="en-ID" sz="44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Telan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tablet nifedipine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utuh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bantuan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air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putih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Jangan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mengunyah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tablet nifedipine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>
              <a:lnSpc>
                <a:spcPct val="107000"/>
              </a:lnSpc>
            </a:pPr>
            <a:r>
              <a:rPr lang="en-ID" sz="4400" dirty="0">
                <a:ea typeface="Calibri" panose="020F0502020204030204" pitchFamily="34" charset="0"/>
                <a:cs typeface="Times New Roman" panose="02020603050405020304" pitchFamily="18" charset="0"/>
              </a:rPr>
              <a:t>	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menghancurkannya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terlebih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dahulu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Konsumsi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teratur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waktu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sama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setiap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harinya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Kegunaan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pPr lvl="0">
              <a:lnSpc>
                <a:spcPct val="107000"/>
              </a:lnSpc>
            </a:pPr>
            <a:r>
              <a:rPr lang="en-ID" sz="44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Mengobati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u="sng" dirty="0" err="1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hipertensi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mencegah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angina,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mengobati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u="sng" dirty="0" err="1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fenomena</a:t>
            </a:r>
            <a:r>
              <a:rPr lang="en-ID" sz="44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Raynaud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Efek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4400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Sakit</a:t>
            </a:r>
            <a:r>
              <a:rPr lang="en-ID" sz="4400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4400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kepala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Pusing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4400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Mual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Wajah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memerah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ID" sz="4400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Konstipasi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Kram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otot</a:t>
            </a:r>
            <a:endParaRPr lang="en-ID" sz="4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Kategori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aman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kehamilan</a:t>
            </a:r>
            <a:r>
              <a:rPr lang="en-ID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: </a:t>
            </a:r>
          </a:p>
          <a:p>
            <a:pPr marL="457200">
              <a:lnSpc>
                <a:spcPct val="107000"/>
              </a:lnSpc>
            </a:pP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binatang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percobaan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memperlihatkan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efek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samping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janin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belum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terkontrol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	pada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wanita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hamil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Obat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boleh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besarnya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manfaat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diharapkan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melebihi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besarnya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risiko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janin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D" sz="4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Nifedipine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terserap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ASI,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boleh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selama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menyusui</a:t>
            </a:r>
            <a:r>
              <a:rPr lang="en-ID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4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24532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5046F-DD34-4710-9A0A-0DCD2CCC6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68" y="1385316"/>
            <a:ext cx="3239944" cy="905256"/>
          </a:xfrm>
        </p:spPr>
        <p:txBody>
          <a:bodyPr>
            <a:normAutofit/>
          </a:bodyPr>
          <a:lstStyle/>
          <a:p>
            <a:r>
              <a:rPr lang="en-ID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metildopa</a:t>
            </a:r>
            <a:r>
              <a:rPr lang="en-ID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r>
              <a:rPr lang="en-ID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dopamet</a:t>
            </a:r>
            <a:endParaRPr lang="en-ID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AFB13F-C669-4041-8D44-B24009C2D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6433" y="111969"/>
            <a:ext cx="9052560" cy="6634062"/>
          </a:xfrm>
        </p:spPr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Kategori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keras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Dosis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ID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Dewasa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250 mg, di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minum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tiga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kali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selama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pemeliharaan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di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berikan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500-	2000 mg per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maksimal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3000 mg per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Anak-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anak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usia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&lt; 12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10 mg/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kgBB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300 mg/m2 per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di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2-4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terbagi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maksimal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65/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kgBB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2000 mg/m2 - 3000 mg/m2</a:t>
            </a:r>
            <a:endParaRPr lang="en-ID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Lansia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di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berikan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125 mg, di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minum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 kali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sehari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maksimal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2000 mg per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Cara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penggunaan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: 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diminum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sebelum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setelah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makan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biasanya</a:t>
            </a:r>
            <a:r>
              <a:rPr lang="en-ID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ID" sz="18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sampai</a:t>
            </a:r>
            <a:r>
              <a:rPr lang="en-ID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4 kali </a:t>
            </a:r>
            <a:r>
              <a:rPr lang="en-ID" sz="18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sehari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Kegunaan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Dopamet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digunakan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mengobati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hipertensi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Aturan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pemakaian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Gunakanlah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obat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sebelum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makan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Selalu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ikuti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anjuran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dokter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petunjuk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penggunaan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tertera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kemasan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sebelum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mulai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mengonsumsinya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Gunakanlah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jarak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jam yang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misalkan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kali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sehari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berarti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per 12 jam,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tiga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kali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sehari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berarti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per 8 jam. Oleh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sebab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memudahkan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usahakan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mengonsumsinya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pada jam yang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terlewat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akibat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lupa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begitu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ingat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dianjurkan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segera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meminumnya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berikutnya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masih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lama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sekitar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5 jam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boleh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menggandakan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Metildopa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jadwal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minum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berikutnya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ganti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terlewa</a:t>
            </a:r>
            <a:endParaRPr lang="en-ID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Efek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samping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Pusing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Mengantuk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Ruam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Impotensi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Menurunkan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libido (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muntah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Mulut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kering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lemas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Kategori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kehamilan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: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Metildopa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sediaan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tablet oral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digolongkan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obat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kategori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ibu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hamil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Hal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berarti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reproduksi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hewan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percobaan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memperlihatkan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resiko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janin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terkontrol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wanita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hamil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belum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pernah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Oleh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penggunaannya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dibolehkan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asalkan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anjuran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dokter</a:t>
            </a:r>
            <a:b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27587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88717-16E1-4615-B09F-3220D7F32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009050" y="5773271"/>
            <a:ext cx="1256015" cy="349624"/>
          </a:xfrm>
        </p:spPr>
        <p:txBody>
          <a:bodyPr>
            <a:normAutofit/>
          </a:bodyPr>
          <a:lstStyle/>
          <a:p>
            <a:endParaRPr lang="en-ID" sz="2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5FD559-0CCE-4CA2-82F0-32DC62981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470437" y="6723529"/>
            <a:ext cx="9052560" cy="6329083"/>
          </a:xfrm>
        </p:spPr>
        <p:txBody>
          <a:bodyPr/>
          <a:lstStyle/>
          <a:p>
            <a:endParaRPr lang="en-ID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AE668F3-95F4-4B33-A61E-A6309CD23C12}"/>
              </a:ext>
            </a:extLst>
          </p:cNvPr>
          <p:cNvSpPr txBox="1">
            <a:spLocks/>
          </p:cNvSpPr>
          <p:nvPr/>
        </p:nvSpPr>
        <p:spPr>
          <a:xfrm>
            <a:off x="166645" y="1725975"/>
            <a:ext cx="3239944" cy="90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0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vitamin A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dosis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tinggi</a:t>
            </a:r>
            <a:endParaRPr lang="en-ID" sz="1800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2519AEB1-D143-4DF0-B3B6-AE80EE1543A3}"/>
              </a:ext>
            </a:extLst>
          </p:cNvPr>
          <p:cNvSpPr txBox="1">
            <a:spLocks/>
          </p:cNvSpPr>
          <p:nvPr/>
        </p:nvSpPr>
        <p:spPr>
          <a:xfrm>
            <a:off x="2407821" y="259797"/>
            <a:ext cx="9052560" cy="663406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obat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: vitamin</a:t>
            </a:r>
            <a:endParaRPr lang="en-ID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en-ID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Vitamin A </a:t>
            </a:r>
            <a:r>
              <a:rPr lang="en-ID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salah </a:t>
            </a:r>
            <a:r>
              <a:rPr lang="en-ID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ID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vitamin yang </a:t>
            </a:r>
            <a:r>
              <a:rPr lang="en-ID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berfungsi</a:t>
            </a:r>
            <a:r>
              <a:rPr lang="en-ID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perkembangan</a:t>
            </a:r>
            <a:r>
              <a:rPr lang="en-ID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kinerja</a:t>
            </a:r>
            <a:r>
              <a:rPr lang="en-ID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ID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organ </a:t>
            </a:r>
            <a:r>
              <a:rPr lang="en-ID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tubuh</a:t>
            </a:r>
            <a:r>
              <a:rPr lang="en-ID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ID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ID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kulit</a:t>
            </a:r>
            <a:r>
              <a:rPr lang="en-ID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organ </a:t>
            </a:r>
            <a:r>
              <a:rPr lang="en-ID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reproduksi</a:t>
            </a:r>
            <a:r>
              <a:rPr lang="en-ID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ID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ID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kekebalan</a:t>
            </a:r>
            <a:r>
              <a:rPr lang="en-ID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tubuh</a:t>
            </a:r>
            <a:r>
              <a:rPr lang="en-ID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Kategori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bebas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resep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Dosis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dan 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Aturan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pakai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Kondisi</a:t>
            </a:r>
            <a:r>
              <a:rPr lang="en-ID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D" sz="1800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Oral</a:t>
            </a:r>
            <a:r>
              <a:rPr lang="en-ID" sz="1800" u="sng" dirty="0">
                <a:solidFill>
                  <a:srgbClr val="CC99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1800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leukoplakia</a:t>
            </a:r>
            <a:endParaRPr lang="en-ID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D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200.000-900.000 IU/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minggu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diberikan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selama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6-12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bulan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D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Kondisi</a:t>
            </a:r>
            <a:r>
              <a:rPr lang="en-ID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Diare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persalinan</a:t>
            </a:r>
            <a:endParaRPr lang="en-ID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23.000 IU/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minggu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diberikan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sebelum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kehamilan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D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Kondisi</a:t>
            </a:r>
            <a:r>
              <a:rPr lang="en-ID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Mencegah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rabun</a:t>
            </a:r>
            <a:r>
              <a:rPr lang="en-ID" sz="1800" u="sng" dirty="0">
                <a:solidFill>
                  <a:srgbClr val="CC99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1800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senja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selama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kehamilan</a:t>
            </a:r>
            <a:endParaRPr lang="en-ID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23.000 IU/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minggu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diberikan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sebelum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kehamilan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D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Kondisi</a:t>
            </a:r>
            <a:r>
              <a:rPr lang="en-ID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Mengatasi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retinitis pigmentosa</a:t>
            </a:r>
            <a:endParaRPr lang="en-ID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15.000 IU/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terkadang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dikombinasikan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400 IU vitamin E.</a:t>
            </a:r>
            <a:endParaRPr lang="en-ID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Cara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penggunaan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Telan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utuh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jika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mengonsumsi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vitamin A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berbentuk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tablet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kapsul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suplemen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vitamin A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bentuk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cair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sebaiknya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gunakan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sendok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gelas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takar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disertakan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kemasan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Jangan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menggunakan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sendok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makan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biasa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karena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kemungkinan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takarannya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berbeda</a:t>
            </a:r>
            <a:endParaRPr lang="en-ID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Kegunaan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mencegah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mengobati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defisiensi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vitamin A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Efek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samping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diare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kehilangan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nafsu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makan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sakit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perut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muntah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kulit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bibir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kering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pecah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pecah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mengantuk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dan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kelelahan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lemas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uring-uringan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rambut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rontok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sakit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kepala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demam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peningkatan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frekuensi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buang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air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kecil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terutama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mlm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hari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pandangan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kabur</a:t>
            </a:r>
            <a:endParaRPr lang="en-ID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Kategori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kehamilan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: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Studi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binatang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percobaan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memperlihatkan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adanya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efek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samping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terhadap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janin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namun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belum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ada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studi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terkontrol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wanita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hamil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hanya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boleh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digunakan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jika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besarnya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manfaat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diharapkan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melebihi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besarnya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risiko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terhadap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janin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Vitamin A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terserap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ASI,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tetapi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masih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bila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dikonsumsi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sesuai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nilai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angka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kecukupan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gizi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harian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33153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BFB01-CED7-4875-AC12-F2E4509CF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82" y="1288049"/>
            <a:ext cx="2736566" cy="899339"/>
          </a:xfrm>
        </p:spPr>
        <p:txBody>
          <a:bodyPr>
            <a:normAutofit/>
          </a:bodyPr>
          <a:lstStyle/>
          <a:p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tablet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tambah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darah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: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sangobion</a:t>
            </a:r>
            <a:r>
              <a:rPr lang="en-ID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ID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etabion</a:t>
            </a:r>
            <a:endParaRPr lang="en-ID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13FDBC-8988-422C-84B2-7A4A8904D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43680" y="690282"/>
            <a:ext cx="9392062" cy="6606988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0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ID" sz="1100" b="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sangobion</a:t>
            </a:r>
            <a:endParaRPr lang="en-ID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0000"/>
              </a:lnSpc>
              <a:spcAft>
                <a:spcPts val="800"/>
              </a:spcAft>
            </a:pPr>
            <a:r>
              <a:rPr lang="en-ID" sz="11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Sangobion</a:t>
            </a:r>
            <a:r>
              <a:rPr lang="en-ID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1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ID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1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suplemen</a:t>
            </a:r>
            <a:r>
              <a:rPr lang="en-ID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1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1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mengatasi</a:t>
            </a:r>
            <a:r>
              <a:rPr lang="en-ID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1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kurang</a:t>
            </a:r>
            <a:r>
              <a:rPr lang="en-ID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1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darah</a:t>
            </a:r>
            <a:r>
              <a:rPr lang="en-ID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1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1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anemia</a:t>
            </a:r>
            <a:r>
              <a:rPr lang="en-ID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ID" sz="11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Produk</a:t>
            </a:r>
            <a:r>
              <a:rPr lang="en-ID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1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suplemen</a:t>
            </a:r>
            <a:r>
              <a:rPr lang="en-ID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1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penambah</a:t>
            </a:r>
            <a:r>
              <a:rPr lang="en-ID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1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darah</a:t>
            </a:r>
            <a:r>
              <a:rPr lang="en-ID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1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ID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1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tersedia</a:t>
            </a:r>
            <a:r>
              <a:rPr lang="en-ID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1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ID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1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bentuk</a:t>
            </a:r>
            <a:r>
              <a:rPr lang="en-ID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1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kapsul</a:t>
            </a:r>
            <a:r>
              <a:rPr lang="en-ID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sirop, dan tablet </a:t>
            </a:r>
            <a:r>
              <a:rPr lang="en-ID" sz="11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effervescent</a:t>
            </a:r>
            <a:r>
              <a:rPr lang="en-ID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D" sz="1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Jenis</a:t>
            </a:r>
            <a:r>
              <a:rPr lang="en-ID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1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suplement</a:t>
            </a:r>
            <a:endParaRPr lang="en-ID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D" sz="1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Kategori</a:t>
            </a:r>
            <a:r>
              <a:rPr lang="en-ID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: </a:t>
            </a:r>
            <a:r>
              <a:rPr lang="en-ID" sz="1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bebas</a:t>
            </a:r>
            <a:r>
              <a:rPr lang="en-ID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D" sz="1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Dosisi</a:t>
            </a:r>
            <a:r>
              <a:rPr lang="en-ID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Aturan</a:t>
            </a:r>
            <a:r>
              <a:rPr lang="en-ID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pakai</a:t>
            </a:r>
            <a:r>
              <a:rPr lang="en-ID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obat</a:t>
            </a:r>
            <a:r>
              <a:rPr lang="en-ID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11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Sangobion</a:t>
            </a:r>
            <a:r>
              <a:rPr lang="en-ID" sz="11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Kapsul</a:t>
            </a:r>
            <a:br>
              <a:rPr lang="en-ID" sz="11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Dewasa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1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kapsul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sekali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sehari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0000"/>
              </a:lnSpc>
              <a:spcAft>
                <a:spcPts val="800"/>
              </a:spcAft>
            </a:pPr>
            <a:r>
              <a:rPr lang="en-ID" sz="11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Sangobion</a:t>
            </a:r>
            <a:r>
              <a:rPr lang="en-ID" sz="11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Vita-</a:t>
            </a:r>
            <a:r>
              <a:rPr lang="en-ID" sz="11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Tonik</a:t>
            </a:r>
            <a:br>
              <a:rPr lang="en-ID" sz="11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Dewasa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30 ml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setara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sendok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takar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sekali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sehari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0000"/>
              </a:lnSpc>
              <a:spcAft>
                <a:spcPts val="800"/>
              </a:spcAft>
            </a:pPr>
            <a:r>
              <a:rPr lang="en-ID" sz="11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Sangobion</a:t>
            </a:r>
            <a:r>
              <a:rPr lang="en-ID" sz="11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Fizz</a:t>
            </a:r>
            <a:br>
              <a:rPr lang="en-ID" sz="11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Dewasa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1 tablet,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sekali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sehari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0000"/>
              </a:lnSpc>
              <a:spcAft>
                <a:spcPts val="800"/>
              </a:spcAft>
            </a:pPr>
            <a:r>
              <a:rPr lang="en-ID" sz="11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Sangobion</a:t>
            </a:r>
            <a:r>
              <a:rPr lang="en-ID" sz="11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Baby</a:t>
            </a:r>
            <a:br>
              <a:rPr lang="en-ID" sz="11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Anak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usia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bawah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bulan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dosisnya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ditentukan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dokter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Anak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usia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6–12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bulan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dosisnya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0,8 ml,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sekali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sehari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Anak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usia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1–2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dosisnya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1 ml,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sekali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sehari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0000"/>
              </a:lnSpc>
              <a:spcAft>
                <a:spcPts val="800"/>
              </a:spcAft>
            </a:pPr>
            <a:r>
              <a:rPr lang="en-ID" sz="11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Sangobion</a:t>
            </a:r>
            <a:r>
              <a:rPr lang="en-ID" sz="11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Kids</a:t>
            </a:r>
            <a:endParaRPr lang="en-ID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0000"/>
              </a:lnSpc>
              <a:spcAft>
                <a:spcPts val="800"/>
              </a:spcAft>
            </a:pP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Anak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usia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2–5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dosisnya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2,5 ml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setara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½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sendok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takar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sekali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sehari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Sedangkan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anak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usia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6–12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dosisnya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5 ml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setara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sendok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takar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sekali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sehari</a:t>
            </a:r>
            <a:r>
              <a:rPr lang="en-ID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ID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0000"/>
              </a:lnSpc>
            </a:pPr>
            <a:endParaRPr lang="en-ID" sz="1100" dirty="0"/>
          </a:p>
        </p:txBody>
      </p:sp>
    </p:spTree>
    <p:extLst>
      <p:ext uri="{BB962C8B-B14F-4D97-AF65-F5344CB8AC3E}">
        <p14:creationId xmlns:p14="http://schemas.microsoft.com/office/powerpoint/2010/main" val="23009511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104</TotalTime>
  <Words>3960</Words>
  <Application>Microsoft Office PowerPoint</Application>
  <PresentationFormat>Widescreen</PresentationFormat>
  <Paragraphs>244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Rockwell</vt:lpstr>
      <vt:lpstr>Rockwell Condensed</vt:lpstr>
      <vt:lpstr>Symbol</vt:lpstr>
      <vt:lpstr>Wingdings</vt:lpstr>
      <vt:lpstr>Wood Type</vt:lpstr>
      <vt:lpstr>OBAT MASA PERSALINAN</vt:lpstr>
      <vt:lpstr>Dosen pengampu: DITA KRISTIANA, S.ST., MHKes</vt:lpstr>
      <vt:lpstr>Protocin</vt:lpstr>
      <vt:lpstr>Oksitosin inj: Induxin  </vt:lpstr>
      <vt:lpstr>Kalsium glikonat 10%  injeksi  </vt:lpstr>
      <vt:lpstr>Nifedipine / amlodipine</vt:lpstr>
      <vt:lpstr>metildopa :dopamet</vt:lpstr>
      <vt:lpstr>PowerPoint Presentation</vt:lpstr>
      <vt:lpstr>tablet tambah darah  : sangobion , etabion</vt:lpstr>
      <vt:lpstr>tablet tambah darah  :  singibion , etabion (lanjutan)</vt:lpstr>
      <vt:lpstr>tablet tambah darah  :  singibion , etabion (lanjutan)</vt:lpstr>
      <vt:lpstr>Santocynon</vt:lpstr>
      <vt:lpstr>Mathergin</vt:lpstr>
      <vt:lpstr>Mathergin</vt:lpstr>
      <vt:lpstr>Aqua pro injection</vt:lpstr>
      <vt:lpstr>Otsu-mgSO4</vt:lpstr>
      <vt:lpstr>Neo-k</vt:lpstr>
      <vt:lpstr>Phytomenadion  </vt:lpstr>
      <vt:lpstr>Otopain  </vt:lpstr>
      <vt:lpstr>Xylocaine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OBAT MASA PERSALINAN</dc:title>
  <dc:creator>dzaki nashrullah</dc:creator>
  <cp:lastModifiedBy>dzaki nashrullah</cp:lastModifiedBy>
  <cp:revision>2</cp:revision>
  <dcterms:created xsi:type="dcterms:W3CDTF">2022-03-25T14:24:13Z</dcterms:created>
  <dcterms:modified xsi:type="dcterms:W3CDTF">2022-03-28T07:41:11Z</dcterms:modified>
</cp:coreProperties>
</file>