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4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2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0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3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36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4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4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4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61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4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2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  <p:sp>
        <p:nvSpPr>
          <p:cNvPr id="1048656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9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1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  <p:sp>
        <p:nvSpPr>
          <p:cNvPr id="1048623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79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D40F149-18B6-41F3-9306-F2784FE6B31E}" type="slidenum">
              <a:rPr lang="en-US" smtClean="0"/>
              <a:t>‹#›</a:t>
            </a:fld>
            <a:endParaRPr lang="en-US"/>
          </a:p>
        </p:txBody>
      </p:sp>
      <p:sp>
        <p:nvSpPr>
          <p:cNvPr id="1048581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026AFFA-23D7-407F-8276-CC85C332D59A}" type="datetimeFigureOut">
              <a:rPr lang="en-US" smtClean="0"/>
              <a:t>3/29/2022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Obat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persalinan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Kelompok</a:t>
            </a:r>
            <a:r>
              <a:rPr lang="en-US" dirty="0"/>
              <a:t> 3</a:t>
            </a:r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1200" dirty="0"/>
              <a:t>1.Lulu Husniatul Aisy (2010101061)</a:t>
            </a:r>
          </a:p>
          <a:p>
            <a:r>
              <a:rPr lang="en-US" sz="11200" dirty="0"/>
              <a:t>2.Sulistyaning </a:t>
            </a:r>
            <a:r>
              <a:rPr lang="en-US" sz="11200" dirty="0" err="1"/>
              <a:t>Nur</a:t>
            </a:r>
            <a:r>
              <a:rPr lang="en-US" sz="11200" dirty="0"/>
              <a:t> </a:t>
            </a:r>
            <a:r>
              <a:rPr lang="en-US" sz="11200" dirty="0" err="1"/>
              <a:t>Indahsari</a:t>
            </a:r>
            <a:r>
              <a:rPr lang="en-US" sz="11200" dirty="0"/>
              <a:t> (2010101062)</a:t>
            </a:r>
          </a:p>
          <a:p>
            <a:r>
              <a:rPr lang="en-US" sz="11200" dirty="0"/>
              <a:t>3.Rina </a:t>
            </a:r>
            <a:r>
              <a:rPr lang="en-US" sz="11200" dirty="0" err="1"/>
              <a:t>Novianti</a:t>
            </a:r>
            <a:r>
              <a:rPr lang="en-US" sz="11200" dirty="0"/>
              <a:t> (2010101063)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Vitamin K 1 </a:t>
            </a:r>
            <a:r>
              <a:rPr lang="en-US" dirty="0" err="1"/>
              <a:t>injeksi</a:t>
            </a:r>
            <a:endParaRPr lang="en-US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Phytomedione</a:t>
            </a:r>
          </a:p>
          <a:p>
            <a:pPr lvl="1"/>
            <a:r>
              <a:rPr lang="es-ES" dirty="0"/>
              <a:t>Phytomedione </a:t>
            </a:r>
            <a:r>
              <a:rPr lang="es-ES" dirty="0" err="1"/>
              <a:t>adalah</a:t>
            </a:r>
            <a:r>
              <a:rPr lang="es-ES" dirty="0"/>
              <a:t> obat yang digunakan </a:t>
            </a:r>
            <a:r>
              <a:rPr lang="es-ES" dirty="0" err="1"/>
              <a:t>untuk</a:t>
            </a:r>
            <a:r>
              <a:rPr lang="es-ES" dirty="0"/>
              <a:t> </a:t>
            </a:r>
            <a:r>
              <a:rPr lang="es-ES" dirty="0" err="1"/>
              <a:t>menghentikan</a:t>
            </a:r>
            <a:r>
              <a:rPr lang="es-ES" dirty="0"/>
              <a:t> </a:t>
            </a:r>
            <a:r>
              <a:rPr lang="es-ES" dirty="0" err="1"/>
              <a:t>pendarahan</a:t>
            </a:r>
            <a:r>
              <a:rPr lang="es-ES" dirty="0"/>
              <a:t>. Phytomedione </a:t>
            </a:r>
            <a:r>
              <a:rPr lang="es-ES" dirty="0" err="1"/>
              <a:t>dibutuhkan</a:t>
            </a:r>
            <a:r>
              <a:rPr lang="es-ES" dirty="0"/>
              <a:t> </a:t>
            </a:r>
            <a:r>
              <a:rPr lang="es-ES" dirty="0" err="1"/>
              <a:t>untuk</a:t>
            </a:r>
            <a:r>
              <a:rPr lang="es-ES" dirty="0"/>
              <a:t> </a:t>
            </a:r>
            <a:r>
              <a:rPr lang="es-ES" dirty="0" err="1"/>
              <a:t>pembentukan</a:t>
            </a:r>
            <a:r>
              <a:rPr lang="es-ES" dirty="0"/>
              <a:t> </a:t>
            </a:r>
            <a:r>
              <a:rPr lang="es-ES" dirty="0" err="1"/>
              <a:t>pembekuan</a:t>
            </a:r>
            <a:r>
              <a:rPr lang="es-ES" dirty="0"/>
              <a:t> </a:t>
            </a:r>
            <a:r>
              <a:rPr lang="es-ES" dirty="0" err="1"/>
              <a:t>darah</a:t>
            </a:r>
            <a:r>
              <a:rPr lang="es-ES" dirty="0"/>
              <a:t> </a:t>
            </a:r>
            <a:r>
              <a:rPr lang="es-ES" dirty="0" err="1"/>
              <a:t>seperti</a:t>
            </a:r>
            <a:r>
              <a:rPr lang="es-ES" dirty="0"/>
              <a:t> </a:t>
            </a:r>
            <a:r>
              <a:rPr lang="es-ES" dirty="0" err="1"/>
              <a:t>pembekuan</a:t>
            </a:r>
            <a:r>
              <a:rPr lang="es-ES" dirty="0"/>
              <a:t> </a:t>
            </a:r>
            <a:r>
              <a:rPr lang="es-ES" dirty="0" err="1"/>
              <a:t>darah</a:t>
            </a:r>
            <a:r>
              <a:rPr lang="es-ES" dirty="0"/>
              <a:t> pada </a:t>
            </a:r>
            <a:r>
              <a:rPr lang="es-ES" dirty="0" err="1"/>
              <a:t>faktor</a:t>
            </a:r>
            <a:r>
              <a:rPr lang="es-ES" dirty="0"/>
              <a:t> II (</a:t>
            </a:r>
            <a:r>
              <a:rPr lang="es-ES" dirty="0" err="1"/>
              <a:t>prothrombin</a:t>
            </a:r>
            <a:r>
              <a:rPr lang="es-ES" dirty="0"/>
              <a:t>), </a:t>
            </a:r>
            <a:r>
              <a:rPr lang="es-ES" dirty="0" err="1"/>
              <a:t>faktor</a:t>
            </a:r>
            <a:r>
              <a:rPr lang="es-ES" dirty="0"/>
              <a:t> VII (</a:t>
            </a:r>
            <a:r>
              <a:rPr lang="es-ES" dirty="0" err="1"/>
              <a:t>proconvertin</a:t>
            </a:r>
            <a:r>
              <a:rPr lang="es-ES" dirty="0"/>
              <a:t>), </a:t>
            </a:r>
            <a:r>
              <a:rPr lang="es-ES" dirty="0" err="1"/>
              <a:t>faktor</a:t>
            </a:r>
            <a:r>
              <a:rPr lang="es-ES" dirty="0"/>
              <a:t> IX (plasma </a:t>
            </a:r>
            <a:r>
              <a:rPr lang="es-ES" dirty="0" err="1"/>
              <a:t>thromboplastin</a:t>
            </a:r>
            <a:r>
              <a:rPr lang="es-ES" dirty="0"/>
              <a:t> </a:t>
            </a:r>
            <a:r>
              <a:rPr lang="es-ES" dirty="0" err="1"/>
              <a:t>component</a:t>
            </a:r>
            <a:r>
              <a:rPr lang="es-ES" dirty="0"/>
              <a:t>) dan X (</a:t>
            </a:r>
            <a:r>
              <a:rPr lang="es-ES" dirty="0" err="1"/>
              <a:t>faktor</a:t>
            </a:r>
            <a:r>
              <a:rPr lang="es-ES" dirty="0"/>
              <a:t> Stuart).</a:t>
            </a:r>
          </a:p>
          <a:p>
            <a:pPr lvl="1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: </a:t>
            </a:r>
            <a:r>
              <a:rPr lang="sv-SE" dirty="0"/>
              <a:t>Perdarahan defisiensi vitamin K pada neonatus</a:t>
            </a:r>
          </a:p>
          <a:p>
            <a:pPr lvl="1"/>
            <a:r>
              <a:rPr lang="sv-SE" dirty="0"/>
              <a:t>Anak: Sebagai pencegahan:</a:t>
            </a:r>
          </a:p>
          <a:p>
            <a:pPr lvl="1"/>
            <a:r>
              <a:rPr lang="sv-SE" dirty="0"/>
              <a:t>Untuk neonatus sehat: 1 mg diberikan melalui injeksi intramuskular (melalui otot) saat lahir. Untuk neonatus prematur dengan berat badan &lt;2.5 kg: dosis 0.4 mg / kg berat badan diberikan melalui injeksi intramuskular (melalui otot) atau injeksi intravena (pembuluh darah). Untuk neonatus prematur dengan berat badan ≥2,5 kg: dosis 1 mg diberikan melalui injeksi intramuskular (melalui otot) atau injeksi intravena (pembuluh darah). Dosis diberikan segera setelah lahir. Jumlah dan frekuensi dosis selanjutnya didasarkan pada status koagulasi.</a:t>
            </a:r>
          </a:p>
          <a:p>
            <a:pPr lvl="1"/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untuk </a:t>
            </a:r>
            <a:r>
              <a:rPr lang="en-US" dirty="0" err="1"/>
              <a:t>Pencegahan</a:t>
            </a:r>
            <a:r>
              <a:rPr lang="en-US" dirty="0"/>
              <a:t> &amp;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pada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</a:t>
            </a:r>
            <a:r>
              <a:rPr lang="en-US" dirty="0" err="1"/>
              <a:t>neonatus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: Hindari </a:t>
            </a:r>
            <a:r>
              <a:rPr lang="en-US" dirty="0" err="1"/>
              <a:t>penggunaan</a:t>
            </a:r>
            <a:r>
              <a:rPr lang="en-US" dirty="0"/>
              <a:t> pada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riwayat</a:t>
            </a:r>
            <a:r>
              <a:rPr lang="en-US" dirty="0"/>
              <a:t> hipersensitif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Phytomenadione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500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Salep </a:t>
            </a:r>
            <a:r>
              <a:rPr lang="en-US" dirty="0" err="1"/>
              <a:t>mata</a:t>
            </a:r>
            <a:endParaRPr lang="en-US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Gentamicin</a:t>
            </a:r>
          </a:p>
          <a:p>
            <a:r>
              <a:rPr lang="es-ES" dirty="0"/>
              <a:t>digunakan </a:t>
            </a:r>
            <a:r>
              <a:rPr lang="es-ES" dirty="0" err="1"/>
              <a:t>untuk</a:t>
            </a:r>
            <a:r>
              <a:rPr lang="es-ES" dirty="0"/>
              <a:t> </a:t>
            </a:r>
            <a:r>
              <a:rPr lang="es-ES" dirty="0" err="1"/>
              <a:t>mengobati</a:t>
            </a:r>
            <a:r>
              <a:rPr lang="es-ES" dirty="0"/>
              <a:t> </a:t>
            </a:r>
            <a:r>
              <a:rPr lang="es-ES" dirty="0" err="1"/>
              <a:t>infeksi</a:t>
            </a:r>
            <a:r>
              <a:rPr lang="es-ES" dirty="0"/>
              <a:t> pada mata, meningitis, </a:t>
            </a:r>
            <a:r>
              <a:rPr lang="es-ES" dirty="0" err="1"/>
              <a:t>pneumonia</a:t>
            </a:r>
            <a:r>
              <a:rPr lang="es-ES" dirty="0"/>
              <a:t> </a:t>
            </a:r>
            <a:r>
              <a:rPr lang="es-ES" dirty="0" err="1"/>
              <a:t>nosokomial</a:t>
            </a:r>
            <a:r>
              <a:rPr lang="es-ES" dirty="0"/>
              <a:t>, dan </a:t>
            </a:r>
            <a:r>
              <a:rPr lang="es-ES" dirty="0" err="1"/>
              <a:t>lainnya</a:t>
            </a:r>
            <a:r>
              <a:rPr lang="es-ES" dirty="0"/>
              <a:t>. </a:t>
            </a:r>
            <a:r>
              <a:rPr lang="es-ES" dirty="0" err="1"/>
              <a:t>Gentamicin</a:t>
            </a:r>
            <a:r>
              <a:rPr lang="es-ES" dirty="0"/>
              <a:t> </a:t>
            </a:r>
            <a:r>
              <a:rPr lang="es-ES" dirty="0" err="1"/>
              <a:t>bekerja</a:t>
            </a:r>
            <a:r>
              <a:rPr lang="es-ES" dirty="0"/>
              <a:t> </a:t>
            </a:r>
            <a:r>
              <a:rPr lang="es-ES" dirty="0" err="1"/>
              <a:t>dengan</a:t>
            </a:r>
            <a:r>
              <a:rPr lang="es-ES" dirty="0"/>
              <a:t> cara </a:t>
            </a:r>
            <a:r>
              <a:rPr lang="es-ES" dirty="0" err="1"/>
              <a:t>mengganggu</a:t>
            </a:r>
            <a:r>
              <a:rPr lang="es-ES" dirty="0"/>
              <a:t> </a:t>
            </a:r>
            <a:r>
              <a:rPr lang="es-ES" dirty="0" err="1"/>
              <a:t>sintesis</a:t>
            </a:r>
            <a:r>
              <a:rPr lang="es-ES" dirty="0"/>
              <a:t> </a:t>
            </a:r>
            <a:r>
              <a:rPr lang="es-ES" dirty="0" err="1"/>
              <a:t>protein</a:t>
            </a:r>
            <a:r>
              <a:rPr lang="es-ES" dirty="0"/>
              <a:t> </a:t>
            </a:r>
            <a:r>
              <a:rPr lang="es-ES" dirty="0" err="1"/>
              <a:t>bakteri</a:t>
            </a:r>
            <a:r>
              <a:rPr lang="es-ES" dirty="0"/>
              <a:t> </a:t>
            </a:r>
            <a:r>
              <a:rPr lang="es-ES" dirty="0" err="1"/>
              <a:t>sehingga</a:t>
            </a:r>
            <a:r>
              <a:rPr lang="es-ES" dirty="0"/>
              <a:t> </a:t>
            </a:r>
            <a:r>
              <a:rPr lang="es-ES" dirty="0" err="1"/>
              <a:t>sel</a:t>
            </a:r>
            <a:r>
              <a:rPr lang="es-ES" dirty="0"/>
              <a:t> </a:t>
            </a:r>
            <a:r>
              <a:rPr lang="es-ES" dirty="0" err="1"/>
              <a:t>bakteri</a:t>
            </a:r>
            <a:r>
              <a:rPr lang="es-ES" dirty="0"/>
              <a:t> </a:t>
            </a:r>
            <a:r>
              <a:rPr lang="es-ES" dirty="0" err="1"/>
              <a:t>menjadi</a:t>
            </a:r>
            <a:r>
              <a:rPr lang="es-ES" dirty="0"/>
              <a:t> </a:t>
            </a:r>
            <a:r>
              <a:rPr lang="es-ES" dirty="0" err="1"/>
              <a:t>rusak</a:t>
            </a:r>
            <a:r>
              <a:rPr lang="es-ES" dirty="0"/>
              <a:t>.</a:t>
            </a:r>
          </a:p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: </a:t>
            </a:r>
            <a:r>
              <a:rPr lang="sv-SE" dirty="0"/>
              <a:t>Dewasa: dosis 0,3%, oleskan sedikit ke mata yang terinfeksi 2-3 kali sehari. Anak: sama dengan dosis dewasa</a:t>
            </a:r>
          </a:p>
          <a:p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untuk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dan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membunuh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. </a:t>
            </a: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gentamicin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kemih</a:t>
            </a:r>
            <a:r>
              <a:rPr lang="en-US" dirty="0"/>
              <a:t>,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paru-paru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septikemia</a:t>
            </a:r>
            <a:r>
              <a:rPr lang="en-US" dirty="0"/>
              <a:t>.</a:t>
            </a:r>
          </a:p>
          <a:p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: hipersensitif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alergi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Gentamicin dan </a:t>
            </a:r>
            <a:r>
              <a:rPr lang="en-US" dirty="0" err="1"/>
              <a:t>antibiotik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aminoglikosida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myasthenia gravis</a:t>
            </a:r>
          </a:p>
        </p:txBody>
      </p:sp>
    </p:spTree>
    <p:extLst>
      <p:ext uri="{BB962C8B-B14F-4D97-AF65-F5344CB8AC3E}">
        <p14:creationId xmlns:p14="http://schemas.microsoft.com/office/powerpoint/2010/main" val="719470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Misoprostol</a:t>
            </a: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Gentamicin</a:t>
            </a:r>
          </a:p>
          <a:p>
            <a:r>
              <a:rPr lang="es-ES" dirty="0"/>
              <a:t>Kandungan </a:t>
            </a:r>
            <a:r>
              <a:rPr lang="es-ES" dirty="0" err="1"/>
              <a:t>gastrul</a:t>
            </a:r>
            <a:r>
              <a:rPr lang="es-ES" dirty="0"/>
              <a:t> </a:t>
            </a:r>
            <a:r>
              <a:rPr lang="es-ES" dirty="0" err="1"/>
              <a:t>ini</a:t>
            </a:r>
            <a:r>
              <a:rPr lang="es-ES" dirty="0"/>
              <a:t> </a:t>
            </a:r>
            <a:r>
              <a:rPr lang="es-ES" dirty="0" err="1"/>
              <a:t>dapat</a:t>
            </a:r>
            <a:r>
              <a:rPr lang="es-ES" dirty="0"/>
              <a:t> </a:t>
            </a:r>
            <a:r>
              <a:rPr lang="es-ES" dirty="0" err="1"/>
              <a:t>menurunkan</a:t>
            </a:r>
            <a:r>
              <a:rPr lang="es-ES" dirty="0"/>
              <a:t> </a:t>
            </a:r>
            <a:r>
              <a:rPr lang="es-ES" dirty="0" err="1"/>
              <a:t>kadar</a:t>
            </a:r>
            <a:r>
              <a:rPr lang="es-ES" dirty="0"/>
              <a:t> </a:t>
            </a:r>
            <a:r>
              <a:rPr lang="es-ES" dirty="0" err="1"/>
              <a:t>asam</a:t>
            </a:r>
            <a:r>
              <a:rPr lang="es-ES" dirty="0"/>
              <a:t> </a:t>
            </a:r>
            <a:r>
              <a:rPr lang="es-ES" dirty="0" err="1"/>
              <a:t>lambung</a:t>
            </a:r>
            <a:r>
              <a:rPr lang="es-ES" dirty="0"/>
              <a:t> yang </a:t>
            </a:r>
            <a:r>
              <a:rPr lang="es-ES" dirty="0" err="1"/>
              <a:t>berlebihan</a:t>
            </a:r>
            <a:r>
              <a:rPr lang="es-ES" dirty="0"/>
              <a:t> dan </a:t>
            </a:r>
            <a:r>
              <a:rPr lang="es-ES" dirty="0" err="1"/>
              <a:t>mencegah</a:t>
            </a:r>
            <a:r>
              <a:rPr lang="es-ES" dirty="0"/>
              <a:t> </a:t>
            </a:r>
            <a:r>
              <a:rPr lang="es-ES" dirty="0" err="1"/>
              <a:t>kerusakan</a:t>
            </a:r>
            <a:r>
              <a:rPr lang="es-ES" dirty="0"/>
              <a:t> </a:t>
            </a:r>
            <a:r>
              <a:rPr lang="es-ES" dirty="0" err="1"/>
              <a:t>lambung</a:t>
            </a:r>
            <a:r>
              <a:rPr lang="es-ES" dirty="0"/>
              <a:t> yang </a:t>
            </a:r>
            <a:r>
              <a:rPr lang="es-ES" dirty="0" err="1"/>
              <a:t>disebabkan</a:t>
            </a:r>
            <a:r>
              <a:rPr lang="es-ES" dirty="0"/>
              <a:t> obat OAINS (obat </a:t>
            </a:r>
            <a:r>
              <a:rPr lang="es-ES" dirty="0" err="1"/>
              <a:t>antiinflamasi</a:t>
            </a:r>
            <a:r>
              <a:rPr lang="es-ES" dirty="0"/>
              <a:t> </a:t>
            </a:r>
            <a:r>
              <a:rPr lang="es-ES" dirty="0" err="1"/>
              <a:t>nonsteroid</a:t>
            </a:r>
            <a:r>
              <a:rPr lang="es-ES" dirty="0"/>
              <a:t>).</a:t>
            </a:r>
          </a:p>
          <a:p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: </a:t>
            </a:r>
            <a:r>
              <a:rPr lang="sv-SE" dirty="0"/>
              <a:t>Dewasa: 1 tablet, diminum empat kali sehari.</a:t>
            </a:r>
          </a:p>
          <a:p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Mencegah </a:t>
            </a:r>
            <a:r>
              <a:rPr lang="en-US" dirty="0" err="1"/>
              <a:t>luka</a:t>
            </a:r>
            <a:r>
              <a:rPr lang="en-US" dirty="0"/>
              <a:t> yang </a:t>
            </a:r>
            <a:r>
              <a:rPr lang="en-US" dirty="0" err="1"/>
              <a:t>muncul</a:t>
            </a:r>
            <a:r>
              <a:rPr lang="en-US" dirty="0"/>
              <a:t> pada </a:t>
            </a:r>
            <a:r>
              <a:rPr lang="en-US" dirty="0" err="1"/>
              <a:t>dinding</a:t>
            </a:r>
            <a:r>
              <a:rPr lang="en-US" dirty="0"/>
              <a:t> </a:t>
            </a:r>
            <a:r>
              <a:rPr lang="en-US" dirty="0" err="1"/>
              <a:t>lambung</a:t>
            </a:r>
            <a:r>
              <a:rPr lang="en-US" dirty="0"/>
              <a:t> (</a:t>
            </a:r>
            <a:r>
              <a:rPr lang="en-US" dirty="0" err="1"/>
              <a:t>tukak</a:t>
            </a:r>
            <a:r>
              <a:rPr lang="en-US" dirty="0"/>
              <a:t> </a:t>
            </a:r>
            <a:r>
              <a:rPr lang="en-US" dirty="0" err="1"/>
              <a:t>lambung</a:t>
            </a:r>
            <a:r>
              <a:rPr lang="en-US" dirty="0"/>
              <a:t>) yang </a:t>
            </a:r>
            <a:r>
              <a:rPr lang="en-US" dirty="0" err="1"/>
              <a:t>disebabkan</a:t>
            </a:r>
            <a:r>
              <a:rPr lang="en-US" dirty="0"/>
              <a:t> obat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antiinflamasi</a:t>
            </a:r>
            <a:r>
              <a:rPr lang="en-US" dirty="0"/>
              <a:t> nonsteroid (OAINS),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untuk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pada proses </a:t>
            </a:r>
            <a:r>
              <a:rPr lang="en-US" dirty="0" err="1"/>
              <a:t>persalinan</a:t>
            </a:r>
            <a:r>
              <a:rPr lang="en-US" dirty="0"/>
              <a:t>.</a:t>
            </a:r>
          </a:p>
          <a:p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: Orang yang hipersensitif </a:t>
            </a:r>
            <a:r>
              <a:rPr lang="en-US" dirty="0" err="1"/>
              <a:t>dengan</a:t>
            </a:r>
            <a:r>
              <a:rPr lang="en-US" dirty="0"/>
              <a:t> misoprostol,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, Perempuan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subur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3885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Lidocain</a:t>
            </a:r>
            <a:endParaRPr lang="en-US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Colme</a:t>
            </a:r>
            <a:r>
              <a:rPr lang="en-US" sz="1800" dirty="0"/>
              <a:t>, </a:t>
            </a:r>
            <a:r>
              <a:rPr lang="en-US" sz="1800" dirty="0" err="1"/>
              <a:t>Extracaine</a:t>
            </a:r>
            <a:r>
              <a:rPr lang="en-US" sz="1800" dirty="0"/>
              <a:t>, </a:t>
            </a:r>
            <a:r>
              <a:rPr lang="en-US" sz="1800" dirty="0" err="1"/>
              <a:t>Emla</a:t>
            </a:r>
            <a:r>
              <a:rPr lang="en-US" sz="1800" dirty="0"/>
              <a:t> </a:t>
            </a:r>
            <a:r>
              <a:rPr lang="en-US" sz="1800" dirty="0" err="1"/>
              <a:t>Ultraproct</a:t>
            </a:r>
            <a:r>
              <a:rPr lang="en-US" sz="1800" dirty="0"/>
              <a:t> N, </a:t>
            </a:r>
            <a:r>
              <a:rPr lang="en-US" sz="1800" dirty="0" err="1"/>
              <a:t>Lignovel</a:t>
            </a:r>
            <a:r>
              <a:rPr lang="en-US" sz="1800" dirty="0"/>
              <a:t>, </a:t>
            </a:r>
            <a:r>
              <a:rPr lang="en-US" sz="1800" dirty="0" err="1"/>
              <a:t>Liposin</a:t>
            </a:r>
            <a:r>
              <a:rPr lang="en-US" sz="1800" dirty="0"/>
              <a:t>, </a:t>
            </a:r>
            <a:r>
              <a:rPr lang="en-US" sz="1800" dirty="0" err="1"/>
              <a:t>Lemocin</a:t>
            </a:r>
            <a:r>
              <a:rPr lang="en-US" sz="1800" dirty="0"/>
              <a:t>, </a:t>
            </a:r>
            <a:r>
              <a:rPr lang="en-US" sz="1800" dirty="0" err="1"/>
              <a:t>Nelicort</a:t>
            </a:r>
            <a:r>
              <a:rPr lang="en-US" sz="1800" dirty="0"/>
              <a:t>, </a:t>
            </a:r>
            <a:r>
              <a:rPr lang="en-US" sz="1800" dirty="0" err="1"/>
              <a:t>Otilon</a:t>
            </a:r>
            <a:r>
              <a:rPr lang="en-US" sz="1800" dirty="0"/>
              <a:t>, </a:t>
            </a:r>
            <a:r>
              <a:rPr lang="en-US" sz="1800" dirty="0" err="1"/>
              <a:t>Pehacain</a:t>
            </a:r>
            <a:r>
              <a:rPr lang="en-US" sz="1800" dirty="0"/>
              <a:t>, Topsy, Xylocaine</a:t>
            </a:r>
          </a:p>
          <a:p>
            <a:r>
              <a:rPr lang="es-ES" sz="1800" dirty="0"/>
              <a:t>digunakan </a:t>
            </a:r>
            <a:r>
              <a:rPr lang="es-ES" sz="1800" dirty="0" err="1"/>
              <a:t>untuk</a:t>
            </a:r>
            <a:r>
              <a:rPr lang="es-ES" sz="1800" dirty="0"/>
              <a:t> </a:t>
            </a:r>
            <a:r>
              <a:rPr lang="es-ES" sz="1800" dirty="0" err="1"/>
              <a:t>memberikan</a:t>
            </a:r>
            <a:r>
              <a:rPr lang="es-ES" sz="1800" dirty="0"/>
              <a:t> </a:t>
            </a:r>
            <a:r>
              <a:rPr lang="es-ES" sz="1800" dirty="0" err="1"/>
              <a:t>efek</a:t>
            </a:r>
            <a:r>
              <a:rPr lang="es-ES" sz="1800" dirty="0"/>
              <a:t> </a:t>
            </a:r>
            <a:r>
              <a:rPr lang="es-ES" sz="1800" dirty="0" err="1"/>
              <a:t>mati</a:t>
            </a:r>
            <a:r>
              <a:rPr lang="es-ES" sz="1800" dirty="0"/>
              <a:t> rasa pada </a:t>
            </a:r>
            <a:r>
              <a:rPr lang="es-ES" sz="1800" dirty="0" err="1"/>
              <a:t>bagian</a:t>
            </a:r>
            <a:r>
              <a:rPr lang="es-ES" sz="1800" dirty="0"/>
              <a:t> </a:t>
            </a:r>
            <a:r>
              <a:rPr lang="es-ES" sz="1800" dirty="0" err="1"/>
              <a:t>tubuh</a:t>
            </a:r>
            <a:r>
              <a:rPr lang="es-ES" sz="1800" dirty="0"/>
              <a:t> </a:t>
            </a:r>
            <a:r>
              <a:rPr lang="es-ES" sz="1800" dirty="0" err="1"/>
              <a:t>tertentu</a:t>
            </a:r>
            <a:r>
              <a:rPr lang="es-ES" sz="1800" dirty="0"/>
              <a:t>. Obat </a:t>
            </a:r>
            <a:r>
              <a:rPr lang="es-ES" sz="1800" dirty="0" err="1"/>
              <a:t>ini</a:t>
            </a:r>
            <a:r>
              <a:rPr lang="es-ES" sz="1800" dirty="0"/>
              <a:t> juga digunakan pada </a:t>
            </a:r>
            <a:r>
              <a:rPr lang="es-ES" sz="1800" dirty="0" err="1"/>
              <a:t>kulit</a:t>
            </a:r>
            <a:r>
              <a:rPr lang="es-ES" sz="1800" dirty="0"/>
              <a:t> </a:t>
            </a:r>
            <a:r>
              <a:rPr lang="es-ES" sz="1800" dirty="0" err="1"/>
              <a:t>untuk</a:t>
            </a:r>
            <a:r>
              <a:rPr lang="es-ES" sz="1800" dirty="0"/>
              <a:t> </a:t>
            </a:r>
            <a:r>
              <a:rPr lang="es-ES" sz="1800" dirty="0" err="1"/>
              <a:t>menghentikan</a:t>
            </a:r>
            <a:r>
              <a:rPr lang="es-ES" sz="1800" dirty="0"/>
              <a:t> rasa </a:t>
            </a:r>
            <a:r>
              <a:rPr lang="es-ES" sz="1800" dirty="0" err="1"/>
              <a:t>gatal</a:t>
            </a:r>
            <a:r>
              <a:rPr lang="es-ES" sz="1800" dirty="0"/>
              <a:t> dan </a:t>
            </a:r>
            <a:r>
              <a:rPr lang="es-ES" sz="1800" dirty="0" err="1"/>
              <a:t>nyeri</a:t>
            </a:r>
            <a:r>
              <a:rPr lang="es-ES" sz="1800" dirty="0"/>
              <a:t> </a:t>
            </a:r>
            <a:r>
              <a:rPr lang="es-ES" sz="1800" dirty="0" err="1"/>
              <a:t>karena</a:t>
            </a:r>
            <a:r>
              <a:rPr lang="es-ES" sz="1800" dirty="0"/>
              <a:t> </a:t>
            </a:r>
            <a:r>
              <a:rPr lang="es-ES" sz="1800" dirty="0" err="1"/>
              <a:t>goresan</a:t>
            </a:r>
            <a:r>
              <a:rPr lang="es-ES" sz="1800" dirty="0"/>
              <a:t>, </a:t>
            </a:r>
            <a:r>
              <a:rPr lang="es-ES" sz="1800" dirty="0" err="1"/>
              <a:t>luka</a:t>
            </a:r>
            <a:r>
              <a:rPr lang="es-ES" sz="1800" dirty="0"/>
              <a:t> </a:t>
            </a:r>
            <a:r>
              <a:rPr lang="es-ES" sz="1800" dirty="0" err="1"/>
              <a:t>bakar</a:t>
            </a:r>
            <a:r>
              <a:rPr lang="es-ES" sz="1800" dirty="0"/>
              <a:t> ringan, </a:t>
            </a:r>
            <a:r>
              <a:rPr lang="es-ES" sz="1800" dirty="0" err="1"/>
              <a:t>eksim</a:t>
            </a:r>
            <a:r>
              <a:rPr lang="es-ES" sz="1800" dirty="0"/>
              <a:t>, dan </a:t>
            </a:r>
            <a:r>
              <a:rPr lang="es-ES" sz="1800" dirty="0" err="1"/>
              <a:t>gigitan</a:t>
            </a:r>
            <a:r>
              <a:rPr lang="es-ES" sz="1800" dirty="0"/>
              <a:t> </a:t>
            </a:r>
            <a:r>
              <a:rPr lang="es-ES" sz="1800" dirty="0" err="1"/>
              <a:t>serangga</a:t>
            </a:r>
            <a:r>
              <a:rPr lang="es-ES" sz="1800" dirty="0"/>
              <a:t>. </a:t>
            </a:r>
            <a:r>
              <a:rPr lang="es-ES" sz="1800" dirty="0" err="1"/>
              <a:t>Selain</a:t>
            </a:r>
            <a:r>
              <a:rPr lang="es-ES" sz="1800" dirty="0"/>
              <a:t> </a:t>
            </a:r>
            <a:r>
              <a:rPr lang="es-ES" sz="1800" dirty="0" err="1"/>
              <a:t>itu</a:t>
            </a:r>
            <a:r>
              <a:rPr lang="es-ES" sz="1800" dirty="0"/>
              <a:t>, obat </a:t>
            </a:r>
            <a:r>
              <a:rPr lang="es-ES" sz="1800" dirty="0" err="1"/>
              <a:t>ini</a:t>
            </a:r>
            <a:r>
              <a:rPr lang="es-ES" sz="1800" dirty="0"/>
              <a:t> juga </a:t>
            </a:r>
            <a:r>
              <a:rPr lang="es-ES" sz="1800" dirty="0" err="1"/>
              <a:t>dapat</a:t>
            </a:r>
            <a:r>
              <a:rPr lang="es-ES" sz="1800" dirty="0"/>
              <a:t> </a:t>
            </a:r>
            <a:r>
              <a:rPr lang="es-ES" sz="1800" dirty="0" err="1"/>
              <a:t>mengobati</a:t>
            </a:r>
            <a:r>
              <a:rPr lang="es-ES" sz="1800" dirty="0"/>
              <a:t> </a:t>
            </a:r>
            <a:r>
              <a:rPr lang="es-ES" sz="1800" dirty="0" err="1"/>
              <a:t>ketidaknyamanan</a:t>
            </a:r>
            <a:r>
              <a:rPr lang="es-ES" sz="1800" dirty="0"/>
              <a:t> ringan dan </a:t>
            </a:r>
            <a:r>
              <a:rPr lang="es-ES" sz="1800" dirty="0" err="1"/>
              <a:t>gatal</a:t>
            </a:r>
            <a:r>
              <a:rPr lang="es-ES" sz="1800" dirty="0"/>
              <a:t> yang </a:t>
            </a:r>
            <a:r>
              <a:rPr lang="es-ES" sz="1800" dirty="0" err="1"/>
              <a:t>disebabkan</a:t>
            </a:r>
            <a:r>
              <a:rPr lang="es-ES" sz="1800" dirty="0"/>
              <a:t> </a:t>
            </a:r>
            <a:r>
              <a:rPr lang="es-ES" sz="1800" dirty="0" err="1"/>
              <a:t>wasir</a:t>
            </a:r>
            <a:r>
              <a:rPr lang="es-ES" sz="1800" dirty="0"/>
              <a:t> </a:t>
            </a:r>
            <a:r>
              <a:rPr lang="es-ES" sz="1800" dirty="0" err="1"/>
              <a:t>serta</a:t>
            </a:r>
            <a:r>
              <a:rPr lang="es-ES" sz="1800" dirty="0"/>
              <a:t> </a:t>
            </a:r>
            <a:r>
              <a:rPr lang="es-ES" sz="1800" dirty="0" err="1"/>
              <a:t>masalah</a:t>
            </a:r>
            <a:r>
              <a:rPr lang="es-ES" sz="1800" dirty="0"/>
              <a:t> di </a:t>
            </a:r>
            <a:r>
              <a:rPr lang="es-ES" sz="1800" dirty="0" err="1"/>
              <a:t>area</a:t>
            </a:r>
            <a:r>
              <a:rPr lang="es-ES" sz="1800" dirty="0"/>
              <a:t> genital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anus</a:t>
            </a:r>
            <a:r>
              <a:rPr lang="es-ES" sz="1800" dirty="0"/>
              <a:t>, </a:t>
            </a:r>
            <a:r>
              <a:rPr lang="es-ES" sz="1800" dirty="0" err="1"/>
              <a:t>seperti</a:t>
            </a:r>
            <a:r>
              <a:rPr lang="es-ES" sz="1800" dirty="0"/>
              <a:t> fisura </a:t>
            </a:r>
            <a:r>
              <a:rPr lang="es-ES" sz="1800" dirty="0" err="1"/>
              <a:t>anus</a:t>
            </a:r>
            <a:r>
              <a:rPr lang="es-ES" sz="1800" dirty="0"/>
              <a:t>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luka</a:t>
            </a:r>
            <a:r>
              <a:rPr lang="es-ES" sz="1800" dirty="0"/>
              <a:t> </a:t>
            </a:r>
            <a:r>
              <a:rPr lang="es-ES" sz="1800" dirty="0" err="1"/>
              <a:t>robek</a:t>
            </a:r>
            <a:r>
              <a:rPr lang="es-ES" sz="1800" dirty="0"/>
              <a:t> di </a:t>
            </a:r>
            <a:r>
              <a:rPr lang="es-ES" sz="1800" dirty="0" err="1"/>
              <a:t>anus</a:t>
            </a:r>
            <a:r>
              <a:rPr lang="es-ES" sz="1800" dirty="0"/>
              <a:t> dan </a:t>
            </a:r>
            <a:r>
              <a:rPr lang="es-ES" sz="1800" dirty="0" err="1"/>
              <a:t>gatal</a:t>
            </a:r>
            <a:r>
              <a:rPr lang="es-ES" sz="1800" dirty="0"/>
              <a:t> di </a:t>
            </a:r>
            <a:r>
              <a:rPr lang="es-ES" sz="1800" dirty="0" err="1"/>
              <a:t>sekitar</a:t>
            </a:r>
            <a:r>
              <a:rPr lang="es-ES" sz="1800" dirty="0"/>
              <a:t> vagina </a:t>
            </a:r>
            <a:r>
              <a:rPr lang="es-ES" sz="1800" dirty="0" err="1"/>
              <a:t>atau</a:t>
            </a:r>
            <a:r>
              <a:rPr lang="es-ES" sz="1800" dirty="0"/>
              <a:t> </a:t>
            </a:r>
            <a:r>
              <a:rPr lang="es-ES" sz="1800" dirty="0" err="1"/>
              <a:t>rektum</a:t>
            </a:r>
            <a:r>
              <a:rPr lang="es-ES" sz="1800" dirty="0"/>
              <a:t>.</a:t>
            </a:r>
          </a:p>
          <a:p>
            <a:r>
              <a:rPr lang="en-US" sz="1800" dirty="0" err="1"/>
              <a:t>Aturan</a:t>
            </a:r>
            <a:r>
              <a:rPr lang="en-US" sz="1800" dirty="0"/>
              <a:t> </a:t>
            </a:r>
            <a:r>
              <a:rPr lang="en-US" sz="1800" dirty="0" err="1"/>
              <a:t>pakai</a:t>
            </a:r>
            <a:r>
              <a:rPr lang="en-US" sz="1800" dirty="0"/>
              <a:t> </a:t>
            </a:r>
            <a:r>
              <a:rPr lang="en-US" sz="1800" dirty="0" err="1"/>
              <a:t>Dosis</a:t>
            </a:r>
            <a:r>
              <a:rPr lang="en-US" sz="1800" dirty="0"/>
              <a:t>: </a:t>
            </a:r>
            <a:r>
              <a:rPr lang="sv-SE" sz="1800" dirty="0"/>
              <a:t>Dosis yang diberikan mungkin bervariasi berdasarkan keadaan klinis. Selama pengobatan, dokter akan melihat respons terhadap pengobatan dan melakukan penyesuaian dosis bila diperlukan.</a:t>
            </a:r>
          </a:p>
          <a:p>
            <a:r>
              <a:rPr lang="en-US" sz="1800" dirty="0" err="1"/>
              <a:t>Indikasi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untuk </a:t>
            </a:r>
            <a:r>
              <a:rPr lang="en-US" sz="1800" dirty="0" err="1"/>
              <a:t>menghilangkan</a:t>
            </a:r>
            <a:r>
              <a:rPr lang="en-US" sz="1800" dirty="0"/>
              <a:t> rasa </a:t>
            </a: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memberi</a:t>
            </a:r>
            <a:r>
              <a:rPr lang="en-US" sz="1800" dirty="0"/>
              <a:t> </a:t>
            </a:r>
            <a:r>
              <a:rPr lang="en-US" sz="1800" dirty="0" err="1"/>
              <a:t>efek</a:t>
            </a:r>
            <a:r>
              <a:rPr lang="en-US" sz="1800" dirty="0"/>
              <a:t> </a:t>
            </a:r>
            <a:r>
              <a:rPr lang="en-US" sz="1800" dirty="0" err="1"/>
              <a:t>mati</a:t>
            </a:r>
            <a:r>
              <a:rPr lang="en-US" sz="1800" dirty="0"/>
              <a:t> rasa pada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tubuh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 (obat </a:t>
            </a:r>
            <a:r>
              <a:rPr lang="en-US" sz="1800" dirty="0" err="1"/>
              <a:t>bius</a:t>
            </a:r>
            <a:r>
              <a:rPr lang="en-US" sz="1800" dirty="0"/>
              <a:t> </a:t>
            </a:r>
            <a:r>
              <a:rPr lang="en-US" sz="1800" dirty="0" err="1"/>
              <a:t>lokal</a:t>
            </a:r>
            <a:r>
              <a:rPr lang="en-US" sz="1800" dirty="0"/>
              <a:t>). Obat </a:t>
            </a:r>
            <a:r>
              <a:rPr lang="en-US" sz="1800" dirty="0" err="1"/>
              <a:t>ini</a:t>
            </a:r>
            <a:r>
              <a:rPr lang="en-US" sz="1800" dirty="0"/>
              <a:t> juga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untuk </a:t>
            </a:r>
            <a:r>
              <a:rPr lang="en-US" sz="1800" dirty="0" err="1"/>
              <a:t>mengatasi</a:t>
            </a:r>
            <a:r>
              <a:rPr lang="en-US" sz="1800" dirty="0"/>
              <a:t> </a:t>
            </a:r>
            <a:r>
              <a:rPr lang="en-US" sz="1800" dirty="0" err="1"/>
              <a:t>aritmia</a:t>
            </a:r>
            <a:r>
              <a:rPr lang="en-US" sz="1800" dirty="0"/>
              <a:t> </a:t>
            </a:r>
            <a:r>
              <a:rPr lang="en-US" sz="1800" dirty="0" err="1"/>
              <a:t>jenis</a:t>
            </a:r>
            <a:r>
              <a:rPr lang="en-US" sz="1800" dirty="0"/>
              <a:t> </a:t>
            </a:r>
            <a:r>
              <a:rPr lang="en-US" sz="1800" dirty="0" err="1"/>
              <a:t>tertentu</a:t>
            </a:r>
            <a:r>
              <a:rPr lang="en-US" sz="1800" dirty="0"/>
              <a:t>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termasuk</a:t>
            </a:r>
            <a:r>
              <a:rPr lang="en-US" sz="1800" dirty="0"/>
              <a:t> juga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golongan</a:t>
            </a:r>
            <a:r>
              <a:rPr lang="en-US" sz="1800" dirty="0"/>
              <a:t> obat </a:t>
            </a:r>
            <a:r>
              <a:rPr lang="en-US" sz="1800" dirty="0" err="1"/>
              <a:t>antiaritmia</a:t>
            </a:r>
            <a:r>
              <a:rPr lang="en-US" sz="1800" dirty="0"/>
              <a:t>.</a:t>
            </a:r>
          </a:p>
          <a:p>
            <a:r>
              <a:rPr lang="en-US" sz="1800" dirty="0" err="1"/>
              <a:t>Kontra</a:t>
            </a:r>
            <a:r>
              <a:rPr lang="en-US" sz="1800" dirty="0"/>
              <a:t> </a:t>
            </a:r>
            <a:r>
              <a:rPr lang="en-US" sz="1800" dirty="0" err="1"/>
              <a:t>Indikasi</a:t>
            </a:r>
            <a:r>
              <a:rPr lang="en-US" sz="1800" dirty="0"/>
              <a:t>: </a:t>
            </a:r>
            <a:r>
              <a:rPr lang="en-US" sz="1800" dirty="0" err="1"/>
              <a:t>hipersensitivitas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komponen</a:t>
            </a:r>
            <a:r>
              <a:rPr lang="en-US" sz="1800" dirty="0"/>
              <a:t> obat </a:t>
            </a:r>
            <a:r>
              <a:rPr lang="en-US" sz="1800" dirty="0" err="1"/>
              <a:t>ini</a:t>
            </a:r>
            <a:r>
              <a:rPr lang="en-US" sz="1800" dirty="0"/>
              <a:t>, </a:t>
            </a:r>
            <a:r>
              <a:rPr lang="en-US" sz="1800" dirty="0" err="1"/>
              <a:t>adanya</a:t>
            </a:r>
            <a:r>
              <a:rPr lang="en-US" sz="1800" dirty="0"/>
              <a:t> </a:t>
            </a:r>
            <a:r>
              <a:rPr lang="en-US" sz="1800" dirty="0" err="1"/>
              <a:t>hipovolemia</a:t>
            </a:r>
            <a:r>
              <a:rPr lang="en-US" sz="1800" dirty="0"/>
              <a:t>, complete heart block, </a:t>
            </a:r>
            <a:r>
              <a:rPr lang="en-US" sz="1800" dirty="0" err="1"/>
              <a:t>sindrom</a:t>
            </a:r>
            <a:r>
              <a:rPr lang="en-US" sz="1800" dirty="0"/>
              <a:t> Adam-Stokes, dan </a:t>
            </a:r>
            <a:r>
              <a:rPr lang="en-US" sz="1800" dirty="0" err="1"/>
              <a:t>sindrom</a:t>
            </a:r>
            <a:r>
              <a:rPr lang="en-US" sz="1800" dirty="0"/>
              <a:t> Wolff-Parkinson-White. </a:t>
            </a:r>
          </a:p>
        </p:txBody>
      </p:sp>
    </p:spTree>
    <p:extLst>
      <p:ext uri="{BB962C8B-B14F-4D97-AF65-F5344CB8AC3E}">
        <p14:creationId xmlns:p14="http://schemas.microsoft.com/office/powerpoint/2010/main" val="111383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oksitosin</a:t>
            </a:r>
            <a:endParaRPr lang="en-US" dirty="0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Obat </a:t>
            </a:r>
            <a:r>
              <a:rPr lang="en-US" dirty="0" err="1"/>
              <a:t>induxin</a:t>
            </a:r>
            <a:r>
              <a:rPr lang="en-US" dirty="0"/>
              <a:t>  </a:t>
            </a:r>
          </a:p>
          <a:p>
            <a:pPr lvl="2"/>
            <a:r>
              <a:rPr lang="en-US" dirty="0" err="1"/>
              <a:t>kegunaanya</a:t>
            </a:r>
            <a:r>
              <a:rPr lang="en-US" dirty="0"/>
              <a:t> untuk </a:t>
            </a:r>
            <a:r>
              <a:rPr lang="en-US" dirty="0" err="1"/>
              <a:t>merangsang</a:t>
            </a:r>
            <a:r>
              <a:rPr lang="en-US" dirty="0"/>
              <a:t>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, </a:t>
            </a:r>
            <a:r>
              <a:rPr lang="en-US" dirty="0" err="1"/>
              <a:t>induxin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b="1" dirty="0"/>
              <a:t>obat</a:t>
            </a:r>
            <a:r>
              <a:rPr lang="en-US" dirty="0"/>
              <a:t> </a:t>
            </a:r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agar proses </a:t>
            </a:r>
            <a:r>
              <a:rPr lang="en-US" dirty="0" err="1"/>
              <a:t>melahirkan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untuk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dan </a:t>
            </a:r>
            <a:r>
              <a:rPr lang="en-US" dirty="0" err="1"/>
              <a:t>bayi</a:t>
            </a:r>
            <a:endParaRPr lang="en-US" dirty="0"/>
          </a:p>
          <a:p>
            <a:pPr lvl="2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: 10-40 unit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1000 mL </a:t>
            </a:r>
            <a:r>
              <a:rPr lang="en-US" dirty="0" err="1"/>
              <a:t>cairan</a:t>
            </a:r>
            <a:r>
              <a:rPr lang="en-US" dirty="0"/>
              <a:t> IV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untuk </a:t>
            </a:r>
            <a:r>
              <a:rPr lang="en-US" dirty="0" err="1"/>
              <a:t>mengendalikan</a:t>
            </a:r>
            <a:r>
              <a:rPr lang="en-US" dirty="0"/>
              <a:t> atonia uteri. </a:t>
            </a:r>
            <a:r>
              <a:rPr lang="en-US" dirty="0" err="1"/>
              <a:t>Dewasa</a:t>
            </a:r>
            <a:r>
              <a:rPr lang="en-US" dirty="0"/>
              <a:t>: 10-20 </a:t>
            </a:r>
            <a:r>
              <a:rPr lang="en-US" dirty="0" err="1"/>
              <a:t>miliunit</a:t>
            </a:r>
            <a:r>
              <a:rPr lang="en-US" dirty="0"/>
              <a:t> / </a:t>
            </a:r>
            <a:r>
              <a:rPr lang="en-US" dirty="0" err="1"/>
              <a:t>menit</a:t>
            </a:r>
            <a:r>
              <a:rPr lang="en-US" dirty="0"/>
              <a:t>. </a:t>
            </a:r>
            <a:r>
              <a:rPr lang="en-US" b="1" dirty="0" err="1"/>
              <a:t>Dosis</a:t>
            </a:r>
            <a:r>
              <a:rPr lang="en-US" dirty="0"/>
              <a:t> total </a:t>
            </a:r>
            <a:r>
              <a:rPr lang="en-US" dirty="0" err="1"/>
              <a:t>maks</a:t>
            </a:r>
            <a:r>
              <a:rPr lang="en-US" dirty="0"/>
              <a:t>: 30 unit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12 jam</a:t>
            </a:r>
          </a:p>
          <a:p>
            <a:pPr lvl="2"/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Induksi</a:t>
            </a:r>
            <a:r>
              <a:rPr lang="en-US" dirty="0"/>
              <a:t> </a:t>
            </a:r>
            <a:r>
              <a:rPr lang="en-US" dirty="0" err="1"/>
              <a:t>persalinan</a:t>
            </a:r>
            <a:br>
              <a:rPr lang="en-US" dirty="0"/>
            </a:br>
            <a:r>
              <a:rPr lang="en-US" dirty="0" err="1"/>
              <a:t>Dewasa</a:t>
            </a:r>
            <a:r>
              <a:rPr lang="en-US" dirty="0"/>
              <a:t>: 1-2 </a:t>
            </a:r>
            <a:r>
              <a:rPr lang="en-US" dirty="0" err="1"/>
              <a:t>miliunit</a:t>
            </a:r>
            <a:r>
              <a:rPr lang="en-US" dirty="0"/>
              <a:t> / </a:t>
            </a:r>
            <a:r>
              <a:rPr lang="en-US" dirty="0" err="1"/>
              <a:t>menit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interval </a:t>
            </a:r>
            <a:r>
              <a:rPr lang="en-US" dirty="0" err="1"/>
              <a:t>setidaknya</a:t>
            </a:r>
            <a:r>
              <a:rPr lang="en-US" dirty="0"/>
              <a:t> 30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3-4 </a:t>
            </a:r>
            <a:r>
              <a:rPr lang="en-US" dirty="0" err="1"/>
              <a:t>kontraksi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10 </a:t>
            </a:r>
            <a:r>
              <a:rPr lang="en-US" dirty="0" err="1"/>
              <a:t>menit</a:t>
            </a:r>
            <a:r>
              <a:rPr lang="en-US" dirty="0"/>
              <a:t>.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Metilergometrin</a:t>
            </a:r>
            <a:r>
              <a:rPr lang="en-US" dirty="0"/>
              <a:t> </a:t>
            </a:r>
            <a:r>
              <a:rPr lang="en-US" dirty="0" err="1"/>
              <a:t>inj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4444"/>
          </a:bodyPr>
          <a:lstStyle/>
          <a:p>
            <a:r>
              <a:rPr lang="en-US" dirty="0" err="1"/>
              <a:t>Methergin</a:t>
            </a:r>
            <a:endParaRPr lang="en-US" dirty="0"/>
          </a:p>
          <a:p>
            <a:pPr lvl="2"/>
            <a:r>
              <a:rPr lang="en-US" dirty="0" err="1"/>
              <a:t>kegunaanya</a:t>
            </a:r>
            <a:r>
              <a:rPr lang="en-US" dirty="0"/>
              <a:t> untuk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pascapersalinan</a:t>
            </a:r>
            <a:r>
              <a:rPr lang="en-US" dirty="0"/>
              <a:t> (postpartum). Obat </a:t>
            </a:r>
            <a:r>
              <a:rPr lang="en-US" dirty="0" err="1"/>
              <a:t>ini</a:t>
            </a:r>
            <a:r>
              <a:rPr lang="en-US" dirty="0"/>
              <a:t> juga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untuk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keguguran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Oral: 200 mcg 3-4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nifas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2-7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Intramuskular</a:t>
            </a:r>
            <a:r>
              <a:rPr lang="en-US" dirty="0"/>
              <a:t>: 200 mcg.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2-4 jam. Max: 5 </a:t>
            </a:r>
            <a:r>
              <a:rPr lang="en-US" dirty="0" err="1"/>
              <a:t>dosis</a:t>
            </a:r>
            <a:r>
              <a:rPr lang="en-US" dirty="0"/>
              <a:t>. </a:t>
            </a:r>
            <a:r>
              <a:rPr lang="en-US" dirty="0" err="1"/>
              <a:t>Intravena</a:t>
            </a:r>
            <a:r>
              <a:rPr lang="en-US" dirty="0"/>
              <a:t>: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, 200 mcg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injeksi</a:t>
            </a:r>
            <a:r>
              <a:rPr lang="en-US" dirty="0"/>
              <a:t> </a:t>
            </a:r>
            <a:r>
              <a:rPr lang="en-US" dirty="0" err="1"/>
              <a:t>lambat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2-4 jam.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5 </a:t>
            </a:r>
            <a:r>
              <a:rPr lang="en-US" dirty="0" err="1"/>
              <a:t>dosis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Indikasi</a:t>
            </a:r>
            <a:r>
              <a:rPr lang="en-US" dirty="0"/>
              <a:t>  </a:t>
            </a:r>
            <a:r>
              <a:rPr lang="en-US" dirty="0" err="1"/>
              <a:t>digunakan</a:t>
            </a:r>
            <a:r>
              <a:rPr lang="en-US" dirty="0"/>
              <a:t> pada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obstetri</a:t>
            </a:r>
            <a:r>
              <a:rPr lang="en-US" dirty="0"/>
              <a:t> untuk </a:t>
            </a:r>
            <a:r>
              <a:rPr lang="en-US" dirty="0" err="1"/>
              <a:t>mencegah</a:t>
            </a:r>
            <a:r>
              <a:rPr lang="en-US" dirty="0"/>
              <a:t> dan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postpartum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subinvolusi</a:t>
            </a:r>
            <a:r>
              <a:rPr lang="en-US" dirty="0"/>
              <a:t> uterus dan </a:t>
            </a:r>
            <a:r>
              <a:rPr lang="en-US" dirty="0" err="1"/>
              <a:t>inersia</a:t>
            </a:r>
            <a:r>
              <a:rPr lang="en-US" dirty="0"/>
              <a:t> uteri, untuk </a:t>
            </a:r>
            <a:r>
              <a:rPr lang="en-US" dirty="0" err="1"/>
              <a:t>mencegah</a:t>
            </a:r>
            <a:r>
              <a:rPr lang="en-US" dirty="0"/>
              <a:t> atonia uteri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Caesar, </a:t>
            </a:r>
            <a:r>
              <a:rPr lang="en-US" dirty="0" err="1"/>
              <a:t>atau</a:t>
            </a:r>
            <a:r>
              <a:rPr lang="en-US" dirty="0"/>
              <a:t> untuk </a:t>
            </a:r>
            <a:r>
              <a:rPr lang="en-US" dirty="0" err="1"/>
              <a:t>mengontrol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abortus.</a:t>
            </a:r>
          </a:p>
          <a:p>
            <a:pPr lvl="2"/>
            <a:r>
              <a:rPr lang="en-US" dirty="0" err="1"/>
              <a:t>Kontraindikasi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methergin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pada </a:t>
            </a:r>
            <a:r>
              <a:rPr lang="en-US" dirty="0" err="1"/>
              <a:t>kehamilan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efeknya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uterotonika</a:t>
            </a:r>
            <a:r>
              <a:rPr lang="en-US" dirty="0"/>
              <a:t>.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untuk </a:t>
            </a:r>
            <a:r>
              <a:rPr lang="en-US" dirty="0" err="1"/>
              <a:t>menginjeksikan</a:t>
            </a:r>
            <a:r>
              <a:rPr lang="en-US" dirty="0"/>
              <a:t> obat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lambat</a:t>
            </a:r>
            <a:r>
              <a:rPr lang="en-US" dirty="0"/>
              <a:t>, </a:t>
            </a:r>
            <a:r>
              <a:rPr lang="en-US" dirty="0" err="1"/>
              <a:t>selama</a:t>
            </a:r>
            <a:r>
              <a:rPr lang="en-US" dirty="0"/>
              <a:t> 1 </a:t>
            </a:r>
            <a:r>
              <a:rPr lang="en-US" dirty="0" err="1"/>
              <a:t>menit</a:t>
            </a:r>
            <a:r>
              <a:rPr lang="en-US" dirty="0"/>
              <a:t>, untuk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mendadak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MgSO4 40% </a:t>
            </a:r>
            <a:r>
              <a:rPr lang="en-US" dirty="0" err="1"/>
              <a:t>inj</a:t>
            </a:r>
            <a:endParaRPr lang="en-US" dirty="0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620000" cy="4800600"/>
          </a:xfrm>
        </p:spPr>
        <p:txBody>
          <a:bodyPr/>
          <a:lstStyle/>
          <a:p>
            <a:r>
              <a:rPr lang="en-US" dirty="0"/>
              <a:t>Otsu MgSO4 </a:t>
            </a:r>
          </a:p>
          <a:p>
            <a:pPr lvl="2"/>
            <a:r>
              <a:rPr lang="en-US" sz="2000" dirty="0"/>
              <a:t>Kegunaan. Otsu-MgSO4 40% </a:t>
            </a:r>
            <a:r>
              <a:rPr lang="en-US" sz="2000" dirty="0" err="1"/>
              <a:t>diindikasikan</a:t>
            </a:r>
            <a:r>
              <a:rPr lang="en-US" sz="2000" dirty="0"/>
              <a:t> untuk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tekanan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,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kejang</a:t>
            </a:r>
            <a:r>
              <a:rPr lang="en-US" sz="2000" dirty="0"/>
              <a:t> yang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eklamsia</a:t>
            </a:r>
            <a:r>
              <a:rPr lang="en-US" sz="2000" dirty="0"/>
              <a:t>.</a:t>
            </a:r>
          </a:p>
          <a:p>
            <a:pPr lvl="2"/>
            <a:r>
              <a:rPr lang="en-US" sz="2000" dirty="0" err="1"/>
              <a:t>Aturan</a:t>
            </a:r>
            <a:r>
              <a:rPr lang="en-US" sz="2000" dirty="0"/>
              <a:t> </a:t>
            </a:r>
            <a:r>
              <a:rPr lang="en-US" sz="2000" dirty="0" err="1"/>
              <a:t>pakai</a:t>
            </a:r>
            <a:r>
              <a:rPr lang="en-US" sz="2000" dirty="0"/>
              <a:t> </a:t>
            </a:r>
            <a:r>
              <a:rPr lang="en-US" sz="2000" dirty="0" err="1"/>
              <a:t>Dewasa</a:t>
            </a:r>
            <a:r>
              <a:rPr lang="en-US" sz="2000" dirty="0"/>
              <a:t>: </a:t>
            </a:r>
            <a:r>
              <a:rPr lang="en-US" sz="2000" dirty="0" err="1"/>
              <a:t>Dosis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: 4-5 g </a:t>
            </a:r>
            <a:r>
              <a:rPr lang="en-US" sz="2000" dirty="0" err="1"/>
              <a:t>selama</a:t>
            </a:r>
            <a:r>
              <a:rPr lang="en-US" sz="2000" dirty="0"/>
              <a:t> 10-15 </a:t>
            </a:r>
            <a:r>
              <a:rPr lang="en-US" sz="2000" dirty="0" err="1"/>
              <a:t>menit</a:t>
            </a:r>
            <a:r>
              <a:rPr lang="en-US" sz="2000" dirty="0"/>
              <a:t>, di </a:t>
            </a:r>
            <a:r>
              <a:rPr lang="en-US" sz="2000" dirty="0" err="1"/>
              <a:t>lanjutkan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infus</a:t>
            </a:r>
            <a:r>
              <a:rPr lang="en-US" sz="2000" dirty="0"/>
              <a:t> </a:t>
            </a:r>
            <a:r>
              <a:rPr lang="en-US" sz="2000" dirty="0" err="1"/>
              <a:t>kontinyu</a:t>
            </a:r>
            <a:r>
              <a:rPr lang="en-US" sz="2000" dirty="0"/>
              <a:t> 1 g / jam (</a:t>
            </a:r>
            <a:r>
              <a:rPr lang="en-US" sz="2000" dirty="0" err="1"/>
              <a:t>setidaknya</a:t>
            </a:r>
            <a:r>
              <a:rPr lang="en-US" sz="2000" dirty="0"/>
              <a:t> 24 jam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kejang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)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dosis</a:t>
            </a:r>
            <a:r>
              <a:rPr lang="en-US" sz="2000" dirty="0"/>
              <a:t> Intra </a:t>
            </a:r>
            <a:r>
              <a:rPr lang="en-US" sz="2000" dirty="0" err="1"/>
              <a:t>Muskular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4-5 g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bokong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4 jam (</a:t>
            </a:r>
            <a:r>
              <a:rPr lang="en-US" sz="2000" dirty="0" err="1"/>
              <a:t>setidaknya</a:t>
            </a:r>
            <a:r>
              <a:rPr lang="en-US" sz="2000" dirty="0"/>
              <a:t> 24 jam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kejang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).</a:t>
            </a:r>
          </a:p>
          <a:p>
            <a:pPr lvl="2"/>
            <a:r>
              <a:rPr lang="en-US" sz="2000" dirty="0" err="1"/>
              <a:t>Indikasi</a:t>
            </a:r>
            <a:r>
              <a:rPr lang="en-US" sz="2000" dirty="0"/>
              <a:t> Otsu-MgSO4 40% </a:t>
            </a:r>
            <a:r>
              <a:rPr lang="en-US" sz="2000" dirty="0" err="1"/>
              <a:t>diindikasikan</a:t>
            </a:r>
            <a:r>
              <a:rPr lang="en-US" sz="2000" dirty="0"/>
              <a:t> untuk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tekanan</a:t>
            </a:r>
            <a:r>
              <a:rPr lang="en-US" sz="2000" dirty="0"/>
              <a:t> </a:t>
            </a:r>
            <a:r>
              <a:rPr lang="en-US" sz="2000" dirty="0" err="1"/>
              <a:t>darah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,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kejang</a:t>
            </a:r>
            <a:r>
              <a:rPr lang="en-US" sz="2000" dirty="0"/>
              <a:t> yang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eklamsia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Aquabides</a:t>
            </a:r>
            <a:endParaRPr lang="en-US" dirty="0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Injeksi</a:t>
            </a:r>
            <a:r>
              <a:rPr lang="en-US" dirty="0"/>
              <a:t> Aqua pro </a:t>
            </a:r>
          </a:p>
          <a:p>
            <a:pPr lvl="2"/>
            <a:r>
              <a:rPr lang="en-US" dirty="0"/>
              <a:t>Kegunaan Aqua Pro Injection Aqua Pro Injection </a:t>
            </a:r>
            <a:r>
              <a:rPr lang="en-US" dirty="0" err="1"/>
              <a:t>digunakan</a:t>
            </a:r>
            <a:r>
              <a:rPr lang="en-US" dirty="0"/>
              <a:t> untuk </a:t>
            </a:r>
            <a:r>
              <a:rPr lang="en-US" dirty="0" err="1"/>
              <a:t>melarutkan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dirty="0" err="1"/>
              <a:t>injeksi</a:t>
            </a:r>
            <a:r>
              <a:rPr lang="en-US" dirty="0"/>
              <a:t> </a:t>
            </a:r>
            <a:r>
              <a:rPr lang="en-US" dirty="0" err="1"/>
              <a:t>steril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Aqua Pro Injection </a:t>
            </a:r>
            <a:r>
              <a:rPr lang="en-US" dirty="0" err="1"/>
              <a:t>merupakan</a:t>
            </a:r>
            <a:r>
              <a:rPr lang="en-US" dirty="0"/>
              <a:t> obat 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obat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pembeliannya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. Penggunaan Aqua Pro Injection </a:t>
            </a:r>
            <a:r>
              <a:rPr lang="en-US" dirty="0" err="1"/>
              <a:t>disesuaikan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obat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dilarutkan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Indikasi</a:t>
            </a:r>
            <a:r>
              <a:rPr lang="en-US" dirty="0"/>
              <a:t> Aqua Pro Injection </a:t>
            </a:r>
            <a:r>
              <a:rPr lang="en-US" dirty="0" err="1"/>
              <a:t>diindikasikan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pelarut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dimasukkan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parenteral (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rongga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)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, </a:t>
            </a:r>
            <a:r>
              <a:rPr lang="en-US" dirty="0" err="1"/>
              <a:t>injeksi</a:t>
            </a:r>
            <a:r>
              <a:rPr lang="en-US" dirty="0"/>
              <a:t> (</a:t>
            </a:r>
            <a:r>
              <a:rPr lang="en-US" dirty="0" err="1"/>
              <a:t>suntik</a:t>
            </a:r>
            <a:r>
              <a:rPr lang="en-US" dirty="0"/>
              <a:t>)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(</a:t>
            </a:r>
            <a:r>
              <a:rPr lang="en-US" dirty="0" err="1"/>
              <a:t>intramuskular</a:t>
            </a:r>
            <a:r>
              <a:rPr lang="en-US" dirty="0"/>
              <a:t>),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(</a:t>
            </a:r>
            <a:r>
              <a:rPr lang="en-US" dirty="0" err="1"/>
              <a:t>intravena</a:t>
            </a:r>
            <a:r>
              <a:rPr lang="en-US" dirty="0"/>
              <a:t>),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(</a:t>
            </a:r>
            <a:r>
              <a:rPr lang="en-US" dirty="0" err="1"/>
              <a:t>subkutan</a:t>
            </a:r>
            <a:r>
              <a:rPr lang="en-US" dirty="0"/>
              <a:t>),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tetes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Kalsium</a:t>
            </a:r>
            <a:r>
              <a:rPr lang="en-US" dirty="0"/>
              <a:t> </a:t>
            </a:r>
            <a:r>
              <a:rPr lang="en-US" dirty="0" err="1"/>
              <a:t>glukonat</a:t>
            </a:r>
            <a:r>
              <a:rPr lang="en-US" dirty="0"/>
              <a:t> 10% </a:t>
            </a:r>
            <a:r>
              <a:rPr lang="en-US" dirty="0" err="1"/>
              <a:t>inj</a:t>
            </a:r>
            <a:endParaRPr lang="en-US" dirty="0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7955" lnSpcReduction="10000"/>
          </a:bodyPr>
          <a:lstStyle/>
          <a:p>
            <a:pPr marL="114300" indent="0">
              <a:buNone/>
            </a:pPr>
            <a:r>
              <a:rPr lang="en-US" dirty="0" err="1"/>
              <a:t>Kalsium</a:t>
            </a:r>
            <a:r>
              <a:rPr lang="en-US" dirty="0"/>
              <a:t> </a:t>
            </a:r>
            <a:r>
              <a:rPr lang="en-US" dirty="0" err="1"/>
              <a:t>glukonat</a:t>
            </a:r>
            <a:r>
              <a:rPr lang="en-US" dirty="0"/>
              <a:t> </a:t>
            </a:r>
          </a:p>
          <a:p>
            <a:pPr marL="114300" indent="0">
              <a:buNone/>
            </a:pPr>
            <a:r>
              <a:rPr lang="en-US" dirty="0"/>
              <a:t>Kegunaan untuk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rendahnya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(</a:t>
            </a:r>
            <a:r>
              <a:rPr lang="en-US" dirty="0" err="1"/>
              <a:t>hipokalsemia</a:t>
            </a:r>
            <a:r>
              <a:rPr lang="en-US" dirty="0"/>
              <a:t>).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obat </a:t>
            </a:r>
            <a:r>
              <a:rPr lang="en-US" dirty="0" err="1"/>
              <a:t>ini</a:t>
            </a:r>
            <a:r>
              <a:rPr lang="en-US" dirty="0"/>
              <a:t> juga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osteoporosis, </a:t>
            </a:r>
            <a:r>
              <a:rPr lang="en-US" dirty="0" err="1"/>
              <a:t>osteomalasia</a:t>
            </a:r>
            <a:r>
              <a:rPr lang="en-US" dirty="0"/>
              <a:t>, </a:t>
            </a:r>
            <a:r>
              <a:rPr lang="en-US" dirty="0" err="1"/>
              <a:t>rakitis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hipoparatiroidisme</a:t>
            </a:r>
            <a:r>
              <a:rPr lang="en-US" dirty="0"/>
              <a:t>.</a:t>
            </a:r>
          </a:p>
          <a:p>
            <a:pPr marL="114300" indent="0">
              <a:buNone/>
            </a:pPr>
            <a:r>
              <a:rPr lang="en-US" dirty="0" err="1"/>
              <a:t>Indikasi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Di </a:t>
            </a:r>
            <a:r>
              <a:rPr lang="en-US" dirty="0" err="1"/>
              <a:t>indikasikan</a:t>
            </a:r>
            <a:r>
              <a:rPr lang="en-US" dirty="0"/>
              <a:t> untuk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yang </a:t>
            </a:r>
            <a:r>
              <a:rPr lang="en-US" dirty="0" err="1"/>
              <a:t>rendah</a:t>
            </a:r>
            <a:r>
              <a:rPr lang="en-US" dirty="0"/>
              <a:t>.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untuk orang-orang yang </a:t>
            </a:r>
            <a:r>
              <a:rPr lang="en-US" dirty="0" err="1"/>
              <a:t>tidak</a:t>
            </a:r>
            <a:r>
              <a:rPr lang="en-US" dirty="0"/>
              <a:t> punya </a:t>
            </a:r>
            <a:r>
              <a:rPr lang="en-US" dirty="0" err="1"/>
              <a:t>kalsium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. Orang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defisiensi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 </a:t>
            </a:r>
            <a:r>
              <a:rPr lang="en-US" dirty="0" err="1"/>
              <a:t>glukonat</a:t>
            </a:r>
            <a:r>
              <a:rPr lang="en-US" dirty="0"/>
              <a:t> agar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kalsiumnya</a:t>
            </a:r>
            <a:r>
              <a:rPr lang="en-US" dirty="0"/>
              <a:t> </a:t>
            </a:r>
            <a:r>
              <a:rPr lang="en-US" dirty="0" err="1"/>
              <a:t>tercukupi</a:t>
            </a:r>
            <a:r>
              <a:rPr lang="en-US" dirty="0"/>
              <a:t>.</a:t>
            </a:r>
          </a:p>
          <a:p>
            <a:pPr marL="114300" indent="0">
              <a:buNone/>
            </a:pPr>
            <a:r>
              <a:rPr lang="en-US" altLang="en-US" dirty="0"/>
              <a:t>kontraindikasi Muncul rasa seperti kapur di mulut</a:t>
            </a:r>
            <a:endParaRPr lang="zh-CN" altLang="en-US" dirty="0"/>
          </a:p>
          <a:p>
            <a:pPr marL="114300" indent="0">
              <a:buNone/>
            </a:pPr>
            <a:r>
              <a:rPr lang="en-US" altLang="en-US" dirty="0"/>
              <a:t>Kesemutan di tangan atau kaki</a:t>
            </a:r>
            <a:endParaRPr lang="zh-CN" altLang="en-US" dirty="0"/>
          </a:p>
          <a:p>
            <a:pPr marL="114300" indent="0">
              <a:buNone/>
            </a:pPr>
            <a:r>
              <a:rPr lang="en-US" altLang="en-US" dirty="0"/>
              <a:t>Sakit perut</a:t>
            </a:r>
            <a:endParaRPr lang="zh-CN" altLang="en-US" dirty="0"/>
          </a:p>
          <a:p>
            <a:pPr marL="114300" indent="0">
              <a:buNone/>
            </a:pPr>
            <a:r>
              <a:rPr lang="en-US" altLang="en-US" dirty="0"/>
              <a:t>Perut kembung</a:t>
            </a:r>
            <a:endParaRPr lang="zh-CN" altLang="en-US" dirty="0"/>
          </a:p>
          <a:p>
            <a:pPr marL="114300" indent="0">
              <a:buNone/>
            </a:pPr>
            <a:r>
              <a:rPr lang="en-US" altLang="en-US" dirty="0"/>
              <a:t>Sembelit atau diare 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Nifedipin</a:t>
            </a:r>
            <a:endParaRPr lang="en-US" dirty="0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Nifedipine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kegunaan</a:t>
            </a:r>
            <a:r>
              <a:rPr lang="en-US" dirty="0"/>
              <a:t> untuk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(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). Obat </a:t>
            </a:r>
            <a:r>
              <a:rPr lang="en-US" dirty="0" err="1"/>
              <a:t>ini</a:t>
            </a:r>
            <a:r>
              <a:rPr lang="en-US" dirty="0"/>
              <a:t>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untuk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angina dan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Raynaud. Nifedipine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 untuk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sel-sel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dan </a:t>
            </a:r>
            <a:r>
              <a:rPr lang="en-US" dirty="0" err="1"/>
              <a:t>jantung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  <a:r>
              <a:rPr lang="en-US" dirty="0" err="1"/>
              <a:t>Telan</a:t>
            </a:r>
            <a:r>
              <a:rPr lang="en-US" dirty="0"/>
              <a:t> tablet </a:t>
            </a:r>
            <a:r>
              <a:rPr lang="en-US" dirty="0" err="1"/>
              <a:t>nifedipine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air </a:t>
            </a:r>
            <a:r>
              <a:rPr lang="en-US" dirty="0" err="1"/>
              <a:t>putih</a:t>
            </a:r>
            <a:r>
              <a:rPr lang="en-US" dirty="0"/>
              <a:t>.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mengunyah</a:t>
            </a:r>
            <a:r>
              <a:rPr lang="en-US" dirty="0"/>
              <a:t> tablet </a:t>
            </a:r>
            <a:r>
              <a:rPr lang="en-US" dirty="0" err="1"/>
              <a:t>nifedipine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menghancurkannya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Indikasi</a:t>
            </a:r>
            <a:r>
              <a:rPr lang="en-US" dirty="0"/>
              <a:t> Nifedipine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kalsium</a:t>
            </a:r>
            <a:r>
              <a:rPr lang="en-US" dirty="0"/>
              <a:t> untuk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sel-sel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dan </a:t>
            </a:r>
            <a:r>
              <a:rPr lang="en-US" dirty="0" err="1"/>
              <a:t>jantung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Metildopa</a:t>
            </a:r>
            <a:endParaRPr lang="en-US" dirty="0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Dopamet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Kegunaan </a:t>
            </a:r>
            <a:r>
              <a:rPr lang="en-US" dirty="0" err="1"/>
              <a:t>merupakan</a:t>
            </a:r>
            <a:r>
              <a:rPr lang="en-US" dirty="0"/>
              <a:t> obat yang di </a:t>
            </a:r>
            <a:r>
              <a:rPr lang="en-US" dirty="0" err="1"/>
              <a:t>gunakan</a:t>
            </a:r>
            <a:r>
              <a:rPr lang="en-US" dirty="0"/>
              <a:t> untuk </a:t>
            </a:r>
            <a:r>
              <a:rPr lang="en-US" dirty="0" err="1"/>
              <a:t>hipertensi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Penggunaan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. </a:t>
            </a:r>
            <a:r>
              <a:rPr lang="en-US" dirty="0" err="1"/>
              <a:t>Diawali</a:t>
            </a:r>
            <a:r>
              <a:rPr lang="en-US" dirty="0"/>
              <a:t> 0.5-1 tablet </a:t>
            </a:r>
            <a:r>
              <a:rPr lang="en-US" dirty="0" err="1"/>
              <a:t>perhari</a:t>
            </a:r>
            <a:r>
              <a:rPr lang="en-US" dirty="0"/>
              <a:t>,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0.5-1 tablet </a:t>
            </a:r>
            <a:r>
              <a:rPr lang="en-US" dirty="0" err="1"/>
              <a:t>setiap</a:t>
            </a:r>
            <a:r>
              <a:rPr lang="en-US" dirty="0"/>
              <a:t> 3 </a:t>
            </a:r>
            <a:r>
              <a:rPr lang="en-US" dirty="0" err="1"/>
              <a:t>hari.Sebelum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obat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untuk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essensial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Maligna</a:t>
            </a:r>
            <a:r>
              <a:rPr lang="en-US" dirty="0"/>
              <a:t>, </a:t>
            </a:r>
            <a:r>
              <a:rPr lang="en-US" dirty="0" err="1"/>
              <a:t>Hipertensi</a:t>
            </a:r>
            <a:r>
              <a:rPr lang="en-US" dirty="0"/>
              <a:t> pada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Hipertensi</a:t>
            </a:r>
            <a:r>
              <a:rPr lang="en-US" dirty="0"/>
              <a:t> </a:t>
            </a:r>
            <a:r>
              <a:rPr lang="en-US" dirty="0" err="1"/>
              <a:t>nefrogenik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 Hipersensitif, </a:t>
            </a:r>
            <a:r>
              <a:rPr lang="en-US" dirty="0" err="1"/>
              <a:t>sirosis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, hepatitis </a:t>
            </a:r>
            <a:r>
              <a:rPr lang="en-US" dirty="0" err="1"/>
              <a:t>akut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Tablet </a:t>
            </a:r>
            <a:r>
              <a:rPr lang="en-US" dirty="0" err="1"/>
              <a:t>Tambah</a:t>
            </a:r>
            <a:r>
              <a:rPr lang="en-US" dirty="0"/>
              <a:t> Darah</a:t>
            </a:r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Sangobion</a:t>
            </a:r>
          </a:p>
          <a:p>
            <a:pPr lvl="1"/>
            <a:r>
              <a:rPr lang="es-ES" dirty="0"/>
              <a:t>Sangobion digunakan </a:t>
            </a:r>
            <a:r>
              <a:rPr lang="es-ES" dirty="0" err="1"/>
              <a:t>sebagai</a:t>
            </a:r>
            <a:r>
              <a:rPr lang="es-ES" dirty="0"/>
              <a:t> </a:t>
            </a:r>
            <a:r>
              <a:rPr lang="es-ES" dirty="0" err="1"/>
              <a:t>terapi</a:t>
            </a:r>
            <a:r>
              <a:rPr lang="es-ES" dirty="0"/>
              <a:t> </a:t>
            </a:r>
            <a:r>
              <a:rPr lang="es-ES" dirty="0" err="1"/>
              <a:t>pengobatan</a:t>
            </a:r>
            <a:r>
              <a:rPr lang="es-ES" dirty="0"/>
              <a:t> anemia yang </a:t>
            </a:r>
            <a:r>
              <a:rPr lang="es-ES" dirty="0" err="1"/>
              <a:t>disebabkan</a:t>
            </a:r>
            <a:r>
              <a:rPr lang="es-ES" dirty="0"/>
              <a:t> </a:t>
            </a:r>
            <a:r>
              <a:rPr lang="es-ES" dirty="0" err="1"/>
              <a:t>oleh</a:t>
            </a:r>
            <a:r>
              <a:rPr lang="es-ES" dirty="0"/>
              <a:t> </a:t>
            </a:r>
            <a:r>
              <a:rPr lang="es-ES" dirty="0" err="1"/>
              <a:t>defisiensi</a:t>
            </a:r>
            <a:r>
              <a:rPr lang="es-ES" dirty="0"/>
              <a:t> Fe dan mineral </a:t>
            </a:r>
            <a:r>
              <a:rPr lang="es-ES" dirty="0" err="1"/>
              <a:t>lain</a:t>
            </a:r>
            <a:r>
              <a:rPr lang="es-ES" dirty="0"/>
              <a:t> yang </a:t>
            </a:r>
            <a:r>
              <a:rPr lang="es-ES" dirty="0" err="1"/>
              <a:t>berkontribusi</a:t>
            </a:r>
            <a:r>
              <a:rPr lang="es-ES" dirty="0"/>
              <a:t> pada </a:t>
            </a:r>
            <a:r>
              <a:rPr lang="es-ES" dirty="0" err="1"/>
              <a:t>pembentukan</a:t>
            </a:r>
            <a:r>
              <a:rPr lang="es-ES" dirty="0"/>
              <a:t> </a:t>
            </a:r>
            <a:r>
              <a:rPr lang="es-ES" dirty="0" err="1"/>
              <a:t>darah</a:t>
            </a:r>
            <a:r>
              <a:rPr lang="es-ES" dirty="0"/>
              <a:t>. </a:t>
            </a:r>
          </a:p>
          <a:p>
            <a:pPr lvl="1"/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: </a:t>
            </a:r>
            <a:r>
              <a:rPr lang="sv-SE" dirty="0"/>
              <a:t>Dosis pemakaian Sangobion tergantung pada varian produknya. </a:t>
            </a:r>
          </a:p>
          <a:p>
            <a:pPr lvl="1"/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untuk membantu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vitamin, anemia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besi</a:t>
            </a:r>
            <a:r>
              <a:rPr lang="en-US" dirty="0"/>
              <a:t> dan mineral lain yang membantu proses </a:t>
            </a:r>
            <a:r>
              <a:rPr lang="en-US" dirty="0" err="1"/>
              <a:t>pembentukan</a:t>
            </a:r>
            <a:r>
              <a:rPr lang="en-US" dirty="0"/>
              <a:t> hemoglobin dan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merah</a:t>
            </a:r>
            <a:endParaRPr lang="en-US" dirty="0"/>
          </a:p>
          <a:p>
            <a:pPr lvl="1"/>
            <a:r>
              <a:rPr lang="en-US" dirty="0" err="1"/>
              <a:t>Kontra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: hindari </a:t>
            </a:r>
            <a:r>
              <a:rPr lang="en-US" dirty="0" err="1"/>
              <a:t>penggunaan</a:t>
            </a:r>
            <a:r>
              <a:rPr lang="en-US" dirty="0"/>
              <a:t> pada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besi</a:t>
            </a:r>
            <a:r>
              <a:rPr lang="en-US" dirty="0"/>
              <a:t>.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04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1417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Adjacency</vt:lpstr>
      <vt:lpstr>Obat dalam persalinan           Kelompok 3</vt:lpstr>
      <vt:lpstr>oksitosin</vt:lpstr>
      <vt:lpstr>Metilergometrin inj</vt:lpstr>
      <vt:lpstr>MgSO4 40% inj</vt:lpstr>
      <vt:lpstr>Aquabides</vt:lpstr>
      <vt:lpstr>Kalsium glukonat 10% inj</vt:lpstr>
      <vt:lpstr>Nifedipin</vt:lpstr>
      <vt:lpstr>Metildopa</vt:lpstr>
      <vt:lpstr>Tablet Tambah Darah</vt:lpstr>
      <vt:lpstr>Vitamin K 1 injeksi</vt:lpstr>
      <vt:lpstr>Salep mata</vt:lpstr>
      <vt:lpstr>Misoprostol</vt:lpstr>
      <vt:lpstr>Lidocain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Obat dalam persalinan           Kelompok 3</dc:title>
  <dc:creator>ismail - [2010]</dc:creator>
  <cp:lastModifiedBy>luluhusniatul@gmail.com</cp:lastModifiedBy>
  <cp:revision>1</cp:revision>
  <dcterms:created xsi:type="dcterms:W3CDTF">2022-03-27T08:51:30Z</dcterms:created>
  <dcterms:modified xsi:type="dcterms:W3CDTF">2022-03-28T18:04:25Z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50be1a0b9ef94fe1bf490685dc317aea</vt:lpwstr>
  </property>
</Properties>
</file>