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60" r:id="rId5"/>
    <p:sldId id="302" r:id="rId6"/>
    <p:sldId id="261" r:id="rId7"/>
    <p:sldId id="262" r:id="rId8"/>
    <p:sldId id="264" r:id="rId9"/>
    <p:sldId id="266" r:id="rId10"/>
    <p:sldId id="268" r:id="rId11"/>
    <p:sldId id="269" r:id="rId12"/>
    <p:sldId id="270" r:id="rId13"/>
    <p:sldId id="272" r:id="rId14"/>
    <p:sldId id="275" r:id="rId15"/>
    <p:sldId id="278" r:id="rId16"/>
    <p:sldId id="283" r:id="rId17"/>
    <p:sldId id="285" r:id="rId18"/>
    <p:sldId id="304" r:id="rId19"/>
    <p:sldId id="288" r:id="rId20"/>
    <p:sldId id="305" r:id="rId21"/>
    <p:sldId id="306" r:id="rId22"/>
    <p:sldId id="307" r:id="rId23"/>
    <p:sldId id="308" r:id="rId24"/>
    <p:sldId id="309" r:id="rId25"/>
    <p:sldId id="310" r:id="rId26"/>
    <p:sldId id="311" r:id="rId27"/>
    <p:sldId id="312" r:id="rId28"/>
  </p:sldIdLst>
  <p:sldSz cx="12192000" cy="6858000"/>
  <p:notesSz cx="12192000" cy="6858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D8BD707-D9CF-40AE-B4C6-C98DA3205C09}"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98755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8BD707-D9CF-40AE-B4C6-C98DA3205C09}"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298951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8BD707-D9CF-40AE-B4C6-C98DA3205C09}"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54522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D8BD707-D9CF-40AE-B4C6-C98DA3205C09}"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56018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2702256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D8BD707-D9CF-40AE-B4C6-C98DA3205C09}"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85105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D8BD707-D9CF-40AE-B4C6-C98DA3205C09}" type="datetimeFigureOut">
              <a:rPr lang="en-US" smtClean="0"/>
              <a:t>3/28/2022</a:t>
            </a:fld>
            <a:endParaRPr lang="en-US"/>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395120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D8BD707-D9CF-40AE-B4C6-C98DA3205C09}" type="datetimeFigureOut">
              <a:rPr lang="en-US" smtClean="0"/>
              <a:t>3/28/2022</a:t>
            </a:fld>
            <a:endParaRPr lang="en-US"/>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43407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3/28/2022</a:t>
            </a:fld>
            <a:endParaRPr lang="en-US"/>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3649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205814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6F15528-21DE-4FAA-801E-634DDDAF4B2B}" type="slidenum">
              <a:rPr lang="id-ID" smtClean="0"/>
              <a:t>‹#›</a:t>
            </a:fld>
            <a:endParaRPr lang="id-ID"/>
          </a:p>
        </p:txBody>
      </p:sp>
    </p:spTree>
    <p:extLst>
      <p:ext uri="{BB962C8B-B14F-4D97-AF65-F5344CB8AC3E}">
        <p14:creationId xmlns:p14="http://schemas.microsoft.com/office/powerpoint/2010/main" val="328900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3/28/2022</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id-ID" smtClean="0"/>
              <a:t>‹#›</a:t>
            </a:fld>
            <a:endParaRPr lang="id-ID"/>
          </a:p>
        </p:txBody>
      </p:sp>
    </p:spTree>
    <p:extLst>
      <p:ext uri="{BB962C8B-B14F-4D97-AF65-F5344CB8AC3E}">
        <p14:creationId xmlns:p14="http://schemas.microsoft.com/office/powerpoint/2010/main" val="13094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133600" y="1447800"/>
            <a:ext cx="7545071" cy="833562"/>
          </a:xfrm>
          <a:prstGeom prst="rect">
            <a:avLst/>
          </a:prstGeom>
        </p:spPr>
        <p:txBody>
          <a:bodyPr vert="horz" wrap="square" lIns="0" tIns="12700" rIns="0" bIns="0" rtlCol="0">
            <a:spAutoFit/>
          </a:bodyPr>
          <a:lstStyle/>
          <a:p>
            <a:pPr algn="ctr">
              <a:lnSpc>
                <a:spcPts val="6355"/>
              </a:lnSpc>
              <a:spcBef>
                <a:spcPts val="100"/>
              </a:spcBef>
            </a:pPr>
            <a:r>
              <a:rPr sz="5400" spc="-175" dirty="0">
                <a:latin typeface="Trebuchet MS"/>
                <a:cs typeface="Trebuchet MS"/>
              </a:rPr>
              <a:t>PRAKTIKUM</a:t>
            </a:r>
            <a:r>
              <a:rPr sz="5400" spc="-484" dirty="0">
                <a:latin typeface="Trebuchet MS"/>
                <a:cs typeface="Trebuchet MS"/>
              </a:rPr>
              <a:t> </a:t>
            </a:r>
            <a:r>
              <a:rPr sz="5400" spc="-225" dirty="0" smtClean="0">
                <a:latin typeface="Trebuchet MS"/>
                <a:cs typeface="Trebuchet MS"/>
              </a:rPr>
              <a:t>FARMAKOLOGI</a:t>
            </a:r>
          </a:p>
        </p:txBody>
      </p:sp>
      <p:sp>
        <p:nvSpPr>
          <p:cNvPr id="4" name="object 4"/>
          <p:cNvSpPr txBox="1"/>
          <p:nvPr/>
        </p:nvSpPr>
        <p:spPr>
          <a:xfrm>
            <a:off x="3526077" y="3886200"/>
            <a:ext cx="5363845" cy="2199961"/>
          </a:xfrm>
          <a:prstGeom prst="rect">
            <a:avLst/>
          </a:prstGeom>
        </p:spPr>
        <p:txBody>
          <a:bodyPr vert="horz" wrap="square" lIns="0" tIns="40005" rIns="0" bIns="0" rtlCol="0">
            <a:spAutoFit/>
          </a:bodyPr>
          <a:lstStyle/>
          <a:p>
            <a:pPr marL="12700">
              <a:lnSpc>
                <a:spcPct val="100000"/>
              </a:lnSpc>
              <a:spcBef>
                <a:spcPts val="315"/>
              </a:spcBef>
            </a:pPr>
            <a:r>
              <a:rPr sz="2200" spc="-270" dirty="0" smtClean="0">
                <a:latin typeface="Arial"/>
                <a:cs typeface="Arial"/>
              </a:rPr>
              <a:t>KELOMPOK 3 </a:t>
            </a:r>
            <a:r>
              <a:rPr sz="2200" spc="-375" dirty="0" smtClean="0">
                <a:latin typeface="Arial"/>
                <a:cs typeface="Arial"/>
              </a:rPr>
              <a:t> </a:t>
            </a:r>
            <a:r>
              <a:rPr sz="2200" spc="-20" dirty="0">
                <a:latin typeface="Arial"/>
                <a:cs typeface="Arial"/>
              </a:rPr>
              <a:t>:</a:t>
            </a:r>
            <a:endParaRPr sz="2200" dirty="0">
              <a:latin typeface="Arial"/>
              <a:cs typeface="Arial"/>
            </a:endParaRPr>
          </a:p>
          <a:p>
            <a:pPr marL="469900" indent="-457834">
              <a:lnSpc>
                <a:spcPct val="100000"/>
              </a:lnSpc>
              <a:spcBef>
                <a:spcPts val="220"/>
              </a:spcBef>
              <a:buAutoNum type="arabicPeriod"/>
              <a:tabLst>
                <a:tab pos="469900" algn="l"/>
                <a:tab pos="470534" algn="l"/>
              </a:tabLst>
            </a:pPr>
            <a:r>
              <a:rPr sz="2200" spc="-105" dirty="0" err="1" smtClean="0">
                <a:latin typeface="Arial"/>
                <a:cs typeface="Arial"/>
              </a:rPr>
              <a:t>Mifta</a:t>
            </a:r>
            <a:r>
              <a:rPr sz="2200" spc="-105" dirty="0" smtClean="0">
                <a:latin typeface="Arial"/>
                <a:cs typeface="Arial"/>
              </a:rPr>
              <a:t> </a:t>
            </a:r>
            <a:r>
              <a:rPr sz="2200" spc="-105" dirty="0" err="1" smtClean="0">
                <a:latin typeface="Arial"/>
                <a:cs typeface="Arial"/>
              </a:rPr>
              <a:t>Arsya</a:t>
            </a:r>
            <a:r>
              <a:rPr sz="2200" spc="-105" dirty="0" smtClean="0">
                <a:latin typeface="Arial"/>
                <a:cs typeface="Arial"/>
              </a:rPr>
              <a:t> </a:t>
            </a:r>
            <a:r>
              <a:rPr sz="2200" spc="-105" dirty="0" err="1" smtClean="0">
                <a:latin typeface="Arial"/>
                <a:cs typeface="Arial"/>
              </a:rPr>
              <a:t>Harsendi</a:t>
            </a:r>
            <a:r>
              <a:rPr sz="2200" spc="-105" dirty="0" smtClean="0">
                <a:latin typeface="Arial"/>
                <a:cs typeface="Arial"/>
              </a:rPr>
              <a:t> 201010109</a:t>
            </a:r>
          </a:p>
          <a:p>
            <a:pPr marL="469900" indent="-457834">
              <a:lnSpc>
                <a:spcPct val="100000"/>
              </a:lnSpc>
              <a:spcBef>
                <a:spcPts val="220"/>
              </a:spcBef>
              <a:buAutoNum type="arabicPeriod"/>
              <a:tabLst>
                <a:tab pos="469900" algn="l"/>
                <a:tab pos="470534" algn="l"/>
              </a:tabLst>
            </a:pPr>
            <a:r>
              <a:rPr lang="x-none" sz="2200" spc="-105" smtClean="0">
                <a:latin typeface="Arial"/>
                <a:cs typeface="Arial"/>
              </a:rPr>
              <a:t>Nelva Regita Putri 2010101010</a:t>
            </a:r>
          </a:p>
          <a:p>
            <a:pPr marL="469900" indent="-457834">
              <a:lnSpc>
                <a:spcPct val="100000"/>
              </a:lnSpc>
              <a:spcBef>
                <a:spcPts val="220"/>
              </a:spcBef>
              <a:buAutoNum type="arabicPeriod"/>
              <a:tabLst>
                <a:tab pos="469900" algn="l"/>
                <a:tab pos="470534" algn="l"/>
              </a:tabLst>
            </a:pPr>
            <a:r>
              <a:rPr lang="x-none" sz="2200" spc="-105" smtClean="0">
                <a:latin typeface="Arial"/>
                <a:cs typeface="Arial"/>
              </a:rPr>
              <a:t>Intan Nur Aulia Dewi 2010101011</a:t>
            </a:r>
          </a:p>
          <a:p>
            <a:pPr marL="469900" indent="-457834">
              <a:lnSpc>
                <a:spcPct val="100000"/>
              </a:lnSpc>
              <a:spcBef>
                <a:spcPts val="220"/>
              </a:spcBef>
              <a:buAutoNum type="arabicPeriod"/>
              <a:tabLst>
                <a:tab pos="469900" algn="l"/>
                <a:tab pos="470534" algn="l"/>
              </a:tabLst>
            </a:pPr>
            <a:r>
              <a:rPr lang="x-none" sz="2200" spc="-105" smtClean="0">
                <a:latin typeface="Arial"/>
                <a:cs typeface="Arial"/>
              </a:rPr>
              <a:t>Rahma Putri Afisya 2010101012 </a:t>
            </a:r>
          </a:p>
          <a:p>
            <a:pPr marL="469900" indent="-457834">
              <a:lnSpc>
                <a:spcPct val="100000"/>
              </a:lnSpc>
              <a:spcBef>
                <a:spcPts val="220"/>
              </a:spcBef>
              <a:buAutoNum type="arabicPeriod"/>
              <a:tabLst>
                <a:tab pos="469900" algn="l"/>
                <a:tab pos="470534" algn="l"/>
              </a:tabLst>
            </a:pPr>
            <a:r>
              <a:rPr lang="x-none" sz="2200" spc="-105" smtClean="0">
                <a:latin typeface="Arial"/>
                <a:cs typeface="Arial"/>
              </a:rPr>
              <a:t>Syelina Dwi Aryanti 2010101013</a:t>
            </a:r>
            <a:endParaRPr sz="2200" dirty="0">
              <a:latin typeface="Arial"/>
              <a:cs typeface="Arial"/>
            </a:endParaRPr>
          </a:p>
        </p:txBody>
      </p:sp>
      <p:sp>
        <p:nvSpPr>
          <p:cNvPr id="6" name="Rectangle 5"/>
          <p:cNvSpPr/>
          <p:nvPr/>
        </p:nvSpPr>
        <p:spPr>
          <a:xfrm>
            <a:off x="2743200" y="2667000"/>
            <a:ext cx="6538649" cy="861774"/>
          </a:xfrm>
          <a:prstGeom prst="rect">
            <a:avLst/>
          </a:prstGeom>
        </p:spPr>
        <p:txBody>
          <a:bodyPr wrap="none">
            <a:spAutoFit/>
          </a:bodyPr>
          <a:lstStyle/>
          <a:p>
            <a:r>
              <a:rPr lang="id-ID" sz="5000" spc="-215" dirty="0" smtClean="0">
                <a:latin typeface="Trebuchet MS"/>
                <a:cs typeface="Trebuchet MS"/>
              </a:rPr>
              <a:t>OBAT MASA </a:t>
            </a:r>
            <a:r>
              <a:rPr lang="id-ID" sz="5000" spc="-135" dirty="0" smtClean="0">
                <a:latin typeface="Trebuchet MS"/>
                <a:cs typeface="Trebuchet MS"/>
              </a:rPr>
              <a:t>PERSALINAN</a:t>
            </a:r>
            <a:endParaRPr lang="id-ID" sz="5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81400" y="335578"/>
            <a:ext cx="4773871" cy="504625"/>
          </a:xfrm>
          <a:prstGeom prst="rect">
            <a:avLst/>
          </a:prstGeom>
        </p:spPr>
        <p:txBody>
          <a:bodyPr vert="horz" wrap="square" lIns="0" tIns="12065" rIns="0" bIns="0" rtlCol="0">
            <a:spAutoFit/>
          </a:bodyPr>
          <a:lstStyle/>
          <a:p>
            <a:pPr marL="12700" algn="just">
              <a:lnSpc>
                <a:spcPct val="100000"/>
              </a:lnSpc>
              <a:spcBef>
                <a:spcPts val="95"/>
              </a:spcBef>
            </a:pPr>
            <a:r>
              <a:rPr sz="3200" b="1" dirty="0">
                <a:latin typeface="Times New Roman" panose="02020603050405020304" pitchFamily="18" charset="0"/>
                <a:cs typeface="Times New Roman" panose="02020603050405020304" pitchFamily="18" charset="0"/>
              </a:rPr>
              <a:t>4. </a:t>
            </a:r>
            <a:r>
              <a:rPr sz="3200" b="1" spc="-5" dirty="0">
                <a:latin typeface="Times New Roman" panose="02020603050405020304" pitchFamily="18" charset="0"/>
                <a:cs typeface="Times New Roman" panose="02020603050405020304" pitchFamily="18" charset="0"/>
              </a:rPr>
              <a:t>Aqua Pro</a:t>
            </a:r>
            <a:r>
              <a:rPr sz="3200" b="1" spc="-320" dirty="0">
                <a:latin typeface="Times New Roman" panose="02020603050405020304" pitchFamily="18" charset="0"/>
                <a:cs typeface="Times New Roman" panose="02020603050405020304" pitchFamily="18" charset="0"/>
              </a:rPr>
              <a:t> </a:t>
            </a:r>
            <a:r>
              <a:rPr sz="3200" b="1" spc="-5" dirty="0">
                <a:latin typeface="Times New Roman" panose="02020603050405020304" pitchFamily="18" charset="0"/>
                <a:cs typeface="Times New Roman" panose="02020603050405020304" pitchFamily="18" charset="0"/>
              </a:rPr>
              <a:t>Injection</a:t>
            </a:r>
          </a:p>
        </p:txBody>
      </p:sp>
      <p:sp>
        <p:nvSpPr>
          <p:cNvPr id="3" name="object 3"/>
          <p:cNvSpPr txBox="1"/>
          <p:nvPr/>
        </p:nvSpPr>
        <p:spPr>
          <a:xfrm>
            <a:off x="3581400" y="1219200"/>
            <a:ext cx="8229600" cy="4673074"/>
          </a:xfrm>
          <a:prstGeom prst="rect">
            <a:avLst/>
          </a:prstGeom>
        </p:spPr>
        <p:txBody>
          <a:bodyPr vert="horz" wrap="square" lIns="0" tIns="12700" rIns="0" bIns="0" rtlCol="0">
            <a:spAutoFit/>
          </a:bodyPr>
          <a:lstStyle/>
          <a:p>
            <a:pPr marL="12700" algn="just">
              <a:lnSpc>
                <a:spcPts val="1835"/>
              </a:lnSpc>
              <a:spcBef>
                <a:spcPts val="100"/>
              </a:spcBef>
            </a:pPr>
            <a:r>
              <a:rPr sz="2000" spc="-5" dirty="0">
                <a:latin typeface="Times New Roman"/>
                <a:cs typeface="Times New Roman"/>
              </a:rPr>
              <a:t>Aqua </a:t>
            </a:r>
            <a:r>
              <a:rPr sz="2000" spc="5" dirty="0">
                <a:latin typeface="Times New Roman"/>
                <a:cs typeface="Times New Roman"/>
              </a:rPr>
              <a:t>Pro </a:t>
            </a:r>
            <a:r>
              <a:rPr sz="2000" dirty="0">
                <a:latin typeface="Times New Roman"/>
                <a:cs typeface="Times New Roman"/>
              </a:rPr>
              <a:t>Injection </a:t>
            </a:r>
            <a:r>
              <a:rPr sz="2000" spc="-5" dirty="0">
                <a:latin typeface="Times New Roman"/>
                <a:cs typeface="Times New Roman"/>
              </a:rPr>
              <a:t>atau air </a:t>
            </a:r>
            <a:r>
              <a:rPr sz="2000" spc="5" dirty="0">
                <a:latin typeface="Times New Roman"/>
                <a:cs typeface="Times New Roman"/>
              </a:rPr>
              <a:t>untuk </a:t>
            </a:r>
            <a:r>
              <a:rPr sz="2000" spc="-5" dirty="0">
                <a:latin typeface="Times New Roman"/>
                <a:cs typeface="Times New Roman"/>
              </a:rPr>
              <a:t>penyuntikan adalah air murni hasil destilasi </a:t>
            </a:r>
            <a:r>
              <a:rPr sz="2000" spc="-10" dirty="0">
                <a:latin typeface="Times New Roman"/>
                <a:cs typeface="Times New Roman"/>
              </a:rPr>
              <a:t>yang </a:t>
            </a:r>
            <a:r>
              <a:rPr sz="2000" spc="-5" dirty="0">
                <a:latin typeface="Times New Roman"/>
                <a:cs typeface="Times New Roman"/>
              </a:rPr>
              <a:t>telah </a:t>
            </a:r>
            <a:r>
              <a:rPr sz="2000" dirty="0">
                <a:latin typeface="Times New Roman"/>
                <a:cs typeface="Times New Roman"/>
              </a:rPr>
              <a:t>disterilkan. </a:t>
            </a:r>
            <a:r>
              <a:rPr sz="2000" spc="-5" dirty="0">
                <a:latin typeface="Times New Roman"/>
                <a:cs typeface="Times New Roman"/>
              </a:rPr>
              <a:t>Aqua</a:t>
            </a:r>
            <a:r>
              <a:rPr sz="2000" spc="-55" dirty="0">
                <a:latin typeface="Times New Roman"/>
                <a:cs typeface="Times New Roman"/>
              </a:rPr>
              <a:t> </a:t>
            </a:r>
            <a:r>
              <a:rPr sz="2000" spc="5" dirty="0" smtClean="0">
                <a:latin typeface="Times New Roman"/>
                <a:cs typeface="Times New Roman"/>
              </a:rPr>
              <a:t>Pro</a:t>
            </a:r>
            <a:r>
              <a:rPr sz="2000" dirty="0">
                <a:latin typeface="Times New Roman"/>
                <a:cs typeface="Times New Roman"/>
              </a:rPr>
              <a:t> </a:t>
            </a:r>
            <a:r>
              <a:rPr sz="2000" dirty="0" smtClean="0">
                <a:latin typeface="Times New Roman"/>
                <a:cs typeface="Times New Roman"/>
              </a:rPr>
              <a:t>Injection </a:t>
            </a:r>
            <a:r>
              <a:rPr sz="2000" spc="-5" dirty="0">
                <a:latin typeface="Times New Roman"/>
                <a:cs typeface="Times New Roman"/>
              </a:rPr>
              <a:t>biasa digunakan sebagai pelarut baagi sediaan </a:t>
            </a:r>
            <a:r>
              <a:rPr sz="2000" spc="-15" dirty="0">
                <a:latin typeface="Times New Roman"/>
                <a:cs typeface="Times New Roman"/>
              </a:rPr>
              <a:t>yang </a:t>
            </a:r>
            <a:r>
              <a:rPr sz="2000" spc="-10" dirty="0">
                <a:latin typeface="Times New Roman"/>
                <a:cs typeface="Times New Roman"/>
              </a:rPr>
              <a:t>akan dimasukkan </a:t>
            </a:r>
            <a:r>
              <a:rPr sz="2000" spc="-5" dirty="0">
                <a:latin typeface="Times New Roman"/>
                <a:cs typeface="Times New Roman"/>
              </a:rPr>
              <a:t>kedalam </a:t>
            </a:r>
            <a:r>
              <a:rPr sz="2000" spc="5" dirty="0">
                <a:latin typeface="Times New Roman"/>
                <a:cs typeface="Times New Roman"/>
              </a:rPr>
              <a:t>tubuh </a:t>
            </a:r>
            <a:r>
              <a:rPr sz="2000" spc="-5" dirty="0" err="1">
                <a:latin typeface="Times New Roman"/>
                <a:cs typeface="Times New Roman"/>
              </a:rPr>
              <a:t>melalui</a:t>
            </a:r>
            <a:r>
              <a:rPr sz="2000" spc="165" dirty="0">
                <a:latin typeface="Times New Roman"/>
                <a:cs typeface="Times New Roman"/>
              </a:rPr>
              <a:t> </a:t>
            </a:r>
            <a:r>
              <a:rPr sz="2000" dirty="0" err="1" smtClean="0">
                <a:latin typeface="Times New Roman"/>
                <a:cs typeface="Times New Roman"/>
              </a:rPr>
              <a:t>jalur</a:t>
            </a:r>
            <a:r>
              <a:rPr sz="2000" dirty="0" smtClean="0">
                <a:latin typeface="Times New Roman"/>
                <a:cs typeface="Times New Roman"/>
              </a:rPr>
              <a:t> </a:t>
            </a:r>
            <a:r>
              <a:rPr sz="2000" spc="-5" dirty="0" err="1" smtClean="0">
                <a:latin typeface="Times New Roman"/>
                <a:cs typeface="Times New Roman"/>
              </a:rPr>
              <a:t>pemberian</a:t>
            </a:r>
            <a:r>
              <a:rPr sz="2000" spc="-5" dirty="0" smtClean="0">
                <a:latin typeface="Times New Roman"/>
                <a:cs typeface="Times New Roman"/>
              </a:rPr>
              <a:t> </a:t>
            </a:r>
            <a:r>
              <a:rPr sz="2000" spc="-5" dirty="0">
                <a:latin typeface="Times New Roman"/>
                <a:cs typeface="Times New Roman"/>
              </a:rPr>
              <a:t>parenteral </a:t>
            </a:r>
            <a:r>
              <a:rPr sz="2000" dirty="0">
                <a:latin typeface="Times New Roman"/>
                <a:cs typeface="Times New Roman"/>
              </a:rPr>
              <a:t>(tanpa </a:t>
            </a:r>
            <a:r>
              <a:rPr sz="2000" spc="-5" dirty="0">
                <a:latin typeface="Times New Roman"/>
                <a:cs typeface="Times New Roman"/>
              </a:rPr>
              <a:t>melalui rongga mulut) </a:t>
            </a:r>
            <a:r>
              <a:rPr sz="2000" spc="-10" dirty="0">
                <a:latin typeface="Times New Roman"/>
                <a:cs typeface="Times New Roman"/>
              </a:rPr>
              <a:t>yang mencakup </a:t>
            </a:r>
            <a:r>
              <a:rPr sz="2000" spc="-5" dirty="0">
                <a:latin typeface="Times New Roman"/>
                <a:cs typeface="Times New Roman"/>
              </a:rPr>
              <a:t>pemberian </a:t>
            </a:r>
            <a:r>
              <a:rPr sz="2000" spc="-10" dirty="0">
                <a:latin typeface="Times New Roman"/>
                <a:cs typeface="Times New Roman"/>
              </a:rPr>
              <a:t>secara </a:t>
            </a:r>
            <a:r>
              <a:rPr sz="2000" spc="-5" dirty="0">
                <a:latin typeface="Times New Roman"/>
                <a:cs typeface="Times New Roman"/>
              </a:rPr>
              <a:t>infus, injeksi </a:t>
            </a:r>
            <a:r>
              <a:rPr sz="2000" dirty="0">
                <a:latin typeface="Times New Roman"/>
                <a:cs typeface="Times New Roman"/>
              </a:rPr>
              <a:t>(suntik) baik  pada </a:t>
            </a:r>
            <a:r>
              <a:rPr sz="2000" spc="5" dirty="0">
                <a:latin typeface="Times New Roman"/>
                <a:cs typeface="Times New Roman"/>
              </a:rPr>
              <a:t>otot </a:t>
            </a:r>
            <a:r>
              <a:rPr sz="2000" spc="-5" dirty="0">
                <a:latin typeface="Times New Roman"/>
                <a:cs typeface="Times New Roman"/>
              </a:rPr>
              <a:t>(intramuskular), pembuluh darah (intravena), maupun jaringan </a:t>
            </a:r>
            <a:r>
              <a:rPr sz="2000" spc="-10" dirty="0">
                <a:latin typeface="Times New Roman"/>
                <a:cs typeface="Times New Roman"/>
              </a:rPr>
              <a:t>bawah </a:t>
            </a:r>
            <a:r>
              <a:rPr sz="2000" dirty="0">
                <a:latin typeface="Times New Roman"/>
                <a:cs typeface="Times New Roman"/>
              </a:rPr>
              <a:t>kulit (subkutan), </a:t>
            </a:r>
            <a:r>
              <a:rPr sz="2000" spc="-5" dirty="0">
                <a:latin typeface="Times New Roman"/>
                <a:cs typeface="Times New Roman"/>
              </a:rPr>
              <a:t>serta tetes</a:t>
            </a:r>
            <a:r>
              <a:rPr sz="2000" spc="135" dirty="0">
                <a:latin typeface="Times New Roman"/>
                <a:cs typeface="Times New Roman"/>
              </a:rPr>
              <a:t> </a:t>
            </a:r>
            <a:r>
              <a:rPr sz="2000" spc="-15" dirty="0">
                <a:latin typeface="Times New Roman"/>
                <a:cs typeface="Times New Roman"/>
              </a:rPr>
              <a:t>mata</a:t>
            </a:r>
            <a:endParaRPr sz="2000" dirty="0">
              <a:latin typeface="Times New Roman"/>
              <a:cs typeface="Times New Roman"/>
            </a:endParaRPr>
          </a:p>
          <a:p>
            <a:pPr marL="241300" indent="-228600" algn="just">
              <a:lnSpc>
                <a:spcPct val="100000"/>
              </a:lnSpc>
              <a:spcBef>
                <a:spcPts val="335"/>
              </a:spcBef>
              <a:buFont typeface="Arial"/>
              <a:buChar char="•"/>
              <a:tabLst>
                <a:tab pos="240665" algn="l"/>
                <a:tab pos="241300" algn="l"/>
              </a:tabLst>
            </a:pPr>
            <a:r>
              <a:rPr sz="2000" b="1" spc="-5" dirty="0">
                <a:latin typeface="Times New Roman"/>
                <a:cs typeface="Times New Roman"/>
              </a:rPr>
              <a:t>Kategori </a:t>
            </a:r>
            <a:r>
              <a:rPr sz="2000" b="1" dirty="0">
                <a:latin typeface="Times New Roman"/>
                <a:cs typeface="Times New Roman"/>
              </a:rPr>
              <a:t>: </a:t>
            </a:r>
            <a:r>
              <a:rPr sz="2000" dirty="0">
                <a:latin typeface="Times New Roman"/>
                <a:cs typeface="Times New Roman"/>
              </a:rPr>
              <a:t>obat</a:t>
            </a:r>
            <a:r>
              <a:rPr sz="2000" spc="-10" dirty="0">
                <a:latin typeface="Times New Roman"/>
                <a:cs typeface="Times New Roman"/>
              </a:rPr>
              <a:t> keras</a:t>
            </a:r>
            <a:endParaRPr sz="2000" dirty="0">
              <a:latin typeface="Times New Roman"/>
              <a:cs typeface="Times New Roman"/>
            </a:endParaRPr>
          </a:p>
          <a:p>
            <a:pPr marL="241300" indent="-228600" algn="just">
              <a:lnSpc>
                <a:spcPct val="100000"/>
              </a:lnSpc>
              <a:spcBef>
                <a:spcPts val="360"/>
              </a:spcBef>
              <a:buFont typeface="Arial"/>
              <a:buChar char="•"/>
              <a:tabLst>
                <a:tab pos="240665" algn="l"/>
                <a:tab pos="241300" algn="l"/>
              </a:tabLst>
            </a:pPr>
            <a:r>
              <a:rPr sz="2000" b="1" spc="-5" dirty="0">
                <a:latin typeface="Times New Roman"/>
                <a:cs typeface="Times New Roman"/>
              </a:rPr>
              <a:t>Aturan pakai </a:t>
            </a:r>
            <a:r>
              <a:rPr sz="2000" b="1" dirty="0">
                <a:latin typeface="Times New Roman"/>
                <a:cs typeface="Times New Roman"/>
              </a:rPr>
              <a:t>:</a:t>
            </a:r>
            <a:r>
              <a:rPr sz="2000" b="1" spc="40" dirty="0">
                <a:latin typeface="Times New Roman"/>
                <a:cs typeface="Times New Roman"/>
              </a:rPr>
              <a:t> </a:t>
            </a:r>
            <a:r>
              <a:rPr sz="2000" dirty="0">
                <a:latin typeface="Times New Roman"/>
                <a:cs typeface="Times New Roman"/>
              </a:rPr>
              <a:t>-</a:t>
            </a:r>
          </a:p>
          <a:p>
            <a:pPr marL="241300" indent="-228600" algn="just">
              <a:lnSpc>
                <a:spcPct val="100000"/>
              </a:lnSpc>
              <a:spcBef>
                <a:spcPts val="360"/>
              </a:spcBef>
              <a:buFont typeface="Arial"/>
              <a:buChar char="•"/>
              <a:tabLst>
                <a:tab pos="240665" algn="l"/>
                <a:tab pos="241300" algn="l"/>
              </a:tabLst>
            </a:pPr>
            <a:r>
              <a:rPr sz="2000" b="1" spc="-5" dirty="0">
                <a:latin typeface="Times New Roman"/>
                <a:cs typeface="Times New Roman"/>
              </a:rPr>
              <a:t>Cara </a:t>
            </a:r>
            <a:r>
              <a:rPr sz="2000" b="1" spc="-5" dirty="0" err="1">
                <a:latin typeface="Times New Roman"/>
                <a:cs typeface="Times New Roman"/>
              </a:rPr>
              <a:t>penggunaan</a:t>
            </a:r>
            <a:r>
              <a:rPr sz="2000" b="1" spc="-5" dirty="0">
                <a:latin typeface="Times New Roman"/>
                <a:cs typeface="Times New Roman"/>
              </a:rPr>
              <a:t> </a:t>
            </a:r>
            <a:r>
              <a:rPr sz="2000" b="1" dirty="0" smtClean="0">
                <a:latin typeface="Times New Roman"/>
                <a:cs typeface="Times New Roman"/>
              </a:rPr>
              <a:t>: </a:t>
            </a:r>
            <a:r>
              <a:rPr sz="2000" spc="-5" dirty="0" err="1" smtClean="0">
                <a:latin typeface="Times New Roman"/>
                <a:cs typeface="Times New Roman"/>
              </a:rPr>
              <a:t>Penggunaan</a:t>
            </a:r>
            <a:r>
              <a:rPr sz="2000" spc="-5" dirty="0" smtClean="0">
                <a:latin typeface="Times New Roman"/>
                <a:cs typeface="Times New Roman"/>
              </a:rPr>
              <a:t> </a:t>
            </a:r>
            <a:r>
              <a:rPr sz="2000" spc="-5" dirty="0">
                <a:latin typeface="Times New Roman"/>
                <a:cs typeface="Times New Roman"/>
              </a:rPr>
              <a:t>Aqua </a:t>
            </a:r>
            <a:r>
              <a:rPr sz="2000" spc="5" dirty="0">
                <a:latin typeface="Times New Roman"/>
                <a:cs typeface="Times New Roman"/>
              </a:rPr>
              <a:t>Pro </a:t>
            </a:r>
            <a:r>
              <a:rPr sz="2000" dirty="0">
                <a:latin typeface="Times New Roman"/>
                <a:cs typeface="Times New Roman"/>
              </a:rPr>
              <a:t>Injection </a:t>
            </a:r>
            <a:r>
              <a:rPr sz="2000" spc="-5" dirty="0">
                <a:latin typeface="Times New Roman"/>
                <a:cs typeface="Times New Roman"/>
              </a:rPr>
              <a:t>disesuaikan dengan </a:t>
            </a:r>
            <a:r>
              <a:rPr sz="2000" dirty="0">
                <a:latin typeface="Times New Roman"/>
                <a:cs typeface="Times New Roman"/>
              </a:rPr>
              <a:t>kebutuhan obat </a:t>
            </a:r>
            <a:r>
              <a:rPr sz="2000" spc="-10" dirty="0">
                <a:latin typeface="Times New Roman"/>
                <a:cs typeface="Times New Roman"/>
              </a:rPr>
              <a:t>yang akan</a:t>
            </a:r>
            <a:r>
              <a:rPr sz="2000" spc="-155" dirty="0">
                <a:latin typeface="Times New Roman"/>
                <a:cs typeface="Times New Roman"/>
              </a:rPr>
              <a:t> </a:t>
            </a:r>
            <a:r>
              <a:rPr sz="2000" dirty="0">
                <a:latin typeface="Times New Roman"/>
                <a:cs typeface="Times New Roman"/>
              </a:rPr>
              <a:t>dilarutkan.</a:t>
            </a:r>
          </a:p>
          <a:p>
            <a:pPr marL="241300" indent="-228600" algn="just">
              <a:lnSpc>
                <a:spcPts val="1835"/>
              </a:lnSpc>
              <a:spcBef>
                <a:spcPts val="360"/>
              </a:spcBef>
              <a:buFont typeface="Arial"/>
              <a:buChar char="•"/>
              <a:tabLst>
                <a:tab pos="240665" algn="l"/>
                <a:tab pos="241300" algn="l"/>
              </a:tabLst>
            </a:pPr>
            <a:r>
              <a:rPr sz="2000" dirty="0">
                <a:latin typeface="Times New Roman"/>
                <a:cs typeface="Times New Roman"/>
              </a:rPr>
              <a:t>Dosis : </a:t>
            </a:r>
            <a:r>
              <a:rPr sz="2000" spc="-5" dirty="0">
                <a:latin typeface="Times New Roman"/>
                <a:cs typeface="Times New Roman"/>
              </a:rPr>
              <a:t>Aqua </a:t>
            </a:r>
            <a:r>
              <a:rPr sz="2000" spc="10" dirty="0">
                <a:latin typeface="Times New Roman"/>
                <a:cs typeface="Times New Roman"/>
              </a:rPr>
              <a:t>Pro </a:t>
            </a:r>
            <a:r>
              <a:rPr sz="2000" dirty="0">
                <a:latin typeface="Times New Roman"/>
                <a:cs typeface="Times New Roman"/>
              </a:rPr>
              <a:t>Injection </a:t>
            </a:r>
            <a:r>
              <a:rPr sz="2000" spc="-10" dirty="0">
                <a:latin typeface="Times New Roman"/>
                <a:cs typeface="Times New Roman"/>
              </a:rPr>
              <a:t>merupakan </a:t>
            </a:r>
            <a:r>
              <a:rPr sz="2000" dirty="0">
                <a:latin typeface="Times New Roman"/>
                <a:cs typeface="Times New Roman"/>
              </a:rPr>
              <a:t>obat </a:t>
            </a:r>
            <a:r>
              <a:rPr sz="2000" spc="-15" dirty="0">
                <a:latin typeface="Times New Roman"/>
                <a:cs typeface="Times New Roman"/>
              </a:rPr>
              <a:t>yang </a:t>
            </a:r>
            <a:r>
              <a:rPr sz="2000" spc="-10" dirty="0">
                <a:latin typeface="Times New Roman"/>
                <a:cs typeface="Times New Roman"/>
              </a:rPr>
              <a:t>termasuk ke </a:t>
            </a:r>
            <a:r>
              <a:rPr sz="2000" dirty="0">
                <a:latin typeface="Times New Roman"/>
                <a:cs typeface="Times New Roman"/>
              </a:rPr>
              <a:t>dalam </a:t>
            </a:r>
            <a:r>
              <a:rPr sz="2000" spc="-5" dirty="0">
                <a:latin typeface="Times New Roman"/>
                <a:cs typeface="Times New Roman"/>
              </a:rPr>
              <a:t>golongan </a:t>
            </a:r>
            <a:r>
              <a:rPr sz="2000" dirty="0">
                <a:latin typeface="Times New Roman"/>
                <a:cs typeface="Times New Roman"/>
              </a:rPr>
              <a:t>obat </a:t>
            </a:r>
            <a:r>
              <a:rPr sz="2000" spc="-10" dirty="0">
                <a:latin typeface="Times New Roman"/>
                <a:cs typeface="Times New Roman"/>
              </a:rPr>
              <a:t>keras </a:t>
            </a:r>
            <a:r>
              <a:rPr sz="2000" spc="-5" dirty="0">
                <a:latin typeface="Times New Roman"/>
                <a:cs typeface="Times New Roman"/>
              </a:rPr>
              <a:t>sehingga </a:t>
            </a:r>
            <a:r>
              <a:rPr sz="2000" dirty="0">
                <a:latin typeface="Times New Roman"/>
                <a:cs typeface="Times New Roman"/>
              </a:rPr>
              <a:t>pada</a:t>
            </a:r>
            <a:r>
              <a:rPr sz="2000" spc="5" dirty="0">
                <a:latin typeface="Times New Roman"/>
                <a:cs typeface="Times New Roman"/>
              </a:rPr>
              <a:t> </a:t>
            </a:r>
            <a:r>
              <a:rPr sz="2000" spc="-5" dirty="0">
                <a:latin typeface="Times New Roman"/>
                <a:cs typeface="Times New Roman"/>
              </a:rPr>
              <a:t>setiap</a:t>
            </a:r>
            <a:endParaRPr sz="2000" dirty="0">
              <a:latin typeface="Times New Roman"/>
              <a:cs typeface="Times New Roman"/>
            </a:endParaRPr>
          </a:p>
          <a:p>
            <a:pPr marL="241300" marR="897255" algn="just">
              <a:lnSpc>
                <a:spcPct val="70000"/>
              </a:lnSpc>
              <a:spcBef>
                <a:spcPts val="325"/>
              </a:spcBef>
            </a:pPr>
            <a:r>
              <a:rPr sz="2000" spc="-5" dirty="0">
                <a:latin typeface="Times New Roman"/>
                <a:cs typeface="Times New Roman"/>
              </a:rPr>
              <a:t>pembeliannya </a:t>
            </a:r>
            <a:r>
              <a:rPr sz="2000" dirty="0">
                <a:latin typeface="Times New Roman"/>
                <a:cs typeface="Times New Roman"/>
              </a:rPr>
              <a:t>harus </a:t>
            </a:r>
            <a:r>
              <a:rPr sz="2000" spc="-10" dirty="0">
                <a:latin typeface="Times New Roman"/>
                <a:cs typeface="Times New Roman"/>
              </a:rPr>
              <a:t>menggunakan resep </a:t>
            </a:r>
            <a:r>
              <a:rPr sz="2000" spc="-15" dirty="0">
                <a:latin typeface="Times New Roman"/>
                <a:cs typeface="Times New Roman"/>
              </a:rPr>
              <a:t>dokter. </a:t>
            </a:r>
            <a:r>
              <a:rPr sz="2000" spc="-5" dirty="0">
                <a:latin typeface="Times New Roman"/>
                <a:cs typeface="Times New Roman"/>
              </a:rPr>
              <a:t>Penggunaan Aqua </a:t>
            </a:r>
            <a:r>
              <a:rPr sz="2000" spc="5" dirty="0">
                <a:latin typeface="Times New Roman"/>
                <a:cs typeface="Times New Roman"/>
              </a:rPr>
              <a:t>Pro </a:t>
            </a:r>
            <a:r>
              <a:rPr sz="2000" dirty="0">
                <a:latin typeface="Times New Roman"/>
                <a:cs typeface="Times New Roman"/>
              </a:rPr>
              <a:t>Injection </a:t>
            </a:r>
            <a:r>
              <a:rPr sz="2000" spc="-5" dirty="0">
                <a:latin typeface="Times New Roman"/>
                <a:cs typeface="Times New Roman"/>
              </a:rPr>
              <a:t>disesuaikan dengan  </a:t>
            </a:r>
            <a:r>
              <a:rPr sz="2000" dirty="0">
                <a:latin typeface="Times New Roman"/>
                <a:cs typeface="Times New Roman"/>
              </a:rPr>
              <a:t>kebutuhan obat </a:t>
            </a:r>
            <a:r>
              <a:rPr sz="2000" spc="-10" dirty="0">
                <a:latin typeface="Times New Roman"/>
                <a:cs typeface="Times New Roman"/>
              </a:rPr>
              <a:t>yang akan</a:t>
            </a:r>
            <a:r>
              <a:rPr sz="2000" dirty="0">
                <a:latin typeface="Times New Roman"/>
                <a:cs typeface="Times New Roman"/>
              </a:rPr>
              <a:t> dilarutkan.</a:t>
            </a:r>
          </a:p>
          <a:p>
            <a:pPr marL="241300" indent="-228600" algn="just">
              <a:lnSpc>
                <a:spcPct val="100000"/>
              </a:lnSpc>
              <a:spcBef>
                <a:spcPts val="360"/>
              </a:spcBef>
              <a:buFont typeface="Arial"/>
              <a:buChar char="•"/>
              <a:tabLst>
                <a:tab pos="240665" algn="l"/>
                <a:tab pos="241300" algn="l"/>
              </a:tabLst>
            </a:pPr>
            <a:r>
              <a:rPr sz="2000" b="1" spc="-10" dirty="0">
                <a:latin typeface="Times New Roman"/>
                <a:cs typeface="Times New Roman"/>
              </a:rPr>
              <a:t>Efek </a:t>
            </a:r>
            <a:r>
              <a:rPr sz="2000" b="1" spc="-5" dirty="0">
                <a:latin typeface="Times New Roman"/>
                <a:cs typeface="Times New Roman"/>
              </a:rPr>
              <a:t>samping </a:t>
            </a:r>
            <a:r>
              <a:rPr sz="2000" b="1" dirty="0">
                <a:latin typeface="Times New Roman"/>
                <a:cs typeface="Times New Roman"/>
              </a:rPr>
              <a:t>:</a:t>
            </a:r>
            <a:r>
              <a:rPr sz="2000" b="1" spc="55" dirty="0">
                <a:latin typeface="Times New Roman"/>
                <a:cs typeface="Times New Roman"/>
              </a:rPr>
              <a:t> </a:t>
            </a:r>
            <a:r>
              <a:rPr sz="2000" dirty="0">
                <a:latin typeface="Times New Roman"/>
                <a:cs typeface="Times New Roman"/>
              </a:rPr>
              <a:t>-</a:t>
            </a:r>
          </a:p>
          <a:p>
            <a:pPr marL="241300" indent="-228600" algn="just">
              <a:lnSpc>
                <a:spcPct val="100000"/>
              </a:lnSpc>
              <a:spcBef>
                <a:spcPts val="340"/>
              </a:spcBef>
              <a:buFont typeface="Arial"/>
              <a:buChar char="•"/>
              <a:tabLst>
                <a:tab pos="240665" algn="l"/>
                <a:tab pos="241300" algn="l"/>
              </a:tabLst>
            </a:pPr>
            <a:r>
              <a:rPr sz="2000" b="1" spc="-5" dirty="0">
                <a:latin typeface="Times New Roman"/>
                <a:cs typeface="Times New Roman"/>
              </a:rPr>
              <a:t>Kategori </a:t>
            </a:r>
            <a:r>
              <a:rPr sz="2000" b="1" spc="-10" dirty="0">
                <a:latin typeface="Times New Roman"/>
                <a:cs typeface="Times New Roman"/>
              </a:rPr>
              <a:t>kehamilan </a:t>
            </a:r>
            <a:r>
              <a:rPr sz="2000" b="1" dirty="0">
                <a:latin typeface="Times New Roman"/>
                <a:cs typeface="Times New Roman"/>
              </a:rPr>
              <a:t>:</a:t>
            </a:r>
            <a:r>
              <a:rPr sz="2000" b="1" spc="75" dirty="0">
                <a:latin typeface="Times New Roman"/>
                <a:cs typeface="Times New Roman"/>
              </a:rPr>
              <a:t> </a:t>
            </a:r>
            <a:r>
              <a:rPr sz="2000" dirty="0">
                <a:latin typeface="Times New Roman"/>
                <a:cs typeface="Times New Roman"/>
              </a:rPr>
              <a:t>-</a:t>
            </a:r>
          </a:p>
        </p:txBody>
      </p:sp>
      <p:sp>
        <p:nvSpPr>
          <p:cNvPr id="4" name="object 4"/>
          <p:cNvSpPr/>
          <p:nvPr/>
        </p:nvSpPr>
        <p:spPr>
          <a:xfrm>
            <a:off x="304800" y="2133600"/>
            <a:ext cx="2770780" cy="195376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200" y="685800"/>
            <a:ext cx="5861685" cy="443070"/>
          </a:xfrm>
          <a:prstGeom prst="rect">
            <a:avLst/>
          </a:prstGeom>
        </p:spPr>
        <p:txBody>
          <a:bodyPr vert="horz" wrap="square" lIns="0" tIns="12065" rIns="0" bIns="0" rtlCol="0">
            <a:spAutoFit/>
          </a:bodyPr>
          <a:lstStyle/>
          <a:p>
            <a:pPr marL="12700">
              <a:lnSpc>
                <a:spcPct val="100000"/>
              </a:lnSpc>
              <a:spcBef>
                <a:spcPts val="95"/>
              </a:spcBef>
            </a:pPr>
            <a:r>
              <a:rPr sz="2800" b="1" spc="-5" dirty="0">
                <a:latin typeface="Times New Roman" panose="02020603050405020304" pitchFamily="18" charset="0"/>
                <a:cs typeface="Times New Roman" panose="02020603050405020304" pitchFamily="18" charset="0"/>
              </a:rPr>
              <a:t>5. </a:t>
            </a:r>
            <a:r>
              <a:rPr sz="2800" b="1" spc="-10" dirty="0">
                <a:latin typeface="Times New Roman" panose="02020603050405020304" pitchFamily="18" charset="0"/>
                <a:cs typeface="Times New Roman" panose="02020603050405020304" pitchFamily="18" charset="0"/>
              </a:rPr>
              <a:t>Kalsium </a:t>
            </a:r>
            <a:r>
              <a:rPr sz="2800" b="1" dirty="0">
                <a:latin typeface="Times New Roman" panose="02020603050405020304" pitchFamily="18" charset="0"/>
                <a:cs typeface="Times New Roman" panose="02020603050405020304" pitchFamily="18" charset="0"/>
              </a:rPr>
              <a:t>Glukonat</a:t>
            </a:r>
            <a:r>
              <a:rPr sz="2800" b="1" spc="-25" dirty="0">
                <a:latin typeface="Times New Roman" panose="02020603050405020304" pitchFamily="18" charset="0"/>
                <a:cs typeface="Times New Roman" panose="02020603050405020304" pitchFamily="18" charset="0"/>
              </a:rPr>
              <a:t> </a:t>
            </a:r>
            <a:r>
              <a:rPr sz="2800" b="1" dirty="0">
                <a:latin typeface="Times New Roman" panose="02020603050405020304" pitchFamily="18" charset="0"/>
                <a:cs typeface="Times New Roman" panose="02020603050405020304" pitchFamily="18" charset="0"/>
              </a:rPr>
              <a:t>10%</a:t>
            </a:r>
          </a:p>
        </p:txBody>
      </p:sp>
      <p:sp>
        <p:nvSpPr>
          <p:cNvPr id="3" name="object 3"/>
          <p:cNvSpPr txBox="1"/>
          <p:nvPr/>
        </p:nvSpPr>
        <p:spPr>
          <a:xfrm>
            <a:off x="2895600" y="1371600"/>
            <a:ext cx="8610600" cy="5132174"/>
          </a:xfrm>
          <a:prstGeom prst="rect">
            <a:avLst/>
          </a:prstGeom>
        </p:spPr>
        <p:txBody>
          <a:bodyPr vert="horz" wrap="square" lIns="0" tIns="12700" rIns="0" bIns="0" rtlCol="0">
            <a:spAutoFit/>
          </a:bodyPr>
          <a:lstStyle/>
          <a:p>
            <a:pPr marL="12700" algn="just">
              <a:lnSpc>
                <a:spcPts val="1835"/>
              </a:lnSpc>
              <a:spcBef>
                <a:spcPts val="100"/>
              </a:spcBef>
            </a:pPr>
            <a:r>
              <a:rPr sz="1800" spc="-5" dirty="0">
                <a:latin typeface="Times New Roman"/>
                <a:cs typeface="Times New Roman"/>
              </a:rPr>
              <a:t>Calcium Gluconate adalah </a:t>
            </a:r>
            <a:r>
              <a:rPr sz="1800" dirty="0">
                <a:latin typeface="Times New Roman"/>
                <a:cs typeface="Times New Roman"/>
              </a:rPr>
              <a:t>obat </a:t>
            </a:r>
            <a:r>
              <a:rPr sz="1800" spc="-5" dirty="0">
                <a:latin typeface="Times New Roman"/>
                <a:cs typeface="Times New Roman"/>
              </a:rPr>
              <a:t>generik </a:t>
            </a:r>
            <a:r>
              <a:rPr sz="1800" spc="-10" dirty="0">
                <a:latin typeface="Times New Roman"/>
                <a:cs typeface="Times New Roman"/>
              </a:rPr>
              <a:t>yang </a:t>
            </a:r>
            <a:r>
              <a:rPr sz="1800" spc="-5" dirty="0">
                <a:latin typeface="Times New Roman"/>
                <a:cs typeface="Times New Roman"/>
              </a:rPr>
              <a:t>digunakan </a:t>
            </a:r>
            <a:r>
              <a:rPr sz="1800" spc="5" dirty="0">
                <a:latin typeface="Times New Roman"/>
                <a:cs typeface="Times New Roman"/>
              </a:rPr>
              <a:t>untuk </a:t>
            </a:r>
            <a:r>
              <a:rPr sz="1800" spc="-10" dirty="0">
                <a:latin typeface="Times New Roman"/>
                <a:cs typeface="Times New Roman"/>
              </a:rPr>
              <a:t>mengatasi kekurangan </a:t>
            </a:r>
            <a:r>
              <a:rPr sz="1800" spc="-5" dirty="0">
                <a:latin typeface="Times New Roman"/>
                <a:cs typeface="Times New Roman"/>
              </a:rPr>
              <a:t>kalsium</a:t>
            </a:r>
            <a:r>
              <a:rPr sz="1800" spc="220" dirty="0">
                <a:latin typeface="Times New Roman"/>
                <a:cs typeface="Times New Roman"/>
              </a:rPr>
              <a:t> </a:t>
            </a:r>
            <a:r>
              <a:rPr sz="1800" spc="-5" dirty="0">
                <a:latin typeface="Times New Roman"/>
                <a:cs typeface="Times New Roman"/>
              </a:rPr>
              <a:t>(</a:t>
            </a:r>
            <a:r>
              <a:rPr sz="1800" spc="-5" dirty="0" err="1">
                <a:latin typeface="Times New Roman"/>
                <a:cs typeface="Times New Roman"/>
              </a:rPr>
              <a:t>hipokalsemia</a:t>
            </a:r>
            <a:r>
              <a:rPr sz="1800" spc="-5" dirty="0" smtClean="0">
                <a:latin typeface="Times New Roman"/>
                <a:cs typeface="Times New Roman"/>
              </a:rPr>
              <a:t>),</a:t>
            </a:r>
            <a:r>
              <a:rPr sz="1800" spc="-10" dirty="0" err="1" smtClean="0">
                <a:latin typeface="Times New Roman"/>
                <a:cs typeface="Times New Roman"/>
              </a:rPr>
              <a:t>mengatasi</a:t>
            </a:r>
            <a:r>
              <a:rPr sz="1800" spc="-10" dirty="0" smtClean="0">
                <a:latin typeface="Times New Roman"/>
                <a:cs typeface="Times New Roman"/>
              </a:rPr>
              <a:t> </a:t>
            </a:r>
            <a:r>
              <a:rPr sz="1800" spc="-5" dirty="0">
                <a:latin typeface="Times New Roman"/>
                <a:cs typeface="Times New Roman"/>
              </a:rPr>
              <a:t>kadar magnesium </a:t>
            </a:r>
            <a:r>
              <a:rPr sz="1800" dirty="0">
                <a:latin typeface="Times New Roman"/>
                <a:cs typeface="Times New Roman"/>
              </a:rPr>
              <a:t>dalam </a:t>
            </a:r>
            <a:r>
              <a:rPr sz="1800" spc="-5" dirty="0">
                <a:latin typeface="Times New Roman"/>
                <a:cs typeface="Times New Roman"/>
              </a:rPr>
              <a:t>darah berlebih </a:t>
            </a:r>
            <a:r>
              <a:rPr sz="1800" spc="-10" dirty="0">
                <a:latin typeface="Times New Roman"/>
                <a:cs typeface="Times New Roman"/>
              </a:rPr>
              <a:t>(hipermagnesemia) </a:t>
            </a:r>
            <a:r>
              <a:rPr sz="1800" spc="-5" dirty="0">
                <a:latin typeface="Times New Roman"/>
                <a:cs typeface="Times New Roman"/>
              </a:rPr>
              <a:t>dan </a:t>
            </a:r>
            <a:r>
              <a:rPr sz="1800" spc="-10" dirty="0">
                <a:latin typeface="Times New Roman"/>
                <a:cs typeface="Times New Roman"/>
              </a:rPr>
              <a:t>membantu mengatasi </a:t>
            </a:r>
            <a:r>
              <a:rPr sz="1800" spc="-5" dirty="0" err="1">
                <a:latin typeface="Times New Roman"/>
                <a:cs typeface="Times New Roman"/>
              </a:rPr>
              <a:t>kadar</a:t>
            </a:r>
            <a:r>
              <a:rPr sz="1800" spc="420" dirty="0">
                <a:latin typeface="Times New Roman"/>
                <a:cs typeface="Times New Roman"/>
              </a:rPr>
              <a:t> </a:t>
            </a:r>
            <a:r>
              <a:rPr sz="1800" spc="-5" dirty="0" err="1" smtClean="0">
                <a:latin typeface="Times New Roman"/>
                <a:cs typeface="Times New Roman"/>
              </a:rPr>
              <a:t>kalium</a:t>
            </a:r>
            <a:r>
              <a:rPr dirty="0">
                <a:latin typeface="Times New Roman"/>
                <a:cs typeface="Times New Roman"/>
              </a:rPr>
              <a:t> </a:t>
            </a:r>
            <a:r>
              <a:rPr sz="1800" dirty="0" err="1" smtClean="0">
                <a:latin typeface="Times New Roman"/>
                <a:cs typeface="Times New Roman"/>
              </a:rPr>
              <a:t>dalam</a:t>
            </a:r>
            <a:r>
              <a:rPr sz="1800" dirty="0" smtClean="0">
                <a:latin typeface="Times New Roman"/>
                <a:cs typeface="Times New Roman"/>
              </a:rPr>
              <a:t> </a:t>
            </a:r>
            <a:r>
              <a:rPr sz="1800" spc="-5" dirty="0">
                <a:latin typeface="Times New Roman"/>
                <a:cs typeface="Times New Roman"/>
              </a:rPr>
              <a:t>darah terlalu tinggi (hiperkalemia). Kalsium </a:t>
            </a:r>
            <a:r>
              <a:rPr sz="1800" spc="-15" dirty="0">
                <a:latin typeface="Times New Roman"/>
                <a:cs typeface="Times New Roman"/>
              </a:rPr>
              <a:t>memiliki </a:t>
            </a:r>
            <a:r>
              <a:rPr sz="1800" spc="-5" dirty="0">
                <a:latin typeface="Times New Roman"/>
                <a:cs typeface="Times New Roman"/>
              </a:rPr>
              <a:t>peran </a:t>
            </a:r>
            <a:r>
              <a:rPr sz="1800" spc="-10" dirty="0">
                <a:latin typeface="Times New Roman"/>
                <a:cs typeface="Times New Roman"/>
              </a:rPr>
              <a:t>yang </a:t>
            </a:r>
            <a:r>
              <a:rPr sz="1800" spc="-5" dirty="0">
                <a:latin typeface="Times New Roman"/>
                <a:cs typeface="Times New Roman"/>
              </a:rPr>
              <a:t>sangat </a:t>
            </a:r>
            <a:r>
              <a:rPr sz="1800" dirty="0">
                <a:latin typeface="Times New Roman"/>
                <a:cs typeface="Times New Roman"/>
              </a:rPr>
              <a:t>penting dalam </a:t>
            </a:r>
            <a:r>
              <a:rPr sz="1800" spc="5" dirty="0" err="1">
                <a:latin typeface="Times New Roman"/>
                <a:cs typeface="Times New Roman"/>
              </a:rPr>
              <a:t>tubuh</a:t>
            </a:r>
            <a:r>
              <a:rPr sz="1800" spc="145" dirty="0">
                <a:latin typeface="Times New Roman"/>
                <a:cs typeface="Times New Roman"/>
              </a:rPr>
              <a:t> </a:t>
            </a:r>
            <a:r>
              <a:rPr sz="1800" spc="-5" dirty="0" err="1" smtClean="0">
                <a:latin typeface="Times New Roman"/>
                <a:cs typeface="Times New Roman"/>
              </a:rPr>
              <a:t>karena</a:t>
            </a:r>
            <a:r>
              <a:rPr dirty="0">
                <a:latin typeface="Times New Roman"/>
                <a:cs typeface="Times New Roman"/>
              </a:rPr>
              <a:t> </a:t>
            </a:r>
            <a:r>
              <a:rPr sz="1800" spc="-5" dirty="0" err="1" smtClean="0">
                <a:latin typeface="Times New Roman"/>
                <a:cs typeface="Times New Roman"/>
              </a:rPr>
              <a:t>sangat</a:t>
            </a:r>
            <a:r>
              <a:rPr sz="1800" spc="-5" dirty="0" smtClean="0">
                <a:latin typeface="Times New Roman"/>
                <a:cs typeface="Times New Roman"/>
              </a:rPr>
              <a:t> </a:t>
            </a:r>
            <a:r>
              <a:rPr sz="1800" spc="-10" dirty="0">
                <a:latin typeface="Times New Roman"/>
                <a:cs typeface="Times New Roman"/>
              </a:rPr>
              <a:t>bermanfaat </a:t>
            </a:r>
            <a:r>
              <a:rPr sz="1800" spc="5" dirty="0">
                <a:latin typeface="Times New Roman"/>
                <a:cs typeface="Times New Roman"/>
              </a:rPr>
              <a:t>untuk </a:t>
            </a:r>
            <a:r>
              <a:rPr sz="1800" spc="-5" dirty="0">
                <a:latin typeface="Times New Roman"/>
                <a:cs typeface="Times New Roman"/>
              </a:rPr>
              <a:t>pembuluh </a:t>
            </a:r>
            <a:r>
              <a:rPr sz="1800" dirty="0">
                <a:latin typeface="Times New Roman"/>
                <a:cs typeface="Times New Roman"/>
              </a:rPr>
              <a:t>darah, sel-sel </a:t>
            </a:r>
            <a:r>
              <a:rPr sz="1800" spc="5" dirty="0">
                <a:latin typeface="Times New Roman"/>
                <a:cs typeface="Times New Roman"/>
              </a:rPr>
              <a:t>tubuh, </a:t>
            </a:r>
            <a:r>
              <a:rPr sz="1800" dirty="0">
                <a:latin typeface="Times New Roman"/>
                <a:cs typeface="Times New Roman"/>
              </a:rPr>
              <a:t>otot, dan tulang. </a:t>
            </a:r>
            <a:r>
              <a:rPr sz="1800" spc="-5" dirty="0">
                <a:latin typeface="Times New Roman"/>
                <a:cs typeface="Times New Roman"/>
              </a:rPr>
              <a:t>Jika darah </a:t>
            </a:r>
            <a:r>
              <a:rPr sz="1800" spc="-10" dirty="0">
                <a:latin typeface="Times New Roman"/>
                <a:cs typeface="Times New Roman"/>
              </a:rPr>
              <a:t>kekurangan kalsium,</a:t>
            </a:r>
            <a:r>
              <a:rPr sz="1800" spc="95" dirty="0">
                <a:latin typeface="Times New Roman"/>
                <a:cs typeface="Times New Roman"/>
              </a:rPr>
              <a:t> </a:t>
            </a:r>
            <a:r>
              <a:rPr sz="1800" spc="5" dirty="0" err="1" smtClean="0">
                <a:latin typeface="Times New Roman"/>
                <a:cs typeface="Times New Roman"/>
              </a:rPr>
              <a:t>tubuh</a:t>
            </a:r>
            <a:r>
              <a:rPr dirty="0">
                <a:latin typeface="Times New Roman"/>
                <a:cs typeface="Times New Roman"/>
              </a:rPr>
              <a:t> </a:t>
            </a:r>
            <a:r>
              <a:rPr sz="1800" spc="-10" dirty="0" err="1" smtClean="0">
                <a:latin typeface="Times New Roman"/>
                <a:cs typeface="Times New Roman"/>
              </a:rPr>
              <a:t>akan</a:t>
            </a:r>
            <a:r>
              <a:rPr sz="1800" spc="-10" dirty="0" smtClean="0">
                <a:latin typeface="Times New Roman"/>
                <a:cs typeface="Times New Roman"/>
              </a:rPr>
              <a:t> </a:t>
            </a:r>
            <a:r>
              <a:rPr sz="1800" spc="-10" dirty="0">
                <a:latin typeface="Times New Roman"/>
                <a:cs typeface="Times New Roman"/>
              </a:rPr>
              <a:t>mengambil </a:t>
            </a:r>
            <a:r>
              <a:rPr sz="1800" spc="-5" dirty="0">
                <a:latin typeface="Times New Roman"/>
                <a:cs typeface="Times New Roman"/>
              </a:rPr>
              <a:t>kalsium dari </a:t>
            </a:r>
            <a:r>
              <a:rPr sz="1800" dirty="0">
                <a:latin typeface="Times New Roman"/>
                <a:cs typeface="Times New Roman"/>
              </a:rPr>
              <a:t>tulang, </a:t>
            </a:r>
            <a:r>
              <a:rPr sz="1800" spc="-5" dirty="0">
                <a:latin typeface="Times New Roman"/>
                <a:cs typeface="Times New Roman"/>
              </a:rPr>
              <a:t>sehingga </a:t>
            </a:r>
            <a:r>
              <a:rPr sz="1800" dirty="0">
                <a:latin typeface="Times New Roman"/>
                <a:cs typeface="Times New Roman"/>
              </a:rPr>
              <a:t>tulang </a:t>
            </a:r>
            <a:r>
              <a:rPr sz="1800" spc="-5" dirty="0" err="1">
                <a:latin typeface="Times New Roman"/>
                <a:cs typeface="Times New Roman"/>
              </a:rPr>
              <a:t>menjadi</a:t>
            </a:r>
            <a:r>
              <a:rPr sz="1800" spc="65" dirty="0">
                <a:latin typeface="Times New Roman"/>
                <a:cs typeface="Times New Roman"/>
              </a:rPr>
              <a:t> </a:t>
            </a:r>
            <a:r>
              <a:rPr sz="1800" spc="-5" dirty="0" err="1" smtClean="0">
                <a:latin typeface="Times New Roman"/>
                <a:cs typeface="Times New Roman"/>
              </a:rPr>
              <a:t>keropo</a:t>
            </a:r>
            <a:endParaRPr sz="1800" spc="-5" dirty="0" smtClean="0">
              <a:latin typeface="Times New Roman"/>
              <a:cs typeface="Times New Roman"/>
            </a:endParaRPr>
          </a:p>
          <a:p>
            <a:pPr marL="12700" algn="just">
              <a:lnSpc>
                <a:spcPts val="1835"/>
              </a:lnSpc>
              <a:spcBef>
                <a:spcPts val="100"/>
              </a:spcBef>
            </a:pPr>
            <a:endParaRPr sz="1800" dirty="0">
              <a:latin typeface="Times New Roman"/>
              <a:cs typeface="Times New Roman"/>
            </a:endParaRPr>
          </a:p>
          <a:p>
            <a:pPr marL="241300" indent="-228600" algn="just">
              <a:lnSpc>
                <a:spcPct val="100000"/>
              </a:lnSpc>
              <a:spcBef>
                <a:spcPts val="365"/>
              </a:spcBef>
              <a:buFont typeface="Arial"/>
              <a:buChar char="•"/>
              <a:tabLst>
                <a:tab pos="240665" algn="l"/>
                <a:tab pos="241300" algn="l"/>
              </a:tabLst>
            </a:pPr>
            <a:r>
              <a:rPr sz="1800" b="1" spc="-5" dirty="0">
                <a:latin typeface="Times New Roman"/>
                <a:cs typeface="Times New Roman"/>
              </a:rPr>
              <a:t>Kategori </a:t>
            </a:r>
            <a:r>
              <a:rPr sz="1800" b="1" dirty="0">
                <a:latin typeface="Times New Roman"/>
                <a:cs typeface="Times New Roman"/>
              </a:rPr>
              <a:t>obat : </a:t>
            </a:r>
            <a:r>
              <a:rPr sz="1800" dirty="0">
                <a:latin typeface="Times New Roman"/>
                <a:cs typeface="Times New Roman"/>
              </a:rPr>
              <a:t>obat</a:t>
            </a:r>
            <a:r>
              <a:rPr sz="1800" spc="-20" dirty="0">
                <a:latin typeface="Times New Roman"/>
                <a:cs typeface="Times New Roman"/>
              </a:rPr>
              <a:t> </a:t>
            </a:r>
            <a:r>
              <a:rPr sz="1800" spc="-10" dirty="0">
                <a:latin typeface="Times New Roman"/>
                <a:cs typeface="Times New Roman"/>
              </a:rPr>
              <a:t>keras</a:t>
            </a:r>
            <a:endParaRPr sz="1800" dirty="0">
              <a:latin typeface="Times New Roman"/>
              <a:cs typeface="Times New Roman"/>
            </a:endParaRPr>
          </a:p>
          <a:p>
            <a:pPr marL="241300" indent="-228600" algn="just">
              <a:lnSpc>
                <a:spcPct val="100000"/>
              </a:lnSpc>
              <a:spcBef>
                <a:spcPts val="335"/>
              </a:spcBef>
              <a:buFont typeface="Arial"/>
              <a:buChar char="•"/>
              <a:tabLst>
                <a:tab pos="240665" algn="l"/>
                <a:tab pos="241300" algn="l"/>
              </a:tabLst>
            </a:pPr>
            <a:r>
              <a:rPr sz="1800" b="1" spc="-5" dirty="0">
                <a:latin typeface="Times New Roman"/>
                <a:cs typeface="Times New Roman"/>
              </a:rPr>
              <a:t>Aturan </a:t>
            </a:r>
            <a:r>
              <a:rPr sz="1800" b="1" spc="-5" dirty="0" err="1">
                <a:latin typeface="Times New Roman"/>
                <a:cs typeface="Times New Roman"/>
              </a:rPr>
              <a:t>pakai</a:t>
            </a:r>
            <a:r>
              <a:rPr sz="1800" b="1" spc="10" dirty="0">
                <a:latin typeface="Times New Roman"/>
                <a:cs typeface="Times New Roman"/>
              </a:rPr>
              <a:t> </a:t>
            </a:r>
            <a:r>
              <a:rPr sz="1800" b="1" dirty="0" smtClean="0">
                <a:latin typeface="Times New Roman"/>
                <a:cs typeface="Times New Roman"/>
              </a:rPr>
              <a:t>: </a:t>
            </a:r>
            <a:r>
              <a:rPr sz="1800" spc="-5" dirty="0" err="1" smtClean="0">
                <a:latin typeface="Times New Roman"/>
                <a:cs typeface="Times New Roman"/>
              </a:rPr>
              <a:t>Pemberian</a:t>
            </a:r>
            <a:r>
              <a:rPr sz="1800" spc="-5" dirty="0" smtClean="0">
                <a:latin typeface="Times New Roman"/>
                <a:cs typeface="Times New Roman"/>
              </a:rPr>
              <a:t> </a:t>
            </a:r>
            <a:r>
              <a:rPr sz="1800" spc="-10" dirty="0">
                <a:latin typeface="Times New Roman"/>
                <a:cs typeface="Times New Roman"/>
              </a:rPr>
              <a:t>bersama </a:t>
            </a:r>
            <a:r>
              <a:rPr sz="1800" spc="-5" dirty="0">
                <a:latin typeface="Times New Roman"/>
                <a:cs typeface="Times New Roman"/>
              </a:rPr>
              <a:t>kalsium </a:t>
            </a:r>
            <a:r>
              <a:rPr sz="1800" dirty="0">
                <a:latin typeface="Times New Roman"/>
                <a:cs typeface="Times New Roman"/>
              </a:rPr>
              <a:t>dosis </a:t>
            </a:r>
            <a:r>
              <a:rPr sz="1800" spc="-5" dirty="0">
                <a:latin typeface="Times New Roman"/>
                <a:cs typeface="Times New Roman"/>
              </a:rPr>
              <a:t>tinggi dengan </a:t>
            </a:r>
            <a:r>
              <a:rPr sz="1800" dirty="0">
                <a:latin typeface="Times New Roman"/>
                <a:cs typeface="Times New Roman"/>
              </a:rPr>
              <a:t>diuretik thiazide dapat </a:t>
            </a:r>
            <a:r>
              <a:rPr sz="1800" spc="-10" dirty="0">
                <a:latin typeface="Times New Roman"/>
                <a:cs typeface="Times New Roman"/>
              </a:rPr>
              <a:t>menyebabkan </a:t>
            </a:r>
            <a:r>
              <a:rPr sz="1800" dirty="0" err="1">
                <a:latin typeface="Times New Roman"/>
                <a:cs typeface="Times New Roman"/>
              </a:rPr>
              <a:t>sindrom</a:t>
            </a:r>
            <a:r>
              <a:rPr sz="1800" spc="75" dirty="0">
                <a:latin typeface="Times New Roman"/>
                <a:cs typeface="Times New Roman"/>
              </a:rPr>
              <a:t> </a:t>
            </a:r>
            <a:r>
              <a:rPr sz="1800" dirty="0" err="1" smtClean="0">
                <a:latin typeface="Times New Roman"/>
                <a:cs typeface="Times New Roman"/>
              </a:rPr>
              <a:t>susu</a:t>
            </a:r>
            <a:r>
              <a:rPr sz="1800" dirty="0" smtClean="0">
                <a:latin typeface="Times New Roman"/>
                <a:cs typeface="Times New Roman"/>
              </a:rPr>
              <a:t>-alkali </a:t>
            </a:r>
            <a:r>
              <a:rPr sz="1800" spc="-5" dirty="0" smtClean="0">
                <a:latin typeface="Times New Roman"/>
                <a:cs typeface="Times New Roman"/>
              </a:rPr>
              <a:t>(</a:t>
            </a:r>
            <a:r>
              <a:rPr sz="1800" spc="-5" dirty="0" err="1" smtClean="0">
                <a:latin typeface="Times New Roman"/>
                <a:cs typeface="Times New Roman"/>
              </a:rPr>
              <a:t>konsumsi</a:t>
            </a:r>
            <a:r>
              <a:rPr sz="1800" spc="-5" dirty="0" smtClean="0">
                <a:latin typeface="Times New Roman"/>
                <a:cs typeface="Times New Roman"/>
              </a:rPr>
              <a:t> </a:t>
            </a:r>
            <a:r>
              <a:rPr sz="1800" dirty="0">
                <a:latin typeface="Times New Roman"/>
                <a:cs typeface="Times New Roman"/>
              </a:rPr>
              <a:t>susu </a:t>
            </a:r>
            <a:r>
              <a:rPr sz="1800" spc="-10" dirty="0">
                <a:latin typeface="Times New Roman"/>
                <a:cs typeface="Times New Roman"/>
              </a:rPr>
              <a:t>yang </a:t>
            </a:r>
            <a:r>
              <a:rPr sz="1800" spc="-5" dirty="0">
                <a:latin typeface="Times New Roman"/>
                <a:cs typeface="Times New Roman"/>
              </a:rPr>
              <a:t>tinggi </a:t>
            </a:r>
            <a:r>
              <a:rPr sz="1800" spc="-10" dirty="0">
                <a:latin typeface="Times New Roman"/>
                <a:cs typeface="Times New Roman"/>
              </a:rPr>
              <a:t>kalsium) </a:t>
            </a:r>
            <a:r>
              <a:rPr sz="1800" dirty="0">
                <a:latin typeface="Times New Roman"/>
                <a:cs typeface="Times New Roman"/>
              </a:rPr>
              <a:t>dan larut alkali-seperti antasid, </a:t>
            </a:r>
            <a:r>
              <a:rPr sz="1800" spc="-5" dirty="0">
                <a:latin typeface="Times New Roman"/>
                <a:cs typeface="Times New Roman"/>
              </a:rPr>
              <a:t>terutama kalsium karbonat </a:t>
            </a:r>
            <a:r>
              <a:rPr sz="1800" spc="-5" dirty="0" err="1">
                <a:latin typeface="Times New Roman"/>
                <a:cs typeface="Times New Roman"/>
              </a:rPr>
              <a:t>atau</a:t>
            </a:r>
            <a:r>
              <a:rPr sz="1800" spc="140" dirty="0">
                <a:latin typeface="Times New Roman"/>
                <a:cs typeface="Times New Roman"/>
              </a:rPr>
              <a:t> </a:t>
            </a:r>
            <a:r>
              <a:rPr sz="1800" dirty="0" err="1" smtClean="0">
                <a:latin typeface="Times New Roman"/>
                <a:cs typeface="Times New Roman"/>
              </a:rPr>
              <a:t>natrium</a:t>
            </a:r>
            <a:r>
              <a:rPr sz="1800" dirty="0" smtClean="0">
                <a:latin typeface="Times New Roman"/>
                <a:cs typeface="Times New Roman"/>
              </a:rPr>
              <a:t> </a:t>
            </a:r>
            <a:r>
              <a:rPr sz="1800" spc="-5" dirty="0" err="1" smtClean="0">
                <a:latin typeface="Times New Roman"/>
                <a:cs typeface="Times New Roman"/>
              </a:rPr>
              <a:t>bikarbonat</a:t>
            </a:r>
            <a:r>
              <a:rPr sz="1800" spc="-5" dirty="0" smtClean="0">
                <a:latin typeface="Times New Roman"/>
                <a:cs typeface="Times New Roman"/>
              </a:rPr>
              <a:t> </a:t>
            </a:r>
            <a:r>
              <a:rPr sz="1800" spc="-5" dirty="0">
                <a:latin typeface="Times New Roman"/>
                <a:cs typeface="Times New Roman"/>
              </a:rPr>
              <a:t>(baking </a:t>
            </a:r>
            <a:r>
              <a:rPr sz="1800" dirty="0">
                <a:latin typeface="Times New Roman"/>
                <a:cs typeface="Times New Roman"/>
              </a:rPr>
              <a:t>soda) </a:t>
            </a:r>
            <a:r>
              <a:rPr sz="1800" spc="-10" dirty="0">
                <a:latin typeface="Times New Roman"/>
                <a:cs typeface="Times New Roman"/>
              </a:rPr>
              <a:t>selama </a:t>
            </a:r>
            <a:r>
              <a:rPr sz="1800" spc="-5" dirty="0">
                <a:latin typeface="Times New Roman"/>
                <a:cs typeface="Times New Roman"/>
              </a:rPr>
              <a:t>jangka </a:t>
            </a:r>
            <a:r>
              <a:rPr sz="1800" spc="-10" dirty="0">
                <a:latin typeface="Times New Roman"/>
                <a:cs typeface="Times New Roman"/>
              </a:rPr>
              <a:t>waktu lama) </a:t>
            </a:r>
            <a:r>
              <a:rPr sz="1800" spc="-5" dirty="0">
                <a:latin typeface="Times New Roman"/>
                <a:cs typeface="Times New Roman"/>
              </a:rPr>
              <a:t>dan hiperkalsemia (terlalu </a:t>
            </a:r>
            <a:r>
              <a:rPr sz="1800" spc="-10" dirty="0">
                <a:latin typeface="Times New Roman"/>
                <a:cs typeface="Times New Roman"/>
              </a:rPr>
              <a:t>banyak </a:t>
            </a:r>
            <a:r>
              <a:rPr sz="1800" spc="-5" dirty="0">
                <a:latin typeface="Times New Roman"/>
                <a:cs typeface="Times New Roman"/>
              </a:rPr>
              <a:t>kalsium </a:t>
            </a:r>
            <a:r>
              <a:rPr sz="1800" dirty="0" err="1">
                <a:latin typeface="Times New Roman"/>
                <a:cs typeface="Times New Roman"/>
              </a:rPr>
              <a:t>dalam</a:t>
            </a:r>
            <a:r>
              <a:rPr sz="1800" spc="280" dirty="0">
                <a:latin typeface="Times New Roman"/>
                <a:cs typeface="Times New Roman"/>
              </a:rPr>
              <a:t> </a:t>
            </a:r>
            <a:r>
              <a:rPr sz="1800" spc="-5" dirty="0" err="1" smtClean="0">
                <a:latin typeface="Times New Roman"/>
                <a:cs typeface="Times New Roman"/>
              </a:rPr>
              <a:t>darah</a:t>
            </a:r>
            <a:r>
              <a:rPr sz="1800" spc="-5" dirty="0" smtClean="0">
                <a:latin typeface="Times New Roman"/>
                <a:cs typeface="Times New Roman"/>
              </a:rPr>
              <a:t>.</a:t>
            </a:r>
          </a:p>
          <a:p>
            <a:pPr marL="241300" indent="-228600" algn="just">
              <a:lnSpc>
                <a:spcPct val="100000"/>
              </a:lnSpc>
              <a:spcBef>
                <a:spcPts val="335"/>
              </a:spcBef>
              <a:buFont typeface="Arial"/>
              <a:buChar char="•"/>
              <a:tabLst>
                <a:tab pos="240665" algn="l"/>
                <a:tab pos="241300" algn="l"/>
              </a:tabLst>
            </a:pPr>
            <a:r>
              <a:rPr lang="id-ID" b="1" dirty="0">
                <a:latin typeface="Times New Roman"/>
                <a:cs typeface="Times New Roman"/>
              </a:rPr>
              <a:t>Cara penggunaan dan dosis </a:t>
            </a:r>
            <a:r>
              <a:rPr lang="id-ID" b="1" dirty="0" smtClean="0">
                <a:latin typeface="Times New Roman"/>
                <a:cs typeface="Times New Roman"/>
              </a:rPr>
              <a:t>: </a:t>
            </a:r>
            <a:r>
              <a:rPr lang="id-ID" dirty="0" smtClean="0">
                <a:latin typeface="Times New Roman"/>
                <a:cs typeface="Times New Roman"/>
              </a:rPr>
              <a:t>1) </a:t>
            </a:r>
            <a:r>
              <a:rPr lang="id-ID" b="1" dirty="0" smtClean="0">
                <a:latin typeface="Times New Roman"/>
                <a:cs typeface="Times New Roman"/>
              </a:rPr>
              <a:t> </a:t>
            </a:r>
            <a:r>
              <a:rPr lang="id-ID" dirty="0" smtClean="0">
                <a:latin typeface="Times New Roman"/>
                <a:cs typeface="Times New Roman"/>
              </a:rPr>
              <a:t>Penawar </a:t>
            </a:r>
            <a:r>
              <a:rPr lang="id-ID" dirty="0">
                <a:latin typeface="Times New Roman"/>
                <a:cs typeface="Times New Roman"/>
              </a:rPr>
              <a:t>(antidote) pada hipermagnesemia berat, hiperkalemia </a:t>
            </a:r>
            <a:r>
              <a:rPr lang="id-ID" dirty="0" smtClean="0">
                <a:latin typeface="Times New Roman"/>
                <a:cs typeface="Times New Roman"/>
              </a:rPr>
              <a:t>berat. Dewasa</a:t>
            </a:r>
            <a:r>
              <a:rPr lang="id-ID" dirty="0">
                <a:latin typeface="Times New Roman"/>
                <a:cs typeface="Times New Roman"/>
              </a:rPr>
              <a:t>: 10 ml larutan kalsium glukonat 10% diberikan selama 2 menit, ulangi pemberian setiap 10 menit jika </a:t>
            </a:r>
            <a:r>
              <a:rPr lang="id-ID" dirty="0" smtClean="0">
                <a:latin typeface="Times New Roman"/>
                <a:cs typeface="Times New Roman"/>
              </a:rPr>
              <a:t>perlu. Bayi </a:t>
            </a:r>
            <a:r>
              <a:rPr lang="id-ID" dirty="0">
                <a:latin typeface="Times New Roman"/>
                <a:cs typeface="Times New Roman"/>
              </a:rPr>
              <a:t>dan Anak usia 1 bulan-18 tahun: dosis 0,5 ml / kg berat badan larutan kalsium glukonat 10% sebagai dosis tunggal. Maksimal dosis: 20 ml larutan kalsium glukonat 10</a:t>
            </a:r>
            <a:r>
              <a:rPr lang="id-ID" dirty="0" smtClean="0">
                <a:latin typeface="Times New Roman"/>
                <a:cs typeface="Times New Roman"/>
              </a:rPr>
              <a:t>%. Diberikan </a:t>
            </a:r>
            <a:r>
              <a:rPr lang="id-ID" dirty="0">
                <a:latin typeface="Times New Roman"/>
                <a:cs typeface="Times New Roman"/>
              </a:rPr>
              <a:t>melalui injeksi intravena (disuntikkan melalui pembuluh darah)</a:t>
            </a:r>
          </a:p>
          <a:p>
            <a:pPr marL="241300" indent="-228600">
              <a:lnSpc>
                <a:spcPct val="100000"/>
              </a:lnSpc>
              <a:spcBef>
                <a:spcPts val="335"/>
              </a:spcBef>
              <a:buFont typeface="Arial"/>
              <a:buChar char="•"/>
              <a:tabLst>
                <a:tab pos="240665" algn="l"/>
                <a:tab pos="241300" algn="l"/>
              </a:tabLst>
            </a:pPr>
            <a:endParaRPr sz="1800" dirty="0">
              <a:latin typeface="Times New Roman"/>
              <a:cs typeface="Times New Roman"/>
            </a:endParaRPr>
          </a:p>
        </p:txBody>
      </p:sp>
      <p:sp>
        <p:nvSpPr>
          <p:cNvPr id="4" name="object 4"/>
          <p:cNvSpPr/>
          <p:nvPr/>
        </p:nvSpPr>
        <p:spPr>
          <a:xfrm>
            <a:off x="152400" y="2362200"/>
            <a:ext cx="2502407" cy="203301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457200"/>
            <a:ext cx="10229215" cy="5817618"/>
          </a:xfrm>
          <a:prstGeom prst="rect">
            <a:avLst/>
          </a:prstGeom>
        </p:spPr>
        <p:txBody>
          <a:bodyPr vert="horz" wrap="square" lIns="0" tIns="36195" rIns="0" bIns="0" numCol="2" rtlCol="0">
            <a:spAutoFit/>
          </a:bodyPr>
          <a:lstStyle/>
          <a:p>
            <a:pPr marL="469265" lvl="1" algn="just">
              <a:spcBef>
                <a:spcPts val="215"/>
              </a:spcBef>
              <a:tabLst>
                <a:tab pos="287020" algn="l"/>
              </a:tabLst>
            </a:pPr>
            <a:r>
              <a:rPr sz="2200" spc="-20" dirty="0" smtClean="0">
                <a:latin typeface="Times New Roman"/>
                <a:cs typeface="Times New Roman"/>
              </a:rPr>
              <a:t>2) </a:t>
            </a:r>
            <a:r>
              <a:rPr sz="2200" spc="-20" dirty="0" err="1" smtClean="0">
                <a:latin typeface="Times New Roman"/>
                <a:cs typeface="Times New Roman"/>
              </a:rPr>
              <a:t>Tetani</a:t>
            </a:r>
            <a:r>
              <a:rPr sz="2200" spc="-20" dirty="0" smtClean="0">
                <a:latin typeface="Times New Roman"/>
                <a:cs typeface="Times New Roman"/>
              </a:rPr>
              <a:t> </a:t>
            </a:r>
            <a:r>
              <a:rPr sz="2200" dirty="0">
                <a:latin typeface="Times New Roman"/>
                <a:cs typeface="Times New Roman"/>
              </a:rPr>
              <a:t>hipokalsemia, </a:t>
            </a:r>
            <a:r>
              <a:rPr sz="2200" spc="-5" dirty="0">
                <a:latin typeface="Times New Roman"/>
                <a:cs typeface="Times New Roman"/>
              </a:rPr>
              <a:t>Hipokalsemia </a:t>
            </a:r>
            <a:r>
              <a:rPr sz="2200" spc="-5" dirty="0" err="1">
                <a:latin typeface="Times New Roman"/>
                <a:cs typeface="Times New Roman"/>
              </a:rPr>
              <a:t>akut</a:t>
            </a:r>
            <a:r>
              <a:rPr sz="2200" spc="-105" dirty="0">
                <a:latin typeface="Times New Roman"/>
                <a:cs typeface="Times New Roman"/>
              </a:rPr>
              <a:t> </a:t>
            </a:r>
            <a:r>
              <a:rPr sz="2200" spc="5" dirty="0" err="1" smtClean="0">
                <a:latin typeface="Times New Roman"/>
                <a:cs typeface="Times New Roman"/>
              </a:rPr>
              <a:t>berat</a:t>
            </a:r>
            <a:r>
              <a:rPr sz="2200" dirty="0">
                <a:latin typeface="Times New Roman"/>
                <a:cs typeface="Times New Roman"/>
              </a:rPr>
              <a:t>:</a:t>
            </a:r>
            <a:r>
              <a:rPr lang="x-none" sz="2200" dirty="0" smtClean="0">
                <a:latin typeface="Times New Roman"/>
                <a:cs typeface="Times New Roman"/>
              </a:rPr>
              <a:t> </a:t>
            </a:r>
            <a:r>
              <a:rPr sz="2200" dirty="0" err="1" smtClean="0">
                <a:latin typeface="Times New Roman"/>
                <a:cs typeface="Times New Roman"/>
              </a:rPr>
              <a:t>Dewasa</a:t>
            </a:r>
            <a:r>
              <a:rPr sz="2200" dirty="0">
                <a:latin typeface="Times New Roman"/>
                <a:cs typeface="Times New Roman"/>
              </a:rPr>
              <a:t>: </a:t>
            </a:r>
            <a:r>
              <a:rPr sz="2200" spc="5" dirty="0">
                <a:latin typeface="Times New Roman"/>
                <a:cs typeface="Times New Roman"/>
              </a:rPr>
              <a:t>dosis </a:t>
            </a:r>
            <a:r>
              <a:rPr sz="2200" dirty="0">
                <a:latin typeface="Times New Roman"/>
                <a:cs typeface="Times New Roman"/>
              </a:rPr>
              <a:t>2,25 </a:t>
            </a:r>
            <a:r>
              <a:rPr sz="2200" spc="-20" dirty="0">
                <a:latin typeface="Times New Roman"/>
                <a:cs typeface="Times New Roman"/>
              </a:rPr>
              <a:t>mmol </a:t>
            </a:r>
            <a:r>
              <a:rPr sz="2200" dirty="0">
                <a:latin typeface="Times New Roman"/>
                <a:cs typeface="Times New Roman"/>
              </a:rPr>
              <a:t>diberikan melalui </a:t>
            </a:r>
            <a:r>
              <a:rPr sz="2200" spc="5" dirty="0">
                <a:latin typeface="Times New Roman"/>
                <a:cs typeface="Times New Roman"/>
              </a:rPr>
              <a:t>injeksi </a:t>
            </a:r>
            <a:r>
              <a:rPr sz="2200" dirty="0">
                <a:latin typeface="Times New Roman"/>
                <a:cs typeface="Times New Roman"/>
              </a:rPr>
              <a:t>intravena (</a:t>
            </a:r>
            <a:r>
              <a:rPr sz="2200" dirty="0" err="1">
                <a:latin typeface="Times New Roman"/>
                <a:cs typeface="Times New Roman"/>
              </a:rPr>
              <a:t>disuntikkan</a:t>
            </a:r>
            <a:r>
              <a:rPr sz="2200" spc="-210" dirty="0">
                <a:latin typeface="Times New Roman"/>
                <a:cs typeface="Times New Roman"/>
              </a:rPr>
              <a:t> </a:t>
            </a:r>
            <a:r>
              <a:rPr sz="2200" dirty="0" err="1" smtClean="0">
                <a:latin typeface="Times New Roman"/>
                <a:cs typeface="Times New Roman"/>
              </a:rPr>
              <a:t>melalui</a:t>
            </a:r>
            <a:r>
              <a:rPr sz="2200" dirty="0" smtClean="0">
                <a:latin typeface="Times New Roman"/>
                <a:cs typeface="Times New Roman"/>
              </a:rPr>
              <a:t> </a:t>
            </a:r>
            <a:r>
              <a:rPr sz="2200" dirty="0" err="1" smtClean="0">
                <a:latin typeface="Times New Roman"/>
                <a:cs typeface="Times New Roman"/>
              </a:rPr>
              <a:t>pembuluh</a:t>
            </a:r>
            <a:r>
              <a:rPr sz="2200" dirty="0" smtClean="0">
                <a:latin typeface="Times New Roman"/>
                <a:cs typeface="Times New Roman"/>
              </a:rPr>
              <a:t> </a:t>
            </a:r>
            <a:r>
              <a:rPr sz="2200" spc="5" dirty="0">
                <a:latin typeface="Times New Roman"/>
                <a:cs typeface="Times New Roman"/>
              </a:rPr>
              <a:t>darah) </a:t>
            </a:r>
            <a:r>
              <a:rPr sz="2200" spc="-5" dirty="0">
                <a:latin typeface="Times New Roman"/>
                <a:cs typeface="Times New Roman"/>
              </a:rPr>
              <a:t>selama </a:t>
            </a:r>
            <a:r>
              <a:rPr sz="2200" dirty="0">
                <a:latin typeface="Times New Roman"/>
                <a:cs typeface="Times New Roman"/>
              </a:rPr>
              <a:t>10 </a:t>
            </a:r>
            <a:r>
              <a:rPr sz="2200" spc="-5" dirty="0">
                <a:latin typeface="Times New Roman"/>
                <a:cs typeface="Times New Roman"/>
              </a:rPr>
              <a:t>menit, </a:t>
            </a:r>
            <a:r>
              <a:rPr sz="2200" dirty="0">
                <a:latin typeface="Times New Roman"/>
                <a:cs typeface="Times New Roman"/>
              </a:rPr>
              <a:t>dilanjutkan dengan 58-77 </a:t>
            </a:r>
            <a:r>
              <a:rPr sz="2200" spc="-20" dirty="0">
                <a:latin typeface="Times New Roman"/>
                <a:cs typeface="Times New Roman"/>
              </a:rPr>
              <a:t>ml </a:t>
            </a:r>
            <a:r>
              <a:rPr sz="2200" spc="5" dirty="0">
                <a:latin typeface="Times New Roman"/>
                <a:cs typeface="Times New Roman"/>
              </a:rPr>
              <a:t>larutan </a:t>
            </a:r>
            <a:r>
              <a:rPr sz="2200" dirty="0" err="1">
                <a:latin typeface="Times New Roman"/>
                <a:cs typeface="Times New Roman"/>
              </a:rPr>
              <a:t>kalsium</a:t>
            </a:r>
            <a:r>
              <a:rPr sz="2200" spc="-100" dirty="0">
                <a:latin typeface="Times New Roman"/>
                <a:cs typeface="Times New Roman"/>
              </a:rPr>
              <a:t> </a:t>
            </a:r>
            <a:r>
              <a:rPr sz="2200" spc="-5" dirty="0" err="1" smtClean="0">
                <a:latin typeface="Times New Roman"/>
                <a:cs typeface="Times New Roman"/>
              </a:rPr>
              <a:t>glukonat</a:t>
            </a:r>
            <a:r>
              <a:rPr sz="2200" dirty="0">
                <a:latin typeface="Times New Roman"/>
                <a:cs typeface="Times New Roman"/>
              </a:rPr>
              <a:t> </a:t>
            </a:r>
            <a:r>
              <a:rPr sz="2200" spc="5" dirty="0" smtClean="0">
                <a:latin typeface="Times New Roman"/>
                <a:cs typeface="Times New Roman"/>
              </a:rPr>
              <a:t>10</a:t>
            </a:r>
            <a:r>
              <a:rPr sz="2200" spc="5" dirty="0">
                <a:latin typeface="Times New Roman"/>
                <a:cs typeface="Times New Roman"/>
              </a:rPr>
              <a:t>% dalam </a:t>
            </a:r>
            <a:r>
              <a:rPr sz="2200" spc="-5" dirty="0">
                <a:latin typeface="Times New Roman"/>
                <a:cs typeface="Times New Roman"/>
              </a:rPr>
              <a:t>0,5-1L </a:t>
            </a:r>
            <a:r>
              <a:rPr sz="2200" spc="5" dirty="0">
                <a:latin typeface="Times New Roman"/>
                <a:cs typeface="Times New Roman"/>
              </a:rPr>
              <a:t>larutan </a:t>
            </a:r>
            <a:r>
              <a:rPr sz="2200" dirty="0">
                <a:latin typeface="Times New Roman"/>
                <a:cs typeface="Times New Roman"/>
              </a:rPr>
              <a:t>dekstrosa </a:t>
            </a:r>
            <a:r>
              <a:rPr sz="2200" spc="5" dirty="0">
                <a:latin typeface="Times New Roman"/>
                <a:cs typeface="Times New Roman"/>
              </a:rPr>
              <a:t>5% </a:t>
            </a:r>
            <a:r>
              <a:rPr sz="2200" dirty="0" err="1">
                <a:latin typeface="Times New Roman"/>
                <a:cs typeface="Times New Roman"/>
              </a:rPr>
              <a:t>melalui</a:t>
            </a:r>
            <a:r>
              <a:rPr sz="2200" spc="-265" dirty="0">
                <a:latin typeface="Times New Roman"/>
                <a:cs typeface="Times New Roman"/>
              </a:rPr>
              <a:t> </a:t>
            </a:r>
            <a:r>
              <a:rPr sz="2200" dirty="0" err="1" smtClean="0">
                <a:latin typeface="Times New Roman"/>
                <a:cs typeface="Times New Roman"/>
              </a:rPr>
              <a:t>infus</a:t>
            </a:r>
            <a:r>
              <a:rPr sz="2200" dirty="0" smtClean="0">
                <a:latin typeface="Times New Roman"/>
                <a:cs typeface="Times New Roman"/>
              </a:rPr>
              <a:t>. </a:t>
            </a:r>
            <a:r>
              <a:rPr sz="2200" spc="-5" dirty="0" err="1" smtClean="0">
                <a:latin typeface="Times New Roman"/>
                <a:cs typeface="Times New Roman"/>
              </a:rPr>
              <a:t>Bayi</a:t>
            </a:r>
            <a:r>
              <a:rPr sz="2200" spc="-5" dirty="0" smtClean="0">
                <a:latin typeface="Times New Roman"/>
                <a:cs typeface="Times New Roman"/>
              </a:rPr>
              <a:t> </a:t>
            </a:r>
            <a:r>
              <a:rPr sz="2200" dirty="0">
                <a:latin typeface="Times New Roman"/>
                <a:cs typeface="Times New Roman"/>
              </a:rPr>
              <a:t>dan Anak </a:t>
            </a:r>
            <a:r>
              <a:rPr sz="2200" spc="5" dirty="0">
                <a:latin typeface="Times New Roman"/>
                <a:cs typeface="Times New Roman"/>
              </a:rPr>
              <a:t>usia </a:t>
            </a:r>
            <a:r>
              <a:rPr sz="2200" dirty="0">
                <a:latin typeface="Times New Roman"/>
                <a:cs typeface="Times New Roman"/>
              </a:rPr>
              <a:t>1 bulan-18 tahun: </a:t>
            </a:r>
            <a:r>
              <a:rPr sz="2200" spc="5" dirty="0">
                <a:latin typeface="Times New Roman"/>
                <a:cs typeface="Times New Roman"/>
              </a:rPr>
              <a:t>dosis </a:t>
            </a:r>
            <a:r>
              <a:rPr sz="2200" dirty="0">
                <a:latin typeface="Times New Roman"/>
                <a:cs typeface="Times New Roman"/>
              </a:rPr>
              <a:t>0,5 </a:t>
            </a:r>
            <a:r>
              <a:rPr sz="2200" spc="-20" dirty="0">
                <a:latin typeface="Times New Roman"/>
                <a:cs typeface="Times New Roman"/>
              </a:rPr>
              <a:t>ml </a:t>
            </a:r>
            <a:r>
              <a:rPr sz="2200" dirty="0">
                <a:latin typeface="Times New Roman"/>
                <a:cs typeface="Times New Roman"/>
              </a:rPr>
              <a:t>/ </a:t>
            </a:r>
            <a:r>
              <a:rPr sz="2200" spc="-10" dirty="0">
                <a:latin typeface="Times New Roman"/>
                <a:cs typeface="Times New Roman"/>
              </a:rPr>
              <a:t>kg </a:t>
            </a:r>
            <a:r>
              <a:rPr sz="2200" spc="5" dirty="0">
                <a:latin typeface="Times New Roman"/>
                <a:cs typeface="Times New Roman"/>
              </a:rPr>
              <a:t>berat </a:t>
            </a:r>
            <a:r>
              <a:rPr sz="2200" dirty="0">
                <a:latin typeface="Times New Roman"/>
                <a:cs typeface="Times New Roman"/>
              </a:rPr>
              <a:t>badan </a:t>
            </a:r>
            <a:r>
              <a:rPr sz="2200" spc="5" dirty="0" err="1">
                <a:latin typeface="Times New Roman"/>
                <a:cs typeface="Times New Roman"/>
              </a:rPr>
              <a:t>larutan</a:t>
            </a:r>
            <a:r>
              <a:rPr sz="2200" spc="-310" dirty="0">
                <a:latin typeface="Times New Roman"/>
                <a:cs typeface="Times New Roman"/>
              </a:rPr>
              <a:t> </a:t>
            </a:r>
            <a:r>
              <a:rPr sz="2200" dirty="0" err="1" smtClean="0">
                <a:latin typeface="Times New Roman"/>
                <a:cs typeface="Times New Roman"/>
              </a:rPr>
              <a:t>kalsium</a:t>
            </a:r>
            <a:r>
              <a:rPr sz="2200" dirty="0" smtClean="0">
                <a:latin typeface="Times New Roman"/>
                <a:cs typeface="Times New Roman"/>
              </a:rPr>
              <a:t> </a:t>
            </a:r>
            <a:r>
              <a:rPr sz="2200" spc="-5" dirty="0" err="1" smtClean="0">
                <a:latin typeface="Times New Roman"/>
                <a:cs typeface="Times New Roman"/>
              </a:rPr>
              <a:t>glukonat</a:t>
            </a:r>
            <a:r>
              <a:rPr sz="2200" spc="-5" dirty="0" smtClean="0">
                <a:latin typeface="Times New Roman"/>
                <a:cs typeface="Times New Roman"/>
              </a:rPr>
              <a:t> </a:t>
            </a:r>
            <a:r>
              <a:rPr sz="2200" spc="5" dirty="0">
                <a:latin typeface="Times New Roman"/>
                <a:cs typeface="Times New Roman"/>
              </a:rPr>
              <a:t>10% </a:t>
            </a:r>
            <a:r>
              <a:rPr sz="2200" dirty="0">
                <a:latin typeface="Times New Roman"/>
                <a:cs typeface="Times New Roman"/>
              </a:rPr>
              <a:t>sebagai </a:t>
            </a:r>
            <a:r>
              <a:rPr sz="2200" spc="5" dirty="0">
                <a:latin typeface="Times New Roman"/>
                <a:cs typeface="Times New Roman"/>
              </a:rPr>
              <a:t>dosis </a:t>
            </a:r>
            <a:r>
              <a:rPr sz="2200" spc="-5" dirty="0">
                <a:latin typeface="Times New Roman"/>
                <a:cs typeface="Times New Roman"/>
              </a:rPr>
              <a:t>tunggal. Maksimal </a:t>
            </a:r>
            <a:r>
              <a:rPr sz="2200" dirty="0">
                <a:latin typeface="Times New Roman"/>
                <a:cs typeface="Times New Roman"/>
              </a:rPr>
              <a:t>dosis: </a:t>
            </a:r>
            <a:r>
              <a:rPr sz="2200" spc="5" dirty="0">
                <a:latin typeface="Times New Roman"/>
                <a:cs typeface="Times New Roman"/>
              </a:rPr>
              <a:t>20 </a:t>
            </a:r>
            <a:r>
              <a:rPr sz="2200" spc="-15" dirty="0">
                <a:latin typeface="Times New Roman"/>
                <a:cs typeface="Times New Roman"/>
              </a:rPr>
              <a:t>ml </a:t>
            </a:r>
            <a:r>
              <a:rPr sz="2200" spc="5" dirty="0">
                <a:latin typeface="Times New Roman"/>
                <a:cs typeface="Times New Roman"/>
              </a:rPr>
              <a:t>larutan </a:t>
            </a:r>
            <a:r>
              <a:rPr sz="2200" dirty="0">
                <a:latin typeface="Times New Roman"/>
                <a:cs typeface="Times New Roman"/>
              </a:rPr>
              <a:t>kalsium </a:t>
            </a:r>
            <a:r>
              <a:rPr sz="2200" spc="-5" dirty="0">
                <a:latin typeface="Times New Roman"/>
                <a:cs typeface="Times New Roman"/>
              </a:rPr>
              <a:t>glukonat</a:t>
            </a:r>
            <a:r>
              <a:rPr sz="2200" spc="-160" dirty="0">
                <a:latin typeface="Times New Roman"/>
                <a:cs typeface="Times New Roman"/>
              </a:rPr>
              <a:t> </a:t>
            </a:r>
            <a:r>
              <a:rPr sz="2200" spc="5" dirty="0">
                <a:latin typeface="Times New Roman"/>
                <a:cs typeface="Times New Roman"/>
              </a:rPr>
              <a:t>10</a:t>
            </a:r>
            <a:r>
              <a:rPr sz="2200" spc="5" dirty="0" smtClean="0">
                <a:latin typeface="Times New Roman"/>
                <a:cs typeface="Times New Roman"/>
              </a:rPr>
              <a:t>%.</a:t>
            </a:r>
          </a:p>
          <a:p>
            <a:pPr marL="469265" lvl="1" algn="just">
              <a:spcBef>
                <a:spcPts val="215"/>
              </a:spcBef>
              <a:tabLst>
                <a:tab pos="287020" algn="l"/>
              </a:tabLst>
            </a:pPr>
            <a:endParaRPr sz="2200" spc="5" dirty="0" smtClean="0">
              <a:latin typeface="Times New Roman"/>
              <a:cs typeface="Times New Roman"/>
            </a:endParaRPr>
          </a:p>
          <a:p>
            <a:pPr marL="354965" indent="-342900" algn="just">
              <a:lnSpc>
                <a:spcPct val="100000"/>
              </a:lnSpc>
              <a:spcBef>
                <a:spcPts val="215"/>
              </a:spcBef>
              <a:buFont typeface="Arial" panose="020B0604020202020204" pitchFamily="34" charset="0"/>
              <a:buChar char="•"/>
              <a:tabLst>
                <a:tab pos="287020" algn="l"/>
              </a:tabLst>
            </a:pPr>
            <a:r>
              <a:rPr lang="id-ID" sz="2200" b="1" dirty="0">
                <a:latin typeface="Times New Roman"/>
                <a:cs typeface="Times New Roman"/>
              </a:rPr>
              <a:t>Efek samping : </a:t>
            </a:r>
            <a:r>
              <a:rPr lang="id-ID" sz="2200" dirty="0">
                <a:latin typeface="Times New Roman"/>
                <a:cs typeface="Times New Roman"/>
              </a:rPr>
              <a:t>Efek samping yang umum terjadi ketika penggunaan obat Calcium Gluconate adalah: Mual dan muntah-muntah, Kehilangan nafsu makan, </a:t>
            </a:r>
            <a:r>
              <a:rPr lang="id-ID" sz="2200" dirty="0" smtClean="0">
                <a:latin typeface="Times New Roman"/>
                <a:cs typeface="Times New Roman"/>
              </a:rPr>
              <a:t>sembelit </a:t>
            </a:r>
            <a:r>
              <a:rPr lang="id-ID" sz="2200" dirty="0">
                <a:latin typeface="Times New Roman"/>
                <a:cs typeface="Times New Roman"/>
              </a:rPr>
              <a:t>atau susah buang air besar, Tenggorokan kering dan cepat haus, </a:t>
            </a:r>
            <a:r>
              <a:rPr lang="id-ID" sz="2200" dirty="0" smtClean="0">
                <a:latin typeface="Times New Roman"/>
                <a:cs typeface="Times New Roman"/>
              </a:rPr>
              <a:t>sering </a:t>
            </a:r>
            <a:r>
              <a:rPr lang="id-ID" sz="2200" dirty="0">
                <a:latin typeface="Times New Roman"/>
                <a:cs typeface="Times New Roman"/>
              </a:rPr>
              <a:t>buang air </a:t>
            </a:r>
            <a:r>
              <a:rPr lang="id-ID" sz="2200" dirty="0" smtClean="0">
                <a:latin typeface="Times New Roman"/>
                <a:cs typeface="Times New Roman"/>
              </a:rPr>
              <a:t>kecil.</a:t>
            </a:r>
          </a:p>
          <a:p>
            <a:pPr marL="354965" indent="-342900" algn="just">
              <a:lnSpc>
                <a:spcPct val="100000"/>
              </a:lnSpc>
              <a:spcBef>
                <a:spcPts val="215"/>
              </a:spcBef>
              <a:buFont typeface="Arial" panose="020B0604020202020204" pitchFamily="34" charset="0"/>
              <a:buChar char="•"/>
              <a:tabLst>
                <a:tab pos="287020" algn="l"/>
              </a:tabLst>
            </a:pPr>
            <a:endParaRPr lang="id-ID" sz="2200" dirty="0" smtClean="0">
              <a:latin typeface="Times New Roman"/>
              <a:cs typeface="Times New Roman"/>
            </a:endParaRPr>
          </a:p>
          <a:p>
            <a:pPr marL="354965" indent="-342900" algn="just">
              <a:lnSpc>
                <a:spcPct val="100000"/>
              </a:lnSpc>
              <a:spcBef>
                <a:spcPts val="215"/>
              </a:spcBef>
              <a:buFont typeface="Arial" panose="020B0604020202020204" pitchFamily="34" charset="0"/>
              <a:buChar char="•"/>
              <a:tabLst>
                <a:tab pos="287020" algn="l"/>
              </a:tabLst>
            </a:pPr>
            <a:r>
              <a:rPr lang="id-ID" sz="2200" dirty="0" smtClean="0">
                <a:latin typeface="Times New Roman"/>
                <a:cs typeface="Times New Roman"/>
              </a:rPr>
              <a:t> </a:t>
            </a:r>
            <a:r>
              <a:rPr lang="id-ID" sz="2200" b="1" dirty="0" smtClean="0">
                <a:latin typeface="Times New Roman"/>
                <a:cs typeface="Times New Roman"/>
              </a:rPr>
              <a:t>Kategori </a:t>
            </a:r>
            <a:r>
              <a:rPr lang="id-ID" sz="2200" b="1" dirty="0">
                <a:latin typeface="Times New Roman"/>
                <a:cs typeface="Times New Roman"/>
              </a:rPr>
              <a:t>obat kehamilan : </a:t>
            </a:r>
            <a:r>
              <a:rPr lang="id-ID" sz="2200" dirty="0">
                <a:latin typeface="Times New Roman"/>
                <a:cs typeface="Times New Roman"/>
              </a:rPr>
              <a:t>Badan Pengawas Obat dan Makanan Amerika Serikat (FDA) mengkategorikan Calcium Gluconate ke dalam Kategori C: Studi pada hewan telah menunjukkan efek buruk pada janin (teratogenik atau embriosidal atau lainnya) dan tidak ada studi terkontrol pada wanita atau studi pada wanita dan hewan tidak tersedia. Obat diberikan hanya jika manfaat yang yang diperoleh lebih besar dari potensi risiko pada janin</a:t>
            </a:r>
          </a:p>
          <a:p>
            <a:pPr marL="12065">
              <a:lnSpc>
                <a:spcPct val="100000"/>
              </a:lnSpc>
              <a:spcBef>
                <a:spcPts val="215"/>
              </a:spcBef>
              <a:tabLst>
                <a:tab pos="287020" algn="l"/>
              </a:tabLst>
            </a:pPr>
            <a:endParaRPr sz="22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609600"/>
            <a:ext cx="4424045" cy="505267"/>
          </a:xfrm>
          <a:prstGeom prst="rect">
            <a:avLst/>
          </a:prstGeom>
        </p:spPr>
        <p:txBody>
          <a:bodyPr vert="horz" wrap="square" lIns="0" tIns="12700" rIns="0" bIns="0" rtlCol="0">
            <a:spAutoFit/>
          </a:bodyPr>
          <a:lstStyle/>
          <a:p>
            <a:pPr marL="12700">
              <a:lnSpc>
                <a:spcPct val="100000"/>
              </a:lnSpc>
              <a:spcBef>
                <a:spcPts val="100"/>
              </a:spcBef>
            </a:pPr>
            <a:r>
              <a:rPr sz="3200" b="1" dirty="0">
                <a:latin typeface="Times New Roman" panose="02020603050405020304" pitchFamily="18" charset="0"/>
                <a:cs typeface="Times New Roman" panose="02020603050405020304" pitchFamily="18" charset="0"/>
              </a:rPr>
              <a:t>6.</a:t>
            </a:r>
            <a:r>
              <a:rPr sz="3200" b="1" spc="-70" dirty="0">
                <a:latin typeface="Times New Roman" panose="02020603050405020304" pitchFamily="18" charset="0"/>
                <a:cs typeface="Times New Roman" panose="02020603050405020304" pitchFamily="18" charset="0"/>
              </a:rPr>
              <a:t> </a:t>
            </a:r>
            <a:r>
              <a:rPr sz="3200" b="1" dirty="0">
                <a:latin typeface="Times New Roman" panose="02020603050405020304" pitchFamily="18" charset="0"/>
                <a:cs typeface="Times New Roman" panose="02020603050405020304" pitchFamily="18" charset="0"/>
              </a:rPr>
              <a:t>Nifedipin/amlodipine</a:t>
            </a:r>
          </a:p>
        </p:txBody>
      </p:sp>
      <p:sp>
        <p:nvSpPr>
          <p:cNvPr id="3" name="object 3"/>
          <p:cNvSpPr txBox="1"/>
          <p:nvPr/>
        </p:nvSpPr>
        <p:spPr>
          <a:xfrm>
            <a:off x="457200" y="1314982"/>
            <a:ext cx="8077200" cy="5694508"/>
          </a:xfrm>
          <a:prstGeom prst="rect">
            <a:avLst/>
          </a:prstGeom>
        </p:spPr>
        <p:txBody>
          <a:bodyPr vert="horz" wrap="square" lIns="0" tIns="13335" rIns="0" bIns="0" numCol="2" rtlCol="0">
            <a:spAutoFit/>
          </a:bodyPr>
          <a:lstStyle/>
          <a:p>
            <a:pPr marL="12700" algn="just">
              <a:lnSpc>
                <a:spcPts val="2245"/>
              </a:lnSpc>
              <a:spcBef>
                <a:spcPts val="105"/>
              </a:spcBef>
            </a:pPr>
            <a:r>
              <a:rPr sz="2200" dirty="0">
                <a:latin typeface="Times New Roman"/>
                <a:cs typeface="Times New Roman"/>
              </a:rPr>
              <a:t>Nifedipine adalah obat untuk </a:t>
            </a:r>
            <a:r>
              <a:rPr sz="2200" spc="-5" dirty="0">
                <a:latin typeface="Times New Roman"/>
                <a:cs typeface="Times New Roman"/>
              </a:rPr>
              <a:t>mengobati </a:t>
            </a:r>
            <a:r>
              <a:rPr sz="2200" spc="5" dirty="0">
                <a:latin typeface="Times New Roman"/>
                <a:cs typeface="Times New Roman"/>
              </a:rPr>
              <a:t>hipertensi </a:t>
            </a:r>
            <a:r>
              <a:rPr sz="2200" dirty="0">
                <a:latin typeface="Times New Roman"/>
                <a:cs typeface="Times New Roman"/>
              </a:rPr>
              <a:t>(tekanan </a:t>
            </a:r>
            <a:r>
              <a:rPr sz="2200" spc="5" dirty="0">
                <a:latin typeface="Times New Roman"/>
                <a:cs typeface="Times New Roman"/>
              </a:rPr>
              <a:t>darah </a:t>
            </a:r>
            <a:r>
              <a:rPr sz="2200" spc="-5" dirty="0">
                <a:latin typeface="Times New Roman"/>
                <a:cs typeface="Times New Roman"/>
              </a:rPr>
              <a:t>tinggi). </a:t>
            </a:r>
            <a:r>
              <a:rPr sz="2200" dirty="0">
                <a:latin typeface="Times New Roman"/>
                <a:cs typeface="Times New Roman"/>
              </a:rPr>
              <a:t>Obat </a:t>
            </a:r>
            <a:r>
              <a:rPr sz="2200" dirty="0" err="1">
                <a:latin typeface="Times New Roman"/>
                <a:cs typeface="Times New Roman"/>
              </a:rPr>
              <a:t>ini</a:t>
            </a:r>
            <a:r>
              <a:rPr sz="2200" spc="-285" dirty="0">
                <a:latin typeface="Times New Roman"/>
                <a:cs typeface="Times New Roman"/>
              </a:rPr>
              <a:t> </a:t>
            </a:r>
            <a:r>
              <a:rPr sz="2200" dirty="0" err="1" smtClean="0">
                <a:latin typeface="Times New Roman"/>
                <a:cs typeface="Times New Roman"/>
              </a:rPr>
              <a:t>juga</a:t>
            </a:r>
            <a:r>
              <a:rPr sz="2200" dirty="0" smtClean="0">
                <a:latin typeface="Times New Roman"/>
                <a:cs typeface="Times New Roman"/>
              </a:rPr>
              <a:t> </a:t>
            </a:r>
            <a:r>
              <a:rPr sz="2200" dirty="0" err="1" smtClean="0">
                <a:latin typeface="Times New Roman"/>
                <a:cs typeface="Times New Roman"/>
              </a:rPr>
              <a:t>dapat</a:t>
            </a:r>
            <a:r>
              <a:rPr sz="2200" dirty="0" smtClean="0">
                <a:latin typeface="Times New Roman"/>
                <a:cs typeface="Times New Roman"/>
              </a:rPr>
              <a:t> </a:t>
            </a:r>
            <a:r>
              <a:rPr sz="2200" spc="-5" dirty="0">
                <a:latin typeface="Times New Roman"/>
                <a:cs typeface="Times New Roman"/>
              </a:rPr>
              <a:t>digunakan </a:t>
            </a:r>
            <a:r>
              <a:rPr sz="2200" spc="5" dirty="0">
                <a:latin typeface="Times New Roman"/>
                <a:cs typeface="Times New Roman"/>
              </a:rPr>
              <a:t>untuk </a:t>
            </a:r>
            <a:r>
              <a:rPr sz="2200" spc="-5" dirty="0">
                <a:latin typeface="Times New Roman"/>
                <a:cs typeface="Times New Roman"/>
              </a:rPr>
              <a:t>mencegah </a:t>
            </a:r>
            <a:r>
              <a:rPr sz="2200" dirty="0">
                <a:latin typeface="Times New Roman"/>
                <a:cs typeface="Times New Roman"/>
              </a:rPr>
              <a:t>terjadinya angina </a:t>
            </a:r>
            <a:r>
              <a:rPr sz="2200" spc="5" dirty="0">
                <a:latin typeface="Times New Roman"/>
                <a:cs typeface="Times New Roman"/>
              </a:rPr>
              <a:t>dan </a:t>
            </a:r>
            <a:r>
              <a:rPr sz="2200" spc="-5" dirty="0">
                <a:latin typeface="Times New Roman"/>
                <a:cs typeface="Times New Roman"/>
              </a:rPr>
              <a:t>mengobati </a:t>
            </a:r>
            <a:r>
              <a:rPr sz="2200" dirty="0">
                <a:latin typeface="Times New Roman"/>
                <a:cs typeface="Times New Roman"/>
              </a:rPr>
              <a:t>fenomena</a:t>
            </a:r>
            <a:r>
              <a:rPr sz="2200" spc="-110" dirty="0">
                <a:latin typeface="Times New Roman"/>
                <a:cs typeface="Times New Roman"/>
              </a:rPr>
              <a:t> </a:t>
            </a:r>
            <a:r>
              <a:rPr sz="2200" spc="-5" dirty="0">
                <a:latin typeface="Times New Roman"/>
                <a:cs typeface="Times New Roman"/>
              </a:rPr>
              <a:t>Raynaud</a:t>
            </a:r>
            <a:r>
              <a:rPr sz="2200" spc="-5" dirty="0" smtClean="0">
                <a:latin typeface="Times New Roman"/>
                <a:cs typeface="Times New Roman"/>
              </a:rPr>
              <a:t>.</a:t>
            </a:r>
          </a:p>
          <a:p>
            <a:pPr marL="12700" algn="just">
              <a:lnSpc>
                <a:spcPts val="2245"/>
              </a:lnSpc>
              <a:spcBef>
                <a:spcPts val="105"/>
              </a:spcBef>
            </a:pPr>
            <a:endParaRPr sz="2200" dirty="0">
              <a:latin typeface="Times New Roman"/>
              <a:cs typeface="Times New Roman"/>
            </a:endParaRPr>
          </a:p>
          <a:p>
            <a:pPr marL="355600" indent="-342900" algn="just">
              <a:lnSpc>
                <a:spcPts val="2245"/>
              </a:lnSpc>
              <a:spcBef>
                <a:spcPts val="219"/>
              </a:spcBef>
              <a:buFont typeface="Arial" panose="020B0604020202020204" pitchFamily="34" charset="0"/>
              <a:buChar char="•"/>
              <a:tabLst>
                <a:tab pos="4959985" algn="l"/>
              </a:tabLst>
            </a:pPr>
            <a:r>
              <a:rPr sz="2200" b="1" dirty="0" smtClean="0">
                <a:latin typeface="Times New Roman"/>
                <a:cs typeface="Times New Roman"/>
              </a:rPr>
              <a:t>Kategori </a:t>
            </a:r>
            <a:r>
              <a:rPr sz="2200" b="1" dirty="0" err="1" smtClean="0">
                <a:latin typeface="Times New Roman"/>
                <a:cs typeface="Times New Roman"/>
              </a:rPr>
              <a:t>keamanan</a:t>
            </a:r>
            <a:r>
              <a:rPr sz="2200" b="1" dirty="0" smtClean="0">
                <a:latin typeface="Times New Roman"/>
                <a:cs typeface="Times New Roman"/>
              </a:rPr>
              <a:t> </a:t>
            </a:r>
            <a:r>
              <a:rPr sz="2200" b="1" dirty="0" err="1" smtClean="0">
                <a:latin typeface="Times New Roman"/>
                <a:cs typeface="Times New Roman"/>
              </a:rPr>
              <a:t>obat</a:t>
            </a:r>
            <a:r>
              <a:rPr sz="2200" b="1" dirty="0" smtClean="0">
                <a:latin typeface="Times New Roman"/>
                <a:cs typeface="Times New Roman"/>
              </a:rPr>
              <a:t> </a:t>
            </a:r>
            <a:r>
              <a:rPr sz="2200" b="1" dirty="0" err="1" smtClean="0">
                <a:latin typeface="Times New Roman"/>
                <a:cs typeface="Times New Roman"/>
              </a:rPr>
              <a:t>untuk</a:t>
            </a:r>
            <a:r>
              <a:rPr sz="2200" b="1" dirty="0" smtClean="0">
                <a:latin typeface="Times New Roman"/>
                <a:cs typeface="Times New Roman"/>
              </a:rPr>
              <a:t> </a:t>
            </a:r>
            <a:r>
              <a:rPr sz="2200" b="1" dirty="0" err="1" smtClean="0">
                <a:latin typeface="Times New Roman"/>
                <a:cs typeface="Times New Roman"/>
              </a:rPr>
              <a:t>ibu</a:t>
            </a:r>
            <a:r>
              <a:rPr sz="2200" b="1" dirty="0" smtClean="0">
                <a:latin typeface="Times New Roman"/>
                <a:cs typeface="Times New Roman"/>
              </a:rPr>
              <a:t> </a:t>
            </a:r>
            <a:r>
              <a:rPr sz="2200" b="1" dirty="0" err="1" smtClean="0">
                <a:latin typeface="Times New Roman"/>
                <a:cs typeface="Times New Roman"/>
              </a:rPr>
              <a:t>hamil</a:t>
            </a:r>
            <a:r>
              <a:rPr sz="2200" b="1" dirty="0" smtClean="0">
                <a:latin typeface="Times New Roman"/>
                <a:cs typeface="Times New Roman"/>
              </a:rPr>
              <a:t>:</a:t>
            </a:r>
            <a:r>
              <a:rPr sz="2200" dirty="0">
                <a:latin typeface="Times New Roman"/>
                <a:cs typeface="Times New Roman"/>
              </a:rPr>
              <a:t> </a:t>
            </a:r>
            <a:r>
              <a:rPr sz="2200" dirty="0" err="1" smtClean="0">
                <a:latin typeface="Times New Roman"/>
                <a:cs typeface="Times New Roman"/>
              </a:rPr>
              <a:t>Studi</a:t>
            </a:r>
            <a:r>
              <a:rPr sz="2200" dirty="0" smtClean="0">
                <a:latin typeface="Times New Roman"/>
                <a:cs typeface="Times New Roman"/>
              </a:rPr>
              <a:t> </a:t>
            </a:r>
            <a:r>
              <a:rPr sz="2200" dirty="0">
                <a:latin typeface="Times New Roman"/>
                <a:cs typeface="Times New Roman"/>
              </a:rPr>
              <a:t>pada </a:t>
            </a:r>
            <a:r>
              <a:rPr sz="2200" spc="5" dirty="0">
                <a:latin typeface="Times New Roman"/>
                <a:cs typeface="Times New Roman"/>
              </a:rPr>
              <a:t>binatang </a:t>
            </a:r>
            <a:r>
              <a:rPr sz="2200" dirty="0" err="1">
                <a:latin typeface="Times New Roman"/>
                <a:cs typeface="Times New Roman"/>
              </a:rPr>
              <a:t>percobaan</a:t>
            </a:r>
            <a:r>
              <a:rPr sz="2200" spc="-125" dirty="0">
                <a:latin typeface="Times New Roman"/>
                <a:cs typeface="Times New Roman"/>
              </a:rPr>
              <a:t> </a:t>
            </a:r>
            <a:r>
              <a:rPr sz="2200" spc="-5" dirty="0" err="1" smtClean="0">
                <a:latin typeface="Times New Roman"/>
                <a:cs typeface="Times New Roman"/>
              </a:rPr>
              <a:t>memperlihatkan</a:t>
            </a:r>
            <a:r>
              <a:rPr sz="2200" dirty="0">
                <a:latin typeface="Times New Roman"/>
                <a:cs typeface="Times New Roman"/>
              </a:rPr>
              <a:t> </a:t>
            </a:r>
            <a:r>
              <a:rPr sz="2200" spc="-5" dirty="0" err="1" smtClean="0">
                <a:latin typeface="Times New Roman"/>
                <a:cs typeface="Times New Roman"/>
              </a:rPr>
              <a:t>adanya</a:t>
            </a:r>
            <a:r>
              <a:rPr sz="2200" spc="-5" dirty="0" smtClean="0">
                <a:latin typeface="Times New Roman"/>
                <a:cs typeface="Times New Roman"/>
              </a:rPr>
              <a:t> </a:t>
            </a:r>
            <a:r>
              <a:rPr sz="2200" spc="5" dirty="0">
                <a:latin typeface="Times New Roman"/>
                <a:cs typeface="Times New Roman"/>
              </a:rPr>
              <a:t>efek </a:t>
            </a:r>
            <a:r>
              <a:rPr sz="2200" spc="-5" dirty="0">
                <a:latin typeface="Times New Roman"/>
                <a:cs typeface="Times New Roman"/>
              </a:rPr>
              <a:t>samping </a:t>
            </a:r>
            <a:r>
              <a:rPr sz="2200" spc="5" dirty="0">
                <a:latin typeface="Times New Roman"/>
                <a:cs typeface="Times New Roman"/>
              </a:rPr>
              <a:t>terhadap janin, tetapi belum </a:t>
            </a:r>
            <a:r>
              <a:rPr sz="2200" dirty="0">
                <a:latin typeface="Times New Roman"/>
                <a:cs typeface="Times New Roman"/>
              </a:rPr>
              <a:t>ada </a:t>
            </a:r>
            <a:r>
              <a:rPr sz="2200" spc="5" dirty="0">
                <a:latin typeface="Times New Roman"/>
                <a:cs typeface="Times New Roman"/>
              </a:rPr>
              <a:t>studi </a:t>
            </a:r>
            <a:r>
              <a:rPr sz="2200" dirty="0">
                <a:latin typeface="Times New Roman"/>
                <a:cs typeface="Times New Roman"/>
              </a:rPr>
              <a:t>terkontrol pada </a:t>
            </a:r>
            <a:r>
              <a:rPr sz="2200" dirty="0" err="1">
                <a:latin typeface="Times New Roman"/>
                <a:cs typeface="Times New Roman"/>
              </a:rPr>
              <a:t>wanita</a:t>
            </a:r>
            <a:r>
              <a:rPr sz="2200" spc="-385" dirty="0">
                <a:latin typeface="Times New Roman"/>
                <a:cs typeface="Times New Roman"/>
              </a:rPr>
              <a:t> </a:t>
            </a:r>
            <a:r>
              <a:rPr sz="2200" spc="-5" dirty="0" err="1" smtClean="0">
                <a:latin typeface="Times New Roman"/>
                <a:cs typeface="Times New Roman"/>
              </a:rPr>
              <a:t>hamil</a:t>
            </a:r>
            <a:r>
              <a:rPr sz="2200" spc="-5" dirty="0" smtClean="0">
                <a:latin typeface="Times New Roman"/>
                <a:cs typeface="Times New Roman"/>
              </a:rPr>
              <a:t>.</a:t>
            </a:r>
            <a:r>
              <a:rPr sz="2200" dirty="0">
                <a:latin typeface="Times New Roman"/>
                <a:cs typeface="Times New Roman"/>
              </a:rPr>
              <a:t> </a:t>
            </a:r>
            <a:r>
              <a:rPr sz="2200" dirty="0" err="1" smtClean="0">
                <a:latin typeface="Times New Roman"/>
                <a:cs typeface="Times New Roman"/>
              </a:rPr>
              <a:t>Obat</a:t>
            </a:r>
            <a:r>
              <a:rPr sz="2200" dirty="0" smtClean="0">
                <a:latin typeface="Times New Roman"/>
                <a:cs typeface="Times New Roman"/>
              </a:rPr>
              <a:t> </a:t>
            </a:r>
            <a:r>
              <a:rPr sz="2200" dirty="0">
                <a:latin typeface="Times New Roman"/>
                <a:cs typeface="Times New Roman"/>
              </a:rPr>
              <a:t>hanya </a:t>
            </a:r>
            <a:r>
              <a:rPr sz="2200" spc="5" dirty="0">
                <a:latin typeface="Times New Roman"/>
                <a:cs typeface="Times New Roman"/>
              </a:rPr>
              <a:t>boleh </a:t>
            </a:r>
            <a:r>
              <a:rPr sz="2200" spc="-5" dirty="0">
                <a:latin typeface="Times New Roman"/>
                <a:cs typeface="Times New Roman"/>
              </a:rPr>
              <a:t>digunakan </a:t>
            </a:r>
            <a:r>
              <a:rPr sz="2200" spc="5" dirty="0">
                <a:latin typeface="Times New Roman"/>
                <a:cs typeface="Times New Roman"/>
              </a:rPr>
              <a:t>jika </a:t>
            </a:r>
            <a:r>
              <a:rPr sz="2200" dirty="0">
                <a:latin typeface="Times New Roman"/>
                <a:cs typeface="Times New Roman"/>
              </a:rPr>
              <a:t>besarnya </a:t>
            </a:r>
            <a:r>
              <a:rPr sz="2200" spc="-5" dirty="0">
                <a:latin typeface="Times New Roman"/>
                <a:cs typeface="Times New Roman"/>
              </a:rPr>
              <a:t>manfaat yang </a:t>
            </a:r>
            <a:r>
              <a:rPr sz="2200" dirty="0">
                <a:latin typeface="Times New Roman"/>
                <a:cs typeface="Times New Roman"/>
              </a:rPr>
              <a:t>diharapkan </a:t>
            </a:r>
            <a:r>
              <a:rPr sz="2200" dirty="0" err="1">
                <a:latin typeface="Times New Roman"/>
                <a:cs typeface="Times New Roman"/>
              </a:rPr>
              <a:t>melebihi</a:t>
            </a:r>
            <a:r>
              <a:rPr sz="2200" spc="-155" dirty="0">
                <a:latin typeface="Times New Roman"/>
                <a:cs typeface="Times New Roman"/>
              </a:rPr>
              <a:t> </a:t>
            </a:r>
            <a:r>
              <a:rPr sz="2200" dirty="0" err="1" smtClean="0">
                <a:latin typeface="Times New Roman"/>
                <a:cs typeface="Times New Roman"/>
              </a:rPr>
              <a:t>besarnya</a:t>
            </a:r>
            <a:r>
              <a:rPr sz="2200" dirty="0" smtClean="0">
                <a:latin typeface="Times New Roman"/>
                <a:cs typeface="Times New Roman"/>
              </a:rPr>
              <a:t> </a:t>
            </a:r>
            <a:r>
              <a:rPr sz="2200" dirty="0" err="1" smtClean="0">
                <a:latin typeface="Times New Roman"/>
                <a:cs typeface="Times New Roman"/>
              </a:rPr>
              <a:t>risiko</a:t>
            </a:r>
            <a:r>
              <a:rPr sz="2200" dirty="0" smtClean="0">
                <a:latin typeface="Times New Roman"/>
                <a:cs typeface="Times New Roman"/>
              </a:rPr>
              <a:t> </a:t>
            </a:r>
            <a:r>
              <a:rPr sz="2200" spc="5" dirty="0" err="1">
                <a:latin typeface="Times New Roman"/>
                <a:cs typeface="Times New Roman"/>
              </a:rPr>
              <a:t>terhadap</a:t>
            </a:r>
            <a:r>
              <a:rPr sz="2200" spc="-105" dirty="0">
                <a:latin typeface="Times New Roman"/>
                <a:cs typeface="Times New Roman"/>
              </a:rPr>
              <a:t> </a:t>
            </a:r>
            <a:r>
              <a:rPr sz="2200" spc="5" dirty="0" err="1" smtClean="0">
                <a:latin typeface="Times New Roman"/>
                <a:cs typeface="Times New Roman"/>
              </a:rPr>
              <a:t>janin</a:t>
            </a:r>
            <a:r>
              <a:rPr sz="2200" spc="5" dirty="0" smtClean="0">
                <a:latin typeface="Times New Roman"/>
                <a:cs typeface="Times New Roman"/>
              </a:rPr>
              <a:t>.</a:t>
            </a:r>
            <a:r>
              <a:rPr sz="2200" dirty="0">
                <a:latin typeface="Times New Roman"/>
                <a:cs typeface="Times New Roman"/>
              </a:rPr>
              <a:t> </a:t>
            </a:r>
            <a:r>
              <a:rPr sz="2200" dirty="0" err="1" smtClean="0">
                <a:latin typeface="Times New Roman"/>
                <a:cs typeface="Times New Roman"/>
              </a:rPr>
              <a:t>Nifedipine</a:t>
            </a:r>
            <a:r>
              <a:rPr sz="2200" dirty="0" smtClean="0">
                <a:latin typeface="Times New Roman"/>
                <a:cs typeface="Times New Roman"/>
              </a:rPr>
              <a:t> </a:t>
            </a:r>
            <a:r>
              <a:rPr sz="2200" dirty="0">
                <a:latin typeface="Times New Roman"/>
                <a:cs typeface="Times New Roman"/>
              </a:rPr>
              <a:t>dapat </a:t>
            </a:r>
            <a:r>
              <a:rPr sz="2200" spc="5" dirty="0">
                <a:latin typeface="Times New Roman"/>
                <a:cs typeface="Times New Roman"/>
              </a:rPr>
              <a:t>terserap </a:t>
            </a:r>
            <a:r>
              <a:rPr sz="2200" spc="-10" dirty="0">
                <a:latin typeface="Times New Roman"/>
                <a:cs typeface="Times New Roman"/>
              </a:rPr>
              <a:t>ke </a:t>
            </a:r>
            <a:r>
              <a:rPr sz="2200" spc="5" dirty="0">
                <a:latin typeface="Times New Roman"/>
                <a:cs typeface="Times New Roman"/>
              </a:rPr>
              <a:t>dalam </a:t>
            </a:r>
            <a:r>
              <a:rPr sz="2200" spc="-15" dirty="0">
                <a:latin typeface="Times New Roman"/>
                <a:cs typeface="Times New Roman"/>
              </a:rPr>
              <a:t>ASI, </a:t>
            </a:r>
            <a:r>
              <a:rPr sz="2200" spc="5" dirty="0">
                <a:latin typeface="Times New Roman"/>
                <a:cs typeface="Times New Roman"/>
              </a:rPr>
              <a:t>tidak boleh </a:t>
            </a:r>
            <a:r>
              <a:rPr sz="2200" spc="-5" dirty="0">
                <a:latin typeface="Times New Roman"/>
                <a:cs typeface="Times New Roman"/>
              </a:rPr>
              <a:t>digunakan selama</a:t>
            </a:r>
            <a:r>
              <a:rPr sz="2200" spc="-340" dirty="0">
                <a:latin typeface="Times New Roman"/>
                <a:cs typeface="Times New Roman"/>
              </a:rPr>
              <a:t> </a:t>
            </a:r>
            <a:r>
              <a:rPr sz="2200" spc="-5" dirty="0" err="1">
                <a:latin typeface="Times New Roman"/>
                <a:cs typeface="Times New Roman"/>
              </a:rPr>
              <a:t>menyusui</a:t>
            </a:r>
            <a:r>
              <a:rPr sz="2200" spc="-5" dirty="0" smtClean="0">
                <a:latin typeface="Times New Roman"/>
                <a:cs typeface="Times New Roman"/>
              </a:rPr>
              <a:t>.</a:t>
            </a:r>
          </a:p>
          <a:p>
            <a:pPr marL="355600" indent="-342900" algn="just">
              <a:lnSpc>
                <a:spcPts val="2245"/>
              </a:lnSpc>
              <a:spcBef>
                <a:spcPts val="219"/>
              </a:spcBef>
              <a:buFont typeface="Arial" panose="020B0604020202020204" pitchFamily="34" charset="0"/>
              <a:buChar char="•"/>
              <a:tabLst>
                <a:tab pos="4959985" algn="l"/>
              </a:tabLst>
            </a:pPr>
            <a:r>
              <a:rPr lang="id-ID" sz="2200" b="1" dirty="0">
                <a:latin typeface="Times New Roman"/>
                <a:cs typeface="Times New Roman"/>
              </a:rPr>
              <a:t>Efek Samping: </a:t>
            </a:r>
            <a:r>
              <a:rPr lang="id-ID" sz="2200" dirty="0">
                <a:latin typeface="Times New Roman"/>
                <a:cs typeface="Times New Roman"/>
              </a:rPr>
              <a:t>Sakit kepala, Pusing, Mual, Wajah memerah, Konstipasi, Kram otot.</a:t>
            </a:r>
          </a:p>
          <a:p>
            <a:pPr marL="355600" indent="-342900" algn="just">
              <a:lnSpc>
                <a:spcPts val="2245"/>
              </a:lnSpc>
              <a:spcBef>
                <a:spcPts val="219"/>
              </a:spcBef>
              <a:buFont typeface="Arial" panose="020B0604020202020204" pitchFamily="34" charset="0"/>
              <a:buChar char="•"/>
              <a:tabLst>
                <a:tab pos="4959985" algn="l"/>
              </a:tabLst>
            </a:pPr>
            <a:r>
              <a:rPr lang="id-ID" sz="2200" b="1" dirty="0">
                <a:latin typeface="Times New Roman"/>
                <a:cs typeface="Times New Roman"/>
              </a:rPr>
              <a:t>Cara Menggunakan : </a:t>
            </a:r>
            <a:r>
              <a:rPr lang="id-ID" sz="2200" dirty="0">
                <a:latin typeface="Times New Roman"/>
                <a:cs typeface="Times New Roman"/>
              </a:rPr>
              <a:t>Ikuti anjuran dokter dan selalu baca petunjuk yang tertera pada kemasan obat saat akan mengonsumsi nifedipine. Jangan mengurangi, menambah, atau menghentikan pengobatan  sembarangan. Obat ini bisa dikonsumsi sebelum atau setelah makan. Telan tablet nifedipine secara utuh dengan bantuan air putih. Jangan mengunyah tablet nifedipine atau menghancurkannya terlebih dahulu. </a:t>
            </a:r>
          </a:p>
          <a:p>
            <a:pPr marL="12700" algn="just">
              <a:lnSpc>
                <a:spcPts val="2245"/>
              </a:lnSpc>
              <a:spcBef>
                <a:spcPts val="219"/>
              </a:spcBef>
              <a:tabLst>
                <a:tab pos="4959985" algn="l"/>
              </a:tabLst>
            </a:pPr>
            <a:endParaRPr sz="2200" dirty="0">
              <a:latin typeface="Times New Roman"/>
              <a:cs typeface="Times New Roman"/>
            </a:endParaRPr>
          </a:p>
        </p:txBody>
      </p:sp>
      <p:sp>
        <p:nvSpPr>
          <p:cNvPr id="4" name="object 4"/>
          <p:cNvSpPr/>
          <p:nvPr/>
        </p:nvSpPr>
        <p:spPr>
          <a:xfrm>
            <a:off x="8686800" y="2209800"/>
            <a:ext cx="3276600" cy="18867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50827" y="304800"/>
            <a:ext cx="5359400" cy="627736"/>
          </a:xfrm>
          <a:prstGeom prst="rect">
            <a:avLst/>
          </a:prstGeom>
        </p:spPr>
        <p:txBody>
          <a:bodyPr vert="horz" wrap="square" lIns="0" tIns="12065" rIns="0" bIns="0" rtlCol="0">
            <a:spAutoFit/>
          </a:bodyPr>
          <a:lstStyle/>
          <a:p>
            <a:pPr marL="12700" algn="just">
              <a:lnSpc>
                <a:spcPct val="100000"/>
              </a:lnSpc>
              <a:spcBef>
                <a:spcPts val="95"/>
              </a:spcBef>
            </a:pPr>
            <a:r>
              <a:rPr sz="4000" spc="-315" dirty="0">
                <a:latin typeface="Times New Roman" panose="02020603050405020304" pitchFamily="18" charset="0"/>
                <a:cs typeface="Times New Roman" panose="02020603050405020304" pitchFamily="18" charset="0"/>
              </a:rPr>
              <a:t>7. </a:t>
            </a:r>
            <a:r>
              <a:rPr sz="3200" spc="-145" dirty="0">
                <a:latin typeface="Times New Roman" panose="02020603050405020304" pitchFamily="18" charset="0"/>
                <a:cs typeface="Times New Roman" panose="02020603050405020304" pitchFamily="18" charset="0"/>
              </a:rPr>
              <a:t>Metildopa </a:t>
            </a:r>
            <a:r>
              <a:rPr sz="3200" spc="-465" dirty="0">
                <a:latin typeface="Times New Roman" panose="02020603050405020304" pitchFamily="18" charset="0"/>
                <a:cs typeface="Times New Roman" panose="02020603050405020304" pitchFamily="18" charset="0"/>
              </a:rPr>
              <a:t>:</a:t>
            </a:r>
            <a:r>
              <a:rPr sz="3200" spc="-480" dirty="0">
                <a:latin typeface="Times New Roman" panose="02020603050405020304" pitchFamily="18" charset="0"/>
                <a:cs typeface="Times New Roman" panose="02020603050405020304" pitchFamily="18" charset="0"/>
              </a:rPr>
              <a:t> </a:t>
            </a:r>
            <a:r>
              <a:rPr sz="3200" spc="-480" dirty="0" smtClean="0">
                <a:latin typeface="Times New Roman" panose="02020603050405020304" pitchFamily="18" charset="0"/>
                <a:cs typeface="Times New Roman" panose="02020603050405020304" pitchFamily="18" charset="0"/>
              </a:rPr>
              <a:t> </a:t>
            </a:r>
            <a:r>
              <a:rPr sz="3200" spc="-190" dirty="0" err="1" smtClean="0">
                <a:latin typeface="Times New Roman" panose="02020603050405020304" pitchFamily="18" charset="0"/>
                <a:cs typeface="Times New Roman" panose="02020603050405020304" pitchFamily="18" charset="0"/>
              </a:rPr>
              <a:t>Dopamet</a:t>
            </a:r>
            <a:endParaRPr sz="4000" spc="-19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idx="1"/>
          </p:nvPr>
        </p:nvSpPr>
        <p:spPr>
          <a:xfrm>
            <a:off x="2350827" y="1295400"/>
            <a:ext cx="9383973" cy="5968429"/>
          </a:xfrm>
          <a:prstGeom prst="rect">
            <a:avLst/>
          </a:prstGeom>
        </p:spPr>
        <p:txBody>
          <a:bodyPr vert="horz" wrap="square" lIns="0" tIns="56515" rIns="0" bIns="0" rtlCol="0">
            <a:spAutoFit/>
          </a:bodyPr>
          <a:lstStyle/>
          <a:p>
            <a:pPr marL="12700" marR="5080" algn="just">
              <a:lnSpc>
                <a:spcPct val="90000"/>
              </a:lnSpc>
              <a:spcBef>
                <a:spcPts val="445"/>
              </a:spcBef>
            </a:pPr>
            <a:r>
              <a:rPr sz="2400" b="1" spc="-120" dirty="0">
                <a:latin typeface="Times New Roman" panose="02020603050405020304" pitchFamily="18" charset="0"/>
                <a:cs typeface="Times New Roman" panose="02020603050405020304" pitchFamily="18" charset="0"/>
              </a:rPr>
              <a:t>Dopamet </a:t>
            </a:r>
            <a:r>
              <a:rPr sz="2400" spc="-135" dirty="0">
                <a:latin typeface="Times New Roman" panose="02020603050405020304" pitchFamily="18" charset="0"/>
                <a:cs typeface="Times New Roman" panose="02020603050405020304" pitchFamily="18" charset="0"/>
              </a:rPr>
              <a:t>adalah </a:t>
            </a:r>
            <a:r>
              <a:rPr sz="2400" spc="-65" dirty="0">
                <a:latin typeface="Times New Roman" panose="02020603050405020304" pitchFamily="18" charset="0"/>
                <a:cs typeface="Times New Roman" panose="02020603050405020304" pitchFamily="18" charset="0"/>
              </a:rPr>
              <a:t>obat </a:t>
            </a:r>
            <a:r>
              <a:rPr sz="2400" spc="-180" dirty="0">
                <a:latin typeface="Times New Roman" panose="02020603050405020304" pitchFamily="18" charset="0"/>
                <a:cs typeface="Times New Roman" panose="02020603050405020304" pitchFamily="18" charset="0"/>
              </a:rPr>
              <a:t>yang </a:t>
            </a:r>
            <a:r>
              <a:rPr sz="2400" spc="-160" dirty="0">
                <a:latin typeface="Times New Roman" panose="02020603050405020304" pitchFamily="18" charset="0"/>
                <a:cs typeface="Times New Roman" panose="02020603050405020304" pitchFamily="18" charset="0"/>
              </a:rPr>
              <a:t>biasa </a:t>
            </a:r>
            <a:r>
              <a:rPr sz="2400" spc="-135" dirty="0">
                <a:latin typeface="Times New Roman" panose="02020603050405020304" pitchFamily="18" charset="0"/>
                <a:cs typeface="Times New Roman" panose="02020603050405020304" pitchFamily="18" charset="0"/>
              </a:rPr>
              <a:t>digunakan </a:t>
            </a:r>
            <a:r>
              <a:rPr sz="2400" spc="-60" dirty="0">
                <a:latin typeface="Times New Roman" panose="02020603050405020304" pitchFamily="18" charset="0"/>
                <a:cs typeface="Times New Roman" panose="02020603050405020304" pitchFamily="18" charset="0"/>
              </a:rPr>
              <a:t>untuk </a:t>
            </a:r>
            <a:r>
              <a:rPr sz="2400" spc="-95" dirty="0">
                <a:latin typeface="Times New Roman" panose="02020603050405020304" pitchFamily="18" charset="0"/>
                <a:cs typeface="Times New Roman" panose="02020603050405020304" pitchFamily="18" charset="0"/>
              </a:rPr>
              <a:t>mengobati </a:t>
            </a:r>
            <a:r>
              <a:rPr sz="2400" spc="-120" dirty="0">
                <a:latin typeface="Times New Roman" panose="02020603050405020304" pitchFamily="18" charset="0"/>
                <a:cs typeface="Times New Roman" panose="02020603050405020304" pitchFamily="18" charset="0"/>
              </a:rPr>
              <a:t>tekanan  </a:t>
            </a:r>
            <a:r>
              <a:rPr sz="2400" spc="-125" dirty="0">
                <a:latin typeface="Times New Roman" panose="02020603050405020304" pitchFamily="18" charset="0"/>
                <a:cs typeface="Times New Roman" panose="02020603050405020304" pitchFamily="18" charset="0"/>
              </a:rPr>
              <a:t>darah </a:t>
            </a:r>
            <a:r>
              <a:rPr sz="2400" spc="-60" dirty="0">
                <a:latin typeface="Times New Roman" panose="02020603050405020304" pitchFamily="18" charset="0"/>
                <a:cs typeface="Times New Roman" panose="02020603050405020304" pitchFamily="18" charset="0"/>
              </a:rPr>
              <a:t>tinggi </a:t>
            </a:r>
            <a:r>
              <a:rPr sz="2400" spc="-75" dirty="0">
                <a:latin typeface="Times New Roman" panose="02020603050405020304" pitchFamily="18" charset="0"/>
                <a:cs typeface="Times New Roman" panose="02020603050405020304" pitchFamily="18" charset="0"/>
              </a:rPr>
              <a:t>(hipertensi). </a:t>
            </a:r>
            <a:r>
              <a:rPr sz="2400" spc="-130" dirty="0">
                <a:latin typeface="Times New Roman" panose="02020603050405020304" pitchFamily="18" charset="0"/>
                <a:cs typeface="Times New Roman" panose="02020603050405020304" pitchFamily="18" charset="0"/>
              </a:rPr>
              <a:t>Obat </a:t>
            </a:r>
            <a:r>
              <a:rPr sz="2400" spc="-15" dirty="0">
                <a:latin typeface="Times New Roman" panose="02020603050405020304" pitchFamily="18" charset="0"/>
                <a:cs typeface="Times New Roman" panose="02020603050405020304" pitchFamily="18" charset="0"/>
              </a:rPr>
              <a:t>ini </a:t>
            </a:r>
            <a:r>
              <a:rPr sz="2400" spc="-150" dirty="0">
                <a:latin typeface="Times New Roman" panose="02020603050405020304" pitchFamily="18" charset="0"/>
                <a:cs typeface="Times New Roman" panose="02020603050405020304" pitchFamily="18" charset="0"/>
              </a:rPr>
              <a:t>mengandung </a:t>
            </a:r>
            <a:r>
              <a:rPr sz="2400" spc="-140" dirty="0">
                <a:latin typeface="Times New Roman" panose="02020603050405020304" pitchFamily="18" charset="0"/>
                <a:cs typeface="Times New Roman" panose="02020603050405020304" pitchFamily="18" charset="0"/>
              </a:rPr>
              <a:t>bahan </a:t>
            </a:r>
            <a:r>
              <a:rPr sz="2400" spc="-25" dirty="0">
                <a:latin typeface="Times New Roman" panose="02020603050405020304" pitchFamily="18" charset="0"/>
                <a:cs typeface="Times New Roman" panose="02020603050405020304" pitchFamily="18" charset="0"/>
              </a:rPr>
              <a:t>aktif </a:t>
            </a:r>
            <a:r>
              <a:rPr sz="2400" spc="-45" dirty="0">
                <a:latin typeface="Times New Roman" panose="02020603050405020304" pitchFamily="18" charset="0"/>
                <a:cs typeface="Times New Roman" panose="02020603050405020304" pitchFamily="18" charset="0"/>
              </a:rPr>
              <a:t>Metildopa  </a:t>
            </a:r>
            <a:r>
              <a:rPr sz="2400" spc="-180" dirty="0">
                <a:latin typeface="Times New Roman" panose="02020603050405020304" pitchFamily="18" charset="0"/>
                <a:cs typeface="Times New Roman" panose="02020603050405020304" pitchFamily="18" charset="0"/>
              </a:rPr>
              <a:t>yang </a:t>
            </a:r>
            <a:r>
              <a:rPr sz="2400" spc="-110" dirty="0">
                <a:latin typeface="Times New Roman" panose="02020603050405020304" pitchFamily="18" charset="0"/>
                <a:cs typeface="Times New Roman" panose="02020603050405020304" pitchFamily="18" charset="0"/>
              </a:rPr>
              <a:t>bekerja </a:t>
            </a:r>
            <a:r>
              <a:rPr sz="2400" spc="-160" dirty="0">
                <a:latin typeface="Times New Roman" panose="02020603050405020304" pitchFamily="18" charset="0"/>
                <a:cs typeface="Times New Roman" panose="02020603050405020304" pitchFamily="18" charset="0"/>
              </a:rPr>
              <a:t>dengan </a:t>
            </a:r>
            <a:r>
              <a:rPr sz="2400" spc="-125" dirty="0">
                <a:latin typeface="Times New Roman" panose="02020603050405020304" pitchFamily="18" charset="0"/>
                <a:cs typeface="Times New Roman" panose="02020603050405020304" pitchFamily="18" charset="0"/>
              </a:rPr>
              <a:t>mengurangi </a:t>
            </a:r>
            <a:r>
              <a:rPr sz="2400" spc="-145" dirty="0">
                <a:latin typeface="Times New Roman" panose="02020603050405020304" pitchFamily="18" charset="0"/>
                <a:cs typeface="Times New Roman" panose="02020603050405020304" pitchFamily="18" charset="0"/>
              </a:rPr>
              <a:t>zat </a:t>
            </a:r>
            <a:r>
              <a:rPr sz="2400" spc="-80" dirty="0">
                <a:latin typeface="Times New Roman" panose="02020603050405020304" pitchFamily="18" charset="0"/>
                <a:cs typeface="Times New Roman" panose="02020603050405020304" pitchFamily="18" charset="0"/>
              </a:rPr>
              <a:t>kimia </a:t>
            </a:r>
            <a:r>
              <a:rPr sz="2400" spc="-10" dirty="0">
                <a:latin typeface="Times New Roman" panose="02020603050405020304" pitchFamily="18" charset="0"/>
                <a:cs typeface="Times New Roman" panose="02020603050405020304" pitchFamily="18" charset="0"/>
              </a:rPr>
              <a:t>tertentu </a:t>
            </a:r>
            <a:r>
              <a:rPr sz="2400" spc="-120" dirty="0">
                <a:latin typeface="Times New Roman" panose="02020603050405020304" pitchFamily="18" charset="0"/>
                <a:cs typeface="Times New Roman" panose="02020603050405020304" pitchFamily="18" charset="0"/>
              </a:rPr>
              <a:t>dalam </a:t>
            </a:r>
            <a:r>
              <a:rPr sz="2400" spc="-114" dirty="0">
                <a:latin typeface="Times New Roman" panose="02020603050405020304" pitchFamily="18" charset="0"/>
                <a:cs typeface="Times New Roman" panose="02020603050405020304" pitchFamily="18" charset="0"/>
              </a:rPr>
              <a:t>darah. </a:t>
            </a:r>
            <a:r>
              <a:rPr sz="2400" spc="-160" dirty="0">
                <a:latin typeface="Times New Roman" panose="02020603050405020304" pitchFamily="18" charset="0"/>
                <a:cs typeface="Times New Roman" panose="02020603050405020304" pitchFamily="18" charset="0"/>
              </a:rPr>
              <a:t>Anda  </a:t>
            </a:r>
            <a:r>
              <a:rPr sz="2400" spc="-50" dirty="0">
                <a:latin typeface="Times New Roman" panose="02020603050405020304" pitchFamily="18" charset="0"/>
                <a:cs typeface="Times New Roman" panose="02020603050405020304" pitchFamily="18" charset="0"/>
              </a:rPr>
              <a:t>tidak </a:t>
            </a:r>
            <a:r>
              <a:rPr sz="2400" spc="-90" dirty="0">
                <a:latin typeface="Times New Roman" panose="02020603050405020304" pitchFamily="18" charset="0"/>
                <a:cs typeface="Times New Roman" panose="02020603050405020304" pitchFamily="18" charset="0"/>
              </a:rPr>
              <a:t>dianjurkan </a:t>
            </a:r>
            <a:r>
              <a:rPr sz="2400" spc="-55" dirty="0">
                <a:latin typeface="Times New Roman" panose="02020603050405020304" pitchFamily="18" charset="0"/>
                <a:cs typeface="Times New Roman" panose="02020603050405020304" pitchFamily="18" charset="0"/>
              </a:rPr>
              <a:t>untuk </a:t>
            </a:r>
            <a:r>
              <a:rPr sz="2400" spc="-135" dirty="0">
                <a:latin typeface="Times New Roman" panose="02020603050405020304" pitchFamily="18" charset="0"/>
                <a:cs typeface="Times New Roman" panose="02020603050405020304" pitchFamily="18" charset="0"/>
              </a:rPr>
              <a:t>menghancurkan, </a:t>
            </a:r>
            <a:r>
              <a:rPr sz="2400" spc="-145" dirty="0">
                <a:latin typeface="Times New Roman" panose="02020603050405020304" pitchFamily="18" charset="0"/>
                <a:cs typeface="Times New Roman" panose="02020603050405020304" pitchFamily="18" charset="0"/>
              </a:rPr>
              <a:t>menghaluskan, </a:t>
            </a:r>
            <a:r>
              <a:rPr sz="2400" spc="-105" dirty="0">
                <a:latin typeface="Times New Roman" panose="02020603050405020304" pitchFamily="18" charset="0"/>
                <a:cs typeface="Times New Roman" panose="02020603050405020304" pitchFamily="18" charset="0"/>
              </a:rPr>
              <a:t>atau  </a:t>
            </a:r>
            <a:r>
              <a:rPr sz="2400" spc="-150" dirty="0">
                <a:latin typeface="Times New Roman" panose="02020603050405020304" pitchFamily="18" charset="0"/>
                <a:cs typeface="Times New Roman" panose="02020603050405020304" pitchFamily="18" charset="0"/>
              </a:rPr>
              <a:t>mengunyah </a:t>
            </a:r>
            <a:r>
              <a:rPr sz="2400" spc="-65" dirty="0">
                <a:latin typeface="Times New Roman" panose="02020603050405020304" pitchFamily="18" charset="0"/>
                <a:cs typeface="Times New Roman" panose="02020603050405020304" pitchFamily="18" charset="0"/>
              </a:rPr>
              <a:t>obat </a:t>
            </a:r>
            <a:r>
              <a:rPr sz="2400" spc="-145" dirty="0">
                <a:latin typeface="Times New Roman" panose="02020603050405020304" pitchFamily="18" charset="0"/>
                <a:cs typeface="Times New Roman" panose="02020603050405020304" pitchFamily="18" charset="0"/>
              </a:rPr>
              <a:t>karena </a:t>
            </a:r>
            <a:r>
              <a:rPr sz="2400" spc="-170" dirty="0">
                <a:latin typeface="Times New Roman" panose="02020603050405020304" pitchFamily="18" charset="0"/>
                <a:cs typeface="Times New Roman" panose="02020603050405020304" pitchFamily="18" charset="0"/>
              </a:rPr>
              <a:t>cara </a:t>
            </a:r>
            <a:r>
              <a:rPr sz="2400" spc="-70" dirty="0">
                <a:latin typeface="Times New Roman" panose="02020603050405020304" pitchFamily="18" charset="0"/>
                <a:cs typeface="Times New Roman" panose="02020603050405020304" pitchFamily="18" charset="0"/>
              </a:rPr>
              <a:t>tersebut </a:t>
            </a:r>
            <a:r>
              <a:rPr sz="2400" spc="-100" dirty="0">
                <a:latin typeface="Times New Roman" panose="02020603050405020304" pitchFamily="18" charset="0"/>
                <a:cs typeface="Times New Roman" panose="02020603050405020304" pitchFamily="18" charset="0"/>
              </a:rPr>
              <a:t>dapat </a:t>
            </a:r>
            <a:r>
              <a:rPr sz="2400" spc="-125" dirty="0">
                <a:latin typeface="Times New Roman" panose="02020603050405020304" pitchFamily="18" charset="0"/>
                <a:cs typeface="Times New Roman" panose="02020603050405020304" pitchFamily="18" charset="0"/>
              </a:rPr>
              <a:t>mengurangi </a:t>
            </a:r>
            <a:r>
              <a:rPr sz="2400" spc="-100" dirty="0">
                <a:latin typeface="Times New Roman" panose="02020603050405020304" pitchFamily="18" charset="0"/>
                <a:cs typeface="Times New Roman" panose="02020603050405020304" pitchFamily="18" charset="0"/>
              </a:rPr>
              <a:t>efektivitasnya  </a:t>
            </a:r>
            <a:r>
              <a:rPr sz="2400" spc="-130" dirty="0">
                <a:latin typeface="Times New Roman" panose="02020603050405020304" pitchFamily="18" charset="0"/>
                <a:cs typeface="Times New Roman" panose="02020603050405020304" pitchFamily="18" charset="0"/>
              </a:rPr>
              <a:t>dan </a:t>
            </a:r>
            <a:r>
              <a:rPr sz="2400" spc="-110" dirty="0">
                <a:latin typeface="Times New Roman" panose="02020603050405020304" pitchFamily="18" charset="0"/>
                <a:cs typeface="Times New Roman" panose="02020603050405020304" pitchFamily="18" charset="0"/>
              </a:rPr>
              <a:t>memicu </a:t>
            </a:r>
            <a:r>
              <a:rPr sz="2400" spc="-120" dirty="0">
                <a:latin typeface="Times New Roman" panose="02020603050405020304" pitchFamily="18" charset="0"/>
                <a:cs typeface="Times New Roman" panose="02020603050405020304" pitchFamily="18" charset="0"/>
              </a:rPr>
              <a:t>efek </a:t>
            </a:r>
            <a:r>
              <a:rPr sz="2400" spc="-150" dirty="0">
                <a:latin typeface="Times New Roman" panose="02020603050405020304" pitchFamily="18" charset="0"/>
                <a:cs typeface="Times New Roman" panose="02020603050405020304" pitchFamily="18" charset="0"/>
              </a:rPr>
              <a:t>samping </a:t>
            </a:r>
            <a:r>
              <a:rPr sz="2400" spc="-180" dirty="0">
                <a:latin typeface="Times New Roman" panose="02020603050405020304" pitchFamily="18" charset="0"/>
                <a:cs typeface="Times New Roman" panose="02020603050405020304" pitchFamily="18" charset="0"/>
              </a:rPr>
              <a:t>yang </a:t>
            </a:r>
            <a:r>
              <a:rPr sz="2400" spc="-135" dirty="0">
                <a:latin typeface="Times New Roman" panose="02020603050405020304" pitchFamily="18" charset="0"/>
                <a:cs typeface="Times New Roman" panose="02020603050405020304" pitchFamily="18" charset="0"/>
              </a:rPr>
              <a:t>berbahaya. </a:t>
            </a:r>
            <a:r>
              <a:rPr sz="2400" spc="-180" dirty="0">
                <a:latin typeface="Times New Roman" panose="02020603050405020304" pitchFamily="18" charset="0"/>
                <a:cs typeface="Times New Roman" panose="02020603050405020304" pitchFamily="18" charset="0"/>
              </a:rPr>
              <a:t>Sebaiknya, </a:t>
            </a:r>
            <a:r>
              <a:rPr sz="2400" spc="-20" dirty="0">
                <a:latin typeface="Times New Roman" panose="02020603050405020304" pitchFamily="18" charset="0"/>
                <a:cs typeface="Times New Roman" panose="02020603050405020304" pitchFamily="18" charset="0"/>
              </a:rPr>
              <a:t>telat </a:t>
            </a:r>
            <a:r>
              <a:rPr sz="2400" spc="-65" dirty="0">
                <a:latin typeface="Times New Roman" panose="02020603050405020304" pitchFamily="18" charset="0"/>
                <a:cs typeface="Times New Roman" panose="02020603050405020304" pitchFamily="18" charset="0"/>
              </a:rPr>
              <a:t>obat</a:t>
            </a:r>
            <a:r>
              <a:rPr sz="2400" spc="-360" dirty="0">
                <a:latin typeface="Times New Roman" panose="02020603050405020304" pitchFamily="18" charset="0"/>
                <a:cs typeface="Times New Roman" panose="02020603050405020304" pitchFamily="18" charset="0"/>
              </a:rPr>
              <a:t> </a:t>
            </a:r>
            <a:r>
              <a:rPr sz="2400" spc="-190" dirty="0">
                <a:latin typeface="Times New Roman" panose="02020603050405020304" pitchFamily="18" charset="0"/>
                <a:cs typeface="Times New Roman" panose="02020603050405020304" pitchFamily="18" charset="0"/>
              </a:rPr>
              <a:t>secara  </a:t>
            </a:r>
            <a:r>
              <a:rPr sz="2400" spc="-30" dirty="0">
                <a:latin typeface="Times New Roman" panose="02020603050405020304" pitchFamily="18" charset="0"/>
                <a:cs typeface="Times New Roman" panose="02020603050405020304" pitchFamily="18" charset="0"/>
              </a:rPr>
              <a:t>utuh </a:t>
            </a:r>
            <a:r>
              <a:rPr sz="2400" spc="-160" dirty="0">
                <a:latin typeface="Times New Roman" panose="02020603050405020304" pitchFamily="18" charset="0"/>
                <a:cs typeface="Times New Roman" panose="02020603050405020304" pitchFamily="18" charset="0"/>
              </a:rPr>
              <a:t>dengan </a:t>
            </a:r>
            <a:r>
              <a:rPr sz="2400" spc="-200" dirty="0">
                <a:latin typeface="Times New Roman" panose="02020603050405020304" pitchFamily="18" charset="0"/>
                <a:cs typeface="Times New Roman" panose="02020603050405020304" pitchFamily="18" charset="0"/>
              </a:rPr>
              <a:t>segelas </a:t>
            </a:r>
            <a:r>
              <a:rPr sz="2400" spc="-50" dirty="0">
                <a:latin typeface="Times New Roman" panose="02020603050405020304" pitchFamily="18" charset="0"/>
                <a:cs typeface="Times New Roman" panose="02020603050405020304" pitchFamily="18" charset="0"/>
              </a:rPr>
              <a:t>air</a:t>
            </a:r>
            <a:r>
              <a:rPr sz="2400" spc="-235" dirty="0">
                <a:latin typeface="Times New Roman" panose="02020603050405020304" pitchFamily="18" charset="0"/>
                <a:cs typeface="Times New Roman" panose="02020603050405020304" pitchFamily="18" charset="0"/>
              </a:rPr>
              <a:t> </a:t>
            </a:r>
            <a:r>
              <a:rPr sz="2400" spc="-30" dirty="0" err="1">
                <a:latin typeface="Times New Roman" panose="02020603050405020304" pitchFamily="18" charset="0"/>
                <a:cs typeface="Times New Roman" panose="02020603050405020304" pitchFamily="18" charset="0"/>
              </a:rPr>
              <a:t>putih</a:t>
            </a:r>
            <a:r>
              <a:rPr sz="2400" spc="-30" dirty="0" smtClean="0">
                <a:latin typeface="Times New Roman" panose="02020603050405020304" pitchFamily="18" charset="0"/>
                <a:cs typeface="Times New Roman" panose="02020603050405020304" pitchFamily="18" charset="0"/>
              </a:rPr>
              <a:t>.</a:t>
            </a:r>
          </a:p>
          <a:p>
            <a:pPr marL="12700" marR="5080" algn="just">
              <a:lnSpc>
                <a:spcPct val="90000"/>
              </a:lnSpc>
              <a:spcBef>
                <a:spcPts val="445"/>
              </a:spcBef>
            </a:pPr>
            <a:r>
              <a:rPr lang="id-ID" sz="2400" b="1" spc="-30" dirty="0">
                <a:latin typeface="Times New Roman" panose="02020603050405020304" pitchFamily="18" charset="0"/>
                <a:cs typeface="Times New Roman" panose="02020603050405020304" pitchFamily="18" charset="0"/>
              </a:rPr>
              <a:t>Efek samping Dopamet : </a:t>
            </a:r>
            <a:r>
              <a:rPr lang="id-ID" sz="2400" spc="-30" dirty="0">
                <a:latin typeface="Times New Roman" panose="02020603050405020304" pitchFamily="18" charset="0"/>
                <a:cs typeface="Times New Roman" panose="02020603050405020304" pitchFamily="18" charset="0"/>
              </a:rPr>
              <a:t>Mengantuk, Pusing, Sakit kepala ringan, Mual dan muntah, Mulut kering, Badan lemas dan tidak bertenaga, Sakit perut, Diare, Susah buang air kecil, Sariawan (stomatitis</a:t>
            </a:r>
            <a:r>
              <a:rPr lang="id-ID" sz="2400" spc="-30" dirty="0" smtClean="0">
                <a:latin typeface="Times New Roman" panose="02020603050405020304" pitchFamily="18" charset="0"/>
                <a:cs typeface="Times New Roman" panose="02020603050405020304" pitchFamily="18" charset="0"/>
              </a:rPr>
              <a:t>).</a:t>
            </a:r>
          </a:p>
          <a:p>
            <a:pPr marL="12700" marR="5080" algn="just">
              <a:lnSpc>
                <a:spcPct val="90000"/>
              </a:lnSpc>
              <a:spcBef>
                <a:spcPts val="445"/>
              </a:spcBef>
            </a:pPr>
            <a:r>
              <a:rPr lang="id-ID" sz="2400" b="1" spc="-30" dirty="0">
                <a:latin typeface="Times New Roman" panose="02020603050405020304" pitchFamily="18" charset="0"/>
                <a:cs typeface="Times New Roman" panose="02020603050405020304" pitchFamily="18" charset="0"/>
              </a:rPr>
              <a:t>Kategori aman untuk Ibu </a:t>
            </a:r>
            <a:r>
              <a:rPr lang="id-ID" sz="2400" b="1" spc="-30" dirty="0" smtClean="0">
                <a:latin typeface="Times New Roman" panose="02020603050405020304" pitchFamily="18" charset="0"/>
                <a:cs typeface="Times New Roman" panose="02020603050405020304" pitchFamily="18" charset="0"/>
              </a:rPr>
              <a:t>hamil : </a:t>
            </a:r>
            <a:r>
              <a:rPr lang="id-ID" sz="2400" spc="-30" dirty="0">
                <a:latin typeface="Times New Roman" panose="02020603050405020304" pitchFamily="18" charset="0"/>
                <a:cs typeface="Times New Roman" panose="02020603050405020304" pitchFamily="18" charset="0"/>
              </a:rPr>
              <a:t>Keamanan obat ini untuk ibu hamil, menyusui, serta bayi masih belum  diketahui. Sebab, tidak ada penelitian yang benar-benar membuktikan  bahwa obat ini aman untuk berbagai kondisi tersebut. Maka dari itu,  selalu konsultasi terlebih dulu pada dokter atau bidan sebelum  menggunakan obat apa pun. Apalagi jika Anda sedang hamil, menyusui,  atau sedang merencanakan kehamilan.</a:t>
            </a:r>
          </a:p>
          <a:p>
            <a:pPr marL="12700" marR="5080" algn="just">
              <a:lnSpc>
                <a:spcPct val="90000"/>
              </a:lnSpc>
              <a:spcBef>
                <a:spcPts val="445"/>
              </a:spcBef>
            </a:pPr>
            <a:endParaRPr lang="id-ID" sz="2400" spc="-30" dirty="0">
              <a:latin typeface="Times New Roman" panose="02020603050405020304" pitchFamily="18" charset="0"/>
              <a:cs typeface="Times New Roman" panose="02020603050405020304" pitchFamily="18" charset="0"/>
            </a:endParaRPr>
          </a:p>
          <a:p>
            <a:pPr marL="12700" marR="5080" algn="just">
              <a:lnSpc>
                <a:spcPct val="90000"/>
              </a:lnSpc>
              <a:spcBef>
                <a:spcPts val="445"/>
              </a:spcBef>
            </a:pPr>
            <a:endParaRPr sz="2800" spc="-30" dirty="0">
              <a:latin typeface="Times New Roman" panose="02020603050405020304" pitchFamily="18" charset="0"/>
              <a:cs typeface="Times New Roman" panose="02020603050405020304" pitchFamily="18" charset="0"/>
            </a:endParaRPr>
          </a:p>
        </p:txBody>
      </p:sp>
      <p:sp>
        <p:nvSpPr>
          <p:cNvPr id="4" name="object 4"/>
          <p:cNvSpPr/>
          <p:nvPr/>
        </p:nvSpPr>
        <p:spPr>
          <a:xfrm>
            <a:off x="133066" y="2392902"/>
            <a:ext cx="2209800" cy="18867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28600"/>
            <a:ext cx="5196205" cy="383438"/>
          </a:xfrm>
          <a:prstGeom prst="rect">
            <a:avLst/>
          </a:prstGeom>
        </p:spPr>
        <p:txBody>
          <a:bodyPr vert="horz" wrap="square" lIns="0" tIns="13970" rIns="0" bIns="0" rtlCol="0">
            <a:spAutoFit/>
          </a:bodyPr>
          <a:lstStyle/>
          <a:p>
            <a:pPr marL="12700" algn="just">
              <a:lnSpc>
                <a:spcPct val="100000"/>
              </a:lnSpc>
              <a:spcBef>
                <a:spcPts val="110"/>
              </a:spcBef>
            </a:pPr>
            <a:r>
              <a:rPr sz="2400" b="1" dirty="0">
                <a:latin typeface="Times New Roman" panose="02020603050405020304" pitchFamily="18" charset="0"/>
                <a:cs typeface="Times New Roman" panose="02020603050405020304" pitchFamily="18" charset="0"/>
              </a:rPr>
              <a:t>8. </a:t>
            </a:r>
            <a:r>
              <a:rPr sz="2400" b="1" spc="-40" dirty="0">
                <a:latin typeface="Times New Roman" panose="02020603050405020304" pitchFamily="18" charset="0"/>
                <a:cs typeface="Times New Roman" panose="02020603050405020304" pitchFamily="18" charset="0"/>
              </a:rPr>
              <a:t>Vitamin </a:t>
            </a:r>
            <a:r>
              <a:rPr sz="2400" b="1" spc="5" dirty="0">
                <a:latin typeface="Times New Roman" panose="02020603050405020304" pitchFamily="18" charset="0"/>
                <a:cs typeface="Times New Roman" panose="02020603050405020304" pitchFamily="18" charset="0"/>
              </a:rPr>
              <a:t>A Dosis</a:t>
            </a:r>
            <a:r>
              <a:rPr sz="2400" b="1" spc="-570"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tinggi</a:t>
            </a:r>
          </a:p>
        </p:txBody>
      </p:sp>
      <p:sp>
        <p:nvSpPr>
          <p:cNvPr id="3" name="object 3"/>
          <p:cNvSpPr txBox="1"/>
          <p:nvPr/>
        </p:nvSpPr>
        <p:spPr>
          <a:xfrm>
            <a:off x="533400" y="762000"/>
            <a:ext cx="11201400" cy="8337667"/>
          </a:xfrm>
          <a:prstGeom prst="rect">
            <a:avLst/>
          </a:prstGeom>
        </p:spPr>
        <p:txBody>
          <a:bodyPr vert="horz" wrap="square" lIns="0" tIns="55880" rIns="0" bIns="0" numCol="2" rtlCol="0">
            <a:spAutoFit/>
          </a:bodyPr>
          <a:lstStyle/>
          <a:p>
            <a:pPr marL="469900" marR="344805" lvl="1" algn="just">
              <a:lnSpc>
                <a:spcPct val="90000"/>
              </a:lnSpc>
              <a:spcBef>
                <a:spcPts val="440"/>
              </a:spcBef>
            </a:pPr>
            <a:r>
              <a:rPr sz="2000" spc="-30" dirty="0">
                <a:latin typeface="Times New Roman"/>
                <a:cs typeface="Times New Roman"/>
              </a:rPr>
              <a:t>Vitamin </a:t>
            </a:r>
            <a:r>
              <a:rPr sz="2000" spc="5" dirty="0">
                <a:latin typeface="Times New Roman"/>
                <a:cs typeface="Times New Roman"/>
              </a:rPr>
              <a:t>A adalah salah satu </a:t>
            </a:r>
            <a:r>
              <a:rPr sz="2000" spc="-5" dirty="0">
                <a:latin typeface="Times New Roman"/>
                <a:cs typeface="Times New Roman"/>
              </a:rPr>
              <a:t>vitamin yang </a:t>
            </a:r>
            <a:r>
              <a:rPr sz="2000" dirty="0">
                <a:latin typeface="Times New Roman"/>
                <a:cs typeface="Times New Roman"/>
              </a:rPr>
              <a:t>berfungsi </a:t>
            </a:r>
            <a:r>
              <a:rPr sz="2000" spc="5" dirty="0">
                <a:latin typeface="Times New Roman"/>
                <a:cs typeface="Times New Roman"/>
              </a:rPr>
              <a:t>untuk  </a:t>
            </a:r>
            <a:r>
              <a:rPr sz="2000" dirty="0">
                <a:latin typeface="Times New Roman"/>
                <a:cs typeface="Times New Roman"/>
              </a:rPr>
              <a:t>perkembangan </a:t>
            </a:r>
            <a:r>
              <a:rPr sz="2000" spc="5" dirty="0">
                <a:latin typeface="Times New Roman"/>
                <a:cs typeface="Times New Roman"/>
              </a:rPr>
              <a:t>dan </a:t>
            </a:r>
            <a:r>
              <a:rPr sz="2000" dirty="0">
                <a:latin typeface="Times New Roman"/>
                <a:cs typeface="Times New Roman"/>
              </a:rPr>
              <a:t>kinerja </a:t>
            </a:r>
            <a:r>
              <a:rPr sz="2000" spc="5" dirty="0">
                <a:latin typeface="Times New Roman"/>
                <a:cs typeface="Times New Roman"/>
              </a:rPr>
              <a:t>berbagai </a:t>
            </a:r>
            <a:r>
              <a:rPr sz="2000" spc="-5" dirty="0">
                <a:latin typeface="Times New Roman"/>
                <a:cs typeface="Times New Roman"/>
              </a:rPr>
              <a:t>organ </a:t>
            </a:r>
            <a:r>
              <a:rPr sz="2000" spc="5" dirty="0">
                <a:latin typeface="Times New Roman"/>
                <a:cs typeface="Times New Roman"/>
              </a:rPr>
              <a:t>tubuh, seperti </a:t>
            </a:r>
            <a:r>
              <a:rPr sz="2000" spc="-10" dirty="0">
                <a:latin typeface="Times New Roman"/>
                <a:cs typeface="Times New Roman"/>
              </a:rPr>
              <a:t>mata,</a:t>
            </a:r>
            <a:r>
              <a:rPr sz="2000" spc="-445" dirty="0">
                <a:latin typeface="Times New Roman"/>
                <a:cs typeface="Times New Roman"/>
              </a:rPr>
              <a:t> </a:t>
            </a:r>
            <a:r>
              <a:rPr sz="2000" dirty="0">
                <a:latin typeface="Times New Roman"/>
                <a:cs typeface="Times New Roman"/>
              </a:rPr>
              <a:t>kulit,  </a:t>
            </a:r>
            <a:r>
              <a:rPr sz="2000" spc="-5" dirty="0">
                <a:latin typeface="Times New Roman"/>
                <a:cs typeface="Times New Roman"/>
              </a:rPr>
              <a:t>organ </a:t>
            </a:r>
            <a:r>
              <a:rPr sz="2000" dirty="0">
                <a:latin typeface="Times New Roman"/>
                <a:cs typeface="Times New Roman"/>
              </a:rPr>
              <a:t>reproduksi, </a:t>
            </a:r>
            <a:r>
              <a:rPr sz="2000" spc="5" dirty="0">
                <a:latin typeface="Times New Roman"/>
                <a:cs typeface="Times New Roman"/>
              </a:rPr>
              <a:t>dan sistem </a:t>
            </a:r>
            <a:r>
              <a:rPr sz="2000" dirty="0" err="1">
                <a:latin typeface="Times New Roman"/>
                <a:cs typeface="Times New Roman"/>
              </a:rPr>
              <a:t>kekebalan</a:t>
            </a:r>
            <a:r>
              <a:rPr sz="2000" spc="-330" dirty="0">
                <a:latin typeface="Times New Roman"/>
                <a:cs typeface="Times New Roman"/>
              </a:rPr>
              <a:t> </a:t>
            </a:r>
            <a:r>
              <a:rPr sz="2000" spc="5" dirty="0" err="1" smtClean="0">
                <a:latin typeface="Times New Roman"/>
                <a:cs typeface="Times New Roman"/>
              </a:rPr>
              <a:t>tubuh</a:t>
            </a:r>
            <a:r>
              <a:rPr sz="2000" spc="5" dirty="0" smtClean="0">
                <a:latin typeface="Times New Roman"/>
                <a:cs typeface="Times New Roman"/>
              </a:rPr>
              <a:t>.</a:t>
            </a:r>
            <a:r>
              <a:rPr sz="2000" dirty="0">
                <a:latin typeface="Times New Roman"/>
                <a:cs typeface="Times New Roman"/>
              </a:rPr>
              <a:t> </a:t>
            </a:r>
            <a:endParaRPr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r>
              <a:rPr lang="id-ID" sz="2000" b="1" dirty="0" smtClean="0">
                <a:latin typeface="Times New Roman"/>
                <a:cs typeface="Times New Roman"/>
              </a:rPr>
              <a:t>Kategori </a:t>
            </a:r>
            <a:r>
              <a:rPr lang="id-ID" sz="2000" b="1" dirty="0">
                <a:latin typeface="Times New Roman"/>
                <a:cs typeface="Times New Roman"/>
              </a:rPr>
              <a:t>keamanan obat ibu hamil:  </a:t>
            </a:r>
            <a:r>
              <a:rPr lang="id-ID" sz="2000" dirty="0">
                <a:latin typeface="Times New Roman"/>
                <a:cs typeface="Times New Roman"/>
              </a:rPr>
              <a:t>(Untuk dosis sesuai angka  kecukupan gizi harian) Kategori A: Studi terkontrol pada wanita hamil  tidak menunjukkan adanya risiko terhadap janin, dan kecil  kemungkinannya untuk membahayakan janin.(Untuk dosis melebihi &gt;6000 unit per hari). Vitamin A dapat terserap ke dalam ASI, tetapi masih aman bila  dikonsumsi sesuai dengan nilai angka kecukupan gizi harian. Efek  Samping dan Bahaya Vitamin </a:t>
            </a:r>
            <a:r>
              <a:rPr lang="id-ID" sz="2000" dirty="0" smtClean="0">
                <a:latin typeface="Times New Roman"/>
                <a:cs typeface="Times New Roman"/>
              </a:rPr>
              <a:t>A.</a:t>
            </a:r>
          </a:p>
          <a:p>
            <a:pPr marL="812800" marR="344805" lvl="1" indent="-342900" algn="just">
              <a:lnSpc>
                <a:spcPct val="90000"/>
              </a:lnSpc>
              <a:spcBef>
                <a:spcPts val="440"/>
              </a:spcBef>
              <a:buFont typeface="Arial" panose="020B0604020202020204" pitchFamily="34" charset="0"/>
              <a:buChar char="•"/>
            </a:pPr>
            <a:r>
              <a:rPr lang="id-ID" sz="2000" b="1" dirty="0">
                <a:latin typeface="Times New Roman"/>
                <a:cs typeface="Times New Roman"/>
              </a:rPr>
              <a:t>Efek samping </a:t>
            </a:r>
            <a:r>
              <a:rPr lang="id-ID" sz="2000" b="1" dirty="0" smtClean="0">
                <a:latin typeface="Times New Roman"/>
                <a:cs typeface="Times New Roman"/>
              </a:rPr>
              <a:t>berikut: </a:t>
            </a:r>
            <a:r>
              <a:rPr lang="id-ID" sz="2000" dirty="0" smtClean="0">
                <a:latin typeface="Times New Roman"/>
                <a:cs typeface="Times New Roman"/>
              </a:rPr>
              <a:t>Diare</a:t>
            </a:r>
            <a:r>
              <a:rPr lang="id-ID" sz="2000" dirty="0">
                <a:latin typeface="Times New Roman"/>
                <a:cs typeface="Times New Roman"/>
              </a:rPr>
              <a:t>, Kehilangan nafsu makan, Sakit perut, Muntah, Kulit dan bibir yang kering atau pecah-pecah, </a:t>
            </a:r>
            <a:endParaRPr lang="id-ID"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endParaRPr lang="id-ID" sz="2000" dirty="0" smtClean="0">
              <a:latin typeface="Times New Roman"/>
              <a:cs typeface="Times New Roman"/>
            </a:endParaRPr>
          </a:p>
          <a:p>
            <a:pPr marL="812800" marR="344805" lvl="1" indent="-342900" algn="just">
              <a:lnSpc>
                <a:spcPct val="90000"/>
              </a:lnSpc>
              <a:spcBef>
                <a:spcPts val="440"/>
              </a:spcBef>
              <a:buFont typeface="Arial" panose="020B0604020202020204" pitchFamily="34" charset="0"/>
              <a:buChar char="•"/>
            </a:pPr>
            <a:r>
              <a:rPr lang="id-ID" sz="2000" dirty="0" smtClean="0">
                <a:latin typeface="Times New Roman"/>
                <a:cs typeface="Times New Roman"/>
              </a:rPr>
              <a:t>Mengantuk </a:t>
            </a:r>
            <a:r>
              <a:rPr lang="id-ID" sz="2000" dirty="0">
                <a:latin typeface="Times New Roman"/>
                <a:cs typeface="Times New Roman"/>
              </a:rPr>
              <a:t>dan kelelahan, Lemas, Uring-uringan, Rambut rontok, Sakit kepala, Demam, Peningkatan frekuensi buang air kecil, terutama di malam hari, Pandangan kabur</a:t>
            </a:r>
            <a:r>
              <a:rPr lang="id-ID" sz="2000" dirty="0" smtClean="0">
                <a:latin typeface="Times New Roman"/>
                <a:cs typeface="Times New Roman"/>
              </a:rPr>
              <a:t>.</a:t>
            </a:r>
          </a:p>
          <a:p>
            <a:pPr marL="812800" marR="344805" lvl="1" indent="-342900" algn="just">
              <a:lnSpc>
                <a:spcPct val="90000"/>
              </a:lnSpc>
              <a:spcBef>
                <a:spcPts val="440"/>
              </a:spcBef>
              <a:buFont typeface="Arial" panose="020B0604020202020204" pitchFamily="34" charset="0"/>
              <a:buChar char="•"/>
            </a:pPr>
            <a:endParaRPr lang="id-ID" sz="2000" dirty="0" smtClean="0">
              <a:latin typeface="Times New Roman"/>
              <a:cs typeface="Times New Roman"/>
            </a:endParaRPr>
          </a:p>
          <a:p>
            <a:pPr marL="469900" marR="344805" lvl="1" algn="just">
              <a:lnSpc>
                <a:spcPct val="90000"/>
              </a:lnSpc>
              <a:spcBef>
                <a:spcPts val="440"/>
              </a:spcBef>
            </a:pPr>
            <a:r>
              <a:rPr lang="id-ID" sz="2400" b="1" dirty="0">
                <a:latin typeface="Times New Roman"/>
                <a:cs typeface="Times New Roman"/>
              </a:rPr>
              <a:t>9. Tablet tambah darah : Sangobion, </a:t>
            </a:r>
            <a:r>
              <a:rPr lang="id-ID" sz="2400" b="1" dirty="0" smtClean="0">
                <a:latin typeface="Times New Roman"/>
                <a:cs typeface="Times New Roman"/>
              </a:rPr>
              <a:t>Etabion</a:t>
            </a:r>
          </a:p>
          <a:p>
            <a:pPr marL="812800" marR="344805" lvl="1" indent="-342900" algn="just">
              <a:lnSpc>
                <a:spcPct val="90000"/>
              </a:lnSpc>
              <a:spcBef>
                <a:spcPts val="440"/>
              </a:spcBef>
              <a:buFont typeface="Arial" panose="020B0604020202020204" pitchFamily="34" charset="0"/>
              <a:buChar char="•"/>
            </a:pPr>
            <a:r>
              <a:rPr lang="id-ID" sz="2000" b="1" dirty="0">
                <a:latin typeface="Times New Roman"/>
                <a:cs typeface="Times New Roman"/>
              </a:rPr>
              <a:t>Kegunaan : </a:t>
            </a:r>
            <a:r>
              <a:rPr lang="id-ID" sz="2000" dirty="0">
                <a:latin typeface="Times New Roman"/>
                <a:cs typeface="Times New Roman"/>
              </a:rPr>
              <a:t>Sangobion bermanfaat untuk mengatasi kurang darah atau anemia. Sebagai suplemen penambah  darah, Sangobion berisi zat besi yang dapat mencegah dan mengatasi anemia defisiensi besi.</a:t>
            </a:r>
          </a:p>
          <a:p>
            <a:pPr marL="812800" marR="344805" lvl="1" indent="-342900" algn="just">
              <a:lnSpc>
                <a:spcPct val="90000"/>
              </a:lnSpc>
              <a:spcBef>
                <a:spcPts val="440"/>
              </a:spcBef>
              <a:buFont typeface="Arial" panose="020B0604020202020204" pitchFamily="34" charset="0"/>
              <a:buChar char="•"/>
            </a:pPr>
            <a:r>
              <a:rPr lang="id-ID" sz="2000" b="1" dirty="0">
                <a:latin typeface="Times New Roman"/>
                <a:cs typeface="Times New Roman"/>
              </a:rPr>
              <a:t>Kategori Kehamilan dan Menyusui : </a:t>
            </a:r>
            <a:r>
              <a:rPr lang="id-ID" sz="2000" dirty="0">
                <a:latin typeface="Times New Roman"/>
                <a:cs typeface="Times New Roman"/>
              </a:rPr>
              <a:t>Kategori A. Studi terkontrol pada wanita hamil tidak menunjukkan adanya risiko terhadap janin, dan kecil kemungkinannya untuk membahayakan janin. </a:t>
            </a:r>
          </a:p>
          <a:p>
            <a:pPr marL="812800" marR="344805" lvl="1" indent="-342900" algn="just">
              <a:lnSpc>
                <a:spcPct val="90000"/>
              </a:lnSpc>
              <a:spcBef>
                <a:spcPts val="440"/>
              </a:spcBef>
              <a:buFont typeface="Arial" panose="020B0604020202020204" pitchFamily="34" charset="0"/>
              <a:buChar char="•"/>
            </a:pPr>
            <a:r>
              <a:rPr lang="id-ID" sz="2000" b="1" dirty="0">
                <a:latin typeface="Times New Roman"/>
                <a:cs typeface="Times New Roman"/>
              </a:rPr>
              <a:t>Efek Samping : </a:t>
            </a:r>
            <a:r>
              <a:rPr lang="id-ID" sz="2000" dirty="0">
                <a:latin typeface="Times New Roman"/>
                <a:cs typeface="Times New Roman"/>
              </a:rPr>
              <a:t>Tinja berwarna hitam, Sembelit, Diare, Kram perut.</a:t>
            </a:r>
          </a:p>
          <a:p>
            <a:pPr marL="469900" marR="344805" lvl="1" algn="just">
              <a:lnSpc>
                <a:spcPct val="90000"/>
              </a:lnSpc>
              <a:spcBef>
                <a:spcPts val="440"/>
              </a:spcBef>
            </a:pPr>
            <a:endParaRPr lang="id-ID" sz="2400" b="1" dirty="0">
              <a:latin typeface="Times New Roman"/>
              <a:cs typeface="Times New Roman"/>
            </a:endParaRPr>
          </a:p>
          <a:p>
            <a:pPr marL="469900" marR="344805" lvl="1" algn="just">
              <a:lnSpc>
                <a:spcPct val="90000"/>
              </a:lnSpc>
              <a:spcBef>
                <a:spcPts val="440"/>
              </a:spcBef>
            </a:pPr>
            <a:endParaRPr lang="id-ID" sz="2400" dirty="0">
              <a:latin typeface="Times New Roman"/>
              <a:cs typeface="Times New Roman"/>
            </a:endParaRPr>
          </a:p>
          <a:p>
            <a:pPr marL="12700" marR="344805">
              <a:lnSpc>
                <a:spcPct val="90000"/>
              </a:lnSpc>
              <a:spcBef>
                <a:spcPts val="440"/>
              </a:spcBef>
            </a:pPr>
            <a:endParaRPr sz="2400" dirty="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2146" y="609600"/>
            <a:ext cx="4920615" cy="503984"/>
          </a:xfrm>
          <a:prstGeom prst="rect">
            <a:avLst/>
          </a:prstGeom>
        </p:spPr>
        <p:txBody>
          <a:bodyPr vert="horz" wrap="square" lIns="0" tIns="11430" rIns="0" bIns="0" rtlCol="0">
            <a:spAutoFit/>
          </a:bodyPr>
          <a:lstStyle/>
          <a:p>
            <a:pPr marL="12700" algn="just">
              <a:lnSpc>
                <a:spcPct val="100000"/>
              </a:lnSpc>
              <a:spcBef>
                <a:spcPts val="90"/>
              </a:spcBef>
            </a:pPr>
            <a:r>
              <a:rPr sz="3200" spc="-235" dirty="0">
                <a:latin typeface="Times New Roman" panose="02020603050405020304" pitchFamily="18" charset="0"/>
                <a:cs typeface="Times New Roman" panose="02020603050405020304" pitchFamily="18" charset="0"/>
              </a:rPr>
              <a:t>10. </a:t>
            </a:r>
            <a:r>
              <a:rPr sz="3200" spc="-240" dirty="0">
                <a:latin typeface="Times New Roman" panose="02020603050405020304" pitchFamily="18" charset="0"/>
                <a:cs typeface="Times New Roman" panose="02020603050405020304" pitchFamily="18" charset="0"/>
              </a:rPr>
              <a:t>Vitamin </a:t>
            </a:r>
            <a:r>
              <a:rPr sz="3200" spc="-320" dirty="0">
                <a:latin typeface="Times New Roman" panose="02020603050405020304" pitchFamily="18" charset="0"/>
                <a:cs typeface="Times New Roman" panose="02020603050405020304" pitchFamily="18" charset="0"/>
              </a:rPr>
              <a:t>K </a:t>
            </a:r>
            <a:r>
              <a:rPr sz="3200" spc="-85" dirty="0">
                <a:latin typeface="Times New Roman" panose="02020603050405020304" pitchFamily="18" charset="0"/>
                <a:cs typeface="Times New Roman" panose="02020603050405020304" pitchFamily="18" charset="0"/>
              </a:rPr>
              <a:t>1</a:t>
            </a:r>
            <a:r>
              <a:rPr sz="3200" spc="-525" dirty="0">
                <a:latin typeface="Times New Roman" panose="02020603050405020304" pitchFamily="18" charset="0"/>
                <a:cs typeface="Times New Roman" panose="02020603050405020304" pitchFamily="18" charset="0"/>
              </a:rPr>
              <a:t> </a:t>
            </a:r>
            <a:r>
              <a:rPr sz="3200" spc="-285" dirty="0">
                <a:latin typeface="Times New Roman" panose="02020603050405020304" pitchFamily="18" charset="0"/>
                <a:cs typeface="Times New Roman" panose="02020603050405020304" pitchFamily="18" charset="0"/>
              </a:rPr>
              <a:t>injeksi</a:t>
            </a:r>
          </a:p>
        </p:txBody>
      </p:sp>
      <p:sp>
        <p:nvSpPr>
          <p:cNvPr id="3" name="object 3"/>
          <p:cNvSpPr txBox="1"/>
          <p:nvPr/>
        </p:nvSpPr>
        <p:spPr>
          <a:xfrm>
            <a:off x="2971800" y="1524000"/>
            <a:ext cx="9067800" cy="5099088"/>
          </a:xfrm>
          <a:prstGeom prst="rect">
            <a:avLst/>
          </a:prstGeom>
        </p:spPr>
        <p:txBody>
          <a:bodyPr vert="horz" wrap="square" lIns="0" tIns="13970" rIns="0" bIns="0" numCol="2" rtlCol="0">
            <a:spAutoFit/>
          </a:bodyPr>
          <a:lstStyle/>
          <a:p>
            <a:pPr marL="12700" algn="just">
              <a:lnSpc>
                <a:spcPts val="2245"/>
              </a:lnSpc>
              <a:spcBef>
                <a:spcPts val="110"/>
              </a:spcBef>
            </a:pPr>
            <a:r>
              <a:rPr sz="2200" spc="-20" dirty="0">
                <a:latin typeface="Times New Roman"/>
                <a:cs typeface="Times New Roman"/>
              </a:rPr>
              <a:t>Vitamin </a:t>
            </a:r>
            <a:r>
              <a:rPr sz="2200" spc="5" dirty="0">
                <a:latin typeface="Times New Roman"/>
                <a:cs typeface="Times New Roman"/>
              </a:rPr>
              <a:t>K1, </a:t>
            </a:r>
            <a:r>
              <a:rPr sz="2200" dirty="0">
                <a:latin typeface="Times New Roman"/>
                <a:cs typeface="Times New Roman"/>
              </a:rPr>
              <a:t>dikenal juga sebagai filokuinon </a:t>
            </a:r>
            <a:r>
              <a:rPr sz="2200" spc="5" dirty="0">
                <a:latin typeface="Times New Roman"/>
                <a:cs typeface="Times New Roman"/>
              </a:rPr>
              <a:t>atau </a:t>
            </a:r>
            <a:r>
              <a:rPr sz="2200" dirty="0">
                <a:latin typeface="Times New Roman"/>
                <a:cs typeface="Times New Roman"/>
              </a:rPr>
              <a:t>fitomenadion, </a:t>
            </a:r>
            <a:r>
              <a:rPr sz="2200" spc="-5" dirty="0">
                <a:latin typeface="Times New Roman"/>
                <a:cs typeface="Times New Roman"/>
              </a:rPr>
              <a:t>merupakan vitamin</a:t>
            </a:r>
            <a:r>
              <a:rPr sz="2200" spc="-145" dirty="0">
                <a:latin typeface="Times New Roman"/>
                <a:cs typeface="Times New Roman"/>
              </a:rPr>
              <a:t> </a:t>
            </a:r>
            <a:r>
              <a:rPr sz="2200" spc="-5" dirty="0">
                <a:latin typeface="Times New Roman"/>
                <a:cs typeface="Times New Roman"/>
              </a:rPr>
              <a:t>yang</a:t>
            </a:r>
            <a:endParaRPr sz="2200" dirty="0">
              <a:latin typeface="Times New Roman"/>
              <a:cs typeface="Times New Roman"/>
            </a:endParaRPr>
          </a:p>
          <a:p>
            <a:pPr marL="12700" algn="just">
              <a:lnSpc>
                <a:spcPts val="1850"/>
              </a:lnSpc>
            </a:pPr>
            <a:r>
              <a:rPr sz="2200" spc="5" dirty="0">
                <a:latin typeface="Times New Roman"/>
                <a:cs typeface="Times New Roman"/>
              </a:rPr>
              <a:t>sering </a:t>
            </a:r>
            <a:r>
              <a:rPr sz="2200" spc="-5" dirty="0">
                <a:latin typeface="Times New Roman"/>
                <a:cs typeface="Times New Roman"/>
              </a:rPr>
              <a:t>digunakan </a:t>
            </a:r>
            <a:r>
              <a:rPr sz="2200" spc="5" dirty="0">
                <a:latin typeface="Times New Roman"/>
                <a:cs typeface="Times New Roman"/>
              </a:rPr>
              <a:t>untuk </a:t>
            </a:r>
            <a:r>
              <a:rPr sz="2200" spc="-5" dirty="0">
                <a:latin typeface="Times New Roman"/>
                <a:cs typeface="Times New Roman"/>
              </a:rPr>
              <a:t>mencegah </a:t>
            </a:r>
            <a:r>
              <a:rPr sz="2200" dirty="0">
                <a:latin typeface="Times New Roman"/>
                <a:cs typeface="Times New Roman"/>
              </a:rPr>
              <a:t>dan </a:t>
            </a:r>
            <a:r>
              <a:rPr sz="2200" spc="-5" dirty="0">
                <a:latin typeface="Times New Roman"/>
                <a:cs typeface="Times New Roman"/>
              </a:rPr>
              <a:t>mengatasi </a:t>
            </a:r>
            <a:r>
              <a:rPr sz="2200" spc="5" dirty="0">
                <a:latin typeface="Times New Roman"/>
                <a:cs typeface="Times New Roman"/>
              </a:rPr>
              <a:t>perdarahan </a:t>
            </a:r>
            <a:r>
              <a:rPr sz="2200" dirty="0">
                <a:latin typeface="Times New Roman"/>
                <a:cs typeface="Times New Roman"/>
              </a:rPr>
              <a:t>akibat </a:t>
            </a:r>
            <a:r>
              <a:rPr sz="2200" spc="5" dirty="0">
                <a:latin typeface="Times New Roman"/>
                <a:cs typeface="Times New Roman"/>
              </a:rPr>
              <a:t>defisiensi </a:t>
            </a:r>
            <a:r>
              <a:rPr sz="2200" spc="-5" dirty="0">
                <a:latin typeface="Times New Roman"/>
                <a:cs typeface="Times New Roman"/>
              </a:rPr>
              <a:t>vitamin</a:t>
            </a:r>
            <a:r>
              <a:rPr sz="2200" spc="-250" dirty="0">
                <a:latin typeface="Times New Roman"/>
                <a:cs typeface="Times New Roman"/>
              </a:rPr>
              <a:t> </a:t>
            </a:r>
            <a:r>
              <a:rPr sz="2200" spc="5" dirty="0">
                <a:latin typeface="Times New Roman"/>
                <a:cs typeface="Times New Roman"/>
              </a:rPr>
              <a:t>K,</a:t>
            </a:r>
            <a:endParaRPr sz="2200" dirty="0">
              <a:latin typeface="Times New Roman"/>
              <a:cs typeface="Times New Roman"/>
            </a:endParaRPr>
          </a:p>
          <a:p>
            <a:pPr marL="12700" marR="699770" algn="just">
              <a:lnSpc>
                <a:spcPct val="70000"/>
              </a:lnSpc>
              <a:spcBef>
                <a:spcPts val="395"/>
              </a:spcBef>
            </a:pPr>
            <a:r>
              <a:rPr sz="2200" spc="5" dirty="0">
                <a:latin typeface="Times New Roman"/>
                <a:cs typeface="Times New Roman"/>
              </a:rPr>
              <a:t>baik </a:t>
            </a:r>
            <a:r>
              <a:rPr sz="2200" dirty="0">
                <a:latin typeface="Times New Roman"/>
                <a:cs typeface="Times New Roman"/>
              </a:rPr>
              <a:t>akibat penggunaan antikoagulan </a:t>
            </a:r>
            <a:r>
              <a:rPr sz="2200" spc="5" dirty="0">
                <a:latin typeface="Times New Roman"/>
                <a:cs typeface="Times New Roman"/>
              </a:rPr>
              <a:t>seperti warfarin atau </a:t>
            </a:r>
            <a:r>
              <a:rPr sz="2200" dirty="0">
                <a:latin typeface="Times New Roman"/>
                <a:cs typeface="Times New Roman"/>
              </a:rPr>
              <a:t>akibat </a:t>
            </a:r>
            <a:r>
              <a:rPr sz="2200" spc="-5" dirty="0">
                <a:latin typeface="Times New Roman"/>
                <a:cs typeface="Times New Roman"/>
              </a:rPr>
              <a:t>penyakit</a:t>
            </a:r>
            <a:r>
              <a:rPr sz="2200" spc="-295" dirty="0">
                <a:latin typeface="Times New Roman"/>
                <a:cs typeface="Times New Roman"/>
              </a:rPr>
              <a:t> </a:t>
            </a:r>
            <a:r>
              <a:rPr sz="2200" dirty="0">
                <a:latin typeface="Times New Roman"/>
                <a:cs typeface="Times New Roman"/>
              </a:rPr>
              <a:t>lainnya,  </a:t>
            </a:r>
            <a:r>
              <a:rPr sz="2200" spc="-5" dirty="0">
                <a:latin typeface="Times New Roman"/>
                <a:cs typeface="Times New Roman"/>
              </a:rPr>
              <a:t>misalnya penyakit </a:t>
            </a:r>
            <a:r>
              <a:rPr sz="2200" dirty="0">
                <a:latin typeface="Times New Roman"/>
                <a:cs typeface="Times New Roman"/>
              </a:rPr>
              <a:t>hepar</a:t>
            </a:r>
            <a:r>
              <a:rPr sz="2200" spc="-25" dirty="0">
                <a:latin typeface="Times New Roman"/>
                <a:cs typeface="Times New Roman"/>
              </a:rPr>
              <a:t> </a:t>
            </a:r>
            <a:r>
              <a:rPr sz="2200" dirty="0">
                <a:latin typeface="Times New Roman"/>
                <a:cs typeface="Times New Roman"/>
              </a:rPr>
              <a:t>kronis.</a:t>
            </a:r>
          </a:p>
          <a:p>
            <a:pPr marL="12700" algn="just">
              <a:lnSpc>
                <a:spcPts val="2245"/>
              </a:lnSpc>
              <a:spcBef>
                <a:spcPts val="220"/>
              </a:spcBef>
            </a:pPr>
            <a:r>
              <a:rPr sz="2200" dirty="0">
                <a:latin typeface="Times New Roman"/>
                <a:cs typeface="Times New Roman"/>
              </a:rPr>
              <a:t>Struktur </a:t>
            </a:r>
            <a:r>
              <a:rPr sz="2200" spc="-10" dirty="0">
                <a:latin typeface="Times New Roman"/>
                <a:cs typeface="Times New Roman"/>
              </a:rPr>
              <a:t>kimia </a:t>
            </a:r>
            <a:r>
              <a:rPr sz="2200" spc="-5" dirty="0">
                <a:latin typeface="Times New Roman"/>
                <a:cs typeface="Times New Roman"/>
              </a:rPr>
              <a:t>vitamin </a:t>
            </a:r>
            <a:r>
              <a:rPr sz="2200" spc="5" dirty="0">
                <a:latin typeface="Times New Roman"/>
                <a:cs typeface="Times New Roman"/>
              </a:rPr>
              <a:t>K1: </a:t>
            </a:r>
            <a:r>
              <a:rPr sz="2200" spc="-5" dirty="0">
                <a:latin typeface="Times New Roman"/>
                <a:cs typeface="Times New Roman"/>
              </a:rPr>
              <a:t>2-methyl-1,4-naphthoquinon </a:t>
            </a:r>
            <a:r>
              <a:rPr sz="2200" dirty="0">
                <a:latin typeface="Times New Roman"/>
                <a:cs typeface="Times New Roman"/>
              </a:rPr>
              <a:t>dengan </a:t>
            </a:r>
            <a:r>
              <a:rPr sz="2200" spc="5" dirty="0">
                <a:latin typeface="Times New Roman"/>
                <a:cs typeface="Times New Roman"/>
              </a:rPr>
              <a:t>rantai</a:t>
            </a:r>
            <a:r>
              <a:rPr sz="2200" spc="-10" dirty="0">
                <a:latin typeface="Times New Roman"/>
                <a:cs typeface="Times New Roman"/>
              </a:rPr>
              <a:t> </a:t>
            </a:r>
            <a:r>
              <a:rPr sz="2200" spc="-5" dirty="0">
                <a:latin typeface="Times New Roman"/>
                <a:cs typeface="Times New Roman"/>
              </a:rPr>
              <a:t>samping</a:t>
            </a:r>
            <a:endParaRPr sz="2200" dirty="0">
              <a:latin typeface="Times New Roman"/>
              <a:cs typeface="Times New Roman"/>
            </a:endParaRPr>
          </a:p>
          <a:p>
            <a:pPr marL="12700" algn="just">
              <a:lnSpc>
                <a:spcPts val="2245"/>
              </a:lnSpc>
            </a:pPr>
            <a:r>
              <a:rPr sz="2200" dirty="0">
                <a:latin typeface="Times New Roman"/>
                <a:cs typeface="Times New Roman"/>
              </a:rPr>
              <a:t>polyisoprenoid pada posisi</a:t>
            </a:r>
            <a:r>
              <a:rPr sz="2200" spc="-155" dirty="0">
                <a:latin typeface="Times New Roman"/>
                <a:cs typeface="Times New Roman"/>
              </a:rPr>
              <a:t> </a:t>
            </a:r>
            <a:r>
              <a:rPr sz="2200" dirty="0">
                <a:latin typeface="Times New Roman"/>
                <a:cs typeface="Times New Roman"/>
              </a:rPr>
              <a:t>3</a:t>
            </a:r>
            <a:r>
              <a:rPr sz="2200" dirty="0" smtClean="0">
                <a:latin typeface="Times New Roman"/>
                <a:cs typeface="Times New Roman"/>
              </a:rPr>
              <a:t>.</a:t>
            </a:r>
            <a:endParaRPr sz="2650" dirty="0">
              <a:latin typeface="Times New Roman"/>
              <a:cs typeface="Times New Roman"/>
            </a:endParaRPr>
          </a:p>
          <a:p>
            <a:pPr marL="241300" indent="-228600" algn="just">
              <a:lnSpc>
                <a:spcPct val="100000"/>
              </a:lnSpc>
              <a:buFont typeface="Arial"/>
              <a:buChar char="•"/>
              <a:tabLst>
                <a:tab pos="240665" algn="l"/>
                <a:tab pos="241300" algn="l"/>
              </a:tabLst>
            </a:pPr>
            <a:r>
              <a:rPr sz="2200" b="1" dirty="0">
                <a:latin typeface="Times New Roman"/>
                <a:cs typeface="Times New Roman"/>
              </a:rPr>
              <a:t>Kategori : </a:t>
            </a:r>
            <a:r>
              <a:rPr sz="2200" dirty="0">
                <a:latin typeface="Times New Roman"/>
                <a:cs typeface="Times New Roman"/>
              </a:rPr>
              <a:t>Obat bebas </a:t>
            </a:r>
            <a:r>
              <a:rPr sz="2200" spc="5" dirty="0" err="1">
                <a:latin typeface="Times New Roman"/>
                <a:cs typeface="Times New Roman"/>
              </a:rPr>
              <a:t>dan</a:t>
            </a:r>
            <a:r>
              <a:rPr sz="2200" spc="-105" dirty="0">
                <a:latin typeface="Times New Roman"/>
                <a:cs typeface="Times New Roman"/>
              </a:rPr>
              <a:t> </a:t>
            </a:r>
            <a:r>
              <a:rPr sz="2200" dirty="0" err="1" smtClean="0">
                <a:latin typeface="Times New Roman"/>
                <a:cs typeface="Times New Roman"/>
              </a:rPr>
              <a:t>resep</a:t>
            </a:r>
            <a:endParaRPr sz="2200" dirty="0" smtClean="0">
              <a:latin typeface="Times New Roman"/>
              <a:cs typeface="Times New Roman"/>
            </a:endParaRPr>
          </a:p>
          <a:p>
            <a:pPr marL="241300" indent="-228600" algn="just">
              <a:lnSpc>
                <a:spcPct val="100000"/>
              </a:lnSpc>
              <a:buFont typeface="Arial"/>
              <a:buChar char="•"/>
              <a:tabLst>
                <a:tab pos="240665" algn="l"/>
                <a:tab pos="241300" algn="l"/>
              </a:tabLst>
            </a:pPr>
            <a:r>
              <a:rPr lang="id-ID" sz="2200" b="1" dirty="0">
                <a:latin typeface="Times New Roman"/>
                <a:cs typeface="Times New Roman"/>
              </a:rPr>
              <a:t>Indikasi </a:t>
            </a:r>
            <a:r>
              <a:rPr lang="id-ID" sz="2200" dirty="0">
                <a:latin typeface="Times New Roman"/>
                <a:cs typeface="Times New Roman"/>
              </a:rPr>
              <a:t>vitamin K1 untuk mengatasi gangguan perdarahan akibat  defisiensi vitamin K, baik yang diakibatkan oleh pemberian  antikoagulan, maupun akibat penyakit lain, seperti penyakit hepar  kronis. </a:t>
            </a:r>
            <a:endParaRPr lang="id-ID" sz="2200" dirty="0" smtClean="0">
              <a:latin typeface="Times New Roman"/>
              <a:cs typeface="Times New Roman"/>
            </a:endParaRPr>
          </a:p>
          <a:p>
            <a:pPr marL="241300" indent="-228600" algn="just">
              <a:lnSpc>
                <a:spcPct val="100000"/>
              </a:lnSpc>
              <a:buFont typeface="Arial"/>
              <a:buChar char="•"/>
              <a:tabLst>
                <a:tab pos="240665" algn="l"/>
                <a:tab pos="241300" algn="l"/>
              </a:tabLst>
            </a:pPr>
            <a:endParaRPr lang="id-ID" sz="2200" dirty="0" smtClean="0">
              <a:latin typeface="Times New Roman"/>
              <a:cs typeface="Times New Roman"/>
            </a:endParaRPr>
          </a:p>
          <a:p>
            <a:pPr marL="241300" indent="-228600" algn="just">
              <a:lnSpc>
                <a:spcPct val="100000"/>
              </a:lnSpc>
              <a:buFont typeface="Arial"/>
              <a:buChar char="•"/>
              <a:tabLst>
                <a:tab pos="240665" algn="l"/>
                <a:tab pos="241300" algn="l"/>
              </a:tabLst>
            </a:pPr>
            <a:r>
              <a:rPr lang="id-ID" sz="2200" b="1" dirty="0" smtClean="0">
                <a:latin typeface="Times New Roman"/>
                <a:cs typeface="Times New Roman"/>
              </a:rPr>
              <a:t>Dosis : </a:t>
            </a:r>
            <a:r>
              <a:rPr lang="id-ID" sz="2200" dirty="0" smtClean="0">
                <a:latin typeface="Times New Roman"/>
                <a:cs typeface="Times New Roman"/>
              </a:rPr>
              <a:t> Harus </a:t>
            </a:r>
            <a:r>
              <a:rPr lang="id-ID" sz="2200" dirty="0">
                <a:latin typeface="Times New Roman"/>
                <a:cs typeface="Times New Roman"/>
              </a:rPr>
              <a:t>disesuaikan dengan kondisi pasien, terutama pada  gangguan perdarahan yang diakibatkan oleh pemberian antikoagulan.  Dokter harus mempertimbangkan apakah antikoagulan akan tetap  digunakan secara rutin, misalnya pada pasien dengan katup jantung  mekanik.</a:t>
            </a:r>
          </a:p>
          <a:p>
            <a:pPr marL="241300" indent="-228600">
              <a:lnSpc>
                <a:spcPct val="100000"/>
              </a:lnSpc>
              <a:buFont typeface="Arial"/>
              <a:buChar char="•"/>
              <a:tabLst>
                <a:tab pos="240665" algn="l"/>
                <a:tab pos="241300" algn="l"/>
              </a:tabLst>
            </a:pPr>
            <a:endParaRPr sz="2200" dirty="0">
              <a:latin typeface="Times New Roman"/>
              <a:cs typeface="Times New Roman"/>
            </a:endParaRPr>
          </a:p>
        </p:txBody>
      </p:sp>
      <p:sp>
        <p:nvSpPr>
          <p:cNvPr id="4" name="object 4"/>
          <p:cNvSpPr/>
          <p:nvPr/>
        </p:nvSpPr>
        <p:spPr>
          <a:xfrm>
            <a:off x="152400" y="2057400"/>
            <a:ext cx="2667000" cy="2438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1524000"/>
            <a:ext cx="10330815" cy="3982500"/>
          </a:xfrm>
          <a:prstGeom prst="rect">
            <a:avLst/>
          </a:prstGeom>
        </p:spPr>
        <p:txBody>
          <a:bodyPr vert="horz" wrap="square" lIns="0" tIns="95885" rIns="0" bIns="0" numCol="2" rtlCol="0">
            <a:spAutoFit/>
          </a:bodyPr>
          <a:lstStyle/>
          <a:p>
            <a:pPr marL="698500" marR="5080" lvl="1" indent="-228600" algn="just">
              <a:lnSpc>
                <a:spcPts val="2690"/>
              </a:lnSpc>
              <a:spcBef>
                <a:spcPts val="755"/>
              </a:spcBef>
              <a:buFont typeface="Arial"/>
              <a:buChar char="•"/>
              <a:tabLst>
                <a:tab pos="241300" algn="l"/>
              </a:tabLst>
            </a:pPr>
            <a:r>
              <a:rPr sz="2000" b="1" dirty="0">
                <a:latin typeface="Times New Roman"/>
                <a:cs typeface="Times New Roman"/>
              </a:rPr>
              <a:t>Kegunaan obat : </a:t>
            </a:r>
            <a:r>
              <a:rPr sz="2000" dirty="0">
                <a:latin typeface="Times New Roman"/>
                <a:cs typeface="Times New Roman"/>
              </a:rPr>
              <a:t>Mengatasi kekurangan </a:t>
            </a:r>
            <a:r>
              <a:rPr sz="2000" spc="-5" dirty="0">
                <a:latin typeface="Times New Roman"/>
                <a:cs typeface="Times New Roman"/>
              </a:rPr>
              <a:t>vitamin </a:t>
            </a:r>
            <a:r>
              <a:rPr sz="2000" spc="5" dirty="0">
                <a:latin typeface="Times New Roman"/>
                <a:cs typeface="Times New Roman"/>
              </a:rPr>
              <a:t>K pada </a:t>
            </a:r>
            <a:r>
              <a:rPr sz="2000" spc="-5" dirty="0">
                <a:latin typeface="Times New Roman"/>
                <a:cs typeface="Times New Roman"/>
              </a:rPr>
              <a:t>bayi </a:t>
            </a:r>
            <a:r>
              <a:rPr sz="2000" dirty="0">
                <a:latin typeface="Times New Roman"/>
                <a:cs typeface="Times New Roman"/>
              </a:rPr>
              <a:t>baru</a:t>
            </a:r>
            <a:r>
              <a:rPr sz="2000" spc="-310" dirty="0">
                <a:latin typeface="Times New Roman"/>
                <a:cs typeface="Times New Roman"/>
              </a:rPr>
              <a:t> </a:t>
            </a:r>
            <a:r>
              <a:rPr sz="2000" spc="5" dirty="0">
                <a:latin typeface="Times New Roman"/>
                <a:cs typeface="Times New Roman"/>
              </a:rPr>
              <a:t>lahir  dan </a:t>
            </a:r>
            <a:r>
              <a:rPr sz="2000" dirty="0">
                <a:latin typeface="Times New Roman"/>
                <a:cs typeface="Times New Roman"/>
              </a:rPr>
              <a:t>mengatasi </a:t>
            </a:r>
            <a:r>
              <a:rPr sz="2000" spc="5" dirty="0">
                <a:latin typeface="Times New Roman"/>
                <a:cs typeface="Times New Roman"/>
              </a:rPr>
              <a:t>perdarahan akibat </a:t>
            </a:r>
            <a:r>
              <a:rPr sz="2000" dirty="0">
                <a:latin typeface="Times New Roman"/>
                <a:cs typeface="Times New Roman"/>
              </a:rPr>
              <a:t>kelebihan obat</a:t>
            </a:r>
            <a:r>
              <a:rPr sz="2000" spc="-400" dirty="0">
                <a:latin typeface="Times New Roman"/>
                <a:cs typeface="Times New Roman"/>
              </a:rPr>
              <a:t> </a:t>
            </a:r>
            <a:r>
              <a:rPr sz="2000" dirty="0">
                <a:latin typeface="Times New Roman"/>
                <a:cs typeface="Times New Roman"/>
              </a:rPr>
              <a:t>antikoagulan.</a:t>
            </a:r>
          </a:p>
          <a:p>
            <a:pPr marL="698500" lvl="1" indent="-228600" algn="just">
              <a:spcBef>
                <a:spcPts val="335"/>
              </a:spcBef>
              <a:buFont typeface="Arial"/>
              <a:buChar char="•"/>
              <a:tabLst>
                <a:tab pos="241300" algn="l"/>
              </a:tabLst>
            </a:pPr>
            <a:r>
              <a:rPr sz="2000" b="1" dirty="0" err="1" smtClean="0">
                <a:latin typeface="Times New Roman"/>
                <a:cs typeface="Times New Roman"/>
              </a:rPr>
              <a:t>Aturan</a:t>
            </a:r>
            <a:r>
              <a:rPr sz="2000" b="1" dirty="0" smtClean="0">
                <a:latin typeface="Times New Roman"/>
                <a:cs typeface="Times New Roman"/>
              </a:rPr>
              <a:t> </a:t>
            </a:r>
            <a:r>
              <a:rPr sz="2000" b="1" spc="5" dirty="0">
                <a:latin typeface="Times New Roman"/>
                <a:cs typeface="Times New Roman"/>
              </a:rPr>
              <a:t>Pakai </a:t>
            </a:r>
            <a:r>
              <a:rPr sz="2000" b="1" spc="-30" dirty="0">
                <a:latin typeface="Times New Roman"/>
                <a:cs typeface="Times New Roman"/>
              </a:rPr>
              <a:t>Vitamin</a:t>
            </a:r>
            <a:r>
              <a:rPr sz="2000" b="1" spc="-409" dirty="0">
                <a:latin typeface="Times New Roman"/>
                <a:cs typeface="Times New Roman"/>
              </a:rPr>
              <a:t> </a:t>
            </a:r>
            <a:r>
              <a:rPr sz="2000" b="1" spc="5" dirty="0" smtClean="0">
                <a:latin typeface="Times New Roman"/>
                <a:cs typeface="Times New Roman"/>
              </a:rPr>
              <a:t>K</a:t>
            </a:r>
            <a:r>
              <a:rPr sz="2000" b="1" dirty="0" smtClean="0">
                <a:latin typeface="Times New Roman"/>
                <a:cs typeface="Times New Roman"/>
              </a:rPr>
              <a:t>: </a:t>
            </a:r>
            <a:r>
              <a:rPr sz="2000" dirty="0" err="1" smtClean="0">
                <a:latin typeface="Times New Roman"/>
                <a:cs typeface="Times New Roman"/>
              </a:rPr>
              <a:t>Dosis</a:t>
            </a:r>
            <a:r>
              <a:rPr sz="2000" dirty="0" smtClean="0">
                <a:latin typeface="Times New Roman"/>
                <a:cs typeface="Times New Roman"/>
              </a:rPr>
              <a:t> </a:t>
            </a:r>
            <a:r>
              <a:rPr sz="2000" spc="-5" dirty="0">
                <a:latin typeface="Times New Roman"/>
                <a:cs typeface="Times New Roman"/>
              </a:rPr>
              <a:t>vitamin </a:t>
            </a:r>
            <a:r>
              <a:rPr sz="2000" spc="5" dirty="0">
                <a:latin typeface="Times New Roman"/>
                <a:cs typeface="Times New Roman"/>
              </a:rPr>
              <a:t>K </a:t>
            </a:r>
            <a:r>
              <a:rPr sz="2000" spc="-5" dirty="0">
                <a:latin typeface="Times New Roman"/>
                <a:cs typeface="Times New Roman"/>
              </a:rPr>
              <a:t>tergantung </a:t>
            </a:r>
            <a:r>
              <a:rPr sz="2000" spc="5" dirty="0">
                <a:latin typeface="Times New Roman"/>
                <a:cs typeface="Times New Roman"/>
              </a:rPr>
              <a:t>pada usia dan </a:t>
            </a:r>
            <a:r>
              <a:rPr sz="2000" dirty="0">
                <a:latin typeface="Times New Roman"/>
                <a:cs typeface="Times New Roman"/>
              </a:rPr>
              <a:t>kondisi </a:t>
            </a:r>
            <a:r>
              <a:rPr sz="2000" spc="5" dirty="0">
                <a:latin typeface="Times New Roman"/>
                <a:cs typeface="Times New Roman"/>
              </a:rPr>
              <a:t>pasien. Pada pasien  </a:t>
            </a:r>
            <a:r>
              <a:rPr sz="2000" dirty="0">
                <a:latin typeface="Times New Roman"/>
                <a:cs typeface="Times New Roman"/>
              </a:rPr>
              <a:t>dewasa </a:t>
            </a:r>
            <a:r>
              <a:rPr sz="2000" spc="5" dirty="0">
                <a:latin typeface="Times New Roman"/>
                <a:cs typeface="Times New Roman"/>
              </a:rPr>
              <a:t>dan </a:t>
            </a:r>
            <a:r>
              <a:rPr sz="2000" spc="-10" dirty="0">
                <a:latin typeface="Times New Roman"/>
                <a:cs typeface="Times New Roman"/>
              </a:rPr>
              <a:t>remaja </a:t>
            </a:r>
            <a:r>
              <a:rPr sz="2000" spc="-5" dirty="0">
                <a:latin typeface="Times New Roman"/>
                <a:cs typeface="Times New Roman"/>
              </a:rPr>
              <a:t>yang </a:t>
            </a:r>
            <a:r>
              <a:rPr sz="2000" dirty="0">
                <a:latin typeface="Times New Roman"/>
                <a:cs typeface="Times New Roman"/>
              </a:rPr>
              <a:t>menderita gangguan pembekuan </a:t>
            </a:r>
            <a:r>
              <a:rPr sz="2000" spc="5" dirty="0">
                <a:latin typeface="Times New Roman"/>
                <a:cs typeface="Times New Roman"/>
              </a:rPr>
              <a:t>darah,  </a:t>
            </a:r>
            <a:r>
              <a:rPr sz="2000" spc="-5" dirty="0">
                <a:latin typeface="Times New Roman"/>
                <a:cs typeface="Times New Roman"/>
              </a:rPr>
              <a:t>dosisnya </a:t>
            </a:r>
            <a:r>
              <a:rPr sz="2000" spc="5" dirty="0">
                <a:latin typeface="Times New Roman"/>
                <a:cs typeface="Times New Roman"/>
              </a:rPr>
              <a:t>adalah </a:t>
            </a:r>
            <a:r>
              <a:rPr sz="2000" spc="10" dirty="0">
                <a:latin typeface="Times New Roman"/>
                <a:cs typeface="Times New Roman"/>
              </a:rPr>
              <a:t>2,5-25 </a:t>
            </a:r>
            <a:r>
              <a:rPr sz="2000" spc="-15" dirty="0">
                <a:latin typeface="Times New Roman"/>
                <a:cs typeface="Times New Roman"/>
              </a:rPr>
              <a:t>mg. </a:t>
            </a:r>
            <a:r>
              <a:rPr sz="2000" dirty="0" err="1" smtClean="0">
                <a:latin typeface="Times New Roman"/>
                <a:cs typeface="Times New Roman"/>
              </a:rPr>
              <a:t>Dosis</a:t>
            </a:r>
            <a:r>
              <a:rPr sz="2000" dirty="0" smtClean="0">
                <a:latin typeface="Times New Roman"/>
                <a:cs typeface="Times New Roman"/>
              </a:rPr>
              <a:t> </a:t>
            </a:r>
            <a:r>
              <a:rPr sz="2000" spc="5" dirty="0">
                <a:latin typeface="Times New Roman"/>
                <a:cs typeface="Times New Roman"/>
              </a:rPr>
              <a:t>bisa </a:t>
            </a:r>
            <a:r>
              <a:rPr sz="2000" dirty="0">
                <a:latin typeface="Times New Roman"/>
                <a:cs typeface="Times New Roman"/>
              </a:rPr>
              <a:t>ditingkatkan </a:t>
            </a:r>
            <a:r>
              <a:rPr sz="2000" spc="-5" dirty="0">
                <a:latin typeface="Times New Roman"/>
                <a:cs typeface="Times New Roman"/>
              </a:rPr>
              <a:t>sampai </a:t>
            </a:r>
            <a:r>
              <a:rPr sz="2000" spc="20" dirty="0">
                <a:latin typeface="Times New Roman"/>
                <a:cs typeface="Times New Roman"/>
              </a:rPr>
              <a:t>25-50 </a:t>
            </a:r>
            <a:r>
              <a:rPr sz="2000" spc="-20" dirty="0">
                <a:latin typeface="Times New Roman"/>
                <a:cs typeface="Times New Roman"/>
              </a:rPr>
              <a:t>mg  </a:t>
            </a:r>
            <a:r>
              <a:rPr sz="2000" spc="5" dirty="0">
                <a:latin typeface="Times New Roman"/>
                <a:cs typeface="Times New Roman"/>
              </a:rPr>
              <a:t>dan diulangi </a:t>
            </a:r>
            <a:r>
              <a:rPr sz="2000" spc="10" dirty="0">
                <a:latin typeface="Times New Roman"/>
                <a:cs typeface="Times New Roman"/>
              </a:rPr>
              <a:t>12-48 </a:t>
            </a:r>
            <a:r>
              <a:rPr sz="2000" dirty="0">
                <a:latin typeface="Times New Roman"/>
                <a:cs typeface="Times New Roman"/>
              </a:rPr>
              <a:t>jam </a:t>
            </a:r>
            <a:r>
              <a:rPr sz="2000" spc="-5" dirty="0">
                <a:latin typeface="Times New Roman"/>
                <a:cs typeface="Times New Roman"/>
              </a:rPr>
              <a:t>berikutnya. </a:t>
            </a:r>
            <a:r>
              <a:rPr sz="2000" spc="5" dirty="0">
                <a:latin typeface="Times New Roman"/>
                <a:cs typeface="Times New Roman"/>
              </a:rPr>
              <a:t>Untuk </a:t>
            </a:r>
            <a:r>
              <a:rPr sz="2000" spc="-5" dirty="0">
                <a:latin typeface="Times New Roman"/>
                <a:cs typeface="Times New Roman"/>
              </a:rPr>
              <a:t>mencegah </a:t>
            </a:r>
            <a:r>
              <a:rPr sz="2000" spc="5" dirty="0">
                <a:latin typeface="Times New Roman"/>
                <a:cs typeface="Times New Roman"/>
              </a:rPr>
              <a:t>perdarahan akibat  </a:t>
            </a:r>
            <a:r>
              <a:rPr sz="2000" dirty="0">
                <a:latin typeface="Times New Roman"/>
                <a:cs typeface="Times New Roman"/>
              </a:rPr>
              <a:t>kekurangan </a:t>
            </a:r>
            <a:r>
              <a:rPr sz="2000" spc="-5" dirty="0">
                <a:latin typeface="Times New Roman"/>
                <a:cs typeface="Times New Roman"/>
              </a:rPr>
              <a:t>vitamin K, </a:t>
            </a:r>
            <a:r>
              <a:rPr sz="2000" spc="5" dirty="0">
                <a:latin typeface="Times New Roman"/>
                <a:cs typeface="Times New Roman"/>
              </a:rPr>
              <a:t>pada </a:t>
            </a:r>
            <a:r>
              <a:rPr sz="2000" spc="-5" dirty="0">
                <a:latin typeface="Times New Roman"/>
                <a:cs typeface="Times New Roman"/>
              </a:rPr>
              <a:t>bayi yang </a:t>
            </a:r>
            <a:r>
              <a:rPr sz="2000" dirty="0">
                <a:latin typeface="Times New Roman"/>
                <a:cs typeface="Times New Roman"/>
              </a:rPr>
              <a:t>baru dilahirkan, </a:t>
            </a:r>
            <a:r>
              <a:rPr sz="2000" spc="5" dirty="0">
                <a:latin typeface="Times New Roman"/>
                <a:cs typeface="Times New Roman"/>
              </a:rPr>
              <a:t>akan </a:t>
            </a:r>
            <a:r>
              <a:rPr sz="2000" dirty="0">
                <a:latin typeface="Times New Roman"/>
                <a:cs typeface="Times New Roman"/>
              </a:rPr>
              <a:t>diberikan  suntikan </a:t>
            </a:r>
            <a:r>
              <a:rPr sz="2000" spc="-5" dirty="0">
                <a:latin typeface="Times New Roman"/>
                <a:cs typeface="Times New Roman"/>
              </a:rPr>
              <a:t>vitamin </a:t>
            </a:r>
            <a:r>
              <a:rPr sz="2000" spc="5" dirty="0">
                <a:latin typeface="Times New Roman"/>
                <a:cs typeface="Times New Roman"/>
              </a:rPr>
              <a:t>K dengan dengan </a:t>
            </a:r>
            <a:r>
              <a:rPr sz="2000" dirty="0">
                <a:latin typeface="Times New Roman"/>
                <a:cs typeface="Times New Roman"/>
              </a:rPr>
              <a:t>dosis </a:t>
            </a:r>
            <a:r>
              <a:rPr sz="2000" spc="-5" dirty="0">
                <a:latin typeface="Times New Roman"/>
                <a:cs typeface="Times New Roman"/>
              </a:rPr>
              <a:t>yang </a:t>
            </a:r>
            <a:r>
              <a:rPr sz="2000" dirty="0">
                <a:latin typeface="Times New Roman"/>
                <a:cs typeface="Times New Roman"/>
              </a:rPr>
              <a:t>disesuaikan dengan </a:t>
            </a:r>
            <a:r>
              <a:rPr sz="2000" spc="5" dirty="0">
                <a:latin typeface="Times New Roman"/>
                <a:cs typeface="Times New Roman"/>
              </a:rPr>
              <a:t>berat  badan dan </a:t>
            </a:r>
            <a:r>
              <a:rPr sz="2000" dirty="0">
                <a:latin typeface="Times New Roman"/>
                <a:cs typeface="Times New Roman"/>
              </a:rPr>
              <a:t>kondisi </a:t>
            </a:r>
            <a:r>
              <a:rPr sz="2000" spc="-5" dirty="0">
                <a:latin typeface="Times New Roman"/>
                <a:cs typeface="Times New Roman"/>
              </a:rPr>
              <a:t>bayi. </a:t>
            </a:r>
            <a:r>
              <a:rPr sz="2000" dirty="0">
                <a:latin typeface="Times New Roman"/>
                <a:cs typeface="Times New Roman"/>
              </a:rPr>
              <a:t>Suntikan </a:t>
            </a:r>
            <a:r>
              <a:rPr sz="2000" spc="-5" dirty="0">
                <a:latin typeface="Times New Roman"/>
                <a:cs typeface="Times New Roman"/>
              </a:rPr>
              <a:t>hanya </a:t>
            </a:r>
            <a:r>
              <a:rPr sz="2000" dirty="0">
                <a:latin typeface="Times New Roman"/>
                <a:cs typeface="Times New Roman"/>
              </a:rPr>
              <a:t>diberikan </a:t>
            </a:r>
            <a:r>
              <a:rPr sz="2000" spc="5" dirty="0">
                <a:latin typeface="Times New Roman"/>
                <a:cs typeface="Times New Roman"/>
              </a:rPr>
              <a:t>di </a:t>
            </a:r>
            <a:r>
              <a:rPr sz="2000" dirty="0" err="1" smtClean="0">
                <a:latin typeface="Times New Roman"/>
                <a:cs typeface="Times New Roman"/>
              </a:rPr>
              <a:t>bawah</a:t>
            </a:r>
            <a:r>
              <a:rPr sz="2000" dirty="0" smtClean="0">
                <a:latin typeface="Times New Roman"/>
                <a:cs typeface="Times New Roman"/>
              </a:rPr>
              <a:t> </a:t>
            </a:r>
            <a:r>
              <a:rPr sz="2000" spc="-370" dirty="0" smtClean="0">
                <a:latin typeface="Times New Roman"/>
                <a:cs typeface="Times New Roman"/>
              </a:rPr>
              <a:t> </a:t>
            </a:r>
            <a:r>
              <a:rPr sz="2000" dirty="0">
                <a:latin typeface="Times New Roman"/>
                <a:cs typeface="Times New Roman"/>
              </a:rPr>
              <a:t>pengawasan  </a:t>
            </a:r>
            <a:r>
              <a:rPr sz="2000" spc="-20" dirty="0" err="1">
                <a:latin typeface="Times New Roman"/>
                <a:cs typeface="Times New Roman"/>
              </a:rPr>
              <a:t>dokter</a:t>
            </a:r>
            <a:r>
              <a:rPr sz="2000" spc="-20" dirty="0" smtClean="0">
                <a:latin typeface="Times New Roman"/>
                <a:cs typeface="Times New Roman"/>
              </a:rPr>
              <a:t>.</a:t>
            </a:r>
          </a:p>
          <a:p>
            <a:pPr marL="812800" marR="15875" lvl="1" indent="-342900" algn="just">
              <a:lnSpc>
                <a:spcPct val="80000"/>
              </a:lnSpc>
              <a:spcBef>
                <a:spcPts val="1010"/>
              </a:spcBef>
              <a:buFont typeface="Arial" panose="020B0604020202020204" pitchFamily="34" charset="0"/>
              <a:buChar char="•"/>
            </a:pPr>
            <a:r>
              <a:rPr lang="id-ID" sz="2000" b="1" dirty="0">
                <a:latin typeface="Times New Roman"/>
                <a:cs typeface="Times New Roman"/>
              </a:rPr>
              <a:t>Efek </a:t>
            </a:r>
            <a:r>
              <a:rPr lang="id-ID" sz="2000" b="1" dirty="0" smtClean="0">
                <a:latin typeface="Times New Roman"/>
                <a:cs typeface="Times New Roman"/>
              </a:rPr>
              <a:t>Samping : </a:t>
            </a:r>
            <a:r>
              <a:rPr lang="id-ID" sz="2000" dirty="0" smtClean="0">
                <a:latin typeface="Times New Roman"/>
                <a:cs typeface="Times New Roman"/>
              </a:rPr>
              <a:t>Efek </a:t>
            </a:r>
            <a:r>
              <a:rPr lang="id-ID" sz="2000" dirty="0">
                <a:latin typeface="Times New Roman"/>
                <a:cs typeface="Times New Roman"/>
              </a:rPr>
              <a:t>samping yang umum terjadi, yaitu nyeri dan bengkak pada lokasi </a:t>
            </a:r>
            <a:r>
              <a:rPr lang="id-ID" sz="2000" dirty="0" smtClean="0">
                <a:latin typeface="Times New Roman"/>
                <a:cs typeface="Times New Roman"/>
              </a:rPr>
              <a:t>injeksi. Selain </a:t>
            </a:r>
            <a:r>
              <a:rPr lang="id-ID" sz="2000" dirty="0">
                <a:latin typeface="Times New Roman"/>
                <a:cs typeface="Times New Roman"/>
              </a:rPr>
              <a:t>itu dapat timbul flushing sensation, dan peculiar sensation of taste, </a:t>
            </a:r>
            <a:r>
              <a:rPr lang="id-ID" sz="2000" dirty="0" smtClean="0">
                <a:latin typeface="Times New Roman"/>
                <a:cs typeface="Times New Roman"/>
              </a:rPr>
              <a:t>pusing, berkeringat </a:t>
            </a:r>
            <a:r>
              <a:rPr lang="id-ID" sz="2000" dirty="0">
                <a:latin typeface="Times New Roman"/>
                <a:cs typeface="Times New Roman"/>
              </a:rPr>
              <a:t>banyak, hipotensi singkat, sesak nafas, dan sianosis.</a:t>
            </a:r>
            <a:r>
              <a:rPr lang="id-ID" sz="2800" dirty="0">
                <a:latin typeface="Times New Roman"/>
                <a:cs typeface="Times New Roman"/>
              </a:rPr>
              <a:t> </a:t>
            </a:r>
            <a:endParaRPr sz="2800" dirty="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smtClean="0">
                <a:latin typeface="Times New Roman" panose="02020603050405020304" pitchFamily="18" charset="0"/>
                <a:cs typeface="Times New Roman" panose="02020603050405020304" pitchFamily="18" charset="0"/>
              </a:rPr>
              <a:t>a. Neo K</a:t>
            </a:r>
            <a:endParaRPr lang="id-ID"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417638"/>
            <a:ext cx="11125200" cy="4525963"/>
          </a:xfrm>
        </p:spPr>
        <p:txBody>
          <a:bodyPr numCol="2">
            <a:normAutofit fontScale="85000" lnSpcReduction="10000"/>
          </a:bodyPr>
          <a:lstStyle/>
          <a:p>
            <a:pPr algn="just"/>
            <a:r>
              <a:rPr lang="id-ID" sz="2000" b="1" dirty="0" smtClean="0"/>
              <a:t>Jenis obat</a:t>
            </a:r>
            <a:r>
              <a:rPr lang="id-ID" sz="2000" b="1" dirty="0"/>
              <a:t> </a:t>
            </a:r>
            <a:r>
              <a:rPr lang="id-ID" sz="2000" b="1" dirty="0" smtClean="0"/>
              <a:t>: </a:t>
            </a:r>
            <a:r>
              <a:rPr lang="id-ID" sz="2000" dirty="0" smtClean="0"/>
              <a:t>Vitamin injeksi</a:t>
            </a:r>
          </a:p>
          <a:p>
            <a:pPr algn="just"/>
            <a:endParaRPr lang="id-ID" sz="2000" dirty="0" smtClean="0"/>
          </a:p>
          <a:p>
            <a:pPr algn="just"/>
            <a:r>
              <a:rPr lang="id-ID" sz="2000" b="1" dirty="0"/>
              <a:t>K</a:t>
            </a:r>
            <a:r>
              <a:rPr lang="id-ID" sz="2000" b="1" dirty="0" smtClean="0"/>
              <a:t>ategori obat</a:t>
            </a:r>
            <a:r>
              <a:rPr lang="id-ID" sz="2000" b="1" dirty="0"/>
              <a:t> </a:t>
            </a:r>
            <a:r>
              <a:rPr lang="id-ID" sz="2000" b="1" dirty="0" smtClean="0"/>
              <a:t>: </a:t>
            </a:r>
            <a:r>
              <a:rPr lang="id-ID" sz="2000" dirty="0" smtClean="0"/>
              <a:t>Obat Keras</a:t>
            </a:r>
          </a:p>
          <a:p>
            <a:pPr algn="just"/>
            <a:endParaRPr lang="id-ID" sz="2000" b="1" dirty="0" smtClean="0"/>
          </a:p>
          <a:p>
            <a:pPr algn="just"/>
            <a:r>
              <a:rPr lang="id-ID" sz="2000" b="1" dirty="0" smtClean="0"/>
              <a:t>Aturan pakai : </a:t>
            </a:r>
            <a:r>
              <a:rPr lang="id-ID" sz="2000" dirty="0" smtClean="0"/>
              <a:t>Diinjeksikan ke dalam otot tubuh sesuai anjuran dokter</a:t>
            </a:r>
          </a:p>
          <a:p>
            <a:pPr algn="just"/>
            <a:endParaRPr lang="id-ID" sz="2000" dirty="0" smtClean="0"/>
          </a:p>
          <a:p>
            <a:pPr algn="just"/>
            <a:r>
              <a:rPr lang="id-ID" sz="2000" b="1" dirty="0" smtClean="0"/>
              <a:t>Kegunaan obat : </a:t>
            </a:r>
            <a:r>
              <a:rPr lang="id-ID" sz="2000" dirty="0" smtClean="0"/>
              <a:t>Neo-K digunakan untuk mencegahan atau mengobati hemoragic (kerusakan atau pembengkakan dalam otak akibat pecahnya pembuluh darah di dalam atau di dekat otak) yang di alami oleh bayi baru lahir.</a:t>
            </a:r>
          </a:p>
          <a:p>
            <a:pPr algn="just"/>
            <a:endParaRPr lang="id-ID" sz="2000" dirty="0" smtClean="0"/>
          </a:p>
          <a:p>
            <a:pPr algn="just"/>
            <a:r>
              <a:rPr lang="id-ID" sz="2000" b="1" dirty="0" smtClean="0"/>
              <a:t>Penggunaan obat : </a:t>
            </a:r>
            <a:r>
              <a:rPr lang="id-ID" sz="2000" dirty="0" smtClean="0"/>
              <a:t>Neo-K merupakan obat yang termasuk ke dalam golongan obat keras sehingga pada setiap penggunaannya harus menggunakan resep dokter. Aturan penggunaan Neo-K secara umum adalah : Dewasa: 5-10 mg secara subkutan (disuntikkan dibawah kulit), Maksimal 40 mg per hari. Anak dengan berat badan lebih dari 13 kg: 0.03 mg per kg secara injeksi intravena.</a:t>
            </a:r>
          </a:p>
          <a:p>
            <a:pPr algn="just"/>
            <a:endParaRPr lang="id-ID" sz="2000" dirty="0" smtClean="0"/>
          </a:p>
          <a:p>
            <a:pPr algn="just"/>
            <a:r>
              <a:rPr lang="id-ID" sz="2000" b="1" dirty="0" smtClean="0"/>
              <a:t>Dosis obat : </a:t>
            </a:r>
            <a:r>
              <a:rPr lang="id-ID" sz="2000" dirty="0" smtClean="0"/>
              <a:t>Penggunaan </a:t>
            </a:r>
            <a:r>
              <a:rPr lang="id-ID" sz="2000" dirty="0"/>
              <a:t>obat harus sesuai petunjuk pada kemasan dan anjuran </a:t>
            </a:r>
            <a:r>
              <a:rPr lang="id-ID" sz="2000" dirty="0" smtClean="0"/>
              <a:t>dokter. Pencegahan </a:t>
            </a:r>
            <a:r>
              <a:rPr lang="id-ID" sz="2000" dirty="0"/>
              <a:t>perdarahan pada bayi yang baru lahir: 0,5-1 mg setelah bayi dilahirkan 1-6 jam. Pengobatan perdarahan  pada bayi yang baru lahir: 1 mg</a:t>
            </a:r>
            <a:r>
              <a:rPr lang="id-ID" sz="2000" dirty="0" smtClean="0"/>
              <a:t>.</a:t>
            </a:r>
          </a:p>
          <a:p>
            <a:pPr algn="just"/>
            <a:endParaRPr lang="id-ID" sz="2000" dirty="0"/>
          </a:p>
          <a:p>
            <a:pPr algn="just"/>
            <a:r>
              <a:rPr lang="id-ID" sz="2000" b="1" dirty="0"/>
              <a:t>E</a:t>
            </a:r>
            <a:r>
              <a:rPr lang="id-ID" sz="2000" b="1" dirty="0" smtClean="0"/>
              <a:t>fek </a:t>
            </a:r>
            <a:r>
              <a:rPr lang="id-ID" sz="2000" b="1" dirty="0"/>
              <a:t>samping </a:t>
            </a:r>
            <a:r>
              <a:rPr lang="id-ID" sz="2000" b="1" dirty="0" smtClean="0"/>
              <a:t>obat </a:t>
            </a:r>
            <a:r>
              <a:rPr lang="id-ID" sz="2000" dirty="0" smtClean="0"/>
              <a:t>: penggunaan </a:t>
            </a:r>
            <a:r>
              <a:rPr lang="id-ID" sz="2000" dirty="0"/>
              <a:t>Neo-K seperti mudah berkeringat, pusing, menyebabkan hipotensi (tekanan darah lebih rendah dari batas normal), nyeri, bengkak, atau nyeri di tempat suntikan</a:t>
            </a:r>
            <a:r>
              <a:rPr lang="id-ID" sz="2000" dirty="0" smtClean="0"/>
              <a:t>.</a:t>
            </a:r>
          </a:p>
          <a:p>
            <a:pPr algn="just"/>
            <a:endParaRPr lang="id-ID" sz="2000" dirty="0"/>
          </a:p>
          <a:p>
            <a:pPr algn="just"/>
            <a:endParaRPr lang="id-ID" sz="2000" dirty="0"/>
          </a:p>
        </p:txBody>
      </p:sp>
    </p:spTree>
    <p:extLst>
      <p:ext uri="{BB962C8B-B14F-4D97-AF65-F5344CB8AC3E}">
        <p14:creationId xmlns:p14="http://schemas.microsoft.com/office/powerpoint/2010/main" val="2234075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13955"/>
            <a:ext cx="6010911" cy="997068"/>
          </a:xfrm>
          <a:prstGeom prst="rect">
            <a:avLst/>
          </a:prstGeom>
        </p:spPr>
        <p:txBody>
          <a:bodyPr vert="horz" wrap="square" lIns="0" tIns="12065" rIns="0" bIns="0" rtlCol="0">
            <a:spAutoFit/>
          </a:bodyPr>
          <a:lstStyle/>
          <a:p>
            <a:pPr marL="12700">
              <a:lnSpc>
                <a:spcPct val="100000"/>
              </a:lnSpc>
              <a:spcBef>
                <a:spcPts val="95"/>
              </a:spcBef>
            </a:pPr>
            <a:r>
              <a:rPr lang="id-ID" sz="3200" b="1" spc="-235" dirty="0" smtClean="0">
                <a:latin typeface="Times New Roman" panose="02020603050405020304" pitchFamily="18" charset="0"/>
                <a:cs typeface="Times New Roman" panose="02020603050405020304" pitchFamily="18" charset="0"/>
              </a:rPr>
              <a:t>11. </a:t>
            </a:r>
            <a:r>
              <a:rPr lang="id-ID" sz="3200" b="1" spc="-225" dirty="0" smtClean="0">
                <a:latin typeface="Times New Roman" panose="02020603050405020304" pitchFamily="18" charset="0"/>
                <a:cs typeface="Times New Roman" panose="02020603050405020304" pitchFamily="18" charset="0"/>
              </a:rPr>
              <a:t>Salep </a:t>
            </a:r>
            <a:r>
              <a:rPr lang="id-ID" sz="3200" b="1" spc="-275" dirty="0" smtClean="0">
                <a:latin typeface="Times New Roman" panose="02020603050405020304" pitchFamily="18" charset="0"/>
                <a:cs typeface="Times New Roman" panose="02020603050405020304" pitchFamily="18" charset="0"/>
              </a:rPr>
              <a:t>Mata</a:t>
            </a:r>
            <a:r>
              <a:rPr lang="id-ID" sz="3200" b="1" spc="-520" dirty="0" smtClean="0">
                <a:latin typeface="Times New Roman" panose="02020603050405020304" pitchFamily="18" charset="0"/>
                <a:cs typeface="Times New Roman" panose="02020603050405020304" pitchFamily="18" charset="0"/>
              </a:rPr>
              <a:t> </a:t>
            </a:r>
            <a:r>
              <a:rPr sz="3200" spc="-520" dirty="0" smtClean="0">
                <a:latin typeface="Times New Roman" panose="02020603050405020304" pitchFamily="18" charset="0"/>
                <a:cs typeface="Times New Roman" panose="02020603050405020304" pitchFamily="18" charset="0"/>
              </a:rPr>
              <a:t/>
            </a:r>
            <a:br>
              <a:rPr sz="3200" spc="-520" dirty="0" smtClean="0">
                <a:latin typeface="Times New Roman" panose="02020603050405020304" pitchFamily="18" charset="0"/>
                <a:cs typeface="Times New Roman" panose="02020603050405020304" pitchFamily="18" charset="0"/>
              </a:rPr>
            </a:br>
            <a:r>
              <a:rPr lang="x-none" sz="3200" spc="-520" dirty="0" smtClean="0">
                <a:latin typeface="Times New Roman" panose="02020603050405020304" pitchFamily="18" charset="0"/>
                <a:cs typeface="Times New Roman" panose="02020603050405020304" pitchFamily="18" charset="0"/>
              </a:rPr>
              <a:t>A.  </a:t>
            </a:r>
            <a:r>
              <a:rPr sz="3200" spc="-250" dirty="0" smtClean="0">
                <a:latin typeface="Times New Roman" panose="02020603050405020304" pitchFamily="18" charset="0"/>
                <a:cs typeface="Times New Roman" panose="02020603050405020304" pitchFamily="18" charset="0"/>
              </a:rPr>
              <a:t>Gentamicin</a:t>
            </a:r>
            <a:endParaRPr sz="3200" spc="-250" dirty="0">
              <a:latin typeface="Times New Roman" panose="02020603050405020304" pitchFamily="18" charset="0"/>
              <a:cs typeface="Times New Roman" panose="02020603050405020304" pitchFamily="18" charset="0"/>
            </a:endParaRPr>
          </a:p>
        </p:txBody>
      </p:sp>
      <p:sp>
        <p:nvSpPr>
          <p:cNvPr id="3" name="object 3"/>
          <p:cNvSpPr txBox="1"/>
          <p:nvPr/>
        </p:nvSpPr>
        <p:spPr>
          <a:xfrm>
            <a:off x="4191000" y="1240593"/>
            <a:ext cx="7106285" cy="4909164"/>
          </a:xfrm>
          <a:prstGeom prst="rect">
            <a:avLst/>
          </a:prstGeom>
        </p:spPr>
        <p:txBody>
          <a:bodyPr vert="horz" wrap="square" lIns="0" tIns="130175" rIns="0" bIns="0" rtlCol="0">
            <a:spAutoFit/>
          </a:bodyPr>
          <a:lstStyle/>
          <a:p>
            <a:pPr marL="12700" marR="5080" algn="just">
              <a:lnSpc>
                <a:spcPct val="70000"/>
              </a:lnSpc>
              <a:spcBef>
                <a:spcPts val="1025"/>
              </a:spcBef>
            </a:pPr>
            <a:r>
              <a:rPr lang="id-ID" sz="2400" spc="-120" dirty="0">
                <a:latin typeface="Times New Roman" panose="02020603050405020304" pitchFamily="18" charset="0"/>
                <a:cs typeface="Times New Roman" panose="02020603050405020304" pitchFamily="18" charset="0"/>
              </a:rPr>
              <a:t>M</a:t>
            </a:r>
            <a:r>
              <a:rPr lang="id-ID" sz="2400" spc="-120" dirty="0" smtClean="0">
                <a:latin typeface="Times New Roman" panose="02020603050405020304" pitchFamily="18" charset="0"/>
                <a:cs typeface="Times New Roman" panose="02020603050405020304" pitchFamily="18" charset="0"/>
              </a:rPr>
              <a:t>erupakan </a:t>
            </a:r>
            <a:r>
              <a:rPr lang="id-ID" sz="2400" spc="-30" dirty="0" smtClean="0">
                <a:latin typeface="Times New Roman" panose="02020603050405020304" pitchFamily="18" charset="0"/>
                <a:cs typeface="Times New Roman" panose="02020603050405020304" pitchFamily="18" charset="0"/>
              </a:rPr>
              <a:t>antibiotik </a:t>
            </a:r>
            <a:r>
              <a:rPr lang="id-ID" sz="2400" spc="-70" dirty="0" smtClean="0">
                <a:latin typeface="Times New Roman" panose="02020603050405020304" pitchFamily="18" charset="0"/>
                <a:cs typeface="Times New Roman" panose="02020603050405020304" pitchFamily="18" charset="0"/>
              </a:rPr>
              <a:t>berbentuk </a:t>
            </a:r>
            <a:r>
              <a:rPr lang="id-ID" sz="2400" spc="-145" dirty="0" smtClean="0">
                <a:latin typeface="Times New Roman" panose="02020603050405020304" pitchFamily="18" charset="0"/>
                <a:cs typeface="Times New Roman" panose="02020603050405020304" pitchFamily="18" charset="0"/>
              </a:rPr>
              <a:t>salep </a:t>
            </a:r>
            <a:r>
              <a:rPr lang="id-ID" sz="2400" spc="-175" dirty="0" smtClean="0">
                <a:latin typeface="Times New Roman" panose="02020603050405020304" pitchFamily="18" charset="0"/>
                <a:cs typeface="Times New Roman" panose="02020603050405020304" pitchFamily="18" charset="0"/>
              </a:rPr>
              <a:t>yang </a:t>
            </a:r>
            <a:r>
              <a:rPr lang="id-ID" sz="2400" spc="-130" dirty="0" smtClean="0">
                <a:latin typeface="Times New Roman" panose="02020603050405020304" pitchFamily="18" charset="0"/>
                <a:cs typeface="Times New Roman" panose="02020603050405020304" pitchFamily="18" charset="0"/>
              </a:rPr>
              <a:t>digunakan  </a:t>
            </a:r>
            <a:r>
              <a:rPr lang="id-ID" sz="2400" spc="-50" dirty="0" smtClean="0">
                <a:latin typeface="Times New Roman" panose="02020603050405020304" pitchFamily="18" charset="0"/>
                <a:cs typeface="Times New Roman" panose="02020603050405020304" pitchFamily="18" charset="0"/>
              </a:rPr>
              <a:t>untuk </a:t>
            </a:r>
            <a:r>
              <a:rPr lang="id-ID" sz="2400" spc="-90" dirty="0" smtClean="0">
                <a:latin typeface="Times New Roman" panose="02020603050405020304" pitchFamily="18" charset="0"/>
                <a:cs typeface="Times New Roman" panose="02020603050405020304" pitchFamily="18" charset="0"/>
              </a:rPr>
              <a:t>mengobati </a:t>
            </a:r>
            <a:r>
              <a:rPr lang="id-ID" sz="2400" spc="-100" dirty="0" smtClean="0">
                <a:latin typeface="Times New Roman" panose="02020603050405020304" pitchFamily="18" charset="0"/>
                <a:cs typeface="Times New Roman" panose="02020603050405020304" pitchFamily="18" charset="0"/>
              </a:rPr>
              <a:t>infeksi </a:t>
            </a:r>
            <a:r>
              <a:rPr lang="id-ID" sz="2400" spc="-150" dirty="0" smtClean="0">
                <a:latin typeface="Times New Roman" panose="02020603050405020304" pitchFamily="18" charset="0"/>
                <a:cs typeface="Times New Roman" panose="02020603050405020304" pitchFamily="18" charset="0"/>
              </a:rPr>
              <a:t>pada </a:t>
            </a:r>
            <a:r>
              <a:rPr lang="id-ID" sz="2400" spc="-15" dirty="0" smtClean="0">
                <a:latin typeface="Times New Roman" panose="02020603050405020304" pitchFamily="18" charset="0"/>
                <a:cs typeface="Times New Roman" panose="02020603050405020304" pitchFamily="18" charset="0"/>
              </a:rPr>
              <a:t>kulit </a:t>
            </a:r>
            <a:r>
              <a:rPr lang="id-ID" sz="2400" spc="-175" dirty="0" smtClean="0">
                <a:latin typeface="Times New Roman" panose="02020603050405020304" pitchFamily="18" charset="0"/>
                <a:cs typeface="Times New Roman" panose="02020603050405020304" pitchFamily="18" charset="0"/>
              </a:rPr>
              <a:t>yang </a:t>
            </a:r>
            <a:r>
              <a:rPr lang="id-ID" sz="2400" spc="-140" dirty="0" smtClean="0">
                <a:latin typeface="Times New Roman" panose="02020603050405020304" pitchFamily="18" charset="0"/>
                <a:cs typeface="Times New Roman" panose="02020603050405020304" pitchFamily="18" charset="0"/>
              </a:rPr>
              <a:t>disebabkan </a:t>
            </a:r>
            <a:r>
              <a:rPr lang="id-ID" sz="2400" spc="-80" dirty="0" smtClean="0">
                <a:latin typeface="Times New Roman" panose="02020603050405020304" pitchFamily="18" charset="0"/>
                <a:cs typeface="Times New Roman" panose="02020603050405020304" pitchFamily="18" charset="0"/>
              </a:rPr>
              <a:t>oleh </a:t>
            </a:r>
            <a:r>
              <a:rPr lang="id-ID" sz="2400" spc="-65" dirty="0" smtClean="0">
                <a:latin typeface="Times New Roman" panose="02020603050405020304" pitchFamily="18" charset="0"/>
                <a:cs typeface="Times New Roman" panose="02020603050405020304" pitchFamily="18" charset="0"/>
              </a:rPr>
              <a:t>bakteri.</a:t>
            </a:r>
            <a:r>
              <a:rPr lang="id-ID" sz="2400" spc="-240" dirty="0" smtClean="0">
                <a:latin typeface="Times New Roman" panose="02020603050405020304" pitchFamily="18" charset="0"/>
                <a:cs typeface="Times New Roman" panose="02020603050405020304" pitchFamily="18" charset="0"/>
              </a:rPr>
              <a:t> </a:t>
            </a:r>
            <a:r>
              <a:rPr lang="id-ID" sz="2400" spc="-120" dirty="0" smtClean="0">
                <a:latin typeface="Times New Roman" panose="02020603050405020304" pitchFamily="18" charset="0"/>
                <a:cs typeface="Times New Roman" panose="02020603050405020304" pitchFamily="18" charset="0"/>
              </a:rPr>
              <a:t>Gentamisin  merupakan </a:t>
            </a:r>
            <a:r>
              <a:rPr lang="id-ID" sz="2400" spc="-25" dirty="0" smtClean="0">
                <a:latin typeface="Times New Roman" panose="02020603050405020304" pitchFamily="18" charset="0"/>
                <a:cs typeface="Times New Roman" panose="02020603050405020304" pitchFamily="18" charset="0"/>
              </a:rPr>
              <a:t>antibiotik </a:t>
            </a:r>
            <a:r>
              <a:rPr lang="id-ID" sz="2400" spc="-130" dirty="0" smtClean="0">
                <a:latin typeface="Times New Roman" panose="02020603050405020304" pitchFamily="18" charset="0"/>
                <a:cs typeface="Times New Roman" panose="02020603050405020304" pitchFamily="18" charset="0"/>
              </a:rPr>
              <a:t>golongan </a:t>
            </a:r>
            <a:r>
              <a:rPr lang="id-ID" sz="2400" spc="-110" dirty="0" smtClean="0">
                <a:latin typeface="Times New Roman" panose="02020603050405020304" pitchFamily="18" charset="0"/>
                <a:cs typeface="Times New Roman" panose="02020603050405020304" pitchFamily="18" charset="0"/>
              </a:rPr>
              <a:t>aminoglikosida </a:t>
            </a:r>
            <a:r>
              <a:rPr lang="id-ID" sz="2400" spc="-175" dirty="0" smtClean="0">
                <a:latin typeface="Times New Roman" panose="02020603050405020304" pitchFamily="18" charset="0"/>
                <a:cs typeface="Times New Roman" panose="02020603050405020304" pitchFamily="18" charset="0"/>
              </a:rPr>
              <a:t>yang </a:t>
            </a:r>
            <a:r>
              <a:rPr lang="id-ID" sz="2400" spc="-40" dirty="0" smtClean="0">
                <a:latin typeface="Times New Roman" panose="02020603050405020304" pitchFamily="18" charset="0"/>
                <a:cs typeface="Times New Roman" panose="02020603050405020304" pitchFamily="18" charset="0"/>
              </a:rPr>
              <a:t>efektif </a:t>
            </a:r>
            <a:r>
              <a:rPr lang="id-ID" sz="2400" spc="-110" dirty="0" smtClean="0">
                <a:latin typeface="Times New Roman" panose="02020603050405020304" pitchFamily="18" charset="0"/>
                <a:cs typeface="Times New Roman" panose="02020603050405020304" pitchFamily="18" charset="0"/>
              </a:rPr>
              <a:t>menghambat  </a:t>
            </a:r>
            <a:r>
              <a:rPr lang="id-ID" sz="2400" spc="-70" dirty="0" smtClean="0">
                <a:latin typeface="Times New Roman" panose="02020603050405020304" pitchFamily="18" charset="0"/>
                <a:cs typeface="Times New Roman" panose="02020603050405020304" pitchFamily="18" charset="0"/>
              </a:rPr>
              <a:t>pertumbuhan </a:t>
            </a:r>
            <a:r>
              <a:rPr lang="id-ID" sz="2400" spc="-125" dirty="0" smtClean="0">
                <a:latin typeface="Times New Roman" panose="02020603050405020304" pitchFamily="18" charset="0"/>
                <a:cs typeface="Times New Roman" panose="02020603050405020304" pitchFamily="18" charset="0"/>
              </a:rPr>
              <a:t>kuman-kuman </a:t>
            </a:r>
            <a:r>
              <a:rPr lang="id-ID" sz="2400" spc="-135" dirty="0" smtClean="0">
                <a:latin typeface="Times New Roman" panose="02020603050405020304" pitchFamily="18" charset="0"/>
                <a:cs typeface="Times New Roman" panose="02020603050405020304" pitchFamily="18" charset="0"/>
              </a:rPr>
              <a:t>penyebab </a:t>
            </a:r>
            <a:r>
              <a:rPr lang="id-ID" sz="2400" spc="-100" dirty="0" smtClean="0">
                <a:latin typeface="Times New Roman" panose="02020603050405020304" pitchFamily="18" charset="0"/>
                <a:cs typeface="Times New Roman" panose="02020603050405020304" pitchFamily="18" charset="0"/>
              </a:rPr>
              <a:t>infeksi </a:t>
            </a:r>
            <a:r>
              <a:rPr lang="id-ID" sz="2400" spc="-15" dirty="0" smtClean="0">
                <a:latin typeface="Times New Roman" panose="02020603050405020304" pitchFamily="18" charset="0"/>
                <a:cs typeface="Times New Roman" panose="02020603050405020304" pitchFamily="18" charset="0"/>
              </a:rPr>
              <a:t>kulit; </a:t>
            </a:r>
            <a:r>
              <a:rPr lang="id-ID" sz="2400" spc="-100" dirty="0" smtClean="0">
                <a:latin typeface="Times New Roman" panose="02020603050405020304" pitchFamily="18" charset="0"/>
                <a:cs typeface="Times New Roman" panose="02020603050405020304" pitchFamily="18" charset="0"/>
              </a:rPr>
              <a:t>baik infeksi </a:t>
            </a:r>
            <a:r>
              <a:rPr lang="id-ID" sz="2400" spc="-40" dirty="0" smtClean="0">
                <a:latin typeface="Times New Roman" panose="02020603050405020304" pitchFamily="18" charset="0"/>
                <a:cs typeface="Times New Roman" panose="02020603050405020304" pitchFamily="18" charset="0"/>
              </a:rPr>
              <a:t>primer  </a:t>
            </a:r>
            <a:r>
              <a:rPr lang="id-ID" sz="2400" spc="-110" dirty="0" smtClean="0">
                <a:latin typeface="Times New Roman" panose="02020603050405020304" pitchFamily="18" charset="0"/>
                <a:cs typeface="Times New Roman" panose="02020603050405020304" pitchFamily="18" charset="0"/>
              </a:rPr>
              <a:t>maupun </a:t>
            </a:r>
            <a:r>
              <a:rPr lang="id-ID" sz="2400" spc="-145" dirty="0" smtClean="0">
                <a:latin typeface="Times New Roman" panose="02020603050405020304" pitchFamily="18" charset="0"/>
                <a:cs typeface="Times New Roman" panose="02020603050405020304" pitchFamily="18" charset="0"/>
              </a:rPr>
              <a:t>sekunder</a:t>
            </a:r>
          </a:p>
          <a:p>
            <a:pPr marL="355600" marR="5080" indent="-342900" algn="just">
              <a:lnSpc>
                <a:spcPct val="70000"/>
              </a:lnSpc>
              <a:spcBef>
                <a:spcPts val="1025"/>
              </a:spcBef>
              <a:buFont typeface="Arial" panose="020B0604020202020204" pitchFamily="34" charset="0"/>
              <a:buChar char="•"/>
            </a:pPr>
            <a:r>
              <a:rPr sz="2400" b="1" spc="-125" dirty="0" smtClean="0">
                <a:latin typeface="Times New Roman" panose="02020603050405020304" pitchFamily="18" charset="0"/>
                <a:cs typeface="Times New Roman" panose="02020603050405020304" pitchFamily="18" charset="0"/>
              </a:rPr>
              <a:t>Kategori </a:t>
            </a:r>
            <a:r>
              <a:rPr sz="2400" b="1" spc="-30" dirty="0">
                <a:latin typeface="Times New Roman" panose="02020603050405020304" pitchFamily="18" charset="0"/>
                <a:cs typeface="Times New Roman" panose="02020603050405020304" pitchFamily="18" charset="0"/>
              </a:rPr>
              <a:t>: </a:t>
            </a:r>
            <a:r>
              <a:rPr sz="2400" spc="-114" dirty="0" err="1">
                <a:latin typeface="Times New Roman" panose="02020603050405020304" pitchFamily="18" charset="0"/>
                <a:cs typeface="Times New Roman" panose="02020603050405020304" pitchFamily="18" charset="0"/>
              </a:rPr>
              <a:t>Obat</a:t>
            </a:r>
            <a:r>
              <a:rPr sz="2400" spc="-225" dirty="0">
                <a:latin typeface="Times New Roman" panose="02020603050405020304" pitchFamily="18" charset="0"/>
                <a:cs typeface="Times New Roman" panose="02020603050405020304" pitchFamily="18" charset="0"/>
              </a:rPr>
              <a:t> </a:t>
            </a:r>
            <a:r>
              <a:rPr sz="2400" spc="-135" dirty="0" err="1" smtClean="0">
                <a:latin typeface="Times New Roman" panose="02020603050405020304" pitchFamily="18" charset="0"/>
                <a:cs typeface="Times New Roman" panose="02020603050405020304" pitchFamily="18" charset="0"/>
              </a:rPr>
              <a:t>resep</a:t>
            </a:r>
            <a:endParaRPr sz="2400" spc="-135" dirty="0" smtClean="0">
              <a:latin typeface="Times New Roman" panose="02020603050405020304" pitchFamily="18" charset="0"/>
              <a:cs typeface="Times New Roman" panose="02020603050405020304" pitchFamily="18" charset="0"/>
            </a:endParaRPr>
          </a:p>
          <a:p>
            <a:pPr marL="355600" marR="5080" indent="-342900" algn="just">
              <a:lnSpc>
                <a:spcPct val="70000"/>
              </a:lnSpc>
              <a:spcBef>
                <a:spcPts val="1025"/>
              </a:spcBef>
              <a:buFont typeface="Arial" panose="020B0604020202020204" pitchFamily="34" charset="0"/>
              <a:buChar char="•"/>
            </a:pPr>
            <a:r>
              <a:rPr lang="id-ID" sz="2400" b="1" dirty="0">
                <a:latin typeface="Times New Roman" panose="02020603050405020304" pitchFamily="18" charset="0"/>
                <a:cs typeface="Times New Roman" panose="02020603050405020304" pitchFamily="18" charset="0"/>
              </a:rPr>
              <a:t>Dosis dan Aturan Pakai Gentamicin Krim dan </a:t>
            </a:r>
            <a:r>
              <a:rPr lang="id-ID" sz="2400" b="1" dirty="0" smtClean="0">
                <a:latin typeface="Times New Roman" panose="02020603050405020304" pitchFamily="18" charset="0"/>
                <a:cs typeface="Times New Roman" panose="02020603050405020304" pitchFamily="18" charset="0"/>
              </a:rPr>
              <a:t>Salep: </a:t>
            </a:r>
            <a:endParaRPr lang="id-ID" sz="2400" b="1" dirty="0">
              <a:latin typeface="Times New Roman" panose="02020603050405020304" pitchFamily="18" charset="0"/>
              <a:cs typeface="Times New Roman" panose="02020603050405020304" pitchFamily="18" charset="0"/>
            </a:endParaRPr>
          </a:p>
          <a:p>
            <a:pPr marL="12700" marR="5080" algn="just">
              <a:lnSpc>
                <a:spcPct val="70000"/>
              </a:lnSpc>
              <a:spcBef>
                <a:spcPts val="1025"/>
              </a:spcBef>
            </a:pPr>
            <a:r>
              <a:rPr lang="id-ID" sz="2400" dirty="0">
                <a:latin typeface="Times New Roman" panose="02020603050405020304" pitchFamily="18" charset="0"/>
                <a:cs typeface="Times New Roman" panose="02020603050405020304" pitchFamily="18" charset="0"/>
              </a:rPr>
              <a:t>Dewasa: 0,1-0,3%, 3-4 kali sehari.</a:t>
            </a:r>
          </a:p>
          <a:p>
            <a:pPr marL="12700" marR="5080" algn="just">
              <a:lnSpc>
                <a:spcPct val="70000"/>
              </a:lnSpc>
              <a:spcBef>
                <a:spcPts val="1025"/>
              </a:spcBef>
            </a:pPr>
            <a:r>
              <a:rPr lang="id-ID" sz="2400" dirty="0">
                <a:latin typeface="Times New Roman" panose="02020603050405020304" pitchFamily="18" charset="0"/>
                <a:cs typeface="Times New Roman" panose="02020603050405020304" pitchFamily="18" charset="0"/>
              </a:rPr>
              <a:t>Anak-anak: 0,1-0,3%, 3-4 kali </a:t>
            </a:r>
            <a:r>
              <a:rPr lang="id-ID" sz="2400" dirty="0" smtClean="0">
                <a:latin typeface="Times New Roman" panose="02020603050405020304" pitchFamily="18" charset="0"/>
                <a:cs typeface="Times New Roman" panose="02020603050405020304" pitchFamily="18" charset="0"/>
              </a:rPr>
              <a:t>sehari. Gentamicin </a:t>
            </a:r>
            <a:r>
              <a:rPr lang="id-ID" sz="2400" dirty="0">
                <a:latin typeface="Times New Roman" panose="02020603050405020304" pitchFamily="18" charset="0"/>
                <a:cs typeface="Times New Roman" panose="02020603050405020304" pitchFamily="18" charset="0"/>
              </a:rPr>
              <a:t>dalam bentuk injeksi diberikan oleh dokter atau oleh tenaga medis di bawah </a:t>
            </a:r>
            <a:r>
              <a:rPr lang="id-ID" sz="2400" dirty="0" smtClean="0">
                <a:latin typeface="Times New Roman" panose="02020603050405020304" pitchFamily="18" charset="0"/>
                <a:cs typeface="Times New Roman" panose="02020603050405020304" pitchFamily="18" charset="0"/>
              </a:rPr>
              <a:t>pengawasan dokter</a:t>
            </a:r>
            <a:r>
              <a:rPr lang="id-ID" sz="2400" dirty="0">
                <a:latin typeface="Times New Roman" panose="02020603050405020304" pitchFamily="18" charset="0"/>
                <a:cs typeface="Times New Roman" panose="02020603050405020304" pitchFamily="18" charset="0"/>
              </a:rPr>
              <a:t>. Dosis akan disesuaikan dengan kondisi dan tingkat keparahan infeksi yang dialami pasien</a:t>
            </a:r>
            <a:r>
              <a:rPr lang="id-ID" sz="2400" dirty="0" smtClean="0">
                <a:latin typeface="Times New Roman" panose="02020603050405020304" pitchFamily="18" charset="0"/>
                <a:cs typeface="Times New Roman" panose="02020603050405020304" pitchFamily="18" charset="0"/>
              </a:rPr>
              <a:t>.</a:t>
            </a:r>
          </a:p>
          <a:p>
            <a:pPr marL="355600" marR="5080" indent="-342900" algn="just">
              <a:lnSpc>
                <a:spcPct val="70000"/>
              </a:lnSpc>
              <a:spcBef>
                <a:spcPts val="1025"/>
              </a:spcBef>
              <a:buFont typeface="Arial" panose="020B0604020202020204" pitchFamily="34" charset="0"/>
              <a:buChar char="•"/>
            </a:pPr>
            <a:r>
              <a:rPr lang="id-ID" sz="2400" b="1" dirty="0">
                <a:latin typeface="Times New Roman" panose="02020603050405020304" pitchFamily="18" charset="0"/>
                <a:cs typeface="Times New Roman" panose="02020603050405020304" pitchFamily="18" charset="0"/>
              </a:rPr>
              <a:t>Efek </a:t>
            </a:r>
            <a:r>
              <a:rPr lang="id-ID" sz="2400" b="1" dirty="0" smtClean="0">
                <a:latin typeface="Times New Roman" panose="02020603050405020304" pitchFamily="18" charset="0"/>
                <a:cs typeface="Times New Roman" panose="02020603050405020304" pitchFamily="18" charset="0"/>
              </a:rPr>
              <a:t>Samping : </a:t>
            </a:r>
            <a:r>
              <a:rPr lang="id-ID" sz="2400" dirty="0" smtClean="0">
                <a:latin typeface="Times New Roman" panose="02020603050405020304" pitchFamily="18" charset="0"/>
                <a:cs typeface="Times New Roman" panose="02020603050405020304" pitchFamily="18" charset="0"/>
              </a:rPr>
              <a:t>Demam, Diare, Lelah, Mulut kering, Mual </a:t>
            </a:r>
            <a:r>
              <a:rPr lang="id-ID" sz="2400" dirty="0">
                <a:latin typeface="Times New Roman" panose="02020603050405020304" pitchFamily="18" charset="0"/>
                <a:cs typeface="Times New Roman" panose="02020603050405020304" pitchFamily="18" charset="0"/>
              </a:rPr>
              <a:t>dan </a:t>
            </a:r>
            <a:r>
              <a:rPr lang="id-ID" sz="2400" dirty="0" smtClean="0">
                <a:latin typeface="Times New Roman" panose="02020603050405020304" pitchFamily="18" charset="0"/>
                <a:cs typeface="Times New Roman" panose="02020603050405020304" pitchFamily="18" charset="0"/>
              </a:rPr>
              <a:t>muntah, Nyeri </a:t>
            </a:r>
            <a:r>
              <a:rPr lang="id-ID" sz="2400" dirty="0">
                <a:latin typeface="Times New Roman" panose="02020603050405020304" pitchFamily="18" charset="0"/>
                <a:cs typeface="Times New Roman" panose="02020603050405020304" pitchFamily="18" charset="0"/>
              </a:rPr>
              <a:t>sendi</a:t>
            </a:r>
          </a:p>
        </p:txBody>
      </p:sp>
      <p:sp>
        <p:nvSpPr>
          <p:cNvPr id="4" name="object 4"/>
          <p:cNvSpPr/>
          <p:nvPr/>
        </p:nvSpPr>
        <p:spPr>
          <a:xfrm>
            <a:off x="189103" y="1828800"/>
            <a:ext cx="3499104" cy="24658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048000" y="411777"/>
            <a:ext cx="4991607" cy="566181"/>
          </a:xfrm>
          <a:prstGeom prst="rect">
            <a:avLst/>
          </a:prstGeom>
        </p:spPr>
        <p:txBody>
          <a:bodyPr vert="horz" wrap="square" lIns="0" tIns="12065" rIns="0" bIns="0" rtlCol="0">
            <a:spAutoFit/>
          </a:bodyPr>
          <a:lstStyle/>
          <a:p>
            <a:pPr marL="12700">
              <a:lnSpc>
                <a:spcPct val="100000"/>
              </a:lnSpc>
              <a:spcBef>
                <a:spcPts val="95"/>
              </a:spcBef>
            </a:pPr>
            <a:r>
              <a:rPr sz="3600" b="1" spc="-5" dirty="0">
                <a:latin typeface="Times New Roman" panose="02020603050405020304" pitchFamily="18" charset="0"/>
                <a:cs typeface="Times New Roman" panose="02020603050405020304" pitchFamily="18" charset="0"/>
              </a:rPr>
              <a:t>1</a:t>
            </a:r>
            <a:r>
              <a:rPr sz="3600" b="1" spc="-5" dirty="0" smtClean="0">
                <a:latin typeface="Times New Roman" panose="02020603050405020304" pitchFamily="18" charset="0"/>
                <a:cs typeface="Times New Roman" panose="02020603050405020304" pitchFamily="18" charset="0"/>
              </a:rPr>
              <a:t>. </a:t>
            </a:r>
            <a:r>
              <a:rPr sz="3600" b="1" spc="-5" dirty="0" err="1" smtClean="0">
                <a:latin typeface="Times New Roman" panose="02020603050405020304" pitchFamily="18" charset="0"/>
                <a:cs typeface="Times New Roman" panose="02020603050405020304" pitchFamily="18" charset="0"/>
              </a:rPr>
              <a:t>Oksitosin</a:t>
            </a:r>
            <a:r>
              <a:rPr sz="3600" b="1" spc="-5" dirty="0" smtClean="0">
                <a:latin typeface="Times New Roman" panose="02020603050405020304" pitchFamily="18" charset="0"/>
                <a:cs typeface="Times New Roman" panose="02020603050405020304" pitchFamily="18" charset="0"/>
              </a:rPr>
              <a:t> </a:t>
            </a:r>
            <a:r>
              <a:rPr sz="3600" b="1" spc="-5" dirty="0" err="1" smtClean="0">
                <a:latin typeface="Times New Roman" panose="02020603050405020304" pitchFamily="18" charset="0"/>
                <a:cs typeface="Times New Roman" panose="02020603050405020304" pitchFamily="18" charset="0"/>
              </a:rPr>
              <a:t>injeksi</a:t>
            </a:r>
            <a:r>
              <a:rPr sz="3600" b="1" spc="-5" dirty="0" smtClean="0">
                <a:latin typeface="Times New Roman" panose="02020603050405020304" pitchFamily="18" charset="0"/>
                <a:cs typeface="Times New Roman" panose="02020603050405020304" pitchFamily="18" charset="0"/>
              </a:rPr>
              <a:t> </a:t>
            </a:r>
            <a:endParaRPr sz="3600" b="1" spc="-5" dirty="0">
              <a:latin typeface="Times New Roman" panose="02020603050405020304" pitchFamily="18" charset="0"/>
              <a:cs typeface="Times New Roman" panose="02020603050405020304" pitchFamily="18" charset="0"/>
            </a:endParaRPr>
          </a:p>
        </p:txBody>
      </p:sp>
      <p:sp>
        <p:nvSpPr>
          <p:cNvPr id="4" name="object 4"/>
          <p:cNvSpPr txBox="1"/>
          <p:nvPr/>
        </p:nvSpPr>
        <p:spPr>
          <a:xfrm>
            <a:off x="535676" y="1201062"/>
            <a:ext cx="2840991" cy="443070"/>
          </a:xfrm>
          <a:prstGeom prst="rect">
            <a:avLst/>
          </a:prstGeom>
        </p:spPr>
        <p:txBody>
          <a:bodyPr vert="horz" wrap="square" lIns="0" tIns="12065" rIns="0" bIns="0" rtlCol="0">
            <a:spAutoFit/>
          </a:bodyPr>
          <a:lstStyle/>
          <a:p>
            <a:pPr marL="12700">
              <a:lnSpc>
                <a:spcPct val="100000"/>
              </a:lnSpc>
              <a:spcBef>
                <a:spcPts val="95"/>
              </a:spcBef>
              <a:tabLst>
                <a:tab pos="527685" algn="l"/>
              </a:tabLst>
            </a:pPr>
            <a:r>
              <a:rPr sz="2800" spc="-5" dirty="0" smtClean="0">
                <a:latin typeface="Times New Roman"/>
                <a:cs typeface="Times New Roman"/>
              </a:rPr>
              <a:t>A.</a:t>
            </a:r>
            <a:r>
              <a:rPr sz="2800" dirty="0">
                <a:latin typeface="Times New Roman"/>
                <a:cs typeface="Times New Roman"/>
              </a:rPr>
              <a:t>	</a:t>
            </a:r>
            <a:r>
              <a:rPr sz="2800" spc="-5" dirty="0">
                <a:latin typeface="Times New Roman"/>
                <a:cs typeface="Times New Roman"/>
              </a:rPr>
              <a:t>I</a:t>
            </a:r>
            <a:r>
              <a:rPr sz="2800" dirty="0">
                <a:latin typeface="Times New Roman"/>
                <a:cs typeface="Times New Roman"/>
              </a:rPr>
              <a:t>ndux</a:t>
            </a:r>
            <a:r>
              <a:rPr sz="2800" spc="-5" dirty="0">
                <a:latin typeface="Times New Roman"/>
                <a:cs typeface="Times New Roman"/>
              </a:rPr>
              <a:t>i</a:t>
            </a:r>
            <a:r>
              <a:rPr sz="2800" dirty="0">
                <a:latin typeface="Times New Roman"/>
                <a:cs typeface="Times New Roman"/>
              </a:rPr>
              <a:t>n</a:t>
            </a:r>
            <a:r>
              <a:rPr sz="2800" spc="-5" dirty="0">
                <a:latin typeface="Times New Roman"/>
                <a:cs typeface="Times New Roman"/>
              </a:rPr>
              <a:t>/Oxyla</a:t>
            </a:r>
            <a:endParaRPr sz="2800" dirty="0">
              <a:latin typeface="Times New Roman"/>
              <a:cs typeface="Times New Roman"/>
            </a:endParaRPr>
          </a:p>
        </p:txBody>
      </p:sp>
      <p:sp>
        <p:nvSpPr>
          <p:cNvPr id="5" name="object 5"/>
          <p:cNvSpPr txBox="1"/>
          <p:nvPr/>
        </p:nvSpPr>
        <p:spPr>
          <a:xfrm>
            <a:off x="533401" y="1682604"/>
            <a:ext cx="7162800" cy="3823932"/>
          </a:xfrm>
          <a:prstGeom prst="rect">
            <a:avLst/>
          </a:prstGeom>
        </p:spPr>
        <p:txBody>
          <a:bodyPr vert="horz" wrap="square" lIns="0" tIns="13970" rIns="0" bIns="0" rtlCol="0">
            <a:spAutoFit/>
          </a:bodyPr>
          <a:lstStyle/>
          <a:p>
            <a:pPr marL="12700" algn="just">
              <a:lnSpc>
                <a:spcPts val="2245"/>
              </a:lnSpc>
              <a:spcBef>
                <a:spcPts val="110"/>
              </a:spcBef>
            </a:pPr>
            <a:r>
              <a:rPr sz="2000" dirty="0">
                <a:latin typeface="Times New Roman"/>
                <a:cs typeface="Times New Roman"/>
              </a:rPr>
              <a:t>Induxin/oxyla </a:t>
            </a:r>
            <a:r>
              <a:rPr sz="2000" spc="5" dirty="0">
                <a:latin typeface="Times New Roman"/>
                <a:cs typeface="Times New Roman"/>
              </a:rPr>
              <a:t>adalah sediaan injeksi </a:t>
            </a:r>
            <a:r>
              <a:rPr sz="2000" spc="-5" dirty="0">
                <a:latin typeface="Times New Roman"/>
                <a:cs typeface="Times New Roman"/>
              </a:rPr>
              <a:t>yang mengandung </a:t>
            </a:r>
            <a:r>
              <a:rPr sz="2000" dirty="0">
                <a:latin typeface="Times New Roman"/>
                <a:cs typeface="Times New Roman"/>
              </a:rPr>
              <a:t>Oksitosin, </a:t>
            </a:r>
            <a:r>
              <a:rPr sz="2000" spc="-5" dirty="0">
                <a:latin typeface="Times New Roman"/>
                <a:cs typeface="Times New Roman"/>
              </a:rPr>
              <a:t>Induxin </a:t>
            </a:r>
            <a:r>
              <a:rPr sz="2000" spc="-5" dirty="0" err="1">
                <a:latin typeface="Times New Roman"/>
                <a:cs typeface="Times New Roman"/>
              </a:rPr>
              <a:t>digunakan</a:t>
            </a:r>
            <a:r>
              <a:rPr sz="2000" spc="-145" dirty="0">
                <a:latin typeface="Times New Roman"/>
                <a:cs typeface="Times New Roman"/>
              </a:rPr>
              <a:t> </a:t>
            </a:r>
            <a:r>
              <a:rPr sz="2000" dirty="0" err="1" smtClean="0">
                <a:latin typeface="Times New Roman"/>
                <a:cs typeface="Times New Roman"/>
              </a:rPr>
              <a:t>untuk</a:t>
            </a:r>
            <a:r>
              <a:rPr sz="2000" dirty="0" smtClean="0">
                <a:latin typeface="Times New Roman"/>
                <a:cs typeface="Times New Roman"/>
              </a:rPr>
              <a:t> </a:t>
            </a:r>
            <a:r>
              <a:rPr sz="2000" spc="-5" dirty="0" err="1" smtClean="0">
                <a:latin typeface="Times New Roman"/>
                <a:cs typeface="Times New Roman"/>
              </a:rPr>
              <a:t>menginduksi</a:t>
            </a:r>
            <a:r>
              <a:rPr sz="2000" spc="-5" dirty="0" smtClean="0">
                <a:latin typeface="Times New Roman"/>
                <a:cs typeface="Times New Roman"/>
              </a:rPr>
              <a:t> </a:t>
            </a:r>
            <a:r>
              <a:rPr sz="2000" spc="5" dirty="0">
                <a:latin typeface="Times New Roman"/>
                <a:cs typeface="Times New Roman"/>
              </a:rPr>
              <a:t>persalinan atau </a:t>
            </a:r>
            <a:r>
              <a:rPr sz="2000" spc="-5" dirty="0">
                <a:latin typeface="Times New Roman"/>
                <a:cs typeface="Times New Roman"/>
              </a:rPr>
              <a:t>memperkuat kontraksi </a:t>
            </a:r>
            <a:r>
              <a:rPr sz="2000" spc="5" dirty="0">
                <a:latin typeface="Times New Roman"/>
                <a:cs typeface="Times New Roman"/>
              </a:rPr>
              <a:t>uterus, atau </a:t>
            </a:r>
            <a:r>
              <a:rPr sz="2000" dirty="0">
                <a:latin typeface="Times New Roman"/>
                <a:cs typeface="Times New Roman"/>
              </a:rPr>
              <a:t>untuk</a:t>
            </a:r>
            <a:r>
              <a:rPr sz="2000" spc="-160" dirty="0">
                <a:latin typeface="Times New Roman"/>
                <a:cs typeface="Times New Roman"/>
              </a:rPr>
              <a:t> </a:t>
            </a:r>
            <a:r>
              <a:rPr sz="2000" spc="-5" dirty="0">
                <a:latin typeface="Times New Roman"/>
                <a:cs typeface="Times New Roman"/>
              </a:rPr>
              <a:t>mengendalikan</a:t>
            </a:r>
            <a:endParaRPr sz="2000" dirty="0">
              <a:latin typeface="Times New Roman"/>
              <a:cs typeface="Times New Roman"/>
            </a:endParaRPr>
          </a:p>
          <a:p>
            <a:pPr marL="12700" algn="just">
              <a:lnSpc>
                <a:spcPts val="1850"/>
              </a:lnSpc>
            </a:pPr>
            <a:r>
              <a:rPr sz="2000" spc="5" dirty="0">
                <a:latin typeface="Times New Roman"/>
                <a:cs typeface="Times New Roman"/>
              </a:rPr>
              <a:t>perdarahan setelah </a:t>
            </a:r>
            <a:r>
              <a:rPr sz="2000" spc="-5" dirty="0">
                <a:latin typeface="Times New Roman"/>
                <a:cs typeface="Times New Roman"/>
              </a:rPr>
              <a:t>melahirkan. Induxin </a:t>
            </a:r>
            <a:r>
              <a:rPr sz="2000" spc="5" dirty="0">
                <a:latin typeface="Times New Roman"/>
                <a:cs typeface="Times New Roman"/>
              </a:rPr>
              <a:t>atau </a:t>
            </a:r>
            <a:r>
              <a:rPr sz="2000" dirty="0">
                <a:latin typeface="Times New Roman"/>
                <a:cs typeface="Times New Roman"/>
              </a:rPr>
              <a:t>Oksitosin juga </a:t>
            </a:r>
            <a:r>
              <a:rPr sz="2000" spc="-5" dirty="0">
                <a:latin typeface="Times New Roman"/>
                <a:cs typeface="Times New Roman"/>
              </a:rPr>
              <a:t>digunakan </a:t>
            </a:r>
            <a:r>
              <a:rPr sz="2000" spc="5" dirty="0" err="1">
                <a:latin typeface="Times New Roman"/>
                <a:cs typeface="Times New Roman"/>
              </a:rPr>
              <a:t>untuk</a:t>
            </a:r>
            <a:r>
              <a:rPr sz="2000" spc="-200" dirty="0">
                <a:latin typeface="Times New Roman"/>
                <a:cs typeface="Times New Roman"/>
              </a:rPr>
              <a:t> </a:t>
            </a:r>
            <a:r>
              <a:rPr sz="2000" spc="-5" dirty="0" err="1" smtClean="0">
                <a:latin typeface="Times New Roman"/>
                <a:cs typeface="Times New Roman"/>
              </a:rPr>
              <a:t>merangsang</a:t>
            </a:r>
            <a:r>
              <a:rPr sz="2000" dirty="0">
                <a:latin typeface="Times New Roman"/>
                <a:cs typeface="Times New Roman"/>
              </a:rPr>
              <a:t> </a:t>
            </a:r>
            <a:r>
              <a:rPr sz="2000" spc="-5" dirty="0" err="1" smtClean="0">
                <a:latin typeface="Times New Roman"/>
                <a:cs typeface="Times New Roman"/>
              </a:rPr>
              <a:t>kontraksi</a:t>
            </a:r>
            <a:r>
              <a:rPr sz="2000" spc="-5" dirty="0" smtClean="0">
                <a:latin typeface="Times New Roman"/>
                <a:cs typeface="Times New Roman"/>
              </a:rPr>
              <a:t> </a:t>
            </a:r>
            <a:r>
              <a:rPr sz="2000" spc="5" dirty="0">
                <a:latin typeface="Times New Roman"/>
                <a:cs typeface="Times New Roman"/>
              </a:rPr>
              <a:t>rahim </a:t>
            </a:r>
            <a:r>
              <a:rPr sz="2000" dirty="0">
                <a:latin typeface="Times New Roman"/>
                <a:cs typeface="Times New Roman"/>
              </a:rPr>
              <a:t>pada wanita dengan </a:t>
            </a:r>
            <a:r>
              <a:rPr sz="2000" spc="-5" dirty="0">
                <a:latin typeface="Times New Roman"/>
                <a:cs typeface="Times New Roman"/>
              </a:rPr>
              <a:t>keguguran yang </a:t>
            </a:r>
            <a:r>
              <a:rPr sz="2000" spc="5" dirty="0">
                <a:latin typeface="Times New Roman"/>
                <a:cs typeface="Times New Roman"/>
              </a:rPr>
              <a:t>tidak </a:t>
            </a:r>
            <a:r>
              <a:rPr sz="2000" spc="-5" dirty="0">
                <a:latin typeface="Times New Roman"/>
                <a:cs typeface="Times New Roman"/>
              </a:rPr>
              <a:t>lengkap </a:t>
            </a:r>
            <a:r>
              <a:rPr sz="2000" dirty="0">
                <a:latin typeface="Times New Roman"/>
                <a:cs typeface="Times New Roman"/>
              </a:rPr>
              <a:t>atau</a:t>
            </a:r>
            <a:r>
              <a:rPr sz="2000" spc="-145" dirty="0">
                <a:latin typeface="Times New Roman"/>
                <a:cs typeface="Times New Roman"/>
              </a:rPr>
              <a:t> </a:t>
            </a:r>
            <a:r>
              <a:rPr sz="2000" dirty="0">
                <a:latin typeface="Times New Roman"/>
                <a:cs typeface="Times New Roman"/>
              </a:rPr>
              <a:t>terancam.</a:t>
            </a:r>
          </a:p>
          <a:p>
            <a:pPr marL="241300" indent="-228600" algn="just">
              <a:lnSpc>
                <a:spcPct val="100000"/>
              </a:lnSpc>
              <a:spcBef>
                <a:spcPts val="190"/>
              </a:spcBef>
              <a:buFont typeface="Arial"/>
              <a:buChar char="•"/>
              <a:tabLst>
                <a:tab pos="240665" algn="l"/>
                <a:tab pos="241300" algn="l"/>
              </a:tabLst>
            </a:pPr>
            <a:r>
              <a:rPr sz="2000" b="1" dirty="0">
                <a:latin typeface="Times New Roman"/>
                <a:cs typeface="Times New Roman"/>
              </a:rPr>
              <a:t>Kategori obat : </a:t>
            </a:r>
            <a:r>
              <a:rPr sz="2000" dirty="0">
                <a:latin typeface="Times New Roman"/>
                <a:cs typeface="Times New Roman"/>
              </a:rPr>
              <a:t>obat</a:t>
            </a:r>
            <a:r>
              <a:rPr sz="2000" spc="-100" dirty="0">
                <a:latin typeface="Times New Roman"/>
                <a:cs typeface="Times New Roman"/>
              </a:rPr>
              <a:t> </a:t>
            </a:r>
            <a:r>
              <a:rPr sz="2000" dirty="0">
                <a:latin typeface="Times New Roman"/>
                <a:cs typeface="Times New Roman"/>
              </a:rPr>
              <a:t>keras</a:t>
            </a:r>
          </a:p>
          <a:p>
            <a:pPr marL="241300" indent="-228600" algn="just">
              <a:lnSpc>
                <a:spcPct val="100000"/>
              </a:lnSpc>
              <a:spcBef>
                <a:spcPts val="220"/>
              </a:spcBef>
              <a:buFont typeface="Arial"/>
              <a:buChar char="•"/>
              <a:tabLst>
                <a:tab pos="240665" algn="l"/>
                <a:tab pos="241300" algn="l"/>
              </a:tabLst>
            </a:pPr>
            <a:r>
              <a:rPr sz="2000" b="1" dirty="0">
                <a:latin typeface="Times New Roman"/>
                <a:cs typeface="Times New Roman"/>
              </a:rPr>
              <a:t>Aturan </a:t>
            </a:r>
            <a:r>
              <a:rPr sz="2000" b="1" spc="-5" dirty="0">
                <a:latin typeface="Times New Roman"/>
                <a:cs typeface="Times New Roman"/>
              </a:rPr>
              <a:t>pakai</a:t>
            </a:r>
            <a:r>
              <a:rPr sz="2000" b="1" spc="-40" dirty="0">
                <a:latin typeface="Times New Roman"/>
                <a:cs typeface="Times New Roman"/>
              </a:rPr>
              <a:t> </a:t>
            </a:r>
            <a:r>
              <a:rPr sz="2000" b="1" dirty="0">
                <a:latin typeface="Times New Roman"/>
                <a:cs typeface="Times New Roman"/>
              </a:rPr>
              <a:t>:</a:t>
            </a:r>
          </a:p>
          <a:p>
            <a:pPr marL="177165" indent="-165100" algn="just">
              <a:lnSpc>
                <a:spcPts val="2245"/>
              </a:lnSpc>
              <a:spcBef>
                <a:spcPts val="215"/>
              </a:spcBef>
              <a:buChar char="-"/>
              <a:tabLst>
                <a:tab pos="177800" algn="l"/>
              </a:tabLst>
            </a:pPr>
            <a:r>
              <a:rPr sz="2000" dirty="0">
                <a:latin typeface="Times New Roman"/>
                <a:cs typeface="Times New Roman"/>
              </a:rPr>
              <a:t>Dosis awal: </a:t>
            </a:r>
            <a:r>
              <a:rPr sz="2000" spc="5" dirty="0">
                <a:latin typeface="Times New Roman"/>
                <a:cs typeface="Times New Roman"/>
              </a:rPr>
              <a:t>1–2 </a:t>
            </a:r>
            <a:r>
              <a:rPr sz="2000" dirty="0">
                <a:latin typeface="Times New Roman"/>
                <a:cs typeface="Times New Roman"/>
              </a:rPr>
              <a:t>miliunit/menit, pemberian </a:t>
            </a:r>
            <a:r>
              <a:rPr sz="2000" spc="5" dirty="0">
                <a:latin typeface="Times New Roman"/>
                <a:cs typeface="Times New Roman"/>
              </a:rPr>
              <a:t>dosis </a:t>
            </a:r>
            <a:r>
              <a:rPr sz="2000" dirty="0">
                <a:latin typeface="Times New Roman"/>
                <a:cs typeface="Times New Roman"/>
              </a:rPr>
              <a:t>dapat </a:t>
            </a:r>
            <a:r>
              <a:rPr sz="2000" spc="-5" dirty="0">
                <a:latin typeface="Times New Roman"/>
                <a:cs typeface="Times New Roman"/>
              </a:rPr>
              <a:t>ditingkatkan </a:t>
            </a:r>
            <a:r>
              <a:rPr sz="2000" dirty="0" err="1">
                <a:latin typeface="Times New Roman"/>
                <a:cs typeface="Times New Roman"/>
              </a:rPr>
              <a:t>dengan</a:t>
            </a:r>
            <a:r>
              <a:rPr sz="2000" spc="-270" dirty="0">
                <a:latin typeface="Times New Roman"/>
                <a:cs typeface="Times New Roman"/>
              </a:rPr>
              <a:t> </a:t>
            </a:r>
            <a:r>
              <a:rPr sz="2000" dirty="0" smtClean="0">
                <a:latin typeface="Times New Roman"/>
                <a:cs typeface="Times New Roman"/>
              </a:rPr>
              <a:t>interval </a:t>
            </a:r>
            <a:r>
              <a:rPr sz="2000" spc="-10" dirty="0" smtClean="0">
                <a:latin typeface="Times New Roman"/>
                <a:cs typeface="Times New Roman"/>
              </a:rPr>
              <a:t>minimal </a:t>
            </a:r>
            <a:r>
              <a:rPr sz="2000" dirty="0">
                <a:latin typeface="Times New Roman"/>
                <a:cs typeface="Times New Roman"/>
              </a:rPr>
              <a:t>30 </a:t>
            </a:r>
            <a:r>
              <a:rPr sz="2000" spc="-5" dirty="0">
                <a:latin typeface="Times New Roman"/>
                <a:cs typeface="Times New Roman"/>
              </a:rPr>
              <a:t>menit, sampai </a:t>
            </a:r>
            <a:r>
              <a:rPr sz="2000" spc="5" dirty="0">
                <a:latin typeface="Times New Roman"/>
                <a:cs typeface="Times New Roman"/>
              </a:rPr>
              <a:t>tercapai </a:t>
            </a:r>
            <a:r>
              <a:rPr sz="2000" spc="-5" dirty="0">
                <a:latin typeface="Times New Roman"/>
                <a:cs typeface="Times New Roman"/>
              </a:rPr>
              <a:t>kontraksi </a:t>
            </a:r>
            <a:r>
              <a:rPr sz="2000" dirty="0">
                <a:latin typeface="Times New Roman"/>
                <a:cs typeface="Times New Roman"/>
              </a:rPr>
              <a:t>sebanyak </a:t>
            </a:r>
            <a:r>
              <a:rPr sz="2000" spc="15" dirty="0">
                <a:latin typeface="Times New Roman"/>
                <a:cs typeface="Times New Roman"/>
              </a:rPr>
              <a:t>3–4 </a:t>
            </a:r>
            <a:r>
              <a:rPr sz="2000" spc="-5" dirty="0">
                <a:latin typeface="Times New Roman"/>
                <a:cs typeface="Times New Roman"/>
              </a:rPr>
              <a:t>kali </a:t>
            </a:r>
            <a:r>
              <a:rPr sz="2000" spc="5" dirty="0">
                <a:latin typeface="Times New Roman"/>
                <a:cs typeface="Times New Roman"/>
              </a:rPr>
              <a:t>dalam </a:t>
            </a:r>
            <a:r>
              <a:rPr sz="2000" dirty="0">
                <a:latin typeface="Times New Roman"/>
                <a:cs typeface="Times New Roman"/>
              </a:rPr>
              <a:t>10</a:t>
            </a:r>
            <a:r>
              <a:rPr sz="2000" spc="-135" dirty="0">
                <a:latin typeface="Times New Roman"/>
                <a:cs typeface="Times New Roman"/>
              </a:rPr>
              <a:t> </a:t>
            </a:r>
            <a:r>
              <a:rPr sz="2000" spc="-5" dirty="0">
                <a:latin typeface="Times New Roman"/>
                <a:cs typeface="Times New Roman"/>
              </a:rPr>
              <a:t>menit.</a:t>
            </a:r>
            <a:endParaRPr sz="2000" dirty="0">
              <a:latin typeface="Times New Roman"/>
              <a:cs typeface="Times New Roman"/>
            </a:endParaRPr>
          </a:p>
          <a:p>
            <a:pPr marL="12700" marR="75565" algn="just">
              <a:lnSpc>
                <a:spcPct val="70000"/>
              </a:lnSpc>
              <a:spcBef>
                <a:spcPts val="985"/>
              </a:spcBef>
              <a:buChar char="-"/>
              <a:tabLst>
                <a:tab pos="177800" algn="l"/>
              </a:tabLst>
            </a:pPr>
            <a:r>
              <a:rPr sz="2000" dirty="0">
                <a:latin typeface="Times New Roman"/>
                <a:cs typeface="Times New Roman"/>
              </a:rPr>
              <a:t>Dosis </a:t>
            </a:r>
            <a:r>
              <a:rPr sz="2000" spc="-10" dirty="0">
                <a:latin typeface="Times New Roman"/>
                <a:cs typeface="Times New Roman"/>
              </a:rPr>
              <a:t>maksimal: </a:t>
            </a:r>
            <a:r>
              <a:rPr sz="2000" spc="5" dirty="0">
                <a:latin typeface="Times New Roman"/>
                <a:cs typeface="Times New Roman"/>
              </a:rPr>
              <a:t>tidak </a:t>
            </a:r>
            <a:r>
              <a:rPr sz="2000" dirty="0">
                <a:latin typeface="Times New Roman"/>
                <a:cs typeface="Times New Roman"/>
              </a:rPr>
              <a:t>melebihi </a:t>
            </a:r>
            <a:r>
              <a:rPr sz="2000" spc="5" dirty="0">
                <a:latin typeface="Times New Roman"/>
                <a:cs typeface="Times New Roman"/>
              </a:rPr>
              <a:t>32 </a:t>
            </a:r>
            <a:r>
              <a:rPr sz="2000" dirty="0">
                <a:latin typeface="Times New Roman"/>
                <a:cs typeface="Times New Roman"/>
              </a:rPr>
              <a:t>miliunit/menit, </a:t>
            </a:r>
            <a:r>
              <a:rPr sz="2000" dirty="0" err="1" smtClean="0">
                <a:latin typeface="Times New Roman"/>
                <a:cs typeface="Times New Roman"/>
              </a:rPr>
              <a:t>dengan</a:t>
            </a:r>
            <a:endParaRPr sz="2000" dirty="0" smtClean="0">
              <a:latin typeface="Times New Roman"/>
              <a:cs typeface="Times New Roman"/>
            </a:endParaRPr>
          </a:p>
          <a:p>
            <a:pPr marL="12700" marR="75565" algn="just">
              <a:lnSpc>
                <a:spcPct val="70000"/>
              </a:lnSpc>
              <a:spcBef>
                <a:spcPts val="985"/>
              </a:spcBef>
              <a:tabLst>
                <a:tab pos="177800" algn="l"/>
              </a:tabLst>
            </a:pPr>
            <a:r>
              <a:rPr lang="x-none" sz="2000" spc="5" dirty="0">
                <a:latin typeface="Times New Roman"/>
                <a:cs typeface="Times New Roman"/>
              </a:rPr>
              <a:t> </a:t>
            </a:r>
            <a:r>
              <a:rPr lang="x-none" sz="2000" spc="5" dirty="0" smtClean="0">
                <a:latin typeface="Times New Roman"/>
                <a:cs typeface="Times New Roman"/>
              </a:rPr>
              <a:t> </a:t>
            </a:r>
            <a:r>
              <a:rPr sz="2000" spc="5" dirty="0" smtClean="0">
                <a:latin typeface="Times New Roman"/>
                <a:cs typeface="Times New Roman"/>
              </a:rPr>
              <a:t>total </a:t>
            </a:r>
            <a:r>
              <a:rPr sz="2000" dirty="0">
                <a:latin typeface="Times New Roman"/>
                <a:cs typeface="Times New Roman"/>
              </a:rPr>
              <a:t>unit </a:t>
            </a:r>
            <a:r>
              <a:rPr sz="2000" spc="-5" dirty="0">
                <a:latin typeface="Times New Roman"/>
                <a:cs typeface="Times New Roman"/>
              </a:rPr>
              <a:t>yang </a:t>
            </a:r>
            <a:r>
              <a:rPr sz="2000" dirty="0">
                <a:latin typeface="Times New Roman"/>
                <a:cs typeface="Times New Roman"/>
              </a:rPr>
              <a:t>diberikan</a:t>
            </a:r>
            <a:r>
              <a:rPr sz="2000" spc="-225" dirty="0">
                <a:latin typeface="Times New Roman"/>
                <a:cs typeface="Times New Roman"/>
              </a:rPr>
              <a:t> </a:t>
            </a:r>
            <a:r>
              <a:rPr sz="2000" spc="5" dirty="0">
                <a:latin typeface="Times New Roman"/>
                <a:cs typeface="Times New Roman"/>
              </a:rPr>
              <a:t>dalam  1 </a:t>
            </a:r>
            <a:r>
              <a:rPr sz="2000" dirty="0">
                <a:latin typeface="Times New Roman"/>
                <a:cs typeface="Times New Roman"/>
              </a:rPr>
              <a:t>hari </a:t>
            </a:r>
            <a:r>
              <a:rPr sz="2000" spc="5" dirty="0">
                <a:latin typeface="Times New Roman"/>
                <a:cs typeface="Times New Roman"/>
              </a:rPr>
              <a:t>tidak </a:t>
            </a:r>
            <a:r>
              <a:rPr sz="2000" dirty="0">
                <a:latin typeface="Times New Roman"/>
                <a:cs typeface="Times New Roman"/>
              </a:rPr>
              <a:t>melebihi </a:t>
            </a:r>
            <a:r>
              <a:rPr sz="2000" spc="5" dirty="0">
                <a:latin typeface="Times New Roman"/>
                <a:cs typeface="Times New Roman"/>
              </a:rPr>
              <a:t>5</a:t>
            </a:r>
            <a:r>
              <a:rPr sz="2000" spc="-120" dirty="0">
                <a:latin typeface="Times New Roman"/>
                <a:cs typeface="Times New Roman"/>
              </a:rPr>
              <a:t> </a:t>
            </a:r>
            <a:r>
              <a:rPr sz="2000" spc="5" dirty="0">
                <a:latin typeface="Times New Roman"/>
                <a:cs typeface="Times New Roman"/>
              </a:rPr>
              <a:t>unit.</a:t>
            </a:r>
            <a:endParaRPr sz="2200" dirty="0">
              <a:latin typeface="Times New Roman"/>
              <a:cs typeface="Times New Roman"/>
            </a:endParaRPr>
          </a:p>
        </p:txBody>
      </p:sp>
      <p:sp>
        <p:nvSpPr>
          <p:cNvPr id="6" name="object 6"/>
          <p:cNvSpPr/>
          <p:nvPr/>
        </p:nvSpPr>
        <p:spPr>
          <a:xfrm>
            <a:off x="7865590" y="2057400"/>
            <a:ext cx="4041648" cy="28614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7" y="426496"/>
            <a:ext cx="4513997" cy="1143000"/>
          </a:xfrm>
        </p:spPr>
        <p:txBody>
          <a:bodyPr>
            <a:normAutofit/>
          </a:bodyPr>
          <a:lstStyle/>
          <a:p>
            <a:r>
              <a:rPr lang="id-ID" sz="3600" b="1" dirty="0">
                <a:latin typeface="Times New Roman" panose="02020603050405020304" pitchFamily="18" charset="0"/>
                <a:cs typeface="Times New Roman" panose="02020603050405020304" pitchFamily="18" charset="0"/>
              </a:rPr>
              <a:t>12. </a:t>
            </a:r>
            <a:r>
              <a:rPr lang="id-ID" sz="3600" b="1" dirty="0" smtClean="0">
                <a:latin typeface="Times New Roman" panose="02020603050405020304" pitchFamily="18" charset="0"/>
                <a:cs typeface="Times New Roman" panose="02020603050405020304" pitchFamily="18" charset="0"/>
              </a:rPr>
              <a:t>Misoprostol</a:t>
            </a:r>
            <a:endParaRPr lang="id-ID"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id-ID" b="1" dirty="0" smtClean="0">
                <a:latin typeface="Times New Roman" panose="02020603050405020304" pitchFamily="18" charset="0"/>
                <a:cs typeface="Times New Roman" panose="02020603050405020304" pitchFamily="18" charset="0"/>
              </a:rPr>
              <a:t>Misoprostol</a:t>
            </a:r>
            <a:r>
              <a:rPr lang="id-ID" dirty="0" smtClean="0">
                <a:latin typeface="Times New Roman" panose="02020603050405020304" pitchFamily="18" charset="0"/>
                <a:cs typeface="Times New Roman" panose="02020603050405020304" pitchFamily="18" charset="0"/>
              </a:rPr>
              <a:t> dijual </a:t>
            </a:r>
            <a:r>
              <a:rPr lang="id-ID" dirty="0">
                <a:latin typeface="Times New Roman" panose="02020603050405020304" pitchFamily="18" charset="0"/>
                <a:cs typeface="Times New Roman" panose="02020603050405020304" pitchFamily="18" charset="0"/>
              </a:rPr>
              <a:t>dengan merk dagang Cytotec, adalah obat yang digunakan untuk memicu kehamilan, melakukan aborsi, mencegah dan menangani ulkus peptikum, dan juga untuk menangani pendarahan postpartum akibat kontraksi uterus yang buruk</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Aturan </a:t>
            </a:r>
            <a:r>
              <a:rPr lang="id-ID" b="1" dirty="0">
                <a:latin typeface="Times New Roman" panose="02020603050405020304" pitchFamily="18" charset="0"/>
                <a:cs typeface="Times New Roman" panose="02020603050405020304" pitchFamily="18" charset="0"/>
              </a:rPr>
              <a:t>pakai: </a:t>
            </a:r>
            <a:r>
              <a:rPr lang="id-ID" dirty="0">
                <a:latin typeface="Times New Roman" panose="02020603050405020304" pitchFamily="18" charset="0"/>
                <a:cs typeface="Times New Roman" panose="02020603050405020304" pitchFamily="18" charset="0"/>
              </a:rPr>
              <a:t>diminum 4 kali sehari setelah makan dan saat akan tidur. </a:t>
            </a:r>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Kegunaan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Untuk mengobati dan mencegah tukak lambung atau ulkus duodenum, terutama akibat penggunaan obat antiinflamasi nonsteroid (OAINS</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Cara </a:t>
            </a:r>
            <a:r>
              <a:rPr lang="id-ID" b="1" dirty="0">
                <a:latin typeface="Times New Roman" panose="02020603050405020304" pitchFamily="18" charset="0"/>
                <a:cs typeface="Times New Roman" panose="02020603050405020304" pitchFamily="18" charset="0"/>
              </a:rPr>
              <a:t>penggunaan obat: </a:t>
            </a:r>
            <a:r>
              <a:rPr lang="id-ID" dirty="0">
                <a:latin typeface="Times New Roman" panose="02020603050405020304" pitchFamily="18" charset="0"/>
                <a:cs typeface="Times New Roman" panose="02020603050405020304" pitchFamily="18" charset="0"/>
              </a:rPr>
              <a:t>Misoprostol dapat digunakan melalui rute oral, vagina, sublingual, bukal, dan rektal sesuai dengan indikasi pemberian obat. </a:t>
            </a:r>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Dosis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Dosis standar yang dianjurkan adalah 200 mikrogram (mcg), diminum 4 kali sehari setelah makan dan saat akan tidur. Bila diperlukan, dosis dapat ditingkatkan hingga 400 mcg diminum 2 kali sehari</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Efek </a:t>
            </a:r>
            <a:r>
              <a:rPr lang="id-ID" b="1" dirty="0">
                <a:latin typeface="Times New Roman" panose="02020603050405020304" pitchFamily="18" charset="0"/>
                <a:cs typeface="Times New Roman" panose="02020603050405020304" pitchFamily="18" charset="0"/>
              </a:rPr>
              <a:t>samping obat: </a:t>
            </a:r>
            <a:r>
              <a:rPr lang="id-ID" dirty="0">
                <a:latin typeface="Times New Roman" panose="02020603050405020304" pitchFamily="18" charset="0"/>
                <a:cs typeface="Times New Roman" panose="02020603050405020304" pitchFamily="18" charset="0"/>
              </a:rPr>
              <a:t>Diare, Kram perut atau sakit perut, perut kembung atau buang angin berlebihan, mual atau muntah</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Kategori </a:t>
            </a:r>
            <a:r>
              <a:rPr lang="id-ID" b="1" dirty="0">
                <a:latin typeface="Times New Roman" panose="02020603050405020304" pitchFamily="18" charset="0"/>
                <a:cs typeface="Times New Roman" panose="02020603050405020304" pitchFamily="18" charset="0"/>
              </a:rPr>
              <a:t>aman untuk kehamilan: </a:t>
            </a:r>
            <a:r>
              <a:rPr lang="id-ID" dirty="0">
                <a:latin typeface="Times New Roman" panose="02020603050405020304" pitchFamily="18" charset="0"/>
                <a:cs typeface="Times New Roman" panose="02020603050405020304" pitchFamily="18" charset="0"/>
              </a:rPr>
              <a:t>X (AU) X(US) Untuk </a:t>
            </a:r>
            <a:r>
              <a:rPr lang="id-ID" dirty="0" smtClean="0">
                <a:latin typeface="Times New Roman" panose="02020603050405020304" pitchFamily="18" charset="0"/>
                <a:cs typeface="Times New Roman" panose="02020603050405020304" pitchFamily="18" charset="0"/>
              </a:rPr>
              <a:t>aborsi.</a:t>
            </a:r>
            <a:endParaRPr lang="id-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486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6172200" cy="1143000"/>
          </a:xfrm>
        </p:spPr>
        <p:txBody>
          <a:bodyPr>
            <a:normAutofit/>
          </a:bodyPr>
          <a:lstStyle/>
          <a:p>
            <a:r>
              <a:rPr lang="id-ID" sz="3200" b="1" dirty="0">
                <a:latin typeface="Times New Roman" panose="02020603050405020304" pitchFamily="18" charset="0"/>
                <a:cs typeface="Times New Roman" panose="02020603050405020304" pitchFamily="18" charset="0"/>
              </a:rPr>
              <a:t>a. Gastrul: </a:t>
            </a:r>
          </a:p>
        </p:txBody>
      </p:sp>
      <p:sp>
        <p:nvSpPr>
          <p:cNvPr id="3" name="Content Placeholder 2"/>
          <p:cNvSpPr>
            <a:spLocks noGrp="1"/>
          </p:cNvSpPr>
          <p:nvPr>
            <p:ph idx="1"/>
          </p:nvPr>
        </p:nvSpPr>
        <p:spPr>
          <a:xfrm>
            <a:off x="533400" y="1600200"/>
            <a:ext cx="10972800" cy="4525963"/>
          </a:xfrm>
        </p:spPr>
        <p:txBody>
          <a:bodyPr numCol="2">
            <a:normAutofit/>
          </a:bodyPr>
          <a:lstStyle/>
          <a:p>
            <a:pPr marL="400050" lvl="1" indent="0" algn="just">
              <a:buNone/>
            </a:pPr>
            <a:r>
              <a:rPr lang="id-ID" sz="2000" dirty="0">
                <a:latin typeface="Times New Roman" panose="02020603050405020304" pitchFamily="18" charset="0"/>
                <a:cs typeface="Times New Roman" panose="02020603050405020304" pitchFamily="18" charset="0"/>
              </a:rPr>
              <a:t>O</a:t>
            </a:r>
            <a:r>
              <a:rPr lang="id-ID" sz="2000" dirty="0" smtClean="0">
                <a:latin typeface="Times New Roman" panose="02020603050405020304" pitchFamily="18" charset="0"/>
                <a:cs typeface="Times New Roman" panose="02020603050405020304" pitchFamily="18" charset="0"/>
              </a:rPr>
              <a:t>bat </a:t>
            </a:r>
            <a:r>
              <a:rPr lang="id-ID" sz="2000" dirty="0">
                <a:latin typeface="Times New Roman" panose="02020603050405020304" pitchFamily="18" charset="0"/>
                <a:cs typeface="Times New Roman" panose="02020603050405020304" pitchFamily="18" charset="0"/>
              </a:rPr>
              <a:t>yang mengandung zat aktif misoprostol</a:t>
            </a:r>
            <a:r>
              <a:rPr lang="id-ID" sz="2000" dirty="0" smtClean="0">
                <a:latin typeface="Times New Roman" panose="02020603050405020304" pitchFamily="18" charset="0"/>
                <a:cs typeface="Times New Roman" panose="02020603050405020304" pitchFamily="18" charset="0"/>
              </a:rPr>
              <a:t>.</a:t>
            </a:r>
          </a:p>
          <a:p>
            <a:pPr algn="just"/>
            <a:r>
              <a:rPr lang="id-ID" sz="2000" b="1" dirty="0" smtClean="0">
                <a:latin typeface="Times New Roman" panose="02020603050405020304" pitchFamily="18" charset="0"/>
                <a:cs typeface="Times New Roman" panose="02020603050405020304" pitchFamily="18" charset="0"/>
              </a:rPr>
              <a:t>Aturan </a:t>
            </a:r>
            <a:r>
              <a:rPr lang="id-ID" sz="2000" b="1" dirty="0">
                <a:latin typeface="Times New Roman" panose="02020603050405020304" pitchFamily="18" charset="0"/>
                <a:cs typeface="Times New Roman" panose="02020603050405020304" pitchFamily="18" charset="0"/>
              </a:rPr>
              <a:t>pakai: </a:t>
            </a:r>
            <a:r>
              <a:rPr lang="id-ID" sz="2000" dirty="0">
                <a:latin typeface="Times New Roman" panose="02020603050405020304" pitchFamily="18" charset="0"/>
                <a:cs typeface="Times New Roman" panose="02020603050405020304" pitchFamily="18" charset="0"/>
              </a:rPr>
              <a:t>Dewasa: 1 tablet, diminum empat kali sehari</a:t>
            </a:r>
            <a:r>
              <a:rPr lang="id-ID" sz="2000" dirty="0" smtClean="0">
                <a:latin typeface="Times New Roman" panose="02020603050405020304" pitchFamily="18" charset="0"/>
                <a:cs typeface="Times New Roman" panose="02020603050405020304" pitchFamily="18" charset="0"/>
              </a:rPr>
              <a:t>.</a:t>
            </a:r>
          </a:p>
          <a:p>
            <a:pPr algn="just"/>
            <a:r>
              <a:rPr lang="id-ID" sz="2000" b="1" dirty="0" smtClean="0">
                <a:latin typeface="Times New Roman" panose="02020603050405020304" pitchFamily="18" charset="0"/>
                <a:cs typeface="Times New Roman" panose="02020603050405020304" pitchFamily="18" charset="0"/>
              </a:rPr>
              <a:t>Kegunaan </a:t>
            </a:r>
            <a:r>
              <a:rPr lang="id-ID" sz="2000" b="1" dirty="0">
                <a:latin typeface="Times New Roman" panose="02020603050405020304" pitchFamily="18" charset="0"/>
                <a:cs typeface="Times New Roman" panose="02020603050405020304" pitchFamily="18" charset="0"/>
              </a:rPr>
              <a:t>obat: </a:t>
            </a:r>
            <a:r>
              <a:rPr lang="id-ID" sz="2000" dirty="0">
                <a:latin typeface="Times New Roman" panose="02020603050405020304" pitchFamily="18" charset="0"/>
                <a:cs typeface="Times New Roman" panose="02020603050405020304" pitchFamily="18" charset="0"/>
              </a:rPr>
              <a:t>untuk mengurangi kadar asam lambung dan mencegah kerusakan lambung akibat penggunaan obat OAINS</a:t>
            </a:r>
            <a:r>
              <a:rPr lang="id-ID" sz="2000" dirty="0" smtClean="0">
                <a:latin typeface="Times New Roman" panose="02020603050405020304" pitchFamily="18" charset="0"/>
                <a:cs typeface="Times New Roman" panose="02020603050405020304" pitchFamily="18" charset="0"/>
              </a:rPr>
              <a:t>.</a:t>
            </a:r>
          </a:p>
          <a:p>
            <a:pPr algn="just"/>
            <a:r>
              <a:rPr lang="id-ID" sz="2000" b="1" dirty="0" smtClean="0">
                <a:latin typeface="Times New Roman" panose="02020603050405020304" pitchFamily="18" charset="0"/>
                <a:cs typeface="Times New Roman" panose="02020603050405020304" pitchFamily="18" charset="0"/>
              </a:rPr>
              <a:t>Dosis </a:t>
            </a:r>
            <a:r>
              <a:rPr lang="id-ID" sz="2000" b="1" dirty="0">
                <a:latin typeface="Times New Roman" panose="02020603050405020304" pitchFamily="18" charset="0"/>
                <a:cs typeface="Times New Roman" panose="02020603050405020304" pitchFamily="18" charset="0"/>
              </a:rPr>
              <a:t>obat</a:t>
            </a:r>
            <a:r>
              <a:rPr lang="id-ID" sz="2000" dirty="0">
                <a:latin typeface="Times New Roman" panose="02020603050405020304" pitchFamily="18" charset="0"/>
                <a:cs typeface="Times New Roman" panose="02020603050405020304" pitchFamily="18" charset="0"/>
              </a:rPr>
              <a:t>: Dosis dewasa 200 mcg 2-4 kali sehari, jika tidak ditoleransi dengan baik oleh tubuh dosis dapat diturunkan menjadi 100 mcg 4 kali sehari. </a:t>
            </a:r>
            <a:endParaRPr lang="id-ID" sz="2000" dirty="0" smtClean="0">
              <a:latin typeface="Times New Roman" panose="02020603050405020304" pitchFamily="18" charset="0"/>
              <a:cs typeface="Times New Roman" panose="02020603050405020304" pitchFamily="18" charset="0"/>
            </a:endParaRPr>
          </a:p>
          <a:p>
            <a:pPr algn="just"/>
            <a:endParaRPr lang="id-ID" sz="2000" dirty="0">
              <a:latin typeface="Times New Roman" panose="02020603050405020304" pitchFamily="18" charset="0"/>
              <a:cs typeface="Times New Roman" panose="02020603050405020304" pitchFamily="18" charset="0"/>
            </a:endParaRPr>
          </a:p>
          <a:p>
            <a:pPr algn="just"/>
            <a:endParaRPr lang="id-ID" sz="2000" dirty="0" smtClean="0">
              <a:latin typeface="Times New Roman" panose="02020603050405020304" pitchFamily="18" charset="0"/>
              <a:cs typeface="Times New Roman" panose="02020603050405020304" pitchFamily="18" charset="0"/>
            </a:endParaRPr>
          </a:p>
          <a:p>
            <a:pPr algn="just"/>
            <a:endParaRPr lang="id-ID" sz="2000" dirty="0" smtClean="0">
              <a:latin typeface="Times New Roman" panose="02020603050405020304" pitchFamily="18" charset="0"/>
              <a:cs typeface="Times New Roman" panose="02020603050405020304" pitchFamily="18" charset="0"/>
            </a:endParaRPr>
          </a:p>
          <a:p>
            <a:pPr algn="just"/>
            <a:r>
              <a:rPr lang="id-ID" sz="2000" b="1" dirty="0" smtClean="0">
                <a:latin typeface="Times New Roman" panose="02020603050405020304" pitchFamily="18" charset="0"/>
                <a:cs typeface="Times New Roman" panose="02020603050405020304" pitchFamily="18" charset="0"/>
              </a:rPr>
              <a:t>Efek </a:t>
            </a:r>
            <a:r>
              <a:rPr lang="id-ID" sz="2000" b="1" dirty="0">
                <a:latin typeface="Times New Roman" panose="02020603050405020304" pitchFamily="18" charset="0"/>
                <a:cs typeface="Times New Roman" panose="02020603050405020304" pitchFamily="18" charset="0"/>
              </a:rPr>
              <a:t>samping obat: </a:t>
            </a:r>
            <a:r>
              <a:rPr lang="id-ID" sz="2000" dirty="0">
                <a:latin typeface="Times New Roman" panose="02020603050405020304" pitchFamily="18" charset="0"/>
                <a:cs typeface="Times New Roman" panose="02020603050405020304" pitchFamily="18" charset="0"/>
              </a:rPr>
              <a:t>Diare, Nyeri perut, Mual dan muntah, Ruam, Sakit kepala, Perdarahan vagina yang tidak normal</a:t>
            </a:r>
            <a:r>
              <a:rPr lang="id-ID" sz="2000" dirty="0" smtClean="0">
                <a:latin typeface="Times New Roman" panose="02020603050405020304" pitchFamily="18" charset="0"/>
                <a:cs typeface="Times New Roman" panose="02020603050405020304" pitchFamily="18" charset="0"/>
              </a:rPr>
              <a:t>.</a:t>
            </a:r>
          </a:p>
          <a:p>
            <a:pPr algn="just"/>
            <a:endParaRPr lang="id-ID" sz="2000" dirty="0" smtClean="0">
              <a:latin typeface="Times New Roman" panose="02020603050405020304" pitchFamily="18" charset="0"/>
              <a:cs typeface="Times New Roman" panose="02020603050405020304" pitchFamily="18" charset="0"/>
            </a:endParaRPr>
          </a:p>
          <a:p>
            <a:pPr algn="just"/>
            <a:r>
              <a:rPr lang="id-ID" sz="2000" b="1" dirty="0" smtClean="0">
                <a:latin typeface="Times New Roman" panose="02020603050405020304" pitchFamily="18" charset="0"/>
                <a:cs typeface="Times New Roman" panose="02020603050405020304" pitchFamily="18" charset="0"/>
              </a:rPr>
              <a:t>Kategori </a:t>
            </a:r>
            <a:r>
              <a:rPr lang="id-ID" sz="2000" b="1" dirty="0">
                <a:latin typeface="Times New Roman" panose="02020603050405020304" pitchFamily="18" charset="0"/>
                <a:cs typeface="Times New Roman" panose="02020603050405020304" pitchFamily="18" charset="0"/>
              </a:rPr>
              <a:t>aman untuk kehamilan: </a:t>
            </a:r>
            <a:r>
              <a:rPr lang="id-ID" sz="2000" dirty="0">
                <a:latin typeface="Times New Roman" panose="02020603050405020304" pitchFamily="18" charset="0"/>
                <a:cs typeface="Times New Roman" panose="02020603050405020304" pitchFamily="18" charset="0"/>
              </a:rPr>
              <a:t>Kategori </a:t>
            </a:r>
            <a:r>
              <a:rPr lang="id-ID" sz="2000" dirty="0" smtClean="0">
                <a:latin typeface="Times New Roman" panose="02020603050405020304" pitchFamily="18" charset="0"/>
                <a:cs typeface="Times New Roman" panose="02020603050405020304" pitchFamily="18" charset="0"/>
              </a:rPr>
              <a:t>X </a:t>
            </a:r>
            <a:r>
              <a:rPr lang="id-ID" sz="2000" dirty="0">
                <a:latin typeface="Times New Roman" panose="02020603050405020304" pitchFamily="18" charset="0"/>
                <a:cs typeface="Times New Roman" panose="02020603050405020304" pitchFamily="18" charset="0"/>
              </a:rPr>
              <a:t>Studi pada manusia memperlihatkan adanya gangguan pada janin. Oleh karena itu, obat ini tidak disarankan penggunaannya pada ibu hamil dan perempuan usia subur.</a:t>
            </a:r>
          </a:p>
        </p:txBody>
      </p:sp>
    </p:spTree>
    <p:extLst>
      <p:ext uri="{BB962C8B-B14F-4D97-AF65-F5344CB8AC3E}">
        <p14:creationId xmlns:p14="http://schemas.microsoft.com/office/powerpoint/2010/main" val="3934558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2743200" cy="1143000"/>
          </a:xfrm>
        </p:spPr>
        <p:txBody>
          <a:bodyPr>
            <a:normAutofit/>
          </a:bodyPr>
          <a:lstStyle/>
          <a:p>
            <a:r>
              <a:rPr lang="id-ID" sz="3600" b="1" dirty="0">
                <a:latin typeface="Times New Roman" panose="02020603050405020304" pitchFamily="18" charset="0"/>
                <a:cs typeface="Times New Roman" panose="02020603050405020304" pitchFamily="18" charset="0"/>
              </a:rPr>
              <a:t>b. </a:t>
            </a:r>
            <a:r>
              <a:rPr lang="id-ID" sz="3600" b="1" dirty="0" smtClean="0">
                <a:latin typeface="Times New Roman" panose="02020603050405020304" pitchFamily="18" charset="0"/>
                <a:cs typeface="Times New Roman" panose="02020603050405020304" pitchFamily="18" charset="0"/>
              </a:rPr>
              <a:t>Cytotec</a:t>
            </a:r>
            <a:endParaRPr lang="id-ID"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613851"/>
            <a:ext cx="10972800" cy="4525963"/>
          </a:xfrm>
        </p:spPr>
        <p:txBody>
          <a:bodyPr numCol="2">
            <a:normAutofit fontScale="62500" lnSpcReduction="20000"/>
          </a:bodyPr>
          <a:lstStyle/>
          <a:p>
            <a:pPr marL="400050" lvl="1" indent="0" algn="just">
              <a:buNone/>
            </a:pPr>
            <a:r>
              <a:rPr lang="id-ID" sz="3200" dirty="0">
                <a:latin typeface="Times New Roman" panose="02020603050405020304" pitchFamily="18" charset="0"/>
                <a:cs typeface="Times New Roman" panose="02020603050405020304" pitchFamily="18" charset="0"/>
              </a:rPr>
              <a:t>Cytotec adalah obat yang mengandung misoprostol sebagai bahan aktifnya</a:t>
            </a:r>
            <a:r>
              <a:rPr lang="id-ID" sz="3200"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Aturan </a:t>
            </a:r>
            <a:r>
              <a:rPr lang="id-ID" b="1" dirty="0">
                <a:latin typeface="Times New Roman" panose="02020603050405020304" pitchFamily="18" charset="0"/>
                <a:cs typeface="Times New Roman" panose="02020603050405020304" pitchFamily="18" charset="0"/>
              </a:rPr>
              <a:t>Pakai: </a:t>
            </a:r>
            <a:r>
              <a:rPr lang="id-ID" dirty="0">
                <a:latin typeface="Times New Roman" panose="02020603050405020304" pitchFamily="18" charset="0"/>
                <a:cs typeface="Times New Roman" panose="02020603050405020304" pitchFamily="18" charset="0"/>
              </a:rPr>
              <a:t>Cytotec biasanya diminum 4 kali sehari, setelah makan dan sebelum tidur</a:t>
            </a:r>
            <a:r>
              <a:rPr lang="id-ID" dirty="0" smtClean="0">
                <a:latin typeface="Times New Roman" panose="02020603050405020304" pitchFamily="18" charset="0"/>
                <a:cs typeface="Times New Roman" panose="02020603050405020304" pitchFamily="18" charset="0"/>
              </a:rPr>
              <a:t>.</a:t>
            </a:r>
          </a:p>
          <a:p>
            <a:pPr algn="just"/>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Kegunaan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Kandungan cytotec asli ini dapat menurunkan kadar asam lambung yang berlebihan dan mencegah kerusakan lambung yang disebabkan obat OAINS (obat antiinflamasi nonsteroid</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Cara </a:t>
            </a:r>
            <a:r>
              <a:rPr lang="id-ID" b="1" dirty="0">
                <a:latin typeface="Times New Roman" panose="02020603050405020304" pitchFamily="18" charset="0"/>
                <a:cs typeface="Times New Roman" panose="02020603050405020304" pitchFamily="18" charset="0"/>
              </a:rPr>
              <a:t>penggunaan obat: </a:t>
            </a:r>
            <a:r>
              <a:rPr lang="id-ID" dirty="0">
                <a:latin typeface="Times New Roman" panose="02020603050405020304" pitchFamily="18" charset="0"/>
                <a:cs typeface="Times New Roman" panose="02020603050405020304" pitchFamily="18" charset="0"/>
              </a:rPr>
              <a:t>diminum 4 kali sehari, setelah makan dan sebelum tidur, untuk mengurangi efek samping diare. </a:t>
            </a:r>
            <a:endParaRPr lang="id-ID" dirty="0" smtClean="0">
              <a:latin typeface="Times New Roman" panose="02020603050405020304" pitchFamily="18" charset="0"/>
              <a:cs typeface="Times New Roman" panose="02020603050405020304" pitchFamily="18" charset="0"/>
            </a:endParaRPr>
          </a:p>
          <a:p>
            <a:pPr algn="just"/>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Dosis obat : </a:t>
            </a:r>
            <a:r>
              <a:rPr lang="id-ID" dirty="0">
                <a:latin typeface="Times New Roman" panose="02020603050405020304" pitchFamily="18" charset="0"/>
                <a:cs typeface="Times New Roman" panose="02020603050405020304" pitchFamily="18" charset="0"/>
              </a:rPr>
              <a:t>Cytotec dapat berbeda pada setiap </a:t>
            </a:r>
            <a:r>
              <a:rPr lang="id-ID" dirty="0" smtClean="0">
                <a:latin typeface="Times New Roman" panose="02020603050405020304" pitchFamily="18" charset="0"/>
                <a:cs typeface="Times New Roman" panose="02020603050405020304" pitchFamily="18" charset="0"/>
              </a:rPr>
              <a:t>orang. </a:t>
            </a:r>
            <a:r>
              <a:rPr lang="id-ID" dirty="0">
                <a:latin typeface="Times New Roman" panose="02020603050405020304" pitchFamily="18" charset="0"/>
                <a:cs typeface="Times New Roman" panose="02020603050405020304" pitchFamily="18" charset="0"/>
              </a:rPr>
              <a:t>Tukak lambung dan tukak duodenum: 800 mcg per hari yang dibagi menjadi 2-4 dosis selama paling tidak 4 minggu</a:t>
            </a:r>
            <a:r>
              <a:rPr lang="id-ID" dirty="0" smtClean="0">
                <a:latin typeface="Times New Roman" panose="02020603050405020304" pitchFamily="18" charset="0"/>
                <a:cs typeface="Times New Roman" panose="02020603050405020304" pitchFamily="18" charset="0"/>
              </a:rPr>
              <a:t>. Cytotec </a:t>
            </a:r>
            <a:r>
              <a:rPr lang="id-ID" dirty="0">
                <a:latin typeface="Times New Roman" panose="02020603050405020304" pitchFamily="18" charset="0"/>
                <a:cs typeface="Times New Roman" panose="02020603050405020304" pitchFamily="18" charset="0"/>
              </a:rPr>
              <a:t>400 mcg ® adalah obat aborsi ampuh yang berguna sebagai ramuan penggugur kandungan untuk usia kehamilan 1 bulan 2 bulan 3 bulan 4 bulan 5 bulan 6 bulan dan 7 – 8 Bulan, obat aborsi cytotec 400mcg ini sudah terbukti manjur untuk menggugurkan kandungan (janin) dengan Cepat, Aman 100% berhasil</a:t>
            </a:r>
            <a:r>
              <a:rPr lang="id-ID" dirty="0" smtClean="0">
                <a:latin typeface="Times New Roman" panose="02020603050405020304" pitchFamily="18" charset="0"/>
                <a:cs typeface="Times New Roman" panose="02020603050405020304" pitchFamily="18" charset="0"/>
              </a:rPr>
              <a:t>.</a:t>
            </a:r>
          </a:p>
          <a:p>
            <a:pPr algn="just"/>
            <a:r>
              <a:rPr lang="id-ID" b="1" dirty="0" smtClean="0">
                <a:latin typeface="Times New Roman" panose="02020603050405020304" pitchFamily="18" charset="0"/>
                <a:cs typeface="Times New Roman" panose="02020603050405020304" pitchFamily="18" charset="0"/>
              </a:rPr>
              <a:t>Efek </a:t>
            </a:r>
            <a:r>
              <a:rPr lang="id-ID" b="1" dirty="0">
                <a:latin typeface="Times New Roman" panose="02020603050405020304" pitchFamily="18" charset="0"/>
                <a:cs typeface="Times New Roman" panose="02020603050405020304" pitchFamily="18" charset="0"/>
              </a:rPr>
              <a:t>samping obat: </a:t>
            </a:r>
            <a:r>
              <a:rPr lang="id-ID" dirty="0">
                <a:latin typeface="Times New Roman" panose="02020603050405020304" pitchFamily="18" charset="0"/>
                <a:cs typeface="Times New Roman" panose="02020603050405020304" pitchFamily="18" charset="0"/>
              </a:rPr>
              <a:t>Mual dan muntah, Diare, Dispepsia, Perut kembung, Badan terasa lemas dan tidak bertenaga, Sakit kepala ringan, Pusing, Sakit perut, Pendarahan vagina, Ruam </a:t>
            </a:r>
            <a:r>
              <a:rPr lang="id-ID" dirty="0" smtClean="0">
                <a:latin typeface="Times New Roman" panose="02020603050405020304" pitchFamily="18" charset="0"/>
                <a:cs typeface="Times New Roman" panose="02020603050405020304" pitchFamily="18" charset="0"/>
              </a:rPr>
              <a:t>kemerahan.</a:t>
            </a:r>
          </a:p>
          <a:p>
            <a:pPr algn="just"/>
            <a:r>
              <a:rPr lang="id-ID" b="1" dirty="0" smtClean="0">
                <a:latin typeface="Times New Roman" panose="02020603050405020304" pitchFamily="18" charset="0"/>
                <a:cs typeface="Times New Roman" panose="02020603050405020304" pitchFamily="18" charset="0"/>
              </a:rPr>
              <a:t>Kategori </a:t>
            </a:r>
            <a:r>
              <a:rPr lang="id-ID" b="1" dirty="0">
                <a:latin typeface="Times New Roman" panose="02020603050405020304" pitchFamily="18" charset="0"/>
                <a:cs typeface="Times New Roman" panose="02020603050405020304" pitchFamily="18" charset="0"/>
              </a:rPr>
              <a:t>aman untuk kehamilan: </a:t>
            </a:r>
            <a:r>
              <a:rPr lang="id-ID" dirty="0">
                <a:latin typeface="Times New Roman" panose="02020603050405020304" pitchFamily="18" charset="0"/>
                <a:cs typeface="Times New Roman" panose="02020603050405020304" pitchFamily="18" charset="0"/>
              </a:rPr>
              <a:t>X(AU) X(US) Untukmu Aborsi</a:t>
            </a:r>
          </a:p>
        </p:txBody>
      </p:sp>
    </p:spTree>
    <p:extLst>
      <p:ext uri="{BB962C8B-B14F-4D97-AF65-F5344CB8AC3E}">
        <p14:creationId xmlns:p14="http://schemas.microsoft.com/office/powerpoint/2010/main" val="3450526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39" y="453791"/>
            <a:ext cx="3505200" cy="1143000"/>
          </a:xfrm>
        </p:spPr>
        <p:txBody>
          <a:bodyPr>
            <a:normAutofit/>
          </a:bodyPr>
          <a:lstStyle/>
          <a:p>
            <a:r>
              <a:rPr lang="id-ID" sz="3600" b="1" dirty="0">
                <a:latin typeface="Times New Roman" panose="02020603050405020304" pitchFamily="18" charset="0"/>
                <a:cs typeface="Times New Roman" panose="02020603050405020304" pitchFamily="18" charset="0"/>
              </a:rPr>
              <a:t>13. </a:t>
            </a:r>
            <a:r>
              <a:rPr lang="id-ID" sz="3600" b="1" dirty="0" smtClean="0">
                <a:latin typeface="Times New Roman" panose="02020603050405020304" pitchFamily="18" charset="0"/>
                <a:cs typeface="Times New Roman" panose="02020603050405020304" pitchFamily="18" charset="0"/>
              </a:rPr>
              <a:t>Lidocaine</a:t>
            </a:r>
            <a:endParaRPr lang="id-ID"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numCol="2">
            <a:noAutofit/>
          </a:bodyPr>
          <a:lstStyle/>
          <a:p>
            <a:pPr marL="0" indent="0" algn="just">
              <a:buNone/>
            </a:pPr>
            <a:r>
              <a:rPr lang="id-ID" sz="1800" dirty="0" smtClean="0">
                <a:latin typeface="Times New Roman" panose="02020603050405020304" pitchFamily="18" charset="0"/>
                <a:cs typeface="Times New Roman" panose="02020603050405020304" pitchFamily="18" charset="0"/>
              </a:rPr>
              <a:t>Lidokain</a:t>
            </a:r>
            <a:r>
              <a:rPr lang="id-ID" sz="1800" dirty="0">
                <a:latin typeface="Times New Roman" panose="02020603050405020304" pitchFamily="18" charset="0"/>
                <a:cs typeface="Times New Roman" panose="02020603050405020304" pitchFamily="18" charset="0"/>
              </a:rPr>
              <a:t>, juga dikenal sebagai xilokain dan lignokain, adalah obat yang digunakan untuk mematikan jaringan pada area spesifik dan untuk mengobati ventrikel takikardia. Obat ini juga dapat digunakan untuk memblok saraf</a:t>
            </a:r>
            <a:r>
              <a:rPr lang="id-ID" sz="1800" dirty="0" smtClean="0">
                <a:latin typeface="Times New Roman" panose="02020603050405020304" pitchFamily="18" charset="0"/>
                <a:cs typeface="Times New Roman" panose="02020603050405020304" pitchFamily="18" charset="0"/>
              </a:rPr>
              <a:t>.</a:t>
            </a:r>
          </a:p>
          <a:p>
            <a:pPr algn="just"/>
            <a:r>
              <a:rPr lang="id-ID" sz="1800" b="1" dirty="0" smtClean="0">
                <a:latin typeface="Times New Roman" panose="02020603050405020304" pitchFamily="18" charset="0"/>
                <a:cs typeface="Times New Roman" panose="02020603050405020304" pitchFamily="18" charset="0"/>
              </a:rPr>
              <a:t>Aturan </a:t>
            </a:r>
            <a:r>
              <a:rPr lang="id-ID" sz="1800" b="1" dirty="0">
                <a:latin typeface="Times New Roman" panose="02020603050405020304" pitchFamily="18" charset="0"/>
                <a:cs typeface="Times New Roman" panose="02020603050405020304" pitchFamily="18" charset="0"/>
              </a:rPr>
              <a:t>Pakai: </a:t>
            </a:r>
            <a:r>
              <a:rPr lang="id-ID" sz="1800" dirty="0">
                <a:latin typeface="Times New Roman" panose="02020603050405020304" pitchFamily="18" charset="0"/>
                <a:cs typeface="Times New Roman" panose="02020603050405020304" pitchFamily="18" charset="0"/>
              </a:rPr>
              <a:t>1. Semprot: Semprotkan 40–200 mg larutan 4% ke area yang ingin dibius.2. Salep 5%: Dosis 5 gram untuk setiap pemberian, maksimal 20 g per hari untuk kulit atau lapisan mukosa, seperti rongga mulut.3. Gel 2%: Biasa digunakan sebelum pemasangan kateter urine. Untuk wanita, 60–100 mg</a:t>
            </a:r>
            <a:r>
              <a:rPr lang="id-ID" sz="1800" dirty="0" smtClean="0">
                <a:latin typeface="Times New Roman" panose="02020603050405020304" pitchFamily="18" charset="0"/>
                <a:cs typeface="Times New Roman" panose="02020603050405020304" pitchFamily="18" charset="0"/>
              </a:rPr>
              <a:t>.</a:t>
            </a:r>
          </a:p>
          <a:p>
            <a:pPr algn="just"/>
            <a:r>
              <a:rPr lang="id-ID" sz="1800" b="1" dirty="0" smtClean="0">
                <a:latin typeface="Times New Roman" panose="02020603050405020304" pitchFamily="18" charset="0"/>
                <a:cs typeface="Times New Roman" panose="02020603050405020304" pitchFamily="18" charset="0"/>
              </a:rPr>
              <a:t>Kegunaan </a:t>
            </a:r>
            <a:r>
              <a:rPr lang="id-ID" sz="1800" b="1" dirty="0">
                <a:latin typeface="Times New Roman" panose="02020603050405020304" pitchFamily="18" charset="0"/>
                <a:cs typeface="Times New Roman" panose="02020603050405020304" pitchFamily="18" charset="0"/>
              </a:rPr>
              <a:t>Obat: </a:t>
            </a:r>
            <a:r>
              <a:rPr lang="id-ID" sz="1800" dirty="0">
                <a:latin typeface="Times New Roman" panose="02020603050405020304" pitchFamily="18" charset="0"/>
                <a:cs typeface="Times New Roman" panose="02020603050405020304" pitchFamily="18" charset="0"/>
              </a:rPr>
              <a:t>Untuk menghilangkan rasa sakit atau memberi efek mati rasa pada bagian tubuh tertentu (obat bius lokal). </a:t>
            </a:r>
            <a:endParaRPr lang="id-ID" sz="1800" dirty="0" smtClean="0">
              <a:latin typeface="Times New Roman" panose="02020603050405020304" pitchFamily="18" charset="0"/>
              <a:cs typeface="Times New Roman" panose="02020603050405020304" pitchFamily="18" charset="0"/>
            </a:endParaRPr>
          </a:p>
          <a:p>
            <a:pPr algn="just"/>
            <a:r>
              <a:rPr lang="id-ID" sz="1800" b="1" dirty="0" smtClean="0">
                <a:latin typeface="Times New Roman" panose="02020603050405020304" pitchFamily="18" charset="0"/>
                <a:cs typeface="Times New Roman" panose="02020603050405020304" pitchFamily="18" charset="0"/>
              </a:rPr>
              <a:t>Cara </a:t>
            </a:r>
            <a:r>
              <a:rPr lang="id-ID" sz="1800" b="1" dirty="0">
                <a:latin typeface="Times New Roman" panose="02020603050405020304" pitchFamily="18" charset="0"/>
                <a:cs typeface="Times New Roman" panose="02020603050405020304" pitchFamily="18" charset="0"/>
              </a:rPr>
              <a:t>penggunaan obat: </a:t>
            </a:r>
            <a:r>
              <a:rPr lang="id-ID" sz="1800" dirty="0">
                <a:latin typeface="Times New Roman" panose="02020603050405020304" pitchFamily="18" charset="0"/>
                <a:cs typeface="Times New Roman" panose="02020603050405020304" pitchFamily="18" charset="0"/>
              </a:rPr>
              <a:t>1. Semprot ke area yang ingin dibius.2. Salep 5%: Di oleskan dibagian kulit atau lapisan mukosa, seperti rongga mulut.3. Gel 2%: Di oleskan ke kateter sebelum pemasangan kateter urine. </a:t>
            </a:r>
            <a:endParaRPr lang="id-ID" sz="1800" dirty="0" smtClean="0">
              <a:latin typeface="Times New Roman" panose="02020603050405020304" pitchFamily="18" charset="0"/>
              <a:cs typeface="Times New Roman" panose="02020603050405020304" pitchFamily="18" charset="0"/>
            </a:endParaRPr>
          </a:p>
          <a:p>
            <a:pPr algn="just"/>
            <a:r>
              <a:rPr lang="id-ID" sz="1800" b="1" dirty="0" smtClean="0">
                <a:latin typeface="Times New Roman" panose="02020603050405020304" pitchFamily="18" charset="0"/>
                <a:cs typeface="Times New Roman" panose="02020603050405020304" pitchFamily="18" charset="0"/>
              </a:rPr>
              <a:t>Dosis </a:t>
            </a:r>
            <a:r>
              <a:rPr lang="id-ID" sz="1800" b="1" dirty="0">
                <a:latin typeface="Times New Roman" panose="02020603050405020304" pitchFamily="18" charset="0"/>
                <a:cs typeface="Times New Roman" panose="02020603050405020304" pitchFamily="18" charset="0"/>
              </a:rPr>
              <a:t>obat: </a:t>
            </a:r>
            <a:r>
              <a:rPr lang="id-ID" sz="1800" dirty="0">
                <a:latin typeface="Times New Roman" panose="02020603050405020304" pitchFamily="18" charset="0"/>
                <a:cs typeface="Times New Roman" panose="02020603050405020304" pitchFamily="18" charset="0"/>
              </a:rPr>
              <a:t>Dewasa: 1 sampai 1.5 mg/kg/dosis intravena (IV) diberikan setelah 2 sampai 3 menit. Dapat diberikan ulang 0.5 sampai 0.75 mg/kg/dosis IV diberikan setelah lebih dari 2 sampai 3 menit dalam jangka waktu 5 sampai 10 menit dengan total 3 mg/kg</a:t>
            </a:r>
            <a:r>
              <a:rPr lang="id-ID" sz="1800" dirty="0" smtClean="0">
                <a:latin typeface="Times New Roman" panose="02020603050405020304" pitchFamily="18" charset="0"/>
                <a:cs typeface="Times New Roman" panose="02020603050405020304" pitchFamily="18" charset="0"/>
              </a:rPr>
              <a:t>.</a:t>
            </a:r>
          </a:p>
          <a:p>
            <a:pPr algn="just"/>
            <a:r>
              <a:rPr lang="id-ID" sz="1800" b="1" dirty="0" smtClean="0">
                <a:latin typeface="Times New Roman" panose="02020603050405020304" pitchFamily="18" charset="0"/>
                <a:cs typeface="Times New Roman" panose="02020603050405020304" pitchFamily="18" charset="0"/>
              </a:rPr>
              <a:t>Efek </a:t>
            </a:r>
            <a:r>
              <a:rPr lang="id-ID" sz="1800" b="1" dirty="0">
                <a:latin typeface="Times New Roman" panose="02020603050405020304" pitchFamily="18" charset="0"/>
                <a:cs typeface="Times New Roman" panose="02020603050405020304" pitchFamily="18" charset="0"/>
              </a:rPr>
              <a:t>samping obat: </a:t>
            </a:r>
            <a:r>
              <a:rPr lang="id-ID" sz="1800" dirty="0">
                <a:latin typeface="Times New Roman" panose="02020603050405020304" pitchFamily="18" charset="0"/>
                <a:cs typeface="Times New Roman" panose="02020603050405020304" pitchFamily="18" charset="0"/>
              </a:rPr>
              <a:t>Mual, muntah, atau konstipasi. Pusing. Kesemutan</a:t>
            </a:r>
            <a:r>
              <a:rPr lang="id-ID" sz="1800" dirty="0" smtClean="0">
                <a:latin typeface="Times New Roman" panose="02020603050405020304" pitchFamily="18" charset="0"/>
                <a:cs typeface="Times New Roman" panose="02020603050405020304" pitchFamily="18" charset="0"/>
              </a:rPr>
              <a:t>.</a:t>
            </a:r>
          </a:p>
          <a:p>
            <a:pPr algn="just"/>
            <a:r>
              <a:rPr lang="id-ID" sz="1800" b="1" dirty="0" smtClean="0">
                <a:latin typeface="Times New Roman" panose="02020603050405020304" pitchFamily="18" charset="0"/>
                <a:cs typeface="Times New Roman" panose="02020603050405020304" pitchFamily="18" charset="0"/>
              </a:rPr>
              <a:t>Kategori </a:t>
            </a:r>
            <a:r>
              <a:rPr lang="id-ID" sz="1800" b="1" dirty="0">
                <a:latin typeface="Times New Roman" panose="02020603050405020304" pitchFamily="18" charset="0"/>
                <a:cs typeface="Times New Roman" panose="02020603050405020304" pitchFamily="18" charset="0"/>
              </a:rPr>
              <a:t>aman untuk kehamilan: </a:t>
            </a:r>
            <a:r>
              <a:rPr lang="id-ID" sz="1800" dirty="0">
                <a:latin typeface="Times New Roman" panose="02020603050405020304" pitchFamily="18" charset="0"/>
                <a:cs typeface="Times New Roman" panose="02020603050405020304" pitchFamily="18" charset="0"/>
              </a:rPr>
              <a:t>Kategori </a:t>
            </a:r>
            <a:r>
              <a:rPr lang="id-ID" sz="1800" dirty="0" smtClean="0">
                <a:latin typeface="Times New Roman" panose="02020603050405020304" pitchFamily="18" charset="0"/>
                <a:cs typeface="Times New Roman" panose="02020603050405020304" pitchFamily="18" charset="0"/>
              </a:rPr>
              <a:t>B belum </a:t>
            </a:r>
            <a:r>
              <a:rPr lang="id-ID" sz="1800" dirty="0">
                <a:latin typeface="Times New Roman" panose="02020603050405020304" pitchFamily="18" charset="0"/>
                <a:cs typeface="Times New Roman" panose="02020603050405020304" pitchFamily="18" charset="0"/>
              </a:rPr>
              <a:t>ada studi terkontrol pada wanita hamil. Konsultasikan dulu kepada dokter sebelum menggunakan obat ini.</a:t>
            </a:r>
          </a:p>
        </p:txBody>
      </p:sp>
    </p:spTree>
    <p:extLst>
      <p:ext uri="{BB962C8B-B14F-4D97-AF65-F5344CB8AC3E}">
        <p14:creationId xmlns:p14="http://schemas.microsoft.com/office/powerpoint/2010/main" val="3989083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2573000" y="152400"/>
            <a:ext cx="45719" cy="1143000"/>
          </a:xfrm>
        </p:spPr>
        <p:txBody>
          <a:bodyPr/>
          <a:lstStyle/>
          <a:p>
            <a:endParaRPr lang="id-ID" dirty="0"/>
          </a:p>
        </p:txBody>
      </p:sp>
      <p:sp>
        <p:nvSpPr>
          <p:cNvPr id="3" name="Content Placeholder 2"/>
          <p:cNvSpPr>
            <a:spLocks noGrp="1"/>
          </p:cNvSpPr>
          <p:nvPr>
            <p:ph idx="1"/>
          </p:nvPr>
        </p:nvSpPr>
        <p:spPr>
          <a:xfrm>
            <a:off x="533400" y="533400"/>
            <a:ext cx="10972800" cy="6096000"/>
          </a:xfrm>
        </p:spPr>
        <p:txBody>
          <a:bodyPr numCol="2">
            <a:normAutofit fontScale="62500" lnSpcReduction="20000"/>
          </a:bodyPr>
          <a:lstStyle/>
          <a:p>
            <a:pPr marL="400050" lvl="1" indent="0" algn="just">
              <a:buNone/>
            </a:pPr>
            <a:r>
              <a:rPr lang="id-ID" sz="3200" b="1" u="sng" dirty="0">
                <a:latin typeface="Times New Roman" panose="02020603050405020304" pitchFamily="18" charset="0"/>
                <a:cs typeface="Times New Roman" panose="02020603050405020304" pitchFamily="18" charset="0"/>
              </a:rPr>
              <a:t>a. Ultraproct </a:t>
            </a:r>
            <a:r>
              <a:rPr lang="id-ID" sz="3200" b="1" u="sng" dirty="0" smtClean="0">
                <a:latin typeface="Times New Roman" panose="02020603050405020304" pitchFamily="18" charset="0"/>
                <a:cs typeface="Times New Roman" panose="02020603050405020304" pitchFamily="18" charset="0"/>
              </a:rPr>
              <a:t>N </a:t>
            </a:r>
            <a:r>
              <a:rPr lang="id-ID" dirty="0">
                <a:latin typeface="Times New Roman" panose="02020603050405020304" pitchFamily="18" charset="0"/>
                <a:cs typeface="Times New Roman" panose="02020603050405020304" pitchFamily="18" charset="0"/>
              </a:rPr>
              <a:t>merupakan obat anorektal dengan cara dimasukkan ke anus untuk mengobati wasir/ambeien, peradangan atau perlukaan di bagian dalam anus</a:t>
            </a:r>
            <a:r>
              <a:rPr lang="id-ID" dirty="0" smtClean="0">
                <a:latin typeface="Times New Roman" panose="02020603050405020304" pitchFamily="18" charset="0"/>
                <a:cs typeface="Times New Roman" panose="02020603050405020304" pitchFamily="18" charset="0"/>
              </a:rPr>
              <a:t>.</a:t>
            </a:r>
          </a:p>
          <a:p>
            <a:pPr lvl="1" algn="just">
              <a:buFont typeface="Arial" panose="020B0604020202020204" pitchFamily="34" charset="0"/>
              <a:buChar char="•"/>
            </a:pPr>
            <a:r>
              <a:rPr lang="id-ID" b="1" dirty="0" smtClean="0">
                <a:latin typeface="Times New Roman" panose="02020603050405020304" pitchFamily="18" charset="0"/>
                <a:cs typeface="Times New Roman" panose="02020603050405020304" pitchFamily="18" charset="0"/>
              </a:rPr>
              <a:t>Aturan </a:t>
            </a:r>
            <a:r>
              <a:rPr lang="id-ID" b="1" dirty="0">
                <a:latin typeface="Times New Roman" panose="02020603050405020304" pitchFamily="18" charset="0"/>
                <a:cs typeface="Times New Roman" panose="02020603050405020304" pitchFamily="18" charset="0"/>
              </a:rPr>
              <a:t>Pakai: </a:t>
            </a:r>
            <a:r>
              <a:rPr lang="id-ID" dirty="0">
                <a:latin typeface="Times New Roman" panose="02020603050405020304" pitchFamily="18" charset="0"/>
                <a:cs typeface="Times New Roman" panose="02020603050405020304" pitchFamily="18" charset="0"/>
              </a:rPr>
              <a:t>Dimasukkan melalui </a:t>
            </a:r>
            <a:r>
              <a:rPr lang="id-ID" dirty="0" smtClean="0">
                <a:latin typeface="Times New Roman" panose="02020603050405020304" pitchFamily="18" charset="0"/>
                <a:cs typeface="Times New Roman" panose="02020603050405020304" pitchFamily="18" charset="0"/>
              </a:rPr>
              <a:t>anus/dubur</a:t>
            </a:r>
          </a:p>
          <a:p>
            <a:pPr lvl="1" algn="just">
              <a:buFont typeface="Arial" panose="020B0604020202020204" pitchFamily="34" charset="0"/>
              <a:buChar char="•"/>
            </a:pPr>
            <a:r>
              <a:rPr lang="id-ID" b="1" dirty="0" smtClean="0">
                <a:latin typeface="Times New Roman" panose="02020603050405020304" pitchFamily="18" charset="0"/>
                <a:cs typeface="Times New Roman" panose="02020603050405020304" pitchFamily="18" charset="0"/>
              </a:rPr>
              <a:t>Kegunaan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untuk mengobati wasir/ambeien, peradangan atau perlukaan di bagian dalam anus</a:t>
            </a:r>
            <a:r>
              <a:rPr lang="id-ID" dirty="0" smtClean="0">
                <a:latin typeface="Times New Roman" panose="02020603050405020304" pitchFamily="18" charset="0"/>
                <a:cs typeface="Times New Roman" panose="02020603050405020304" pitchFamily="18" charset="0"/>
              </a:rPr>
              <a:t>.</a:t>
            </a:r>
          </a:p>
          <a:p>
            <a:pPr lvl="1" algn="just">
              <a:buFont typeface="Arial" panose="020B0604020202020204" pitchFamily="34" charset="0"/>
              <a:buChar char="•"/>
            </a:pPr>
            <a:r>
              <a:rPr lang="id-ID" b="1" dirty="0" smtClean="0">
                <a:latin typeface="Times New Roman" panose="02020603050405020304" pitchFamily="18" charset="0"/>
                <a:cs typeface="Times New Roman" panose="02020603050405020304" pitchFamily="18" charset="0"/>
              </a:rPr>
              <a:t>Dosis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Penggunaan Obat Ini Harus Sesuai Dengan Petunjuk Dokter.1 Suppo 2 Kali/Hari. Pada Keluhan Berat, Masukkan 3 Suppo Pada 3 Hari Pertama, Kemudian Kurangi Dosis Sampai Dengan 1 Suppo/Hari Atau 2 Hari 1 Kali. Lama Terapi Maksimal 4 Minggu</a:t>
            </a:r>
            <a:r>
              <a:rPr lang="id-ID" dirty="0" smtClean="0">
                <a:latin typeface="Times New Roman" panose="02020603050405020304" pitchFamily="18" charset="0"/>
                <a:cs typeface="Times New Roman" panose="02020603050405020304" pitchFamily="18" charset="0"/>
              </a:rPr>
              <a:t>.</a:t>
            </a:r>
          </a:p>
          <a:p>
            <a:pPr lvl="1" algn="just">
              <a:buFont typeface="Arial" panose="020B0604020202020204" pitchFamily="34" charset="0"/>
              <a:buChar char="•"/>
            </a:pPr>
            <a:r>
              <a:rPr lang="id-ID" b="1" dirty="0" smtClean="0">
                <a:latin typeface="Times New Roman" panose="02020603050405020304" pitchFamily="18" charset="0"/>
                <a:cs typeface="Times New Roman" panose="02020603050405020304" pitchFamily="18" charset="0"/>
              </a:rPr>
              <a:t>Efek </a:t>
            </a:r>
            <a:r>
              <a:rPr lang="id-ID" b="1" dirty="0">
                <a:latin typeface="Times New Roman" panose="02020603050405020304" pitchFamily="18" charset="0"/>
                <a:cs typeface="Times New Roman" panose="02020603050405020304" pitchFamily="18" charset="0"/>
              </a:rPr>
              <a:t>samping obat: </a:t>
            </a:r>
            <a:r>
              <a:rPr lang="id-ID" dirty="0" smtClean="0">
                <a:latin typeface="Times New Roman" panose="02020603050405020304" pitchFamily="18" charset="0"/>
                <a:cs typeface="Times New Roman" panose="02020603050405020304" pitchFamily="18" charset="0"/>
              </a:rPr>
              <a:t>yang </a:t>
            </a:r>
            <a:r>
              <a:rPr lang="id-ID" dirty="0">
                <a:latin typeface="Times New Roman" panose="02020603050405020304" pitchFamily="18" charset="0"/>
                <a:cs typeface="Times New Roman" panose="02020603050405020304" pitchFamily="18" charset="0"/>
              </a:rPr>
              <a:t>mungkin terjadi selama pengunaan Ultraproct N, antara lain rasa panas terbakar, iritasi kulit dan reaksi </a:t>
            </a:r>
            <a:r>
              <a:rPr lang="id-ID" dirty="0" smtClean="0">
                <a:latin typeface="Times New Roman" panose="02020603050405020304" pitchFamily="18" charset="0"/>
                <a:cs typeface="Times New Roman" panose="02020603050405020304" pitchFamily="18" charset="0"/>
              </a:rPr>
              <a:t>alergi</a:t>
            </a:r>
          </a:p>
          <a:p>
            <a:pPr lvl="1" algn="just">
              <a:buFont typeface="Arial" panose="020B0604020202020204" pitchFamily="34" charset="0"/>
              <a:buChar char="•"/>
            </a:pPr>
            <a:r>
              <a:rPr lang="id-ID" b="1" dirty="0" smtClean="0">
                <a:latin typeface="Times New Roman" panose="02020603050405020304" pitchFamily="18" charset="0"/>
                <a:cs typeface="Times New Roman" panose="02020603050405020304" pitchFamily="18" charset="0"/>
              </a:rPr>
              <a:t>Kategori </a:t>
            </a:r>
            <a:r>
              <a:rPr lang="id-ID" b="1" dirty="0">
                <a:latin typeface="Times New Roman" panose="02020603050405020304" pitchFamily="18" charset="0"/>
                <a:cs typeface="Times New Roman" panose="02020603050405020304" pitchFamily="18" charset="0"/>
              </a:rPr>
              <a:t>aman untuk kehamilan: </a:t>
            </a:r>
            <a:r>
              <a:rPr lang="id-ID" dirty="0">
                <a:latin typeface="Times New Roman" panose="02020603050405020304" pitchFamily="18" charset="0"/>
                <a:cs typeface="Times New Roman" panose="02020603050405020304" pitchFamily="18" charset="0"/>
              </a:rPr>
              <a:t>Bahan aktif Ultraproct berupa fluocortolone digolongkan dalam obat kategori C untuk ibu hamil</a:t>
            </a:r>
            <a:r>
              <a:rPr lang="id-ID" dirty="0" smtClean="0">
                <a:latin typeface="Times New Roman" panose="02020603050405020304" pitchFamily="18" charset="0"/>
                <a:cs typeface="Times New Roman" panose="02020603050405020304" pitchFamily="18" charset="0"/>
              </a:rPr>
              <a:t>.</a:t>
            </a:r>
          </a:p>
          <a:p>
            <a:pPr marL="457200" lvl="1" indent="0" algn="just">
              <a:buNone/>
            </a:pPr>
            <a:endParaRPr lang="id-ID" dirty="0" smtClean="0">
              <a:latin typeface="Times New Roman" panose="02020603050405020304" pitchFamily="18" charset="0"/>
              <a:cs typeface="Times New Roman" panose="02020603050405020304" pitchFamily="18" charset="0"/>
            </a:endParaRPr>
          </a:p>
          <a:p>
            <a:pPr marL="400050" lvl="1" indent="0" algn="just">
              <a:buNone/>
            </a:pPr>
            <a:r>
              <a:rPr lang="id-ID" sz="3200" b="1" u="sng" dirty="0" smtClean="0">
                <a:latin typeface="Times New Roman" panose="02020603050405020304" pitchFamily="18" charset="0"/>
                <a:cs typeface="Times New Roman" panose="02020603050405020304" pitchFamily="18" charset="0"/>
              </a:rPr>
              <a:t>b. </a:t>
            </a:r>
            <a:r>
              <a:rPr lang="id-ID" sz="3200" b="1" u="sng" dirty="0" smtClean="0">
                <a:latin typeface="Times New Roman" panose="02020603050405020304" pitchFamily="18" charset="0"/>
                <a:cs typeface="Times New Roman" panose="02020603050405020304" pitchFamily="18" charset="0"/>
              </a:rPr>
              <a:t>Otopain, </a:t>
            </a:r>
            <a:r>
              <a:rPr lang="id-ID" sz="3000" dirty="0" smtClean="0">
                <a:latin typeface="Times New Roman" panose="02020603050405020304" pitchFamily="18" charset="0"/>
                <a:cs typeface="Times New Roman" panose="02020603050405020304" pitchFamily="18" charset="0"/>
              </a:rPr>
              <a:t>Obat </a:t>
            </a:r>
            <a:r>
              <a:rPr lang="id-ID" sz="3000" dirty="0">
                <a:latin typeface="Times New Roman" panose="02020603050405020304" pitchFamily="18" charset="0"/>
                <a:cs typeface="Times New Roman" panose="02020603050405020304" pitchFamily="18" charset="0"/>
              </a:rPr>
              <a:t>ini digunakan untuk mengatasi penyakit infeksi pada telinga dengan beberapa gejalanya berupa rasa nyeri, bengkak, gatal dan telinga berair.</a:t>
            </a:r>
            <a:endParaRPr lang="id-ID" sz="3000" dirty="0" smtClean="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pPr>
            <a:r>
              <a:rPr lang="id-ID" sz="3000" b="1" dirty="0">
                <a:latin typeface="Times New Roman" panose="02020603050405020304" pitchFamily="18" charset="0"/>
                <a:cs typeface="Times New Roman" panose="02020603050405020304" pitchFamily="18" charset="0"/>
              </a:rPr>
              <a:t>Dosis &amp; Aturan Pakai: </a:t>
            </a:r>
            <a:r>
              <a:rPr lang="id-ID" sz="3000" dirty="0">
                <a:latin typeface="Times New Roman" panose="02020603050405020304" pitchFamily="18" charset="0"/>
                <a:cs typeface="Times New Roman" panose="02020603050405020304" pitchFamily="18" charset="0"/>
              </a:rPr>
              <a:t>Di berikan 2-4 kali sehari, teteskan Otopain 4-5 tetes Otopain pada telinga yang sakit. Simpan pada suhu dibawah 30 derajat Celcius</a:t>
            </a:r>
            <a:r>
              <a:rPr lang="id-ID" sz="3000" dirty="0" smtClean="0">
                <a:latin typeface="Times New Roman" panose="02020603050405020304" pitchFamily="18" charset="0"/>
                <a:cs typeface="Times New Roman" panose="02020603050405020304" pitchFamily="18" charset="0"/>
              </a:rPr>
              <a:t>.</a:t>
            </a:r>
          </a:p>
          <a:p>
            <a:pPr marL="857250" lvl="1" indent="-457200" algn="just">
              <a:buFont typeface="Arial" panose="020B0604020202020204" pitchFamily="34" charset="0"/>
              <a:buChar char="•"/>
            </a:pPr>
            <a:endParaRPr lang="id-ID" sz="3000" dirty="0" smtClean="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pPr>
            <a:r>
              <a:rPr lang="id-ID" sz="3000" b="1" dirty="0" smtClean="0">
                <a:latin typeface="Times New Roman" panose="02020603050405020304" pitchFamily="18" charset="0"/>
                <a:cs typeface="Times New Roman" panose="02020603050405020304" pitchFamily="18" charset="0"/>
              </a:rPr>
              <a:t>Kegunaan </a:t>
            </a:r>
            <a:r>
              <a:rPr lang="id-ID" sz="3000" b="1" dirty="0">
                <a:latin typeface="Times New Roman" panose="02020603050405020304" pitchFamily="18" charset="0"/>
                <a:cs typeface="Times New Roman" panose="02020603050405020304" pitchFamily="18" charset="0"/>
              </a:rPr>
              <a:t>Obat</a:t>
            </a:r>
            <a:r>
              <a:rPr lang="id-ID" sz="3000" b="1" dirty="0">
                <a:latin typeface="Times New Roman" panose="02020603050405020304" pitchFamily="18" charset="0"/>
                <a:cs typeface="Times New Roman" panose="02020603050405020304" pitchFamily="18" charset="0"/>
              </a:rPr>
              <a:t>: </a:t>
            </a:r>
            <a:r>
              <a:rPr lang="id-ID" sz="3000" dirty="0">
                <a:latin typeface="Times New Roman" panose="02020603050405020304" pitchFamily="18" charset="0"/>
                <a:cs typeface="Times New Roman" panose="02020603050405020304" pitchFamily="18" charset="0"/>
              </a:rPr>
              <a:t>OTOPAIN EAR DROP 8 ML mengandung Polimiksin B sulfate, Neomicyn Sulfate, Fludrokortison Acetate dan LIdocain HCl. Obat ini digunakan untuk mengatasi penyakit infeksi pada telinga dengan beberapa gejalanya berupa rasa nyeri, bengkak, gatal dan telinga berair</a:t>
            </a:r>
            <a:r>
              <a:rPr lang="id-ID" sz="3000" dirty="0" smtClean="0">
                <a:latin typeface="Times New Roman" panose="02020603050405020304" pitchFamily="18" charset="0"/>
                <a:cs typeface="Times New Roman" panose="02020603050405020304" pitchFamily="18" charset="0"/>
              </a:rPr>
              <a:t>.</a:t>
            </a:r>
          </a:p>
          <a:p>
            <a:pPr marL="857250" lvl="1" indent="-457200" algn="just">
              <a:buFont typeface="Arial" panose="020B0604020202020204" pitchFamily="34" charset="0"/>
              <a:buChar char="•"/>
            </a:pPr>
            <a:endParaRPr lang="id-ID" sz="3000" dirty="0" smtClean="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pPr>
            <a:r>
              <a:rPr lang="id-ID" sz="3000" b="1" dirty="0" smtClean="0">
                <a:latin typeface="Times New Roman" panose="02020603050405020304" pitchFamily="18" charset="0"/>
                <a:cs typeface="Times New Roman" panose="02020603050405020304" pitchFamily="18" charset="0"/>
              </a:rPr>
              <a:t>Efek </a:t>
            </a:r>
            <a:r>
              <a:rPr lang="id-ID" sz="3000" b="1" dirty="0">
                <a:latin typeface="Times New Roman" panose="02020603050405020304" pitchFamily="18" charset="0"/>
                <a:cs typeface="Times New Roman" panose="02020603050405020304" pitchFamily="18" charset="0"/>
              </a:rPr>
              <a:t>samping obat</a:t>
            </a:r>
            <a:r>
              <a:rPr lang="id-ID" sz="3000" b="1" dirty="0">
                <a:latin typeface="Times New Roman" panose="02020603050405020304" pitchFamily="18" charset="0"/>
                <a:cs typeface="Times New Roman" panose="02020603050405020304" pitchFamily="18" charset="0"/>
              </a:rPr>
              <a:t>: </a:t>
            </a:r>
            <a:r>
              <a:rPr lang="id-ID" sz="3000" dirty="0">
                <a:latin typeface="Times New Roman" panose="02020603050405020304" pitchFamily="18" charset="0"/>
                <a:cs typeface="Times New Roman" panose="02020603050405020304" pitchFamily="18" charset="0"/>
              </a:rPr>
              <a:t>Sensasi rasa, menyengat,  kemerahan, sensasi rasa terbakar, Infeksi sekunder. </a:t>
            </a:r>
            <a:endParaRPr lang="id-ID" sz="3000" dirty="0" smtClean="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pPr>
            <a:endParaRPr lang="id-ID" sz="3000" dirty="0" smtClean="0">
              <a:latin typeface="Times New Roman" panose="02020603050405020304" pitchFamily="18" charset="0"/>
              <a:cs typeface="Times New Roman" panose="02020603050405020304" pitchFamily="18" charset="0"/>
            </a:endParaRPr>
          </a:p>
          <a:p>
            <a:pPr marL="857250" lvl="1" indent="-457200" algn="just">
              <a:buFont typeface="Arial" panose="020B0604020202020204" pitchFamily="34" charset="0"/>
              <a:buChar char="•"/>
            </a:pPr>
            <a:r>
              <a:rPr lang="id-ID" sz="3000" b="1" dirty="0" smtClean="0">
                <a:latin typeface="Times New Roman" panose="02020603050405020304" pitchFamily="18" charset="0"/>
                <a:cs typeface="Times New Roman" panose="02020603050405020304" pitchFamily="18" charset="0"/>
              </a:rPr>
              <a:t>Kategori </a:t>
            </a:r>
            <a:r>
              <a:rPr lang="id-ID" sz="3000" b="1" dirty="0">
                <a:latin typeface="Times New Roman" panose="02020603050405020304" pitchFamily="18" charset="0"/>
                <a:cs typeface="Times New Roman" panose="02020603050405020304" pitchFamily="18" charset="0"/>
              </a:rPr>
              <a:t>aman untuk </a:t>
            </a:r>
            <a:r>
              <a:rPr lang="id-ID" sz="3000" b="1" dirty="0">
                <a:latin typeface="Times New Roman" panose="02020603050405020304" pitchFamily="18" charset="0"/>
                <a:cs typeface="Times New Roman" panose="02020603050405020304" pitchFamily="18" charset="0"/>
              </a:rPr>
              <a:t>kehamilan</a:t>
            </a:r>
            <a:r>
              <a:rPr lang="id-ID" sz="3000" b="1" dirty="0" smtClean="0">
                <a:latin typeface="Times New Roman" panose="02020603050405020304" pitchFamily="18" charset="0"/>
                <a:cs typeface="Times New Roman" panose="02020603050405020304" pitchFamily="18" charset="0"/>
              </a:rPr>
              <a:t>: </a:t>
            </a:r>
            <a:r>
              <a:rPr lang="id-ID" sz="3000" dirty="0" smtClean="0">
                <a:latin typeface="Times New Roman" panose="02020603050405020304" pitchFamily="18" charset="0"/>
                <a:cs typeface="Times New Roman" panose="02020603050405020304" pitchFamily="18" charset="0"/>
              </a:rPr>
              <a:t>Obat </a:t>
            </a:r>
            <a:r>
              <a:rPr lang="id-ID" sz="3000" dirty="0">
                <a:latin typeface="Times New Roman" panose="02020603050405020304" pitchFamily="18" charset="0"/>
                <a:cs typeface="Times New Roman" panose="02020603050405020304" pitchFamily="18" charset="0"/>
              </a:rPr>
              <a:t>tetes otopain masuk dalam obat kategori C artinya, sampai saat ini belum terdapat penelitian terkontrol untuk penggunaan Otopan tetes telinga pada ibu hamil. Namun, ada efek samping yang mungkin dapat mengganggu perkembangan dan pertumbuhan janin. </a:t>
            </a:r>
            <a:endParaRPr lang="id-ID"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739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5719"/>
          </a:xfrm>
        </p:spPr>
        <p:txBody>
          <a:bodyPr>
            <a:normAutofit fontScale="90000"/>
          </a:bodyPr>
          <a:lstStyle/>
          <a:p>
            <a:endParaRPr lang="id-ID" dirty="0"/>
          </a:p>
        </p:txBody>
      </p:sp>
      <p:sp>
        <p:nvSpPr>
          <p:cNvPr id="3" name="Content Placeholder 2"/>
          <p:cNvSpPr>
            <a:spLocks noGrp="1"/>
          </p:cNvSpPr>
          <p:nvPr>
            <p:ph idx="1"/>
          </p:nvPr>
        </p:nvSpPr>
        <p:spPr>
          <a:xfrm>
            <a:off x="581167" y="838200"/>
            <a:ext cx="10972800" cy="5410200"/>
          </a:xfrm>
        </p:spPr>
        <p:txBody>
          <a:bodyPr numCol="2">
            <a:normAutofit fontScale="25000" lnSpcReduction="20000"/>
          </a:bodyPr>
          <a:lstStyle/>
          <a:p>
            <a:pPr marL="0" indent="0" algn="just">
              <a:buNone/>
            </a:pPr>
            <a:endParaRPr lang="id-ID" sz="9600" b="1" u="sng" dirty="0" smtClean="0">
              <a:latin typeface="Times New Roman" panose="02020603050405020304" pitchFamily="18" charset="0"/>
              <a:cs typeface="Times New Roman" panose="02020603050405020304" pitchFamily="18" charset="0"/>
            </a:endParaRPr>
          </a:p>
          <a:p>
            <a:pPr marL="0" indent="0" algn="just">
              <a:buNone/>
            </a:pPr>
            <a:r>
              <a:rPr lang="id-ID" sz="9600" b="1" u="sng" dirty="0" smtClean="0">
                <a:latin typeface="Times New Roman" panose="02020603050405020304" pitchFamily="18" charset="0"/>
                <a:cs typeface="Times New Roman" panose="02020603050405020304" pitchFamily="18" charset="0"/>
              </a:rPr>
              <a:t>c</a:t>
            </a:r>
            <a:r>
              <a:rPr lang="id-ID" sz="9600" b="1" u="sng" dirty="0" smtClean="0">
                <a:latin typeface="Times New Roman" panose="02020603050405020304" pitchFamily="18" charset="0"/>
                <a:cs typeface="Times New Roman" panose="02020603050405020304" pitchFamily="18" charset="0"/>
              </a:rPr>
              <a:t>. </a:t>
            </a:r>
            <a:r>
              <a:rPr lang="id-ID" sz="9600" b="1" u="sng" dirty="0" smtClean="0">
                <a:latin typeface="Times New Roman" panose="02020603050405020304" pitchFamily="18" charset="0"/>
                <a:cs typeface="Times New Roman" panose="02020603050405020304" pitchFamily="18" charset="0"/>
              </a:rPr>
              <a:t>Xylocaine</a:t>
            </a:r>
          </a:p>
          <a:p>
            <a:pPr marL="0" indent="0" algn="just">
              <a:buNone/>
            </a:pPr>
            <a:endParaRPr lang="id-ID" sz="9600" b="1" u="sng" dirty="0" smtClean="0">
              <a:latin typeface="Times New Roman" panose="02020603050405020304" pitchFamily="18" charset="0"/>
              <a:cs typeface="Times New Roman" panose="02020603050405020304" pitchFamily="18" charset="0"/>
            </a:endParaRPr>
          </a:p>
          <a:p>
            <a:pPr marL="0" indent="0" algn="just">
              <a:buNone/>
            </a:pPr>
            <a:r>
              <a:rPr lang="id-ID" sz="7200" dirty="0">
                <a:latin typeface="Times New Roman" panose="02020603050405020304" pitchFamily="18" charset="0"/>
                <a:cs typeface="Times New Roman" panose="02020603050405020304" pitchFamily="18" charset="0"/>
              </a:rPr>
              <a:t>X</a:t>
            </a:r>
            <a:r>
              <a:rPr lang="id-ID" sz="7200" dirty="0" smtClean="0">
                <a:latin typeface="Times New Roman" panose="02020603050405020304" pitchFamily="18" charset="0"/>
                <a:cs typeface="Times New Roman" panose="02020603050405020304" pitchFamily="18" charset="0"/>
              </a:rPr>
              <a:t>ilokain </a:t>
            </a:r>
            <a:r>
              <a:rPr lang="id-ID" sz="7200" dirty="0">
                <a:latin typeface="Times New Roman" panose="02020603050405020304" pitchFamily="18" charset="0"/>
                <a:cs typeface="Times New Roman" panose="02020603050405020304" pitchFamily="18" charset="0"/>
              </a:rPr>
              <a:t>dan lignokain, adalah obat yang digunakan untuk mematikan jaringan pada area spesifik dan untuk mengobati ventrikel takikardia. Obat ini juga dapat digunakan untuk memblok saraf</a:t>
            </a:r>
            <a:r>
              <a:rPr lang="id-ID" sz="7200" dirty="0" smtClean="0">
                <a:latin typeface="Times New Roman" panose="02020603050405020304" pitchFamily="18" charset="0"/>
                <a:cs typeface="Times New Roman" panose="02020603050405020304" pitchFamily="18" charset="0"/>
              </a:rPr>
              <a:t>.</a:t>
            </a:r>
          </a:p>
          <a:p>
            <a:pPr marL="0" indent="0" algn="just">
              <a:buNone/>
            </a:pPr>
            <a:endParaRPr lang="id-ID" sz="7200" dirty="0" smtClean="0">
              <a:latin typeface="Times New Roman" panose="02020603050405020304" pitchFamily="18" charset="0"/>
              <a:cs typeface="Times New Roman" panose="02020603050405020304" pitchFamily="18" charset="0"/>
            </a:endParaRPr>
          </a:p>
          <a:p>
            <a:pPr algn="just"/>
            <a:r>
              <a:rPr lang="id-ID" sz="7200" b="1" dirty="0">
                <a:latin typeface="Times New Roman" panose="02020603050405020304" pitchFamily="18" charset="0"/>
                <a:cs typeface="Times New Roman" panose="02020603050405020304" pitchFamily="18" charset="0"/>
              </a:rPr>
              <a:t>Dosis obat dan cara penggunaan: </a:t>
            </a:r>
            <a:r>
              <a:rPr lang="id-ID" sz="7200" dirty="0">
                <a:latin typeface="Times New Roman" panose="02020603050405020304" pitchFamily="18" charset="0"/>
                <a:cs typeface="Times New Roman" panose="02020603050405020304" pitchFamily="18" charset="0"/>
              </a:rPr>
              <a:t>1) Anestesi epidural. Dewasa: 2-3 mL diberikan untuk setiap dermatome untuk dibius. 2) Intramuskular. Dewasa: 300 mg disuntikkan ke otot, ulangi setelah 60-90 menit jika perlu. 3) Intraspinal. Anestesi spinal</a:t>
            </a:r>
            <a:r>
              <a:rPr lang="id-ID" sz="7200" dirty="0" smtClean="0">
                <a:latin typeface="Times New Roman" panose="02020603050405020304" pitchFamily="18" charset="0"/>
                <a:cs typeface="Times New Roman" panose="02020603050405020304" pitchFamily="18" charset="0"/>
              </a:rPr>
              <a:t>.</a:t>
            </a:r>
          </a:p>
          <a:p>
            <a:pPr algn="just"/>
            <a:r>
              <a:rPr lang="id-ID" sz="7200" b="1" dirty="0" smtClean="0">
                <a:latin typeface="Times New Roman" panose="02020603050405020304" pitchFamily="18" charset="0"/>
                <a:cs typeface="Times New Roman" panose="02020603050405020304" pitchFamily="18" charset="0"/>
              </a:rPr>
              <a:t>Efek </a:t>
            </a:r>
            <a:r>
              <a:rPr lang="id-ID" sz="7200" b="1" dirty="0">
                <a:latin typeface="Times New Roman" panose="02020603050405020304" pitchFamily="18" charset="0"/>
                <a:cs typeface="Times New Roman" panose="02020603050405020304" pitchFamily="18" charset="0"/>
              </a:rPr>
              <a:t>samping obat</a:t>
            </a:r>
            <a:r>
              <a:rPr lang="id-ID" sz="7200" b="1" dirty="0">
                <a:latin typeface="Times New Roman" panose="02020603050405020304" pitchFamily="18" charset="0"/>
                <a:cs typeface="Times New Roman" panose="02020603050405020304" pitchFamily="18" charset="0"/>
              </a:rPr>
              <a:t>: </a:t>
            </a:r>
            <a:r>
              <a:rPr lang="id-ID" sz="7200" dirty="0">
                <a:latin typeface="Times New Roman" panose="02020603050405020304" pitchFamily="18" charset="0"/>
                <a:cs typeface="Times New Roman" panose="02020603050405020304" pitchFamily="18" charset="0"/>
              </a:rPr>
              <a:t>Edema (pembengkakan), Hipotensi, Kecemasan, Koma, Kebingungan, Kantuk, Halusinasi.</a:t>
            </a:r>
            <a:endParaRPr lang="id-ID" sz="7200" dirty="0">
              <a:latin typeface="Times New Roman" panose="02020603050405020304" pitchFamily="18" charset="0"/>
              <a:cs typeface="Times New Roman" panose="02020603050405020304" pitchFamily="18" charset="0"/>
            </a:endParaRPr>
          </a:p>
          <a:p>
            <a:pPr algn="just"/>
            <a:r>
              <a:rPr lang="id-ID" sz="7200" b="1" dirty="0">
                <a:latin typeface="Times New Roman" panose="02020603050405020304" pitchFamily="18" charset="0"/>
                <a:cs typeface="Times New Roman" panose="02020603050405020304" pitchFamily="18" charset="0"/>
              </a:rPr>
              <a:t>Kategori aman untuk </a:t>
            </a:r>
            <a:r>
              <a:rPr lang="id-ID" sz="7200" b="1" dirty="0">
                <a:latin typeface="Times New Roman" panose="02020603050405020304" pitchFamily="18" charset="0"/>
                <a:cs typeface="Times New Roman" panose="02020603050405020304" pitchFamily="18" charset="0"/>
              </a:rPr>
              <a:t>kehamilan</a:t>
            </a:r>
            <a:r>
              <a:rPr lang="id-ID" sz="7200" b="1" dirty="0" smtClean="0">
                <a:latin typeface="Times New Roman" panose="02020603050405020304" pitchFamily="18" charset="0"/>
                <a:cs typeface="Times New Roman" panose="02020603050405020304" pitchFamily="18" charset="0"/>
              </a:rPr>
              <a:t>: </a:t>
            </a:r>
            <a:r>
              <a:rPr lang="id-ID" sz="7200" dirty="0" smtClean="0">
                <a:latin typeface="Times New Roman" panose="02020603050405020304" pitchFamily="18" charset="0"/>
                <a:cs typeface="Times New Roman" panose="02020603050405020304" pitchFamily="18" charset="0"/>
              </a:rPr>
              <a:t>Kategori </a:t>
            </a:r>
            <a:r>
              <a:rPr lang="id-ID" sz="7200" dirty="0">
                <a:latin typeface="Times New Roman" panose="02020603050405020304" pitchFamily="18" charset="0"/>
                <a:cs typeface="Times New Roman" panose="02020603050405020304" pitchFamily="18" charset="0"/>
              </a:rPr>
              <a:t>B, Anestesi lokal. </a:t>
            </a:r>
            <a:endParaRPr lang="id-ID" sz="7200" dirty="0">
              <a:latin typeface="Times New Roman" panose="02020603050405020304" pitchFamily="18" charset="0"/>
              <a:cs typeface="Times New Roman" panose="02020603050405020304" pitchFamily="18" charset="0"/>
            </a:endParaRPr>
          </a:p>
          <a:p>
            <a:pPr marL="0" indent="0" algn="just">
              <a:buNone/>
            </a:pPr>
            <a:endParaRPr lang="id-ID" b="1" u="sng" dirty="0" smtClean="0">
              <a:latin typeface="Times New Roman" panose="02020603050405020304" pitchFamily="18" charset="0"/>
              <a:cs typeface="Times New Roman" panose="02020603050405020304" pitchFamily="18" charset="0"/>
            </a:endParaRPr>
          </a:p>
          <a:p>
            <a:pPr marL="0" indent="0" algn="just">
              <a:buNone/>
            </a:pPr>
            <a:r>
              <a:rPr lang="id-ID" sz="9600" b="1" u="sng" dirty="0" smtClean="0">
                <a:latin typeface="Times New Roman" panose="02020603050405020304" pitchFamily="18" charset="0"/>
                <a:cs typeface="Times New Roman" panose="02020603050405020304" pitchFamily="18" charset="0"/>
              </a:rPr>
              <a:t> </a:t>
            </a:r>
          </a:p>
          <a:p>
            <a:pPr marL="0" indent="0" algn="just">
              <a:buNone/>
            </a:pPr>
            <a:endParaRPr lang="id-ID" sz="9600" b="1" u="sng" dirty="0">
              <a:latin typeface="Times New Roman" panose="02020603050405020304" pitchFamily="18" charset="0"/>
              <a:cs typeface="Times New Roman" panose="02020603050405020304" pitchFamily="18" charset="0"/>
            </a:endParaRPr>
          </a:p>
          <a:p>
            <a:pPr marL="0" indent="0" algn="just">
              <a:buNone/>
            </a:pPr>
            <a:endParaRPr lang="id-ID" sz="9600" b="1" u="sng" dirty="0" smtClean="0">
              <a:latin typeface="Times New Roman" panose="02020603050405020304" pitchFamily="18" charset="0"/>
              <a:cs typeface="Times New Roman" panose="02020603050405020304" pitchFamily="18" charset="0"/>
            </a:endParaRPr>
          </a:p>
          <a:p>
            <a:pPr marL="0" indent="0" algn="just">
              <a:buNone/>
            </a:pPr>
            <a:endParaRPr lang="id-ID" sz="9600" b="1" u="sng" dirty="0" smtClean="0">
              <a:latin typeface="Times New Roman" panose="02020603050405020304" pitchFamily="18" charset="0"/>
              <a:cs typeface="Times New Roman" panose="02020603050405020304" pitchFamily="18" charset="0"/>
            </a:endParaRPr>
          </a:p>
          <a:p>
            <a:pPr marL="400050" lvl="1" indent="0" algn="just">
              <a:buNone/>
            </a:pPr>
            <a:r>
              <a:rPr lang="id-ID" sz="9200" b="1" u="sng" dirty="0" smtClean="0">
                <a:latin typeface="Times New Roman" panose="02020603050405020304" pitchFamily="18" charset="0"/>
                <a:cs typeface="Times New Roman" panose="02020603050405020304" pitchFamily="18" charset="0"/>
              </a:rPr>
              <a:t>d</a:t>
            </a:r>
            <a:r>
              <a:rPr lang="id-ID" sz="9200" b="1" u="sng" dirty="0" smtClean="0">
                <a:latin typeface="Times New Roman" panose="02020603050405020304" pitchFamily="18" charset="0"/>
                <a:cs typeface="Times New Roman" panose="02020603050405020304" pitchFamily="18" charset="0"/>
              </a:rPr>
              <a:t>. </a:t>
            </a:r>
            <a:r>
              <a:rPr lang="id-ID" sz="9200" b="1" u="sng" dirty="0" smtClean="0">
                <a:latin typeface="Times New Roman" panose="02020603050405020304" pitchFamily="18" charset="0"/>
                <a:cs typeface="Times New Roman" panose="02020603050405020304" pitchFamily="18" charset="0"/>
              </a:rPr>
              <a:t>Lignovel</a:t>
            </a:r>
          </a:p>
          <a:p>
            <a:pPr marL="400050" lvl="1" indent="0" algn="just">
              <a:buNone/>
            </a:pPr>
            <a:endParaRPr lang="id-ID" sz="9200" b="1" u="sng" dirty="0" smtClean="0">
              <a:latin typeface="Times New Roman" panose="02020603050405020304" pitchFamily="18" charset="0"/>
              <a:cs typeface="Times New Roman" panose="02020603050405020304" pitchFamily="18" charset="0"/>
            </a:endParaRPr>
          </a:p>
          <a:p>
            <a:pPr marL="400050" lvl="1" indent="0" algn="just">
              <a:buNone/>
            </a:pPr>
            <a:r>
              <a:rPr lang="id-ID" sz="6800" dirty="0" smtClean="0">
                <a:latin typeface="Times New Roman" panose="02020603050405020304" pitchFamily="18" charset="0"/>
                <a:cs typeface="Times New Roman" panose="02020603050405020304" pitchFamily="18" charset="0"/>
              </a:rPr>
              <a:t>Lignovell </a:t>
            </a:r>
            <a:r>
              <a:rPr lang="id-ID" sz="6800" dirty="0">
                <a:latin typeface="Times New Roman" panose="02020603050405020304" pitchFamily="18" charset="0"/>
                <a:cs typeface="Times New Roman" panose="02020603050405020304" pitchFamily="18" charset="0"/>
              </a:rPr>
              <a:t>digunakan untuk membuat </a:t>
            </a:r>
            <a:r>
              <a:rPr lang="id-ID" sz="6800" dirty="0" smtClean="0">
                <a:latin typeface="Times New Roman" panose="02020603050405020304" pitchFamily="18" charset="0"/>
                <a:cs typeface="Times New Roman" panose="02020603050405020304" pitchFamily="18" charset="0"/>
              </a:rPr>
              <a:t>  mati </a:t>
            </a:r>
            <a:r>
              <a:rPr lang="id-ID" sz="6800" dirty="0">
                <a:latin typeface="Times New Roman" panose="02020603050405020304" pitchFamily="18" charset="0"/>
                <a:cs typeface="Times New Roman" panose="02020603050405020304" pitchFamily="18" charset="0"/>
              </a:rPr>
              <a:t>rasa sebagian area tubuh (obat bius lokal), sebelum dilakukan proses penjahitan luka robek atau operasi Caesar. </a:t>
            </a:r>
            <a:endParaRPr lang="id-ID" sz="6800" dirty="0" smtClean="0">
              <a:latin typeface="Times New Roman" panose="02020603050405020304" pitchFamily="18" charset="0"/>
              <a:cs typeface="Times New Roman" panose="02020603050405020304" pitchFamily="18" charset="0"/>
            </a:endParaRPr>
          </a:p>
          <a:p>
            <a:pPr marL="400050" lvl="1" indent="0" algn="just">
              <a:buNone/>
            </a:pPr>
            <a:endParaRPr lang="id-ID" sz="6800" dirty="0" smtClean="0">
              <a:latin typeface="Times New Roman" panose="02020603050405020304" pitchFamily="18" charset="0"/>
              <a:cs typeface="Times New Roman" panose="02020603050405020304" pitchFamily="18" charset="0"/>
            </a:endParaRPr>
          </a:p>
          <a:p>
            <a:pPr lvl="1" algn="just">
              <a:buFont typeface="Arial" panose="020B0604020202020204" pitchFamily="34" charset="0"/>
              <a:buChar char="•"/>
            </a:pPr>
            <a:r>
              <a:rPr lang="id-ID" sz="7200" b="1" dirty="0" smtClean="0">
                <a:latin typeface="Times New Roman" panose="02020603050405020304" pitchFamily="18" charset="0"/>
                <a:cs typeface="Times New Roman" panose="02020603050405020304" pitchFamily="18" charset="0"/>
              </a:rPr>
              <a:t>Kegunaan </a:t>
            </a:r>
            <a:r>
              <a:rPr lang="id-ID" sz="7200" b="1" dirty="0">
                <a:latin typeface="Times New Roman" panose="02020603050405020304" pitchFamily="18" charset="0"/>
                <a:cs typeface="Times New Roman" panose="02020603050405020304" pitchFamily="18" charset="0"/>
              </a:rPr>
              <a:t>Obat</a:t>
            </a:r>
            <a:r>
              <a:rPr lang="id-ID" sz="7200" b="1" dirty="0">
                <a:latin typeface="Times New Roman" panose="02020603050405020304" pitchFamily="18" charset="0"/>
                <a:cs typeface="Times New Roman" panose="02020603050405020304" pitchFamily="18" charset="0"/>
              </a:rPr>
              <a:t>: </a:t>
            </a:r>
            <a:r>
              <a:rPr lang="id-ID" sz="7200" dirty="0">
                <a:latin typeface="Times New Roman" panose="02020603050405020304" pitchFamily="18" charset="0"/>
                <a:cs typeface="Times New Roman" panose="02020603050405020304" pitchFamily="18" charset="0"/>
              </a:rPr>
              <a:t>Digunakan untuk membuat mati rasa sebagian area tubuh (obat bius lokal), sebelum dilakukan proses penjahitan luka robek atau operasi.</a:t>
            </a:r>
            <a:endParaRPr lang="id-ID" sz="7200" dirty="0">
              <a:latin typeface="Times New Roman" panose="02020603050405020304" pitchFamily="18" charset="0"/>
              <a:cs typeface="Times New Roman" panose="02020603050405020304" pitchFamily="18" charset="0"/>
            </a:endParaRPr>
          </a:p>
          <a:p>
            <a:pPr lvl="1" algn="just">
              <a:buFont typeface="Arial" panose="020B0604020202020204" pitchFamily="34" charset="0"/>
              <a:buChar char="•"/>
            </a:pPr>
            <a:r>
              <a:rPr lang="id-ID" sz="7200" b="1" dirty="0">
                <a:latin typeface="Times New Roman" panose="02020603050405020304" pitchFamily="18" charset="0"/>
                <a:cs typeface="Times New Roman" panose="02020603050405020304" pitchFamily="18" charset="0"/>
              </a:rPr>
              <a:t>Dosis obat dan Cara penggunaan : </a:t>
            </a:r>
            <a:r>
              <a:rPr lang="id-ID" sz="7200" dirty="0">
                <a:latin typeface="Times New Roman" panose="02020603050405020304" pitchFamily="18" charset="0"/>
                <a:cs typeface="Times New Roman" panose="02020603050405020304" pitchFamily="18" charset="0"/>
              </a:rPr>
              <a:t>Fibrilasi ventrikel yang tak berdenyut atau takikardia ventrikel. Dewasa: 1-1.5 mg / kg berat badan, pemberian dapat diulang sesuai dengan kebutuhan. Maksimal: 3 mg / kg berat badan.Anestesi regional intravenaDewasa: diberikan dosis 50-300 mg. Maksimal: 4 mg / kg berat badan</a:t>
            </a:r>
            <a:r>
              <a:rPr lang="id-ID" sz="7200" dirty="0" smtClean="0">
                <a:latin typeface="Times New Roman" panose="02020603050405020304" pitchFamily="18" charset="0"/>
                <a:cs typeface="Times New Roman" panose="02020603050405020304" pitchFamily="18" charset="0"/>
              </a:rPr>
              <a:t>.</a:t>
            </a:r>
          </a:p>
          <a:p>
            <a:pPr lvl="1" algn="just">
              <a:buFont typeface="Arial" panose="020B0604020202020204" pitchFamily="34" charset="0"/>
              <a:buChar char="•"/>
            </a:pPr>
            <a:r>
              <a:rPr lang="id-ID" sz="7200" b="1" dirty="0" smtClean="0">
                <a:latin typeface="Times New Roman" panose="02020603050405020304" pitchFamily="18" charset="0"/>
                <a:cs typeface="Times New Roman" panose="02020603050405020304" pitchFamily="18" charset="0"/>
              </a:rPr>
              <a:t>Efek </a:t>
            </a:r>
            <a:r>
              <a:rPr lang="id-ID" sz="7200" b="1" dirty="0">
                <a:latin typeface="Times New Roman" panose="02020603050405020304" pitchFamily="18" charset="0"/>
                <a:cs typeface="Times New Roman" panose="02020603050405020304" pitchFamily="18" charset="0"/>
              </a:rPr>
              <a:t>samping obat</a:t>
            </a:r>
            <a:r>
              <a:rPr lang="id-ID" sz="7200" b="1" dirty="0">
                <a:latin typeface="Times New Roman" panose="02020603050405020304" pitchFamily="18" charset="0"/>
                <a:cs typeface="Times New Roman" panose="02020603050405020304" pitchFamily="18" charset="0"/>
              </a:rPr>
              <a:t>: </a:t>
            </a:r>
            <a:r>
              <a:rPr lang="id-ID" sz="7200" b="1" dirty="0" smtClean="0">
                <a:latin typeface="Times New Roman" panose="02020603050405020304" pitchFamily="18" charset="0"/>
                <a:cs typeface="Times New Roman" panose="02020603050405020304" pitchFamily="18" charset="0"/>
              </a:rPr>
              <a:t>Kategori </a:t>
            </a:r>
            <a:r>
              <a:rPr lang="id-ID" sz="7200" b="1" dirty="0">
                <a:latin typeface="Times New Roman" panose="02020603050405020304" pitchFamily="18" charset="0"/>
                <a:cs typeface="Times New Roman" panose="02020603050405020304" pitchFamily="18" charset="0"/>
              </a:rPr>
              <a:t>aman untuk kehamilan</a:t>
            </a:r>
            <a:r>
              <a:rPr lang="id-ID" sz="7200" b="1" dirty="0" smtClean="0">
                <a:latin typeface="Times New Roman" panose="02020603050405020304" pitchFamily="18" charset="0"/>
                <a:cs typeface="Times New Roman" panose="02020603050405020304" pitchFamily="18" charset="0"/>
              </a:rPr>
              <a:t>: </a:t>
            </a:r>
            <a:r>
              <a:rPr lang="id-ID" sz="7200" dirty="0" smtClean="0">
                <a:latin typeface="Times New Roman" panose="02020603050405020304" pitchFamily="18" charset="0"/>
                <a:cs typeface="Times New Roman" panose="02020603050405020304" pitchFamily="18" charset="0"/>
              </a:rPr>
              <a:t>Kategori B</a:t>
            </a:r>
            <a:endParaRPr lang="id-ID" sz="7200" dirty="0">
              <a:latin typeface="Times New Roman" panose="02020603050405020304" pitchFamily="18" charset="0"/>
              <a:cs typeface="Times New Roman" panose="02020603050405020304" pitchFamily="18" charset="0"/>
            </a:endParaRPr>
          </a:p>
          <a:p>
            <a:endParaRPr lang="id-ID" sz="4200" b="1" dirty="0">
              <a:latin typeface="Times New Roman" panose="02020603050405020304" pitchFamily="18" charset="0"/>
              <a:cs typeface="Times New Roman" panose="02020603050405020304" pitchFamily="18" charset="0"/>
            </a:endParaRPr>
          </a:p>
          <a:p>
            <a:endParaRPr lang="id-ID"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72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5719"/>
          </a:xfrm>
        </p:spPr>
        <p:txBody>
          <a:bodyPr>
            <a:normAutofit fontScale="90000"/>
          </a:bodyPr>
          <a:lstStyle/>
          <a:p>
            <a:endParaRPr lang="id-ID" dirty="0"/>
          </a:p>
        </p:txBody>
      </p:sp>
      <p:sp>
        <p:nvSpPr>
          <p:cNvPr id="3" name="Content Placeholder 2"/>
          <p:cNvSpPr>
            <a:spLocks noGrp="1"/>
          </p:cNvSpPr>
          <p:nvPr>
            <p:ph idx="1"/>
          </p:nvPr>
        </p:nvSpPr>
        <p:spPr>
          <a:xfrm>
            <a:off x="533400" y="838200"/>
            <a:ext cx="10972800" cy="4525963"/>
          </a:xfrm>
        </p:spPr>
        <p:txBody>
          <a:bodyPr numCol="2">
            <a:normAutofit fontScale="62500" lnSpcReduction="20000"/>
          </a:bodyPr>
          <a:lstStyle/>
          <a:p>
            <a:pPr marL="0" indent="0" algn="just">
              <a:buNone/>
            </a:pPr>
            <a:r>
              <a:rPr lang="id-ID" sz="4500" b="1" dirty="0" smtClean="0">
                <a:latin typeface="Times New Roman" panose="02020603050405020304" pitchFamily="18" charset="0"/>
                <a:cs typeface="Times New Roman" panose="02020603050405020304" pitchFamily="18" charset="0"/>
              </a:rPr>
              <a:t>c. Liposin </a:t>
            </a:r>
          </a:p>
          <a:p>
            <a:pPr marL="0" indent="0" algn="just">
              <a:buNone/>
            </a:pPr>
            <a:endParaRPr lang="id-ID" sz="4500" b="1"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Aturan Pakai dan Dosis obat : </a:t>
            </a:r>
          </a:p>
          <a:p>
            <a:pPr marL="400050" lvl="1" indent="0" algn="just">
              <a:buNone/>
            </a:pPr>
            <a:r>
              <a:rPr lang="id-ID" dirty="0" smtClean="0">
                <a:latin typeface="Times New Roman" panose="02020603050405020304" pitchFamily="18" charset="0"/>
                <a:cs typeface="Times New Roman" panose="02020603050405020304" pitchFamily="18" charset="0"/>
              </a:rPr>
              <a:t>Dewasa </a:t>
            </a:r>
            <a:r>
              <a:rPr lang="id-ID" dirty="0">
                <a:latin typeface="Times New Roman" panose="02020603050405020304" pitchFamily="18" charset="0"/>
                <a:cs typeface="Times New Roman" panose="02020603050405020304" pitchFamily="18" charset="0"/>
              </a:rPr>
              <a:t>:Tindakan minor : 2.5 g untuk area 20-25 cm², biarkan selama 60 menit sebelum prosedur dimulaiTindakan major : 2 g untuk area 10 cm², biarkan selama 120 menit sebelum prosedur </a:t>
            </a:r>
            <a:r>
              <a:rPr lang="id-ID" dirty="0" smtClean="0">
                <a:latin typeface="Times New Roman" panose="02020603050405020304" pitchFamily="18" charset="0"/>
                <a:cs typeface="Times New Roman" panose="02020603050405020304" pitchFamily="18" charset="0"/>
              </a:rPr>
              <a:t>dimulai</a:t>
            </a:r>
          </a:p>
          <a:p>
            <a:pPr marL="400050" lvl="1" indent="0" algn="just">
              <a:buNone/>
            </a:pPr>
            <a:r>
              <a:rPr lang="id-ID" dirty="0" smtClean="0">
                <a:latin typeface="Times New Roman" panose="02020603050405020304" pitchFamily="18" charset="0"/>
                <a:cs typeface="Times New Roman" panose="02020603050405020304" pitchFamily="18" charset="0"/>
              </a:rPr>
              <a:t>Anak-anak </a:t>
            </a:r>
            <a:r>
              <a:rPr lang="id-ID" dirty="0">
                <a:latin typeface="Times New Roman" panose="02020603050405020304" pitchFamily="18" charset="0"/>
                <a:cs typeface="Times New Roman" panose="02020603050405020304" pitchFamily="18" charset="0"/>
              </a:rPr>
              <a:t>:BB 10 kg maka area maks adalah 100 cm²BB 10-20 kg maka area maks adalah 600 cm²BB &gt; 20 kg maka area maks adalah 2000 cm²Efek Topsy dapat bertahan selama 4 jam</a:t>
            </a:r>
            <a:r>
              <a:rPr lang="id-ID" dirty="0" smtClean="0">
                <a:latin typeface="Times New Roman" panose="02020603050405020304" pitchFamily="18" charset="0"/>
                <a:cs typeface="Times New Roman" panose="02020603050405020304" pitchFamily="18" charset="0"/>
              </a:rPr>
              <a:t>.</a:t>
            </a:r>
          </a:p>
          <a:p>
            <a:pPr marL="400050" lvl="1" indent="0" algn="just">
              <a:buNone/>
            </a:pPr>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Kegunaan </a:t>
            </a:r>
            <a:r>
              <a:rPr lang="id-ID" b="1" dirty="0">
                <a:latin typeface="Times New Roman" panose="02020603050405020304" pitchFamily="18" charset="0"/>
                <a:cs typeface="Times New Roman" panose="02020603050405020304" pitchFamily="18" charset="0"/>
              </a:rPr>
              <a:t>Obat: </a:t>
            </a:r>
            <a:r>
              <a:rPr lang="id-ID" dirty="0">
                <a:latin typeface="Times New Roman" panose="02020603050405020304" pitchFamily="18" charset="0"/>
                <a:cs typeface="Times New Roman" panose="02020603050405020304" pitchFamily="18" charset="0"/>
              </a:rPr>
              <a:t>Merupakan obat dengan kandungan Lidocaine 2.5% dan Prilocaine 2.5%. Obat ini digunakan untuk anestesi topikal untuk analgesik lokal pada kulit yang normal</a:t>
            </a:r>
            <a:r>
              <a:rPr lang="id-ID" dirty="0" smtClean="0">
                <a:latin typeface="Times New Roman" panose="02020603050405020304" pitchFamily="18" charset="0"/>
                <a:cs typeface="Times New Roman" panose="02020603050405020304" pitchFamily="18" charset="0"/>
              </a:rPr>
              <a:t>.</a:t>
            </a:r>
          </a:p>
          <a:p>
            <a:pPr algn="just"/>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Cara </a:t>
            </a:r>
            <a:r>
              <a:rPr lang="id-ID" b="1" dirty="0">
                <a:latin typeface="Times New Roman" panose="02020603050405020304" pitchFamily="18" charset="0"/>
                <a:cs typeface="Times New Roman" panose="02020603050405020304" pitchFamily="18" charset="0"/>
              </a:rPr>
              <a:t>penggunaan obat: </a:t>
            </a:r>
            <a:r>
              <a:rPr lang="id-ID" dirty="0">
                <a:latin typeface="Times New Roman" panose="02020603050405020304" pitchFamily="18" charset="0"/>
                <a:cs typeface="Times New Roman" panose="02020603050405020304" pitchFamily="18" charset="0"/>
              </a:rPr>
              <a:t>Gunakan pada bagian kulit yang akan dilakukan tindakan </a:t>
            </a:r>
            <a:r>
              <a:rPr lang="id-ID" dirty="0" smtClean="0">
                <a:latin typeface="Times New Roman" panose="02020603050405020304" pitchFamily="18" charset="0"/>
                <a:cs typeface="Times New Roman" panose="02020603050405020304" pitchFamily="18" charset="0"/>
              </a:rPr>
              <a:t>anastesi</a:t>
            </a:r>
          </a:p>
          <a:p>
            <a:pPr algn="just"/>
            <a:r>
              <a:rPr lang="id-ID" b="1" dirty="0" smtClean="0">
                <a:latin typeface="Times New Roman" panose="02020603050405020304" pitchFamily="18" charset="0"/>
                <a:cs typeface="Times New Roman" panose="02020603050405020304" pitchFamily="18" charset="0"/>
              </a:rPr>
              <a:t>Efek </a:t>
            </a:r>
            <a:r>
              <a:rPr lang="id-ID" b="1" dirty="0">
                <a:latin typeface="Times New Roman" panose="02020603050405020304" pitchFamily="18" charset="0"/>
                <a:cs typeface="Times New Roman" panose="02020603050405020304" pitchFamily="18" charset="0"/>
              </a:rPr>
              <a:t>samping obat: </a:t>
            </a:r>
            <a:r>
              <a:rPr lang="id-ID" dirty="0">
                <a:latin typeface="Times New Roman" panose="02020603050405020304" pitchFamily="18" charset="0"/>
                <a:cs typeface="Times New Roman" panose="02020603050405020304" pitchFamily="18" charset="0"/>
              </a:rPr>
              <a:t>Eritema atau kemerahan</a:t>
            </a:r>
            <a:r>
              <a:rPr lang="id-ID" dirty="0" smtClean="0">
                <a:latin typeface="Times New Roman" panose="02020603050405020304" pitchFamily="18" charset="0"/>
                <a:cs typeface="Times New Roman" panose="02020603050405020304" pitchFamily="18" charset="0"/>
              </a:rPr>
              <a:t>, Edema </a:t>
            </a:r>
            <a:r>
              <a:rPr lang="id-ID" dirty="0">
                <a:latin typeface="Times New Roman" panose="02020603050405020304" pitchFamily="18" charset="0"/>
                <a:cs typeface="Times New Roman" panose="02020603050405020304" pitchFamily="18" charset="0"/>
              </a:rPr>
              <a:t>atau pembengkakan, Sensasi abnormal, Pucat, Urtikaria atau biduran, dan syok</a:t>
            </a:r>
            <a:r>
              <a:rPr lang="id-ID" dirty="0" smtClean="0">
                <a:latin typeface="Times New Roman" panose="02020603050405020304" pitchFamily="18" charset="0"/>
                <a:cs typeface="Times New Roman" panose="02020603050405020304" pitchFamily="18" charset="0"/>
              </a:rPr>
              <a:t>.</a:t>
            </a:r>
          </a:p>
          <a:p>
            <a:pPr algn="just"/>
            <a:endParaRPr lang="id-ID" dirty="0" smtClean="0">
              <a:latin typeface="Times New Roman" panose="02020603050405020304" pitchFamily="18" charset="0"/>
              <a:cs typeface="Times New Roman" panose="02020603050405020304" pitchFamily="18" charset="0"/>
            </a:endParaRPr>
          </a:p>
          <a:p>
            <a:pPr algn="just"/>
            <a:r>
              <a:rPr lang="id-ID" b="1" dirty="0" smtClean="0">
                <a:latin typeface="Times New Roman" panose="02020603050405020304" pitchFamily="18" charset="0"/>
                <a:cs typeface="Times New Roman" panose="02020603050405020304" pitchFamily="18" charset="0"/>
              </a:rPr>
              <a:t>Kategori </a:t>
            </a:r>
            <a:r>
              <a:rPr lang="id-ID" b="1" dirty="0">
                <a:latin typeface="Times New Roman" panose="02020603050405020304" pitchFamily="18" charset="0"/>
                <a:cs typeface="Times New Roman" panose="02020603050405020304" pitchFamily="18" charset="0"/>
              </a:rPr>
              <a:t>aman untuk kehamilan: </a:t>
            </a:r>
            <a:r>
              <a:rPr lang="id-ID" dirty="0">
                <a:latin typeface="Times New Roman" panose="02020603050405020304" pitchFamily="18" charset="0"/>
                <a:cs typeface="Times New Roman" panose="02020603050405020304" pitchFamily="18" charset="0"/>
              </a:rPr>
              <a:t>Kategori B, tidak ada studi terkontrol pada wanita hamil atau studi reproduksi hewan telah menunjukkan efek buruk (selain penurunan kesuburan) yang tidak dikonfirmasi dalam studi terkontrol pada wanita hamil trimester pertama (dan tidak ada bukti risiko pada </a:t>
            </a:r>
            <a:r>
              <a:rPr lang="id-ID" dirty="0" smtClean="0">
                <a:latin typeface="Times New Roman" panose="02020603050405020304" pitchFamily="18" charset="0"/>
                <a:cs typeface="Times New Roman" panose="02020603050405020304" pitchFamily="18" charset="0"/>
              </a:rPr>
              <a:t>trimester </a:t>
            </a:r>
            <a:r>
              <a:rPr lang="id-ID" dirty="0">
                <a:latin typeface="Times New Roman" panose="02020603050405020304" pitchFamily="18" charset="0"/>
                <a:cs typeface="Times New Roman" panose="02020603050405020304" pitchFamily="18" charset="0"/>
              </a:rPr>
              <a:t>berikutnya</a:t>
            </a:r>
            <a:r>
              <a:rPr lang="id-ID" dirty="0" smtClean="0">
                <a:latin typeface="Times New Roman" panose="02020603050405020304" pitchFamily="18" charset="0"/>
                <a:cs typeface="Times New Roman" panose="02020603050405020304" pitchFamily="18" charset="0"/>
              </a:rPr>
              <a:t>).</a:t>
            </a:r>
          </a:p>
          <a:p>
            <a:pPr algn="just"/>
            <a:endParaRPr lang="id-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081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304" y="2514600"/>
            <a:ext cx="10972800" cy="1143000"/>
          </a:xfrm>
        </p:spPr>
        <p:txBody>
          <a:bodyPr/>
          <a:lstStyle/>
          <a:p>
            <a:r>
              <a:rPr lang="id-ID" dirty="0" smtClean="0">
                <a:latin typeface="Algerian" panose="04020705040A02060702" pitchFamily="82" charset="0"/>
              </a:rPr>
              <a:t>TERIMAKASIH</a:t>
            </a:r>
            <a:endParaRPr lang="id-ID" dirty="0">
              <a:latin typeface="Algerian" panose="04020705040A02060702" pitchFamily="82" charset="0"/>
            </a:endParaRPr>
          </a:p>
        </p:txBody>
      </p:sp>
      <p:sp>
        <p:nvSpPr>
          <p:cNvPr id="3" name="Content Placeholder 2"/>
          <p:cNvSpPr>
            <a:spLocks noGrp="1"/>
          </p:cNvSpPr>
          <p:nvPr>
            <p:ph idx="1"/>
          </p:nvPr>
        </p:nvSpPr>
        <p:spPr>
          <a:xfrm flipV="1">
            <a:off x="609600" y="6126166"/>
            <a:ext cx="10972800" cy="46034"/>
          </a:xfrm>
        </p:spPr>
        <p:txBody>
          <a:bodyPr>
            <a:normAutofit fontScale="25000" lnSpcReduction="20000"/>
          </a:bodyPr>
          <a:lstStyle/>
          <a:p>
            <a:endParaRPr lang="id-ID" dirty="0"/>
          </a:p>
        </p:txBody>
      </p:sp>
    </p:spTree>
    <p:extLst>
      <p:ext uri="{BB962C8B-B14F-4D97-AF65-F5344CB8AC3E}">
        <p14:creationId xmlns:p14="http://schemas.microsoft.com/office/powerpoint/2010/main" val="106887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14400" y="457200"/>
            <a:ext cx="10346055" cy="5640006"/>
          </a:xfrm>
          <a:prstGeom prst="rect">
            <a:avLst/>
          </a:prstGeom>
        </p:spPr>
        <p:txBody>
          <a:bodyPr vert="horz" wrap="square" lIns="0" tIns="121920" rIns="0" bIns="0" rtlCol="0">
            <a:spAutoFit/>
          </a:bodyPr>
          <a:lstStyle/>
          <a:p>
            <a:pPr marL="241300" marR="432434" indent="-228600" algn="just">
              <a:lnSpc>
                <a:spcPct val="70000"/>
              </a:lnSpc>
              <a:spcBef>
                <a:spcPts val="960"/>
              </a:spcBef>
              <a:buChar char="•"/>
              <a:tabLst>
                <a:tab pos="241300" algn="l"/>
              </a:tabLst>
            </a:pPr>
            <a:r>
              <a:rPr sz="2000" b="1" spc="-170" dirty="0" err="1" smtClean="0">
                <a:latin typeface="Times New Roman" panose="02020603050405020304" pitchFamily="18" charset="0"/>
                <a:cs typeface="Times New Roman" panose="02020603050405020304" pitchFamily="18" charset="0"/>
              </a:rPr>
              <a:t>Kegunaan</a:t>
            </a:r>
            <a:r>
              <a:rPr sz="2000" b="1" spc="-140" dirty="0" smtClean="0">
                <a:latin typeface="Times New Roman" panose="02020603050405020304" pitchFamily="18" charset="0"/>
                <a:cs typeface="Times New Roman" panose="02020603050405020304" pitchFamily="18" charset="0"/>
              </a:rPr>
              <a:t> </a:t>
            </a:r>
            <a:r>
              <a:rPr sz="2000" b="1" spc="-55" dirty="0" err="1" smtClean="0">
                <a:latin typeface="Times New Roman" panose="02020603050405020304" pitchFamily="18" charset="0"/>
                <a:cs typeface="Times New Roman" panose="02020603050405020304" pitchFamily="18" charset="0"/>
              </a:rPr>
              <a:t>obat</a:t>
            </a:r>
            <a:r>
              <a:rPr sz="2000" b="1" spc="-145" dirty="0" smtClean="0">
                <a:latin typeface="Times New Roman" panose="02020603050405020304" pitchFamily="18" charset="0"/>
                <a:cs typeface="Times New Roman" panose="02020603050405020304" pitchFamily="18" charset="0"/>
              </a:rPr>
              <a:t> </a:t>
            </a:r>
            <a:r>
              <a:rPr sz="2000" b="1" spc="-25" dirty="0" smtClean="0">
                <a:latin typeface="Times New Roman" panose="02020603050405020304" pitchFamily="18" charset="0"/>
                <a:cs typeface="Times New Roman" panose="02020603050405020304" pitchFamily="18" charset="0"/>
              </a:rPr>
              <a:t>:</a:t>
            </a:r>
            <a:r>
              <a:rPr sz="2000" b="1" spc="-125" dirty="0" smtClean="0">
                <a:latin typeface="Times New Roman" panose="02020603050405020304" pitchFamily="18" charset="0"/>
                <a:cs typeface="Times New Roman" panose="02020603050405020304" pitchFamily="18" charset="0"/>
              </a:rPr>
              <a:t> </a:t>
            </a:r>
            <a:r>
              <a:rPr sz="2000" spc="-75" dirty="0" err="1" smtClean="0">
                <a:latin typeface="Times New Roman" panose="02020603050405020304" pitchFamily="18" charset="0"/>
                <a:cs typeface="Times New Roman" panose="02020603050405020304" pitchFamily="18" charset="0"/>
              </a:rPr>
              <a:t>Induxin</a:t>
            </a:r>
            <a:r>
              <a:rPr sz="2000" spc="-145" dirty="0" smtClean="0">
                <a:latin typeface="Times New Roman" panose="02020603050405020304" pitchFamily="18" charset="0"/>
                <a:cs typeface="Times New Roman" panose="02020603050405020304" pitchFamily="18" charset="0"/>
              </a:rPr>
              <a:t> </a:t>
            </a:r>
            <a:r>
              <a:rPr sz="2000" spc="-114" dirty="0" err="1" smtClean="0">
                <a:latin typeface="Times New Roman" panose="02020603050405020304" pitchFamily="18" charset="0"/>
                <a:cs typeface="Times New Roman" panose="02020603050405020304" pitchFamily="18" charset="0"/>
              </a:rPr>
              <a:t>digunakan</a:t>
            </a:r>
            <a:r>
              <a:rPr sz="2000" spc="-145" dirty="0" smtClean="0">
                <a:latin typeface="Times New Roman" panose="02020603050405020304" pitchFamily="18" charset="0"/>
                <a:cs typeface="Times New Roman" panose="02020603050405020304" pitchFamily="18" charset="0"/>
              </a:rPr>
              <a:t> </a:t>
            </a:r>
            <a:r>
              <a:rPr sz="2000" spc="-40" dirty="0" err="1" smtClean="0">
                <a:latin typeface="Times New Roman" panose="02020603050405020304" pitchFamily="18" charset="0"/>
                <a:cs typeface="Times New Roman" panose="02020603050405020304" pitchFamily="18" charset="0"/>
              </a:rPr>
              <a:t>untuk</a:t>
            </a:r>
            <a:r>
              <a:rPr sz="2000" spc="-165" dirty="0" smtClean="0">
                <a:latin typeface="Times New Roman" panose="02020603050405020304" pitchFamily="18" charset="0"/>
                <a:cs typeface="Times New Roman" panose="02020603050405020304" pitchFamily="18" charset="0"/>
              </a:rPr>
              <a:t> </a:t>
            </a:r>
            <a:r>
              <a:rPr sz="2000" spc="-105" dirty="0" err="1" smtClean="0">
                <a:latin typeface="Times New Roman" panose="02020603050405020304" pitchFamily="18" charset="0"/>
                <a:cs typeface="Times New Roman" panose="02020603050405020304" pitchFamily="18" charset="0"/>
              </a:rPr>
              <a:t>meningkatkan</a:t>
            </a:r>
            <a:r>
              <a:rPr sz="2000" spc="-145" dirty="0" smtClean="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kontraksi</a:t>
            </a:r>
            <a:r>
              <a:rPr sz="2000" spc="-160" dirty="0" smtClean="0">
                <a:latin typeface="Times New Roman" panose="02020603050405020304" pitchFamily="18" charset="0"/>
                <a:cs typeface="Times New Roman" panose="02020603050405020304" pitchFamily="18" charset="0"/>
              </a:rPr>
              <a:t> </a:t>
            </a:r>
            <a:r>
              <a:rPr sz="2000" spc="-65" dirty="0" smtClean="0">
                <a:latin typeface="Times New Roman" panose="02020603050405020304" pitchFamily="18" charset="0"/>
                <a:cs typeface="Times New Roman" panose="02020603050405020304" pitchFamily="18" charset="0"/>
              </a:rPr>
              <a:t>uterus,</a:t>
            </a:r>
            <a:r>
              <a:rPr sz="2000" spc="-160" dirty="0" smtClean="0">
                <a:latin typeface="Times New Roman" panose="02020603050405020304" pitchFamily="18" charset="0"/>
                <a:cs typeface="Times New Roman" panose="02020603050405020304" pitchFamily="18" charset="0"/>
              </a:rPr>
              <a:t> </a:t>
            </a:r>
            <a:r>
              <a:rPr sz="2000" spc="-150" dirty="0" smtClean="0">
                <a:latin typeface="Times New Roman" panose="02020603050405020304" pitchFamily="18" charset="0"/>
                <a:cs typeface="Times New Roman" panose="02020603050405020304" pitchFamily="18" charset="0"/>
              </a:rPr>
              <a:t>agar  </a:t>
            </a:r>
            <a:r>
              <a:rPr sz="2000" spc="-140" dirty="0" smtClean="0">
                <a:latin typeface="Times New Roman" panose="02020603050405020304" pitchFamily="18" charset="0"/>
                <a:cs typeface="Times New Roman" panose="02020603050405020304" pitchFamily="18" charset="0"/>
              </a:rPr>
              <a:t>proses </a:t>
            </a:r>
            <a:r>
              <a:rPr sz="2000" spc="-100" dirty="0" err="1" smtClean="0">
                <a:latin typeface="Times New Roman" panose="02020603050405020304" pitchFamily="18" charset="0"/>
                <a:cs typeface="Times New Roman" panose="02020603050405020304" pitchFamily="18" charset="0"/>
              </a:rPr>
              <a:t>persalinan</a:t>
            </a:r>
            <a:r>
              <a:rPr sz="2000" spc="-100" dirty="0" smtClean="0">
                <a:latin typeface="Times New Roman" panose="02020603050405020304" pitchFamily="18" charset="0"/>
                <a:cs typeface="Times New Roman" panose="02020603050405020304" pitchFamily="18" charset="0"/>
              </a:rPr>
              <a:t> </a:t>
            </a:r>
            <a:r>
              <a:rPr sz="2000" spc="-80" dirty="0" err="1" smtClean="0">
                <a:latin typeface="Times New Roman" panose="02020603050405020304" pitchFamily="18" charset="0"/>
                <a:cs typeface="Times New Roman" panose="02020603050405020304" pitchFamily="18" charset="0"/>
              </a:rPr>
              <a:t>dapat</a:t>
            </a:r>
            <a:r>
              <a:rPr sz="2000" spc="-80" dirty="0" smtClean="0">
                <a:latin typeface="Times New Roman" panose="02020603050405020304" pitchFamily="18" charset="0"/>
                <a:cs typeface="Times New Roman" panose="02020603050405020304" pitchFamily="18" charset="0"/>
              </a:rPr>
              <a:t> </a:t>
            </a:r>
            <a:r>
              <a:rPr sz="2000" spc="-70" dirty="0" err="1" smtClean="0">
                <a:latin typeface="Times New Roman" panose="02020603050405020304" pitchFamily="18" charset="0"/>
                <a:cs typeface="Times New Roman" panose="02020603050405020304" pitchFamily="18" charset="0"/>
              </a:rPr>
              <a:t>berjalan</a:t>
            </a:r>
            <a:r>
              <a:rPr sz="2000" spc="-70" dirty="0" smtClean="0">
                <a:latin typeface="Times New Roman" panose="02020603050405020304" pitchFamily="18" charset="0"/>
                <a:cs typeface="Times New Roman" panose="02020603050405020304" pitchFamily="18" charset="0"/>
              </a:rPr>
              <a:t> </a:t>
            </a:r>
            <a:r>
              <a:rPr sz="2000" spc="-50" dirty="0" err="1" smtClean="0">
                <a:latin typeface="Times New Roman" panose="02020603050405020304" pitchFamily="18" charset="0"/>
                <a:cs typeface="Times New Roman" panose="02020603050405020304" pitchFamily="18" charset="0"/>
              </a:rPr>
              <a:t>lebih</a:t>
            </a:r>
            <a:r>
              <a:rPr sz="2000" spc="-50" dirty="0" smtClean="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cepat</a:t>
            </a:r>
            <a:r>
              <a:rPr sz="2000" spc="-90" dirty="0" smtClean="0">
                <a:latin typeface="Times New Roman" panose="02020603050405020304" pitchFamily="18" charset="0"/>
                <a:cs typeface="Times New Roman" panose="02020603050405020304" pitchFamily="18" charset="0"/>
              </a:rPr>
              <a:t>. </a:t>
            </a:r>
            <a:r>
              <a:rPr sz="2000" spc="-150" dirty="0" err="1" smtClean="0">
                <a:latin typeface="Times New Roman" panose="02020603050405020304" pitchFamily="18" charset="0"/>
                <a:cs typeface="Times New Roman" panose="02020603050405020304" pitchFamily="18" charset="0"/>
              </a:rPr>
              <a:t>Selain</a:t>
            </a:r>
            <a:r>
              <a:rPr sz="2000" spc="-150" dirty="0" smtClean="0">
                <a:latin typeface="Times New Roman" panose="02020603050405020304" pitchFamily="18" charset="0"/>
                <a:cs typeface="Times New Roman" panose="02020603050405020304" pitchFamily="18" charset="0"/>
              </a:rPr>
              <a:t> </a:t>
            </a:r>
            <a:r>
              <a:rPr sz="2000" spc="5" dirty="0" err="1" smtClean="0">
                <a:latin typeface="Times New Roman" panose="02020603050405020304" pitchFamily="18" charset="0"/>
                <a:cs typeface="Times New Roman" panose="02020603050405020304" pitchFamily="18" charset="0"/>
              </a:rPr>
              <a:t>itu</a:t>
            </a:r>
            <a:r>
              <a:rPr sz="2000" spc="5" dirty="0" smtClean="0">
                <a:latin typeface="Times New Roman" panose="02020603050405020304" pitchFamily="18" charset="0"/>
                <a:cs typeface="Times New Roman" panose="02020603050405020304" pitchFamily="18" charset="0"/>
              </a:rPr>
              <a:t>, </a:t>
            </a:r>
            <a:r>
              <a:rPr sz="2000" spc="-80" dirty="0" err="1" smtClean="0">
                <a:latin typeface="Times New Roman" panose="02020603050405020304" pitchFamily="18" charset="0"/>
                <a:cs typeface="Times New Roman" panose="02020603050405020304" pitchFamily="18" charset="0"/>
              </a:rPr>
              <a:t>dapat</a:t>
            </a:r>
            <a:r>
              <a:rPr sz="2000" spc="-80" dirty="0" smtClean="0">
                <a:latin typeface="Times New Roman" panose="02020603050405020304" pitchFamily="18" charset="0"/>
                <a:cs typeface="Times New Roman" panose="02020603050405020304" pitchFamily="18" charset="0"/>
              </a:rPr>
              <a:t> </a:t>
            </a:r>
            <a:r>
              <a:rPr sz="2000" spc="-75" dirty="0" err="1" smtClean="0">
                <a:latin typeface="Times New Roman" panose="02020603050405020304" pitchFamily="18" charset="0"/>
                <a:cs typeface="Times New Roman" panose="02020603050405020304" pitchFamily="18" charset="0"/>
              </a:rPr>
              <a:t>membantu</a:t>
            </a:r>
            <a:r>
              <a:rPr sz="2000" spc="-75" dirty="0" smtClean="0">
                <a:latin typeface="Times New Roman" panose="02020603050405020304" pitchFamily="18" charset="0"/>
                <a:cs typeface="Times New Roman" panose="02020603050405020304" pitchFamily="18" charset="0"/>
              </a:rPr>
              <a:t>  </a:t>
            </a:r>
            <a:r>
              <a:rPr sz="2000" spc="-120" dirty="0" err="1" smtClean="0">
                <a:latin typeface="Times New Roman" panose="02020603050405020304" pitchFamily="18" charset="0"/>
                <a:cs typeface="Times New Roman" panose="02020603050405020304" pitchFamily="18" charset="0"/>
              </a:rPr>
              <a:t>menghasilkan</a:t>
            </a:r>
            <a:r>
              <a:rPr sz="2000" spc="-120" dirty="0" smtClean="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kontraksi</a:t>
            </a:r>
            <a:r>
              <a:rPr sz="2000" spc="-90" dirty="0" smtClean="0">
                <a:latin typeface="Times New Roman" panose="02020603050405020304" pitchFamily="18" charset="0"/>
                <a:cs typeface="Times New Roman" panose="02020603050405020304" pitchFamily="18" charset="0"/>
              </a:rPr>
              <a:t> </a:t>
            </a:r>
            <a:r>
              <a:rPr sz="2000" spc="-65" dirty="0" smtClean="0">
                <a:latin typeface="Times New Roman" panose="02020603050405020304" pitchFamily="18" charset="0"/>
                <a:cs typeface="Times New Roman" panose="02020603050405020304" pitchFamily="18" charset="0"/>
              </a:rPr>
              <a:t>uterus </a:t>
            </a:r>
            <a:r>
              <a:rPr sz="2000" spc="-130" dirty="0" err="1" smtClean="0">
                <a:latin typeface="Times New Roman" panose="02020603050405020304" pitchFamily="18" charset="0"/>
                <a:cs typeface="Times New Roman" panose="02020603050405020304" pitchFamily="18" charset="0"/>
              </a:rPr>
              <a:t>pada</a:t>
            </a:r>
            <a:r>
              <a:rPr sz="2000" spc="-130" dirty="0" smtClean="0">
                <a:latin typeface="Times New Roman" panose="02020603050405020304" pitchFamily="18" charset="0"/>
                <a:cs typeface="Times New Roman" panose="02020603050405020304" pitchFamily="18" charset="0"/>
              </a:rPr>
              <a:t> </a:t>
            </a:r>
            <a:r>
              <a:rPr sz="2000" spc="-135" dirty="0" err="1" smtClean="0">
                <a:latin typeface="Times New Roman" panose="02020603050405020304" pitchFamily="18" charset="0"/>
                <a:cs typeface="Times New Roman" panose="02020603050405020304" pitchFamily="18" charset="0"/>
              </a:rPr>
              <a:t>kala</a:t>
            </a:r>
            <a:r>
              <a:rPr sz="2000" spc="-135" dirty="0" smtClean="0">
                <a:latin typeface="Times New Roman" panose="02020603050405020304" pitchFamily="18" charset="0"/>
                <a:cs typeface="Times New Roman" panose="02020603050405020304" pitchFamily="18" charset="0"/>
              </a:rPr>
              <a:t> </a:t>
            </a:r>
            <a:r>
              <a:rPr sz="2000" spc="-70" dirty="0" smtClean="0">
                <a:latin typeface="Times New Roman" panose="02020603050405020304" pitchFamily="18" charset="0"/>
                <a:cs typeface="Times New Roman" panose="02020603050405020304" pitchFamily="18" charset="0"/>
              </a:rPr>
              <a:t>III </a:t>
            </a:r>
            <a:r>
              <a:rPr sz="2000" spc="-95" dirty="0" err="1" smtClean="0">
                <a:latin typeface="Times New Roman" panose="02020603050405020304" pitchFamily="18" charset="0"/>
                <a:cs typeface="Times New Roman" panose="02020603050405020304" pitchFamily="18" charset="0"/>
              </a:rPr>
              <a:t>persalinan</a:t>
            </a:r>
            <a:r>
              <a:rPr sz="2000" spc="-95" dirty="0" smtClean="0">
                <a:latin typeface="Times New Roman" panose="02020603050405020304" pitchFamily="18" charset="0"/>
                <a:cs typeface="Times New Roman" panose="02020603050405020304" pitchFamily="18" charset="0"/>
              </a:rPr>
              <a:t>, </a:t>
            </a:r>
            <a:r>
              <a:rPr sz="2000" spc="-145" dirty="0" err="1" smtClean="0">
                <a:latin typeface="Times New Roman" panose="02020603050405020304" pitchFamily="18" charset="0"/>
                <a:cs typeface="Times New Roman" panose="02020603050405020304" pitchFamily="18" charset="0"/>
              </a:rPr>
              <a:t>sehingga</a:t>
            </a:r>
            <a:r>
              <a:rPr sz="2000" spc="-145" dirty="0" smtClean="0">
                <a:latin typeface="Times New Roman" panose="02020603050405020304" pitchFamily="18" charset="0"/>
                <a:cs typeface="Times New Roman" panose="02020603050405020304" pitchFamily="18" charset="0"/>
              </a:rPr>
              <a:t> </a:t>
            </a:r>
            <a:r>
              <a:rPr sz="2000" spc="-80" dirty="0" err="1" smtClean="0">
                <a:latin typeface="Times New Roman" panose="02020603050405020304" pitchFamily="18" charset="0"/>
                <a:cs typeface="Times New Roman" panose="02020603050405020304" pitchFamily="18" charset="0"/>
              </a:rPr>
              <a:t>dapat</a:t>
            </a:r>
            <a:r>
              <a:rPr sz="2000" spc="-80" dirty="0" smtClean="0">
                <a:latin typeface="Times New Roman" panose="02020603050405020304" pitchFamily="18" charset="0"/>
                <a:cs typeface="Times New Roman" panose="02020603050405020304" pitchFamily="18" charset="0"/>
              </a:rPr>
              <a:t>  </a:t>
            </a:r>
            <a:r>
              <a:rPr sz="2000" spc="-60" dirty="0" err="1" smtClean="0">
                <a:latin typeface="Times New Roman" panose="02020603050405020304" pitchFamily="18" charset="0"/>
                <a:cs typeface="Times New Roman" panose="02020603050405020304" pitchFamily="18" charset="0"/>
              </a:rPr>
              <a:t>mengontrol</a:t>
            </a:r>
            <a:r>
              <a:rPr sz="2000" spc="-60" dirty="0" smtClean="0">
                <a:latin typeface="Times New Roman" panose="02020603050405020304" pitchFamily="18" charset="0"/>
                <a:cs typeface="Times New Roman" panose="02020603050405020304" pitchFamily="18" charset="0"/>
              </a:rPr>
              <a:t> </a:t>
            </a:r>
            <a:r>
              <a:rPr sz="2000" spc="-100" dirty="0" err="1" smtClean="0">
                <a:latin typeface="Times New Roman" panose="02020603050405020304" pitchFamily="18" charset="0"/>
                <a:cs typeface="Times New Roman" panose="02020603050405020304" pitchFamily="18" charset="0"/>
              </a:rPr>
              <a:t>perdarahan</a:t>
            </a:r>
            <a:r>
              <a:rPr sz="2000" spc="-100" dirty="0" smtClean="0">
                <a:latin typeface="Times New Roman" panose="02020603050405020304" pitchFamily="18" charset="0"/>
                <a:cs typeface="Times New Roman" panose="02020603050405020304" pitchFamily="18" charset="0"/>
              </a:rPr>
              <a:t> </a:t>
            </a:r>
            <a:r>
              <a:rPr sz="2000" spc="-50" dirty="0" smtClean="0">
                <a:latin typeface="Times New Roman" panose="02020603050405020304" pitchFamily="18" charset="0"/>
                <a:cs typeface="Times New Roman" panose="02020603050405020304" pitchFamily="18" charset="0"/>
              </a:rPr>
              <a:t>postpartum </a:t>
            </a:r>
            <a:r>
              <a:rPr sz="2000" spc="-100" dirty="0" smtClean="0">
                <a:latin typeface="Times New Roman" panose="02020603050405020304" pitchFamily="18" charset="0"/>
                <a:cs typeface="Times New Roman" panose="02020603050405020304" pitchFamily="18" charset="0"/>
              </a:rPr>
              <a:t>(</a:t>
            </a:r>
            <a:r>
              <a:rPr sz="2000" spc="-100" dirty="0" err="1" smtClean="0">
                <a:latin typeface="Times New Roman" panose="02020603050405020304" pitchFamily="18" charset="0"/>
                <a:cs typeface="Times New Roman" panose="02020603050405020304" pitchFamily="18" charset="0"/>
              </a:rPr>
              <a:t>setelah</a:t>
            </a:r>
            <a:r>
              <a:rPr sz="2000" spc="-500" dirty="0" smtClean="0">
                <a:latin typeface="Times New Roman" panose="02020603050405020304" pitchFamily="18" charset="0"/>
                <a:cs typeface="Times New Roman" panose="02020603050405020304" pitchFamily="18" charset="0"/>
              </a:rPr>
              <a:t> </a:t>
            </a:r>
            <a:r>
              <a:rPr sz="2000" spc="-80" dirty="0" err="1" smtClean="0">
                <a:latin typeface="Times New Roman" panose="02020603050405020304" pitchFamily="18" charset="0"/>
                <a:cs typeface="Times New Roman" panose="02020603050405020304" pitchFamily="18" charset="0"/>
              </a:rPr>
              <a:t>melahirkan</a:t>
            </a:r>
            <a:r>
              <a:rPr sz="2000" spc="-80" dirty="0" smtClean="0">
                <a:latin typeface="Times New Roman" panose="02020603050405020304" pitchFamily="18" charset="0"/>
                <a:cs typeface="Times New Roman" panose="02020603050405020304" pitchFamily="18" charset="0"/>
              </a:rPr>
              <a:t>).</a:t>
            </a:r>
          </a:p>
          <a:p>
            <a:pPr marL="241300" marR="432434" indent="-228600" algn="just">
              <a:lnSpc>
                <a:spcPct val="70000"/>
              </a:lnSpc>
              <a:spcBef>
                <a:spcPts val="960"/>
              </a:spcBef>
              <a:buChar char="•"/>
              <a:tabLst>
                <a:tab pos="241300" algn="l"/>
              </a:tabLst>
            </a:pPr>
            <a:endParaRPr sz="2000" dirty="0" smtClean="0">
              <a:latin typeface="Times New Roman" panose="02020603050405020304" pitchFamily="18" charset="0"/>
              <a:cs typeface="Times New Roman" panose="02020603050405020304" pitchFamily="18" charset="0"/>
            </a:endParaRPr>
          </a:p>
          <a:p>
            <a:pPr marL="241300" indent="-228600" algn="just">
              <a:lnSpc>
                <a:spcPct val="100000"/>
              </a:lnSpc>
              <a:spcBef>
                <a:spcPts val="150"/>
              </a:spcBef>
              <a:buChar char="•"/>
              <a:tabLst>
                <a:tab pos="241300" algn="l"/>
              </a:tabLst>
            </a:pPr>
            <a:r>
              <a:rPr sz="2000" b="1" spc="-215" dirty="0" smtClean="0">
                <a:latin typeface="Times New Roman" panose="02020603050405020304" pitchFamily="18" charset="0"/>
                <a:cs typeface="Times New Roman" panose="02020603050405020304" pitchFamily="18" charset="0"/>
              </a:rPr>
              <a:t>Cara </a:t>
            </a:r>
            <a:r>
              <a:rPr sz="2000" b="1" spc="-125" dirty="0" err="1" smtClean="0">
                <a:latin typeface="Times New Roman" panose="02020603050405020304" pitchFamily="18" charset="0"/>
                <a:cs typeface="Times New Roman" panose="02020603050405020304" pitchFamily="18" charset="0"/>
              </a:rPr>
              <a:t>penggunaan</a:t>
            </a:r>
            <a:r>
              <a:rPr sz="2000" b="1" spc="-125" dirty="0" smtClean="0">
                <a:latin typeface="Times New Roman" panose="02020603050405020304" pitchFamily="18" charset="0"/>
                <a:cs typeface="Times New Roman" panose="02020603050405020304" pitchFamily="18" charset="0"/>
              </a:rPr>
              <a:t> </a:t>
            </a:r>
            <a:r>
              <a:rPr sz="2000" b="1" spc="-55" dirty="0" err="1" smtClean="0">
                <a:latin typeface="Times New Roman" panose="02020603050405020304" pitchFamily="18" charset="0"/>
                <a:cs typeface="Times New Roman" panose="02020603050405020304" pitchFamily="18" charset="0"/>
              </a:rPr>
              <a:t>obat</a:t>
            </a:r>
            <a:r>
              <a:rPr sz="2000" b="1" spc="-135" dirty="0" smtClean="0">
                <a:latin typeface="Times New Roman" panose="02020603050405020304" pitchFamily="18" charset="0"/>
                <a:cs typeface="Times New Roman" panose="02020603050405020304" pitchFamily="18" charset="0"/>
              </a:rPr>
              <a:t> </a:t>
            </a:r>
            <a:r>
              <a:rPr sz="2000" b="1" spc="-25" dirty="0" smtClean="0">
                <a:latin typeface="Times New Roman" panose="02020603050405020304" pitchFamily="18" charset="0"/>
                <a:cs typeface="Times New Roman" panose="02020603050405020304" pitchFamily="18" charset="0"/>
              </a:rPr>
              <a:t>:</a:t>
            </a:r>
            <a:r>
              <a:rPr sz="2000" b="1" dirty="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Intravena</a:t>
            </a:r>
            <a:r>
              <a:rPr sz="2000" dirty="0" smtClean="0">
                <a:latin typeface="Times New Roman" panose="02020603050405020304" pitchFamily="18" charset="0"/>
                <a:cs typeface="Times New Roman" panose="02020603050405020304" pitchFamily="18" charset="0"/>
              </a:rPr>
              <a:t>, </a:t>
            </a:r>
            <a:r>
              <a:rPr sz="2000" spc="-130" dirty="0" err="1" smtClean="0">
                <a:latin typeface="Times New Roman" panose="02020603050405020304" pitchFamily="18" charset="0"/>
                <a:cs typeface="Times New Roman" panose="02020603050405020304" pitchFamily="18" charset="0"/>
              </a:rPr>
              <a:t>Perdarahan</a:t>
            </a:r>
            <a:r>
              <a:rPr sz="2000" spc="-180" dirty="0" smtClean="0">
                <a:latin typeface="Times New Roman" panose="02020603050405020304" pitchFamily="18" charset="0"/>
                <a:cs typeface="Times New Roman" panose="02020603050405020304" pitchFamily="18" charset="0"/>
              </a:rPr>
              <a:t> </a:t>
            </a:r>
            <a:r>
              <a:rPr sz="2000" spc="-55" dirty="0" smtClean="0">
                <a:latin typeface="Times New Roman" panose="02020603050405020304" pitchFamily="18" charset="0"/>
                <a:cs typeface="Times New Roman" panose="02020603050405020304" pitchFamily="18" charset="0"/>
              </a:rPr>
              <a:t>postpartum</a:t>
            </a:r>
            <a:endParaRPr sz="2000" dirty="0" smtClean="0">
              <a:latin typeface="Times New Roman" panose="02020603050405020304" pitchFamily="18" charset="0"/>
              <a:cs typeface="Times New Roman" panose="02020603050405020304" pitchFamily="18" charset="0"/>
            </a:endParaRPr>
          </a:p>
          <a:p>
            <a:pPr marL="469265" indent="-457200" algn="just">
              <a:lnSpc>
                <a:spcPts val="2450"/>
              </a:lnSpc>
              <a:spcBef>
                <a:spcPts val="145"/>
              </a:spcBef>
              <a:buFont typeface="+mj-lt"/>
              <a:buAutoNum type="alphaLcPeriod"/>
              <a:tabLst>
                <a:tab pos="232410" algn="l"/>
              </a:tabLst>
            </a:pPr>
            <a:r>
              <a:rPr sz="2000" spc="-160" dirty="0" smtClean="0">
                <a:latin typeface="Times New Roman" panose="02020603050405020304" pitchFamily="18" charset="0"/>
                <a:cs typeface="Times New Roman" panose="02020603050405020304" pitchFamily="18" charset="0"/>
              </a:rPr>
              <a:t> </a:t>
            </a:r>
            <a:r>
              <a:rPr sz="2000" spc="-160" dirty="0" err="1" smtClean="0">
                <a:latin typeface="Times New Roman" panose="02020603050405020304" pitchFamily="18" charset="0"/>
                <a:cs typeface="Times New Roman" panose="02020603050405020304" pitchFamily="18" charset="0"/>
              </a:rPr>
              <a:t>Dewasa</a:t>
            </a:r>
            <a:r>
              <a:rPr sz="2000" spc="-160" dirty="0" smtClean="0">
                <a:latin typeface="Times New Roman" panose="02020603050405020304" pitchFamily="18" charset="0"/>
                <a:cs typeface="Times New Roman" panose="02020603050405020304" pitchFamily="18" charset="0"/>
              </a:rPr>
              <a:t>: </a:t>
            </a:r>
            <a:r>
              <a:rPr sz="2000" spc="-105" dirty="0" smtClean="0">
                <a:latin typeface="Times New Roman" panose="02020603050405020304" pitchFamily="18" charset="0"/>
                <a:cs typeface="Times New Roman" panose="02020603050405020304" pitchFamily="18" charset="0"/>
              </a:rPr>
              <a:t>10-40 </a:t>
            </a:r>
            <a:r>
              <a:rPr sz="2000" spc="5" dirty="0" smtClean="0">
                <a:latin typeface="Times New Roman" panose="02020603050405020304" pitchFamily="18" charset="0"/>
                <a:cs typeface="Times New Roman" panose="02020603050405020304" pitchFamily="18" charset="0"/>
              </a:rPr>
              <a:t>unit </a:t>
            </a:r>
            <a:r>
              <a:rPr sz="2000" spc="-130" dirty="0" err="1" smtClean="0">
                <a:latin typeface="Times New Roman" panose="02020603050405020304" pitchFamily="18" charset="0"/>
                <a:cs typeface="Times New Roman" panose="02020603050405020304" pitchFamily="18" charset="0"/>
              </a:rPr>
              <a:t>dengan</a:t>
            </a:r>
            <a:r>
              <a:rPr sz="2000" spc="-130" dirty="0" smtClean="0">
                <a:latin typeface="Times New Roman" panose="02020603050405020304" pitchFamily="18" charset="0"/>
                <a:cs typeface="Times New Roman" panose="02020603050405020304" pitchFamily="18" charset="0"/>
              </a:rPr>
              <a:t> </a:t>
            </a:r>
            <a:r>
              <a:rPr sz="2000" spc="-70" dirty="0" err="1" smtClean="0">
                <a:latin typeface="Times New Roman" panose="02020603050405020304" pitchFamily="18" charset="0"/>
                <a:cs typeface="Times New Roman" panose="02020603050405020304" pitchFamily="18" charset="0"/>
              </a:rPr>
              <a:t>infus</a:t>
            </a:r>
            <a:r>
              <a:rPr sz="2000" spc="-484" dirty="0" smtClean="0">
                <a:latin typeface="Times New Roman" panose="02020603050405020304" pitchFamily="18" charset="0"/>
                <a:cs typeface="Times New Roman" panose="02020603050405020304" pitchFamily="18" charset="0"/>
              </a:rPr>
              <a:t> </a:t>
            </a:r>
            <a:r>
              <a:rPr sz="2000" spc="-100" dirty="0" err="1" smtClean="0">
                <a:latin typeface="Times New Roman" panose="02020603050405020304" pitchFamily="18" charset="0"/>
                <a:cs typeface="Times New Roman" panose="02020603050405020304" pitchFamily="18" charset="0"/>
              </a:rPr>
              <a:t>dalam</a:t>
            </a:r>
            <a:r>
              <a:rPr sz="2000" spc="-100" dirty="0" smtClean="0">
                <a:latin typeface="Times New Roman" panose="02020603050405020304" pitchFamily="18" charset="0"/>
                <a:cs typeface="Times New Roman" panose="02020603050405020304" pitchFamily="18" charset="0"/>
              </a:rPr>
              <a:t> </a:t>
            </a:r>
            <a:r>
              <a:rPr sz="2000" spc="-114" dirty="0" smtClean="0">
                <a:latin typeface="Times New Roman" panose="02020603050405020304" pitchFamily="18" charset="0"/>
                <a:cs typeface="Times New Roman" panose="02020603050405020304" pitchFamily="18" charset="0"/>
              </a:rPr>
              <a:t>1000 </a:t>
            </a:r>
            <a:r>
              <a:rPr sz="2000" spc="-204" dirty="0" smtClean="0">
                <a:latin typeface="Times New Roman" panose="02020603050405020304" pitchFamily="18" charset="0"/>
                <a:cs typeface="Times New Roman" panose="02020603050405020304" pitchFamily="18" charset="0"/>
              </a:rPr>
              <a:t>mL </a:t>
            </a:r>
            <a:r>
              <a:rPr sz="2000" spc="-110" dirty="0" err="1" smtClean="0">
                <a:latin typeface="Times New Roman" panose="02020603050405020304" pitchFamily="18" charset="0"/>
                <a:cs typeface="Times New Roman" panose="02020603050405020304" pitchFamily="18" charset="0"/>
              </a:rPr>
              <a:t>cairan</a:t>
            </a:r>
            <a:r>
              <a:rPr sz="2000" spc="-110" dirty="0" smtClean="0">
                <a:latin typeface="Times New Roman" panose="02020603050405020304" pitchFamily="18" charset="0"/>
                <a:cs typeface="Times New Roman" panose="02020603050405020304" pitchFamily="18" charset="0"/>
              </a:rPr>
              <a:t> </a:t>
            </a:r>
            <a:r>
              <a:rPr sz="2000" spc="-150" dirty="0" smtClean="0">
                <a:latin typeface="Times New Roman" panose="02020603050405020304" pitchFamily="18" charset="0"/>
                <a:cs typeface="Times New Roman" panose="02020603050405020304" pitchFamily="18" charset="0"/>
              </a:rPr>
              <a:t>IV </a:t>
            </a:r>
            <a:r>
              <a:rPr sz="2000" spc="-130" dirty="0" err="1" smtClean="0">
                <a:latin typeface="Times New Roman" panose="02020603050405020304" pitchFamily="18" charset="0"/>
                <a:cs typeface="Times New Roman" panose="02020603050405020304" pitchFamily="18" charset="0"/>
              </a:rPr>
              <a:t>dengan</a:t>
            </a:r>
            <a:r>
              <a:rPr sz="2000" spc="-130" dirty="0" smtClean="0">
                <a:latin typeface="Times New Roman" panose="02020603050405020304" pitchFamily="18" charset="0"/>
                <a:cs typeface="Times New Roman" panose="02020603050405020304" pitchFamily="18" charset="0"/>
              </a:rPr>
              <a:t> </a:t>
            </a:r>
            <a:r>
              <a:rPr sz="2000" spc="-120" dirty="0" err="1" smtClean="0">
                <a:latin typeface="Times New Roman" panose="02020603050405020304" pitchFamily="18" charset="0"/>
                <a:cs typeface="Times New Roman" panose="02020603050405020304" pitchFamily="18" charset="0"/>
              </a:rPr>
              <a:t>kecepatan</a:t>
            </a:r>
            <a:r>
              <a:rPr sz="2000" spc="-120" dirty="0" smtClean="0">
                <a:latin typeface="Times New Roman" panose="02020603050405020304" pitchFamily="18" charset="0"/>
                <a:cs typeface="Times New Roman" panose="02020603050405020304" pitchFamily="18" charset="0"/>
              </a:rPr>
              <a:t> </a:t>
            </a:r>
            <a:r>
              <a:rPr sz="2000" spc="-160" dirty="0" smtClean="0">
                <a:latin typeface="Times New Roman" panose="02020603050405020304" pitchFamily="18" charset="0"/>
                <a:cs typeface="Times New Roman" panose="02020603050405020304" pitchFamily="18" charset="0"/>
              </a:rPr>
              <a:t>yang</a:t>
            </a:r>
            <a:r>
              <a:rPr sz="2000" dirty="0">
                <a:latin typeface="Times New Roman" panose="02020603050405020304" pitchFamily="18" charset="0"/>
                <a:cs typeface="Times New Roman" panose="02020603050405020304" pitchFamily="18" charset="0"/>
              </a:rPr>
              <a:t> </a:t>
            </a:r>
            <a:r>
              <a:rPr sz="2000" spc="-114" dirty="0" err="1" smtClean="0">
                <a:latin typeface="Times New Roman" panose="02020603050405020304" pitchFamily="18" charset="0"/>
                <a:cs typeface="Times New Roman" panose="02020603050405020304" pitchFamily="18" charset="0"/>
              </a:rPr>
              <a:t>cukup</a:t>
            </a:r>
            <a:r>
              <a:rPr sz="2000" spc="-114" dirty="0" smtClean="0">
                <a:latin typeface="Times New Roman" panose="02020603050405020304" pitchFamily="18" charset="0"/>
                <a:cs typeface="Times New Roman" panose="02020603050405020304" pitchFamily="18" charset="0"/>
              </a:rPr>
              <a:t> </a:t>
            </a:r>
            <a:r>
              <a:rPr sz="2000" spc="-40" dirty="0" err="1" smtClean="0">
                <a:latin typeface="Times New Roman" panose="02020603050405020304" pitchFamily="18" charset="0"/>
                <a:cs typeface="Times New Roman" panose="02020603050405020304" pitchFamily="18" charset="0"/>
              </a:rPr>
              <a:t>untuk</a:t>
            </a:r>
            <a:r>
              <a:rPr sz="2000" spc="-40" dirty="0" smtClean="0">
                <a:latin typeface="Times New Roman" panose="02020603050405020304" pitchFamily="18" charset="0"/>
                <a:cs typeface="Times New Roman" panose="02020603050405020304" pitchFamily="18" charset="0"/>
              </a:rPr>
              <a:t> </a:t>
            </a:r>
            <a:r>
              <a:rPr sz="2000" spc="-105" dirty="0" err="1" smtClean="0">
                <a:latin typeface="Times New Roman" panose="02020603050405020304" pitchFamily="18" charset="0"/>
                <a:cs typeface="Times New Roman" panose="02020603050405020304" pitchFamily="18" charset="0"/>
              </a:rPr>
              <a:t>mengendalikan</a:t>
            </a:r>
            <a:r>
              <a:rPr sz="2000" spc="-105" dirty="0" smtClean="0">
                <a:latin typeface="Times New Roman" panose="02020603050405020304" pitchFamily="18" charset="0"/>
                <a:cs typeface="Times New Roman" panose="02020603050405020304" pitchFamily="18" charset="0"/>
              </a:rPr>
              <a:t> </a:t>
            </a:r>
            <a:r>
              <a:rPr sz="2000" spc="-65" dirty="0" err="1" smtClean="0">
                <a:latin typeface="Times New Roman" panose="02020603050405020304" pitchFamily="18" charset="0"/>
                <a:cs typeface="Times New Roman" panose="02020603050405020304" pitchFamily="18" charset="0"/>
              </a:rPr>
              <a:t>atonia</a:t>
            </a:r>
            <a:r>
              <a:rPr sz="2000" spc="-390" dirty="0" smtClean="0">
                <a:latin typeface="Times New Roman" panose="02020603050405020304" pitchFamily="18" charset="0"/>
                <a:cs typeface="Times New Roman" panose="02020603050405020304" pitchFamily="18" charset="0"/>
              </a:rPr>
              <a:t> </a:t>
            </a:r>
            <a:r>
              <a:rPr sz="2000" spc="-15" dirty="0" smtClean="0">
                <a:latin typeface="Times New Roman" panose="02020603050405020304" pitchFamily="18" charset="0"/>
                <a:cs typeface="Times New Roman" panose="02020603050405020304" pitchFamily="18" charset="0"/>
              </a:rPr>
              <a:t>uteri.</a:t>
            </a:r>
            <a:endParaRPr sz="2000" dirty="0" smtClean="0">
              <a:latin typeface="Times New Roman" panose="02020603050405020304" pitchFamily="18" charset="0"/>
              <a:cs typeface="Times New Roman" panose="02020603050405020304" pitchFamily="18" charset="0"/>
            </a:endParaRPr>
          </a:p>
          <a:p>
            <a:pPr marL="469265" indent="-457200" algn="just">
              <a:lnSpc>
                <a:spcPct val="100000"/>
              </a:lnSpc>
              <a:spcBef>
                <a:spcPts val="120"/>
              </a:spcBef>
              <a:buFont typeface="+mj-lt"/>
              <a:buAutoNum type="alphaLcPeriod"/>
              <a:tabLst>
                <a:tab pos="232410" algn="l"/>
              </a:tabLst>
            </a:pPr>
            <a:r>
              <a:rPr sz="2000" spc="-170" dirty="0" err="1" smtClean="0">
                <a:latin typeface="Times New Roman" panose="02020603050405020304" pitchFamily="18" charset="0"/>
                <a:cs typeface="Times New Roman" panose="02020603050405020304" pitchFamily="18" charset="0"/>
              </a:rPr>
              <a:t>Tambahan</a:t>
            </a:r>
            <a:r>
              <a:rPr sz="2000" spc="-170" dirty="0" smtClean="0">
                <a:latin typeface="Times New Roman" panose="02020603050405020304" pitchFamily="18" charset="0"/>
                <a:cs typeface="Times New Roman" panose="02020603050405020304" pitchFamily="18" charset="0"/>
              </a:rPr>
              <a:t> </a:t>
            </a:r>
            <a:r>
              <a:rPr sz="2000" spc="-100" dirty="0" err="1" smtClean="0">
                <a:latin typeface="Times New Roman" panose="02020603050405020304" pitchFamily="18" charset="0"/>
                <a:cs typeface="Times New Roman" panose="02020603050405020304" pitchFamily="18" charset="0"/>
              </a:rPr>
              <a:t>dalam</a:t>
            </a:r>
            <a:r>
              <a:rPr sz="2000" spc="-130" dirty="0" smtClean="0">
                <a:latin typeface="Times New Roman" panose="02020603050405020304" pitchFamily="18" charset="0"/>
                <a:cs typeface="Times New Roman" panose="02020603050405020304" pitchFamily="18" charset="0"/>
              </a:rPr>
              <a:t> </a:t>
            </a:r>
            <a:r>
              <a:rPr sz="2000" spc="-100" dirty="0" err="1" smtClean="0">
                <a:latin typeface="Times New Roman" panose="02020603050405020304" pitchFamily="18" charset="0"/>
                <a:cs typeface="Times New Roman" panose="02020603050405020304" pitchFamily="18" charset="0"/>
              </a:rPr>
              <a:t>aborsi</a:t>
            </a:r>
            <a:endParaRPr sz="2000" dirty="0" smtClean="0">
              <a:latin typeface="Times New Roman" panose="02020603050405020304" pitchFamily="18" charset="0"/>
              <a:cs typeface="Times New Roman" panose="02020603050405020304" pitchFamily="18" charset="0"/>
            </a:endParaRPr>
          </a:p>
          <a:p>
            <a:pPr marL="469265" indent="-457200" algn="just">
              <a:lnSpc>
                <a:spcPct val="100000"/>
              </a:lnSpc>
              <a:spcBef>
                <a:spcPts val="145"/>
              </a:spcBef>
              <a:buFont typeface="+mj-lt"/>
              <a:buAutoNum type="alphaLcPeriod"/>
              <a:tabLst>
                <a:tab pos="232410" algn="l"/>
              </a:tabLst>
            </a:pPr>
            <a:r>
              <a:rPr sz="2000" spc="-160" dirty="0" err="1" smtClean="0">
                <a:latin typeface="Times New Roman" panose="02020603050405020304" pitchFamily="18" charset="0"/>
                <a:cs typeface="Times New Roman" panose="02020603050405020304" pitchFamily="18" charset="0"/>
              </a:rPr>
              <a:t>Dewasa</a:t>
            </a:r>
            <a:r>
              <a:rPr sz="2000" spc="-160" dirty="0" smtClean="0">
                <a:latin typeface="Times New Roman" panose="02020603050405020304" pitchFamily="18" charset="0"/>
                <a:cs typeface="Times New Roman" panose="02020603050405020304" pitchFamily="18" charset="0"/>
              </a:rPr>
              <a:t>: </a:t>
            </a:r>
            <a:r>
              <a:rPr sz="2000" spc="-105" dirty="0" smtClean="0">
                <a:latin typeface="Times New Roman" panose="02020603050405020304" pitchFamily="18" charset="0"/>
                <a:cs typeface="Times New Roman" panose="02020603050405020304" pitchFamily="18" charset="0"/>
              </a:rPr>
              <a:t>10-20</a:t>
            </a:r>
            <a:r>
              <a:rPr sz="2000" spc="-150" dirty="0" smtClean="0">
                <a:latin typeface="Times New Roman" panose="02020603050405020304" pitchFamily="18" charset="0"/>
                <a:cs typeface="Times New Roman" panose="02020603050405020304" pitchFamily="18" charset="0"/>
              </a:rPr>
              <a:t> </a:t>
            </a:r>
            <a:r>
              <a:rPr sz="2000" spc="-5" dirty="0" err="1" smtClean="0">
                <a:latin typeface="Times New Roman" panose="02020603050405020304" pitchFamily="18" charset="0"/>
                <a:cs typeface="Times New Roman" panose="02020603050405020304" pitchFamily="18" charset="0"/>
              </a:rPr>
              <a:t>miliunit</a:t>
            </a:r>
            <a:r>
              <a:rPr sz="2000" spc="-180" dirty="0" smtClean="0">
                <a:latin typeface="Times New Roman" panose="02020603050405020304" pitchFamily="18" charset="0"/>
                <a:cs typeface="Times New Roman" panose="02020603050405020304" pitchFamily="18" charset="0"/>
              </a:rPr>
              <a:t> </a:t>
            </a:r>
            <a:r>
              <a:rPr sz="2000" spc="260" dirty="0" smtClean="0">
                <a:latin typeface="Times New Roman" panose="02020603050405020304" pitchFamily="18" charset="0"/>
                <a:cs typeface="Times New Roman" panose="02020603050405020304" pitchFamily="18" charset="0"/>
              </a:rPr>
              <a:t>/</a:t>
            </a:r>
            <a:r>
              <a:rPr sz="2000" spc="-130" dirty="0" smtClean="0">
                <a:latin typeface="Times New Roman" panose="02020603050405020304" pitchFamily="18" charset="0"/>
                <a:cs typeface="Times New Roman" panose="02020603050405020304" pitchFamily="18" charset="0"/>
              </a:rPr>
              <a:t> </a:t>
            </a:r>
            <a:r>
              <a:rPr sz="2000" spc="-30" dirty="0" err="1" smtClean="0">
                <a:latin typeface="Times New Roman" panose="02020603050405020304" pitchFamily="18" charset="0"/>
                <a:cs typeface="Times New Roman" panose="02020603050405020304" pitchFamily="18" charset="0"/>
              </a:rPr>
              <a:t>menit</a:t>
            </a:r>
            <a:r>
              <a:rPr sz="2000" spc="-30" dirty="0" smtClean="0">
                <a:latin typeface="Times New Roman" panose="02020603050405020304" pitchFamily="18" charset="0"/>
                <a:cs typeface="Times New Roman" panose="02020603050405020304" pitchFamily="18" charset="0"/>
              </a:rPr>
              <a:t>.</a:t>
            </a:r>
            <a:r>
              <a:rPr sz="2000" spc="-165" dirty="0" smtClean="0">
                <a:latin typeface="Times New Roman" panose="02020603050405020304" pitchFamily="18" charset="0"/>
                <a:cs typeface="Times New Roman" panose="02020603050405020304" pitchFamily="18" charset="0"/>
              </a:rPr>
              <a:t> </a:t>
            </a:r>
            <a:r>
              <a:rPr sz="2000" spc="-170" dirty="0" err="1" smtClean="0">
                <a:latin typeface="Times New Roman" panose="02020603050405020304" pitchFamily="18" charset="0"/>
                <a:cs typeface="Times New Roman" panose="02020603050405020304" pitchFamily="18" charset="0"/>
              </a:rPr>
              <a:t>Dosis</a:t>
            </a:r>
            <a:r>
              <a:rPr sz="2000" spc="-165" dirty="0" smtClean="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total</a:t>
            </a:r>
            <a:r>
              <a:rPr sz="2000" spc="-165" dirty="0" smtClean="0">
                <a:latin typeface="Times New Roman" panose="02020603050405020304" pitchFamily="18" charset="0"/>
                <a:cs typeface="Times New Roman" panose="02020603050405020304" pitchFamily="18" charset="0"/>
              </a:rPr>
              <a:t> </a:t>
            </a:r>
            <a:r>
              <a:rPr sz="2000" spc="-145" dirty="0" err="1" smtClean="0">
                <a:latin typeface="Times New Roman" panose="02020603050405020304" pitchFamily="18" charset="0"/>
                <a:cs typeface="Times New Roman" panose="02020603050405020304" pitchFamily="18" charset="0"/>
              </a:rPr>
              <a:t>maks</a:t>
            </a:r>
            <a:r>
              <a:rPr sz="2000" spc="-145" dirty="0" smtClean="0">
                <a:latin typeface="Times New Roman" panose="02020603050405020304" pitchFamily="18" charset="0"/>
                <a:cs typeface="Times New Roman" panose="02020603050405020304" pitchFamily="18" charset="0"/>
              </a:rPr>
              <a:t>:</a:t>
            </a:r>
            <a:r>
              <a:rPr sz="2000" spc="-135" dirty="0" smtClean="0">
                <a:latin typeface="Times New Roman" panose="02020603050405020304" pitchFamily="18" charset="0"/>
                <a:cs typeface="Times New Roman" panose="02020603050405020304" pitchFamily="18" charset="0"/>
              </a:rPr>
              <a:t> </a:t>
            </a:r>
            <a:r>
              <a:rPr sz="2000" spc="-120" dirty="0" smtClean="0">
                <a:latin typeface="Times New Roman" panose="02020603050405020304" pitchFamily="18" charset="0"/>
                <a:cs typeface="Times New Roman" panose="02020603050405020304" pitchFamily="18" charset="0"/>
              </a:rPr>
              <a:t>30</a:t>
            </a:r>
            <a:r>
              <a:rPr sz="2000" spc="-155" dirty="0" smtClean="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unit</a:t>
            </a:r>
            <a:r>
              <a:rPr sz="2000" spc="-150" dirty="0" smtClean="0">
                <a:latin typeface="Times New Roman" panose="02020603050405020304" pitchFamily="18" charset="0"/>
                <a:cs typeface="Times New Roman" panose="02020603050405020304" pitchFamily="18" charset="0"/>
              </a:rPr>
              <a:t> </a:t>
            </a:r>
            <a:r>
              <a:rPr sz="2000" spc="-105" dirty="0" err="1" smtClean="0">
                <a:latin typeface="Times New Roman" panose="02020603050405020304" pitchFamily="18" charset="0"/>
                <a:cs typeface="Times New Roman" panose="02020603050405020304" pitchFamily="18" charset="0"/>
              </a:rPr>
              <a:t>dalam</a:t>
            </a:r>
            <a:r>
              <a:rPr sz="2000" spc="-160" dirty="0" smtClean="0">
                <a:latin typeface="Times New Roman" panose="02020603050405020304" pitchFamily="18" charset="0"/>
                <a:cs typeface="Times New Roman" panose="02020603050405020304" pitchFamily="18" charset="0"/>
              </a:rPr>
              <a:t> </a:t>
            </a:r>
            <a:r>
              <a:rPr sz="2000" spc="-60" dirty="0" err="1" smtClean="0">
                <a:latin typeface="Times New Roman" panose="02020603050405020304" pitchFamily="18" charset="0"/>
                <a:cs typeface="Times New Roman" panose="02020603050405020304" pitchFamily="18" charset="0"/>
              </a:rPr>
              <a:t>periode</a:t>
            </a:r>
            <a:r>
              <a:rPr sz="2000" spc="-155" dirty="0" smtClean="0">
                <a:latin typeface="Times New Roman" panose="02020603050405020304" pitchFamily="18" charset="0"/>
                <a:cs typeface="Times New Roman" panose="02020603050405020304" pitchFamily="18" charset="0"/>
              </a:rPr>
              <a:t> </a:t>
            </a:r>
            <a:r>
              <a:rPr sz="2000" spc="-120" dirty="0" smtClean="0">
                <a:latin typeface="Times New Roman" panose="02020603050405020304" pitchFamily="18" charset="0"/>
                <a:cs typeface="Times New Roman" panose="02020603050405020304" pitchFamily="18" charset="0"/>
              </a:rPr>
              <a:t>12</a:t>
            </a:r>
            <a:r>
              <a:rPr sz="2000" spc="-125" dirty="0" smtClean="0">
                <a:latin typeface="Times New Roman" panose="02020603050405020304" pitchFamily="18" charset="0"/>
                <a:cs typeface="Times New Roman" panose="02020603050405020304" pitchFamily="18" charset="0"/>
              </a:rPr>
              <a:t> </a:t>
            </a:r>
            <a:r>
              <a:rPr sz="2000" spc="-75" dirty="0" smtClean="0">
                <a:latin typeface="Times New Roman" panose="02020603050405020304" pitchFamily="18" charset="0"/>
                <a:cs typeface="Times New Roman" panose="02020603050405020304" pitchFamily="18" charset="0"/>
              </a:rPr>
              <a:t>jam.</a:t>
            </a:r>
            <a:endParaRPr sz="2000" dirty="0" smtClean="0">
              <a:latin typeface="Times New Roman" panose="02020603050405020304" pitchFamily="18" charset="0"/>
              <a:cs typeface="Times New Roman" panose="02020603050405020304" pitchFamily="18" charset="0"/>
            </a:endParaRPr>
          </a:p>
          <a:p>
            <a:pPr marL="469265" indent="-457200" algn="just">
              <a:lnSpc>
                <a:spcPct val="100000"/>
              </a:lnSpc>
              <a:spcBef>
                <a:spcPts val="145"/>
              </a:spcBef>
              <a:buFont typeface="+mj-lt"/>
              <a:buAutoNum type="alphaLcPeriod"/>
              <a:tabLst>
                <a:tab pos="232410" algn="l"/>
              </a:tabLst>
            </a:pPr>
            <a:r>
              <a:rPr sz="2000" spc="-100" dirty="0" err="1" smtClean="0">
                <a:latin typeface="Times New Roman" panose="02020603050405020304" pitchFamily="18" charset="0"/>
                <a:cs typeface="Times New Roman" panose="02020603050405020304" pitchFamily="18" charset="0"/>
              </a:rPr>
              <a:t>Induksi</a:t>
            </a:r>
            <a:r>
              <a:rPr sz="2000" spc="-150" dirty="0" smtClean="0">
                <a:latin typeface="Times New Roman" panose="02020603050405020304" pitchFamily="18" charset="0"/>
                <a:cs typeface="Times New Roman" panose="02020603050405020304" pitchFamily="18" charset="0"/>
              </a:rPr>
              <a:t> </a:t>
            </a:r>
            <a:r>
              <a:rPr sz="2000" spc="-100" dirty="0" err="1" smtClean="0">
                <a:latin typeface="Times New Roman" panose="02020603050405020304" pitchFamily="18" charset="0"/>
                <a:cs typeface="Times New Roman" panose="02020603050405020304" pitchFamily="18" charset="0"/>
              </a:rPr>
              <a:t>persalinan</a:t>
            </a:r>
            <a:endParaRPr sz="2000" dirty="0" smtClean="0">
              <a:latin typeface="Times New Roman" panose="02020603050405020304" pitchFamily="18" charset="0"/>
              <a:cs typeface="Times New Roman" panose="02020603050405020304" pitchFamily="18" charset="0"/>
            </a:endParaRPr>
          </a:p>
          <a:p>
            <a:pPr marL="469265" indent="-457200" algn="just">
              <a:lnSpc>
                <a:spcPts val="2450"/>
              </a:lnSpc>
              <a:spcBef>
                <a:spcPts val="120"/>
              </a:spcBef>
              <a:buFont typeface="+mj-lt"/>
              <a:buAutoNum type="alphaLcPeriod"/>
              <a:tabLst>
                <a:tab pos="232410" algn="l"/>
              </a:tabLst>
            </a:pPr>
            <a:r>
              <a:rPr sz="2000" spc="-160" dirty="0" err="1" smtClean="0">
                <a:latin typeface="Times New Roman" panose="02020603050405020304" pitchFamily="18" charset="0"/>
                <a:cs typeface="Times New Roman" panose="02020603050405020304" pitchFamily="18" charset="0"/>
              </a:rPr>
              <a:t>Dewasa</a:t>
            </a:r>
            <a:r>
              <a:rPr sz="2000" spc="-160" dirty="0" smtClean="0">
                <a:latin typeface="Times New Roman" panose="02020603050405020304" pitchFamily="18" charset="0"/>
                <a:cs typeface="Times New Roman" panose="02020603050405020304" pitchFamily="18" charset="0"/>
              </a:rPr>
              <a:t>:</a:t>
            </a:r>
            <a:r>
              <a:rPr sz="2000" spc="-150" dirty="0" smtClean="0">
                <a:latin typeface="Times New Roman" panose="02020603050405020304" pitchFamily="18" charset="0"/>
                <a:cs typeface="Times New Roman" panose="02020603050405020304" pitchFamily="18" charset="0"/>
              </a:rPr>
              <a:t> </a:t>
            </a:r>
            <a:r>
              <a:rPr sz="2000" spc="-95" dirty="0" smtClean="0">
                <a:latin typeface="Times New Roman" panose="02020603050405020304" pitchFamily="18" charset="0"/>
                <a:cs typeface="Times New Roman" panose="02020603050405020304" pitchFamily="18" charset="0"/>
              </a:rPr>
              <a:t>1-2</a:t>
            </a:r>
            <a:r>
              <a:rPr sz="2000" spc="-125" dirty="0" smtClean="0">
                <a:latin typeface="Times New Roman" panose="02020603050405020304" pitchFamily="18" charset="0"/>
                <a:cs typeface="Times New Roman" panose="02020603050405020304" pitchFamily="18" charset="0"/>
              </a:rPr>
              <a:t> </a:t>
            </a:r>
            <a:r>
              <a:rPr sz="2000" spc="-5" dirty="0" err="1" smtClean="0">
                <a:latin typeface="Times New Roman" panose="02020603050405020304" pitchFamily="18" charset="0"/>
                <a:cs typeface="Times New Roman" panose="02020603050405020304" pitchFamily="18" charset="0"/>
              </a:rPr>
              <a:t>miliunit</a:t>
            </a:r>
            <a:r>
              <a:rPr sz="2000" spc="-170" dirty="0" smtClean="0">
                <a:latin typeface="Times New Roman" panose="02020603050405020304" pitchFamily="18" charset="0"/>
                <a:cs typeface="Times New Roman" panose="02020603050405020304" pitchFamily="18" charset="0"/>
              </a:rPr>
              <a:t> </a:t>
            </a:r>
            <a:r>
              <a:rPr sz="2000" spc="260" dirty="0" smtClean="0">
                <a:latin typeface="Times New Roman" panose="02020603050405020304" pitchFamily="18" charset="0"/>
                <a:cs typeface="Times New Roman" panose="02020603050405020304" pitchFamily="18" charset="0"/>
              </a:rPr>
              <a:t>/</a:t>
            </a:r>
            <a:r>
              <a:rPr sz="2000" spc="-125" dirty="0" smtClean="0">
                <a:latin typeface="Times New Roman" panose="02020603050405020304" pitchFamily="18" charset="0"/>
                <a:cs typeface="Times New Roman" panose="02020603050405020304" pitchFamily="18" charset="0"/>
              </a:rPr>
              <a:t> </a:t>
            </a:r>
            <a:r>
              <a:rPr sz="2000" spc="-35" dirty="0" err="1" smtClean="0">
                <a:latin typeface="Times New Roman" panose="02020603050405020304" pitchFamily="18" charset="0"/>
                <a:cs typeface="Times New Roman" panose="02020603050405020304" pitchFamily="18" charset="0"/>
              </a:rPr>
              <a:t>menit</a:t>
            </a:r>
            <a:r>
              <a:rPr sz="2000" spc="-35" dirty="0" smtClean="0">
                <a:latin typeface="Times New Roman" panose="02020603050405020304" pitchFamily="18" charset="0"/>
                <a:cs typeface="Times New Roman" panose="02020603050405020304" pitchFamily="18" charset="0"/>
              </a:rPr>
              <a:t>,</a:t>
            </a:r>
            <a:r>
              <a:rPr sz="2000" spc="-150" dirty="0" smtClean="0">
                <a:latin typeface="Times New Roman" panose="02020603050405020304" pitchFamily="18" charset="0"/>
                <a:cs typeface="Times New Roman" panose="02020603050405020304" pitchFamily="18" charset="0"/>
              </a:rPr>
              <a:t> </a:t>
            </a:r>
            <a:r>
              <a:rPr sz="2000" spc="-80" dirty="0" err="1" smtClean="0">
                <a:latin typeface="Times New Roman" panose="02020603050405020304" pitchFamily="18" charset="0"/>
                <a:cs typeface="Times New Roman" panose="02020603050405020304" pitchFamily="18" charset="0"/>
              </a:rPr>
              <a:t>dapat</a:t>
            </a:r>
            <a:r>
              <a:rPr sz="2000" spc="-145" dirty="0" smtClean="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meningkat</a:t>
            </a:r>
            <a:r>
              <a:rPr sz="2000" spc="-140" dirty="0" smtClean="0">
                <a:latin typeface="Times New Roman" panose="02020603050405020304" pitchFamily="18" charset="0"/>
                <a:cs typeface="Times New Roman" panose="02020603050405020304" pitchFamily="18" charset="0"/>
              </a:rPr>
              <a:t> </a:t>
            </a:r>
            <a:r>
              <a:rPr sz="2000" spc="-130" dirty="0" err="1" smtClean="0">
                <a:latin typeface="Times New Roman" panose="02020603050405020304" pitchFamily="18" charset="0"/>
                <a:cs typeface="Times New Roman" panose="02020603050405020304" pitchFamily="18" charset="0"/>
              </a:rPr>
              <a:t>pada</a:t>
            </a:r>
            <a:r>
              <a:rPr sz="2000" spc="-155" dirty="0" smtClean="0">
                <a:latin typeface="Times New Roman" panose="02020603050405020304" pitchFamily="18" charset="0"/>
                <a:cs typeface="Times New Roman" panose="02020603050405020304" pitchFamily="18" charset="0"/>
              </a:rPr>
              <a:t> </a:t>
            </a:r>
            <a:r>
              <a:rPr sz="2000" spc="-45" dirty="0" smtClean="0">
                <a:latin typeface="Times New Roman" panose="02020603050405020304" pitchFamily="18" charset="0"/>
                <a:cs typeface="Times New Roman" panose="02020603050405020304" pitchFamily="18" charset="0"/>
              </a:rPr>
              <a:t>interval</a:t>
            </a:r>
            <a:r>
              <a:rPr sz="2000" spc="-155" dirty="0" smtClean="0">
                <a:latin typeface="Times New Roman" panose="02020603050405020304" pitchFamily="18" charset="0"/>
                <a:cs typeface="Times New Roman" panose="02020603050405020304" pitchFamily="18" charset="0"/>
              </a:rPr>
              <a:t> </a:t>
            </a:r>
            <a:r>
              <a:rPr sz="2000" spc="-114" dirty="0" err="1" smtClean="0">
                <a:latin typeface="Times New Roman" panose="02020603050405020304" pitchFamily="18" charset="0"/>
                <a:cs typeface="Times New Roman" panose="02020603050405020304" pitchFamily="18" charset="0"/>
              </a:rPr>
              <a:t>setidaknya</a:t>
            </a:r>
            <a:r>
              <a:rPr sz="2000" spc="-130" dirty="0" smtClean="0">
                <a:latin typeface="Times New Roman" panose="02020603050405020304" pitchFamily="18" charset="0"/>
                <a:cs typeface="Times New Roman" panose="02020603050405020304" pitchFamily="18" charset="0"/>
              </a:rPr>
              <a:t> </a:t>
            </a:r>
            <a:r>
              <a:rPr sz="2000" spc="-120" dirty="0" smtClean="0">
                <a:latin typeface="Times New Roman" panose="02020603050405020304" pitchFamily="18" charset="0"/>
                <a:cs typeface="Times New Roman" panose="02020603050405020304" pitchFamily="18" charset="0"/>
              </a:rPr>
              <a:t>30 </a:t>
            </a:r>
            <a:r>
              <a:rPr sz="2000" spc="-30" dirty="0" err="1" smtClean="0">
                <a:latin typeface="Times New Roman" panose="02020603050405020304" pitchFamily="18" charset="0"/>
                <a:cs typeface="Times New Roman" panose="02020603050405020304" pitchFamily="18" charset="0"/>
              </a:rPr>
              <a:t>menit</a:t>
            </a:r>
            <a:endParaRPr sz="2000" dirty="0" smtClean="0">
              <a:latin typeface="Times New Roman" panose="02020603050405020304" pitchFamily="18" charset="0"/>
              <a:cs typeface="Times New Roman" panose="02020603050405020304" pitchFamily="18" charset="0"/>
            </a:endParaRPr>
          </a:p>
          <a:p>
            <a:pPr marL="469900" indent="-457200" algn="just">
              <a:lnSpc>
                <a:spcPts val="2450"/>
              </a:lnSpc>
              <a:buFont typeface="+mj-lt"/>
              <a:buAutoNum type="alphaLcPeriod"/>
            </a:pPr>
            <a:r>
              <a:rPr sz="2000" spc="-125" dirty="0" err="1" smtClean="0">
                <a:latin typeface="Times New Roman" panose="02020603050405020304" pitchFamily="18" charset="0"/>
                <a:cs typeface="Times New Roman" panose="02020603050405020304" pitchFamily="18" charset="0"/>
              </a:rPr>
              <a:t>hingga</a:t>
            </a:r>
            <a:r>
              <a:rPr sz="2000" spc="-125" dirty="0" smtClean="0">
                <a:latin typeface="Times New Roman" panose="02020603050405020304" pitchFamily="18" charset="0"/>
                <a:cs typeface="Times New Roman" panose="02020603050405020304" pitchFamily="18" charset="0"/>
              </a:rPr>
              <a:t> </a:t>
            </a:r>
            <a:r>
              <a:rPr sz="2000" spc="-120" dirty="0" err="1" smtClean="0">
                <a:latin typeface="Times New Roman" panose="02020603050405020304" pitchFamily="18" charset="0"/>
                <a:cs typeface="Times New Roman" panose="02020603050405020304" pitchFamily="18" charset="0"/>
              </a:rPr>
              <a:t>maksimal</a:t>
            </a:r>
            <a:r>
              <a:rPr sz="2000" spc="-120" dirty="0" smtClean="0">
                <a:latin typeface="Times New Roman" panose="02020603050405020304" pitchFamily="18" charset="0"/>
                <a:cs typeface="Times New Roman" panose="02020603050405020304" pitchFamily="18" charset="0"/>
              </a:rPr>
              <a:t> </a:t>
            </a:r>
            <a:r>
              <a:rPr sz="2000" spc="-95" dirty="0" smtClean="0">
                <a:latin typeface="Times New Roman" panose="02020603050405020304" pitchFamily="18" charset="0"/>
                <a:cs typeface="Times New Roman" panose="02020603050405020304" pitchFamily="18" charset="0"/>
              </a:rPr>
              <a:t>3-4 </a:t>
            </a:r>
            <a:r>
              <a:rPr sz="2000" spc="-90" dirty="0" err="1" smtClean="0">
                <a:latin typeface="Times New Roman" panose="02020603050405020304" pitchFamily="18" charset="0"/>
                <a:cs typeface="Times New Roman" panose="02020603050405020304" pitchFamily="18" charset="0"/>
              </a:rPr>
              <a:t>kontraksi</a:t>
            </a:r>
            <a:r>
              <a:rPr sz="2000" spc="-90" dirty="0" smtClean="0">
                <a:latin typeface="Times New Roman" panose="02020603050405020304" pitchFamily="18" charset="0"/>
                <a:cs typeface="Times New Roman" panose="02020603050405020304" pitchFamily="18" charset="0"/>
              </a:rPr>
              <a:t> </a:t>
            </a:r>
            <a:r>
              <a:rPr sz="2000" spc="-30" dirty="0" err="1" smtClean="0">
                <a:latin typeface="Times New Roman" panose="02020603050405020304" pitchFamily="18" charset="0"/>
                <a:cs typeface="Times New Roman" panose="02020603050405020304" pitchFamily="18" charset="0"/>
              </a:rPr>
              <a:t>terjadi</a:t>
            </a:r>
            <a:r>
              <a:rPr sz="2000" spc="-30" dirty="0" smtClean="0">
                <a:latin typeface="Times New Roman" panose="02020603050405020304" pitchFamily="18" charset="0"/>
                <a:cs typeface="Times New Roman" panose="02020603050405020304" pitchFamily="18" charset="0"/>
              </a:rPr>
              <a:t> </a:t>
            </a:r>
            <a:r>
              <a:rPr sz="2000" spc="-90" dirty="0" err="1" smtClean="0">
                <a:latin typeface="Times New Roman" panose="02020603050405020304" pitchFamily="18" charset="0"/>
                <a:cs typeface="Times New Roman" panose="02020603050405020304" pitchFamily="18" charset="0"/>
              </a:rPr>
              <a:t>setiap</a:t>
            </a:r>
            <a:r>
              <a:rPr sz="2000" spc="-500" dirty="0" smtClean="0">
                <a:latin typeface="Times New Roman" panose="02020603050405020304" pitchFamily="18" charset="0"/>
                <a:cs typeface="Times New Roman" panose="02020603050405020304" pitchFamily="18" charset="0"/>
              </a:rPr>
              <a:t> </a:t>
            </a:r>
            <a:r>
              <a:rPr sz="2000" spc="-120" dirty="0" smtClean="0">
                <a:latin typeface="Times New Roman" panose="02020603050405020304" pitchFamily="18" charset="0"/>
                <a:cs typeface="Times New Roman" panose="02020603050405020304" pitchFamily="18" charset="0"/>
              </a:rPr>
              <a:t>10 </a:t>
            </a:r>
            <a:r>
              <a:rPr sz="2000" spc="-30" dirty="0" err="1" smtClean="0">
                <a:latin typeface="Times New Roman" panose="02020603050405020304" pitchFamily="18" charset="0"/>
                <a:cs typeface="Times New Roman" panose="02020603050405020304" pitchFamily="18" charset="0"/>
              </a:rPr>
              <a:t>menit</a:t>
            </a:r>
            <a:endParaRPr sz="2000" spc="-30" dirty="0" smtClean="0">
              <a:latin typeface="Times New Roman" panose="02020603050405020304" pitchFamily="18" charset="0"/>
              <a:cs typeface="Times New Roman" panose="02020603050405020304" pitchFamily="18" charset="0"/>
            </a:endParaRPr>
          </a:p>
          <a:p>
            <a:pPr marL="12700" algn="just">
              <a:lnSpc>
                <a:spcPts val="2450"/>
              </a:lnSpc>
            </a:pPr>
            <a:endParaRPr sz="2000" spc="-30" dirty="0" smtClean="0">
              <a:latin typeface="Times New Roman" panose="02020603050405020304" pitchFamily="18" charset="0"/>
              <a:cs typeface="Times New Roman" panose="02020603050405020304" pitchFamily="18" charset="0"/>
            </a:endParaRPr>
          </a:p>
          <a:p>
            <a:pPr marL="355600" indent="-342900" algn="just">
              <a:lnSpc>
                <a:spcPts val="2450"/>
              </a:lnSpc>
              <a:buFont typeface="Arial" panose="020B0604020202020204" pitchFamily="34" charset="0"/>
              <a:buChar char="•"/>
            </a:pPr>
            <a:r>
              <a:rPr lang="id-ID" sz="2000" b="1" dirty="0">
                <a:latin typeface="Times New Roman" panose="02020603050405020304" pitchFamily="18" charset="0"/>
                <a:cs typeface="Times New Roman" panose="02020603050405020304" pitchFamily="18" charset="0"/>
              </a:rPr>
              <a:t>Dosis obat </a:t>
            </a:r>
            <a:r>
              <a:rPr lang="id-ID" sz="2000" b="1" dirty="0" smtClean="0">
                <a:latin typeface="Times New Roman" panose="02020603050405020304" pitchFamily="18" charset="0"/>
                <a:cs typeface="Times New Roman" panose="02020603050405020304" pitchFamily="18" charset="0"/>
              </a:rPr>
              <a:t>: </a:t>
            </a:r>
            <a:r>
              <a:rPr lang="id-ID" sz="2000" dirty="0" smtClean="0">
                <a:latin typeface="Times New Roman" panose="02020603050405020304" pitchFamily="18" charset="0"/>
                <a:cs typeface="Times New Roman" panose="02020603050405020304" pitchFamily="18" charset="0"/>
              </a:rPr>
              <a:t>Untuk </a:t>
            </a:r>
            <a:r>
              <a:rPr lang="id-ID" sz="2000" dirty="0">
                <a:latin typeface="Times New Roman" panose="02020603050405020304" pitchFamily="18" charset="0"/>
                <a:cs typeface="Times New Roman" panose="02020603050405020304" pitchFamily="18" charset="0"/>
              </a:rPr>
              <a:t>dosis umum yang diberikan adalah sebanyak 1 mL dan</a:t>
            </a:r>
          </a:p>
          <a:p>
            <a:pPr marL="12700" algn="just">
              <a:lnSpc>
                <a:spcPts val="2450"/>
              </a:lnSpc>
            </a:pPr>
            <a:r>
              <a:rPr lang="id-ID" sz="2000" dirty="0">
                <a:latin typeface="Times New Roman" panose="02020603050405020304" pitchFamily="18" charset="0"/>
                <a:cs typeface="Times New Roman" panose="02020603050405020304" pitchFamily="18" charset="0"/>
              </a:rPr>
              <a:t>diberikan secara </a:t>
            </a:r>
            <a:r>
              <a:rPr lang="id-ID" sz="2000" dirty="0" smtClean="0">
                <a:latin typeface="Times New Roman" panose="02020603050405020304" pitchFamily="18" charset="0"/>
                <a:cs typeface="Times New Roman" panose="02020603050405020304" pitchFamily="18" charset="0"/>
              </a:rPr>
              <a:t>IV. Untuk </a:t>
            </a:r>
            <a:r>
              <a:rPr lang="id-ID" sz="2000" dirty="0">
                <a:latin typeface="Times New Roman" panose="02020603050405020304" pitchFamily="18" charset="0"/>
                <a:cs typeface="Times New Roman" panose="02020603050405020304" pitchFamily="18" charset="0"/>
              </a:rPr>
              <a:t>awal kecepatan infus yakni 1 sampai dengan 4 mili unit per  menit. Kemudian secara bertahap akan ditingkatkan menjadi 1 sampai  dengan 2 mili unit per menit secara IV dalam waktu 20 menit.</a:t>
            </a:r>
          </a:p>
          <a:p>
            <a:pPr marL="12700" algn="just">
              <a:lnSpc>
                <a:spcPts val="2450"/>
              </a:lnSpc>
            </a:pP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43000" y="1066800"/>
            <a:ext cx="10133965" cy="3431709"/>
          </a:xfrm>
          <a:prstGeom prst="rect">
            <a:avLst/>
          </a:prstGeom>
        </p:spPr>
        <p:txBody>
          <a:bodyPr vert="horz" wrap="square" lIns="0" tIns="45720" rIns="0" bIns="0" rtlCol="0">
            <a:spAutoFit/>
          </a:bodyPr>
          <a:lstStyle/>
          <a:p>
            <a:pPr marL="12700">
              <a:lnSpc>
                <a:spcPct val="100000"/>
              </a:lnSpc>
              <a:spcBef>
                <a:spcPts val="360"/>
              </a:spcBef>
              <a:tabLst>
                <a:tab pos="240665" algn="l"/>
                <a:tab pos="241300" algn="l"/>
              </a:tabLst>
            </a:pPr>
            <a:r>
              <a:rPr lang="id-ID" sz="2000" spc="-10" dirty="0">
                <a:latin typeface="Times New Roman"/>
                <a:cs typeface="Times New Roman"/>
              </a:rPr>
              <a:t>Dosis yang diberikan untuk pengobatan pendarahan uterus setelah  partum adalah 10 sampai dengan 40 iu atau 1000 mL yang diberikan  secara IV atau 10 ui dan diberikan secara intra muskular. Dosis tersebut  diberikan pada saat keluarnya plasenta.</a:t>
            </a:r>
          </a:p>
          <a:p>
            <a:pPr marL="241300" indent="-228600">
              <a:lnSpc>
                <a:spcPct val="100000"/>
              </a:lnSpc>
              <a:spcBef>
                <a:spcPts val="360"/>
              </a:spcBef>
              <a:buFont typeface="Arial"/>
              <a:buChar char="•"/>
              <a:tabLst>
                <a:tab pos="240665" algn="l"/>
                <a:tab pos="241300" algn="l"/>
              </a:tabLst>
            </a:pPr>
            <a:endParaRPr sz="2000" spc="-10" dirty="0" smtClean="0">
              <a:latin typeface="Times New Roman"/>
              <a:cs typeface="Times New Roman"/>
            </a:endParaRPr>
          </a:p>
          <a:p>
            <a:pPr marL="241300" indent="-228600">
              <a:lnSpc>
                <a:spcPct val="100000"/>
              </a:lnSpc>
              <a:spcBef>
                <a:spcPts val="360"/>
              </a:spcBef>
              <a:buFont typeface="Arial"/>
              <a:buChar char="•"/>
              <a:tabLst>
                <a:tab pos="240665" algn="l"/>
                <a:tab pos="241300" algn="l"/>
              </a:tabLst>
            </a:pPr>
            <a:r>
              <a:rPr sz="2000" spc="-10" dirty="0" err="1" smtClean="0">
                <a:latin typeface="Times New Roman"/>
                <a:cs typeface="Times New Roman"/>
              </a:rPr>
              <a:t>Efek</a:t>
            </a:r>
            <a:r>
              <a:rPr sz="2000" spc="-10" dirty="0" smtClean="0">
                <a:latin typeface="Times New Roman"/>
                <a:cs typeface="Times New Roman"/>
              </a:rPr>
              <a:t> </a:t>
            </a:r>
            <a:r>
              <a:rPr sz="2000" spc="-15" dirty="0" err="1">
                <a:latin typeface="Times New Roman"/>
                <a:cs typeface="Times New Roman"/>
              </a:rPr>
              <a:t>samping</a:t>
            </a:r>
            <a:r>
              <a:rPr sz="2000" spc="80" dirty="0">
                <a:latin typeface="Times New Roman"/>
                <a:cs typeface="Times New Roman"/>
              </a:rPr>
              <a:t> </a:t>
            </a:r>
            <a:r>
              <a:rPr sz="2000" dirty="0" err="1" smtClean="0">
                <a:latin typeface="Times New Roman"/>
                <a:cs typeface="Times New Roman"/>
              </a:rPr>
              <a:t>obat</a:t>
            </a:r>
            <a:r>
              <a:rPr sz="2000" dirty="0" smtClean="0">
                <a:latin typeface="Times New Roman"/>
                <a:cs typeface="Times New Roman"/>
              </a:rPr>
              <a:t>:</a:t>
            </a:r>
            <a:r>
              <a:rPr sz="2000" dirty="0">
                <a:latin typeface="Times New Roman"/>
                <a:cs typeface="Times New Roman"/>
              </a:rPr>
              <a:t> </a:t>
            </a:r>
            <a:r>
              <a:rPr sz="2000" spc="-10" dirty="0" err="1" smtClean="0">
                <a:latin typeface="Times New Roman"/>
                <a:cs typeface="Times New Roman"/>
              </a:rPr>
              <a:t>Penyakit</a:t>
            </a:r>
            <a:r>
              <a:rPr sz="2000" spc="15" dirty="0" smtClean="0">
                <a:latin typeface="Times New Roman"/>
                <a:cs typeface="Times New Roman"/>
              </a:rPr>
              <a:t> </a:t>
            </a:r>
            <a:r>
              <a:rPr sz="2000" spc="-15" dirty="0" err="1" smtClean="0">
                <a:latin typeface="Times New Roman"/>
                <a:cs typeface="Times New Roman"/>
              </a:rPr>
              <a:t>kuning</a:t>
            </a:r>
            <a:r>
              <a:rPr sz="2000" spc="-15" dirty="0" smtClean="0">
                <a:latin typeface="Times New Roman"/>
                <a:cs typeface="Times New Roman"/>
              </a:rPr>
              <a:t>, </a:t>
            </a:r>
            <a:r>
              <a:rPr sz="2000" spc="-10" dirty="0" err="1" smtClean="0">
                <a:latin typeface="Times New Roman"/>
                <a:cs typeface="Times New Roman"/>
              </a:rPr>
              <a:t>Gangguaan</a:t>
            </a:r>
            <a:r>
              <a:rPr sz="2000" spc="-10" dirty="0" smtClean="0">
                <a:latin typeface="Times New Roman"/>
                <a:cs typeface="Times New Roman"/>
              </a:rPr>
              <a:t> </a:t>
            </a:r>
            <a:r>
              <a:rPr sz="2000" spc="-15" dirty="0">
                <a:latin typeface="Times New Roman"/>
                <a:cs typeface="Times New Roman"/>
              </a:rPr>
              <a:t>irama </a:t>
            </a:r>
            <a:r>
              <a:rPr sz="2000" spc="-10" dirty="0">
                <a:latin typeface="Times New Roman"/>
                <a:cs typeface="Times New Roman"/>
              </a:rPr>
              <a:t>jantung aritmia,</a:t>
            </a:r>
            <a:r>
              <a:rPr sz="2000" spc="165" dirty="0">
                <a:latin typeface="Times New Roman"/>
                <a:cs typeface="Times New Roman"/>
              </a:rPr>
              <a:t> </a:t>
            </a:r>
            <a:r>
              <a:rPr sz="2000" spc="-5" dirty="0" err="1" smtClean="0">
                <a:latin typeface="Times New Roman"/>
                <a:cs typeface="Times New Roman"/>
              </a:rPr>
              <a:t>bradikardia</a:t>
            </a:r>
            <a:r>
              <a:rPr sz="2000" spc="-5" dirty="0" smtClean="0">
                <a:latin typeface="Times New Roman"/>
                <a:cs typeface="Times New Roman"/>
              </a:rPr>
              <a:t>, </a:t>
            </a:r>
            <a:r>
              <a:rPr sz="2000" spc="-10" dirty="0" err="1" smtClean="0">
                <a:latin typeface="Times New Roman"/>
                <a:cs typeface="Times New Roman"/>
              </a:rPr>
              <a:t>Kerusakan</a:t>
            </a:r>
            <a:r>
              <a:rPr sz="2000" spc="-10" dirty="0" smtClean="0">
                <a:latin typeface="Times New Roman"/>
                <a:cs typeface="Times New Roman"/>
              </a:rPr>
              <a:t> </a:t>
            </a:r>
            <a:r>
              <a:rPr sz="2000" spc="-10" dirty="0">
                <a:latin typeface="Times New Roman"/>
                <a:cs typeface="Times New Roman"/>
              </a:rPr>
              <a:t>sistem </a:t>
            </a:r>
            <a:r>
              <a:rPr sz="2000" spc="-5" dirty="0" err="1">
                <a:latin typeface="Times New Roman"/>
                <a:cs typeface="Times New Roman"/>
              </a:rPr>
              <a:t>saraf</a:t>
            </a:r>
            <a:r>
              <a:rPr sz="2000" spc="50" dirty="0">
                <a:latin typeface="Times New Roman"/>
                <a:cs typeface="Times New Roman"/>
              </a:rPr>
              <a:t> </a:t>
            </a:r>
            <a:r>
              <a:rPr sz="2000" spc="-10" dirty="0" err="1" smtClean="0">
                <a:latin typeface="Times New Roman"/>
                <a:cs typeface="Times New Roman"/>
              </a:rPr>
              <a:t>pusat</a:t>
            </a:r>
            <a:r>
              <a:rPr sz="2000" spc="-10" dirty="0" smtClean="0">
                <a:latin typeface="Times New Roman"/>
                <a:cs typeface="Times New Roman"/>
              </a:rPr>
              <a:t>, </a:t>
            </a:r>
            <a:r>
              <a:rPr sz="2000" spc="-5" dirty="0" err="1" smtClean="0">
                <a:latin typeface="Times New Roman"/>
                <a:cs typeface="Times New Roman"/>
              </a:rPr>
              <a:t>Perdarahan</a:t>
            </a:r>
            <a:r>
              <a:rPr sz="2000" spc="-35" dirty="0" smtClean="0">
                <a:latin typeface="Times New Roman"/>
                <a:cs typeface="Times New Roman"/>
              </a:rPr>
              <a:t> </a:t>
            </a:r>
            <a:r>
              <a:rPr sz="2000" spc="-5" dirty="0" smtClean="0">
                <a:latin typeface="Times New Roman"/>
                <a:cs typeface="Times New Roman"/>
              </a:rPr>
              <a:t>retina, </a:t>
            </a:r>
            <a:r>
              <a:rPr sz="2000" spc="-5" dirty="0" err="1" smtClean="0">
                <a:latin typeface="Times New Roman"/>
                <a:cs typeface="Times New Roman"/>
              </a:rPr>
              <a:t>Hipotensi</a:t>
            </a:r>
            <a:r>
              <a:rPr sz="2000" spc="-10" dirty="0" smtClean="0">
                <a:latin typeface="Times New Roman"/>
                <a:cs typeface="Times New Roman"/>
              </a:rPr>
              <a:t> </a:t>
            </a:r>
            <a:r>
              <a:rPr sz="2000" spc="-10" dirty="0" err="1" smtClean="0">
                <a:latin typeface="Times New Roman"/>
                <a:cs typeface="Times New Roman"/>
              </a:rPr>
              <a:t>sementara</a:t>
            </a:r>
            <a:r>
              <a:rPr sz="2000" spc="-10" dirty="0" smtClean="0">
                <a:latin typeface="Times New Roman"/>
                <a:cs typeface="Times New Roman"/>
              </a:rPr>
              <a:t>, </a:t>
            </a:r>
            <a:r>
              <a:rPr sz="2000" spc="-5" dirty="0" err="1" smtClean="0">
                <a:latin typeface="Times New Roman"/>
                <a:cs typeface="Times New Roman"/>
              </a:rPr>
              <a:t>Iritasi</a:t>
            </a:r>
            <a:r>
              <a:rPr sz="2000" spc="-30" dirty="0" smtClean="0">
                <a:latin typeface="Times New Roman"/>
                <a:cs typeface="Times New Roman"/>
              </a:rPr>
              <a:t> </a:t>
            </a:r>
            <a:r>
              <a:rPr sz="2000" spc="-15" dirty="0" err="1" smtClean="0">
                <a:latin typeface="Times New Roman"/>
                <a:cs typeface="Times New Roman"/>
              </a:rPr>
              <a:t>hidung</a:t>
            </a:r>
            <a:r>
              <a:rPr sz="2000" spc="-15" dirty="0" smtClean="0">
                <a:latin typeface="Times New Roman"/>
                <a:cs typeface="Times New Roman"/>
              </a:rPr>
              <a:t>, </a:t>
            </a:r>
            <a:r>
              <a:rPr sz="2000" spc="-10" dirty="0" err="1" smtClean="0">
                <a:latin typeface="Times New Roman"/>
                <a:cs typeface="Times New Roman"/>
              </a:rPr>
              <a:t>Kontraksi</a:t>
            </a:r>
            <a:r>
              <a:rPr sz="2000" spc="-10" dirty="0" smtClean="0">
                <a:latin typeface="Times New Roman"/>
                <a:cs typeface="Times New Roman"/>
              </a:rPr>
              <a:t> </a:t>
            </a:r>
            <a:r>
              <a:rPr sz="2000" spc="-5" dirty="0" err="1" smtClean="0">
                <a:latin typeface="Times New Roman"/>
                <a:cs typeface="Times New Roman"/>
              </a:rPr>
              <a:t>hebat</a:t>
            </a:r>
            <a:r>
              <a:rPr sz="2000" spc="-5" dirty="0" smtClean="0">
                <a:latin typeface="Times New Roman"/>
                <a:cs typeface="Times New Roman"/>
              </a:rPr>
              <a:t>, </a:t>
            </a:r>
            <a:r>
              <a:rPr sz="2000" spc="-10" dirty="0" err="1" smtClean="0">
                <a:latin typeface="Times New Roman"/>
                <a:cs typeface="Times New Roman"/>
              </a:rPr>
              <a:t>Mual</a:t>
            </a:r>
            <a:r>
              <a:rPr sz="2000" dirty="0" smtClean="0">
                <a:latin typeface="Times New Roman"/>
                <a:cs typeface="Times New Roman"/>
              </a:rPr>
              <a:t> </a:t>
            </a:r>
            <a:r>
              <a:rPr sz="2000" spc="-20" dirty="0">
                <a:latin typeface="Times New Roman"/>
                <a:cs typeface="Times New Roman"/>
              </a:rPr>
              <a:t>muntah.</a:t>
            </a:r>
            <a:endParaRPr sz="2000" dirty="0">
              <a:latin typeface="Times New Roman"/>
              <a:cs typeface="Times New Roman"/>
            </a:endParaRPr>
          </a:p>
          <a:p>
            <a:pPr marL="241300" indent="-228600">
              <a:lnSpc>
                <a:spcPct val="100000"/>
              </a:lnSpc>
              <a:spcBef>
                <a:spcPts val="285"/>
              </a:spcBef>
              <a:buFont typeface="Arial"/>
              <a:buChar char="•"/>
              <a:tabLst>
                <a:tab pos="240665" algn="l"/>
                <a:tab pos="241300" algn="l"/>
              </a:tabLst>
            </a:pPr>
            <a:r>
              <a:rPr sz="2000" spc="-5" dirty="0">
                <a:latin typeface="Times New Roman"/>
                <a:cs typeface="Times New Roman"/>
              </a:rPr>
              <a:t>Kategori </a:t>
            </a:r>
            <a:r>
              <a:rPr sz="2000" spc="-15" dirty="0">
                <a:latin typeface="Times New Roman"/>
                <a:cs typeface="Times New Roman"/>
              </a:rPr>
              <a:t>aman untuk </a:t>
            </a:r>
            <a:r>
              <a:rPr sz="2000" spc="-10" dirty="0" err="1">
                <a:latin typeface="Times New Roman"/>
                <a:cs typeface="Times New Roman"/>
              </a:rPr>
              <a:t>kehamilan</a:t>
            </a:r>
            <a:r>
              <a:rPr sz="2000" spc="180" dirty="0">
                <a:latin typeface="Times New Roman"/>
                <a:cs typeface="Times New Roman"/>
              </a:rPr>
              <a:t> </a:t>
            </a:r>
            <a:r>
              <a:rPr sz="2000" spc="-5" dirty="0" smtClean="0">
                <a:latin typeface="Times New Roman"/>
                <a:cs typeface="Times New Roman"/>
              </a:rPr>
              <a:t>:</a:t>
            </a:r>
            <a:r>
              <a:rPr sz="2000" dirty="0">
                <a:latin typeface="Times New Roman"/>
                <a:cs typeface="Times New Roman"/>
              </a:rPr>
              <a:t> </a:t>
            </a:r>
            <a:r>
              <a:rPr sz="2000" spc="-10" dirty="0" err="1" smtClean="0">
                <a:latin typeface="Times New Roman"/>
                <a:cs typeface="Times New Roman"/>
              </a:rPr>
              <a:t>Studi</a:t>
            </a:r>
            <a:r>
              <a:rPr sz="2000" spc="-10" dirty="0" smtClean="0">
                <a:latin typeface="Times New Roman"/>
                <a:cs typeface="Times New Roman"/>
              </a:rPr>
              <a:t> </a:t>
            </a:r>
            <a:r>
              <a:rPr sz="2000" dirty="0">
                <a:latin typeface="Times New Roman"/>
                <a:cs typeface="Times New Roman"/>
              </a:rPr>
              <a:t>pada </a:t>
            </a:r>
            <a:r>
              <a:rPr sz="2000" spc="-20" dirty="0">
                <a:latin typeface="Times New Roman"/>
                <a:cs typeface="Times New Roman"/>
              </a:rPr>
              <a:t>hewan </a:t>
            </a:r>
            <a:r>
              <a:rPr sz="2000" spc="-5" dirty="0">
                <a:latin typeface="Times New Roman"/>
                <a:cs typeface="Times New Roman"/>
              </a:rPr>
              <a:t>telah </a:t>
            </a:r>
            <a:r>
              <a:rPr sz="2000" spc="-15" dirty="0">
                <a:latin typeface="Times New Roman"/>
                <a:cs typeface="Times New Roman"/>
              </a:rPr>
              <a:t>menunjukkan </a:t>
            </a:r>
            <a:r>
              <a:rPr sz="2000" spc="-10" dirty="0">
                <a:latin typeface="Times New Roman"/>
                <a:cs typeface="Times New Roman"/>
              </a:rPr>
              <a:t>efek buruk </a:t>
            </a:r>
            <a:r>
              <a:rPr sz="2000" dirty="0">
                <a:latin typeface="Times New Roman"/>
                <a:cs typeface="Times New Roman"/>
              </a:rPr>
              <a:t>pada </a:t>
            </a:r>
            <a:r>
              <a:rPr sz="2000" spc="-5" dirty="0">
                <a:latin typeface="Times New Roman"/>
                <a:cs typeface="Times New Roman"/>
              </a:rPr>
              <a:t>janin (teratogenik atau </a:t>
            </a:r>
            <a:r>
              <a:rPr sz="2000" spc="-10" dirty="0">
                <a:latin typeface="Times New Roman"/>
                <a:cs typeface="Times New Roman"/>
              </a:rPr>
              <a:t>embriosidal</a:t>
            </a:r>
            <a:r>
              <a:rPr sz="2000" spc="300" dirty="0">
                <a:latin typeface="Times New Roman"/>
                <a:cs typeface="Times New Roman"/>
              </a:rPr>
              <a:t> </a:t>
            </a:r>
            <a:r>
              <a:rPr sz="2000" spc="-5" dirty="0">
                <a:latin typeface="Times New Roman"/>
                <a:cs typeface="Times New Roman"/>
              </a:rPr>
              <a:t>atau</a:t>
            </a:r>
            <a:endParaRPr sz="2000" dirty="0">
              <a:latin typeface="Times New Roman"/>
              <a:cs typeface="Times New Roman"/>
            </a:endParaRPr>
          </a:p>
          <a:p>
            <a:pPr marL="12700">
              <a:lnSpc>
                <a:spcPts val="1680"/>
              </a:lnSpc>
            </a:pPr>
            <a:r>
              <a:rPr sz="2000" spc="-15" dirty="0">
                <a:latin typeface="Times New Roman"/>
                <a:cs typeface="Times New Roman"/>
              </a:rPr>
              <a:t>lainnya) </a:t>
            </a:r>
            <a:r>
              <a:rPr sz="2000" spc="-5" dirty="0">
                <a:latin typeface="Times New Roman"/>
                <a:cs typeface="Times New Roman"/>
              </a:rPr>
              <a:t>dan tidak ada </a:t>
            </a:r>
            <a:r>
              <a:rPr sz="2000" spc="-10" dirty="0">
                <a:latin typeface="Times New Roman"/>
                <a:cs typeface="Times New Roman"/>
              </a:rPr>
              <a:t>studi </a:t>
            </a:r>
            <a:r>
              <a:rPr sz="2000" spc="-5" dirty="0">
                <a:latin typeface="Times New Roman"/>
                <a:cs typeface="Times New Roman"/>
              </a:rPr>
              <a:t>terkontrol </a:t>
            </a:r>
            <a:r>
              <a:rPr sz="2000" dirty="0">
                <a:latin typeface="Times New Roman"/>
                <a:cs typeface="Times New Roman"/>
              </a:rPr>
              <a:t>pada </a:t>
            </a:r>
            <a:r>
              <a:rPr sz="2000" spc="-15" dirty="0">
                <a:latin typeface="Times New Roman"/>
                <a:cs typeface="Times New Roman"/>
              </a:rPr>
              <a:t>wanita </a:t>
            </a:r>
            <a:r>
              <a:rPr sz="2000" spc="-5" dirty="0">
                <a:latin typeface="Times New Roman"/>
                <a:cs typeface="Times New Roman"/>
              </a:rPr>
              <a:t>atau </a:t>
            </a:r>
            <a:r>
              <a:rPr sz="2000" spc="-10" dirty="0">
                <a:latin typeface="Times New Roman"/>
                <a:cs typeface="Times New Roman"/>
              </a:rPr>
              <a:t>studi </a:t>
            </a:r>
            <a:r>
              <a:rPr sz="2000" dirty="0">
                <a:latin typeface="Times New Roman"/>
                <a:cs typeface="Times New Roman"/>
              </a:rPr>
              <a:t>pada </a:t>
            </a:r>
            <a:r>
              <a:rPr sz="2000" spc="-15" dirty="0">
                <a:latin typeface="Times New Roman"/>
                <a:cs typeface="Times New Roman"/>
              </a:rPr>
              <a:t>wanita </a:t>
            </a:r>
            <a:r>
              <a:rPr sz="2000" spc="-5" dirty="0">
                <a:latin typeface="Times New Roman"/>
                <a:cs typeface="Times New Roman"/>
              </a:rPr>
              <a:t>dan </a:t>
            </a:r>
            <a:r>
              <a:rPr sz="2000" spc="-20" dirty="0">
                <a:latin typeface="Times New Roman"/>
                <a:cs typeface="Times New Roman"/>
              </a:rPr>
              <a:t>hewan </a:t>
            </a:r>
            <a:r>
              <a:rPr sz="2000" spc="-5" dirty="0">
                <a:latin typeface="Times New Roman"/>
                <a:cs typeface="Times New Roman"/>
              </a:rPr>
              <a:t>tidak</a:t>
            </a:r>
            <a:r>
              <a:rPr sz="2000" spc="420" dirty="0">
                <a:latin typeface="Times New Roman"/>
                <a:cs typeface="Times New Roman"/>
              </a:rPr>
              <a:t> </a:t>
            </a:r>
            <a:r>
              <a:rPr sz="2000" spc="-5" dirty="0">
                <a:latin typeface="Times New Roman"/>
                <a:cs typeface="Times New Roman"/>
              </a:rPr>
              <a:t>tersedia.</a:t>
            </a:r>
            <a:endParaRPr sz="2000" dirty="0">
              <a:latin typeface="Times New Roman"/>
              <a:cs typeface="Times New Roman"/>
            </a:endParaRPr>
          </a:p>
          <a:p>
            <a:pPr marL="12700">
              <a:lnSpc>
                <a:spcPts val="2039"/>
              </a:lnSpc>
            </a:pPr>
            <a:r>
              <a:rPr sz="2000" spc="-5" dirty="0">
                <a:latin typeface="Times New Roman"/>
                <a:cs typeface="Times New Roman"/>
              </a:rPr>
              <a:t>Obat diberikan </a:t>
            </a:r>
            <a:r>
              <a:rPr sz="2000" spc="-15" dirty="0">
                <a:latin typeface="Times New Roman"/>
                <a:cs typeface="Times New Roman"/>
              </a:rPr>
              <a:t>hanya </a:t>
            </a:r>
            <a:r>
              <a:rPr sz="2000" spc="-5" dirty="0">
                <a:latin typeface="Times New Roman"/>
                <a:cs typeface="Times New Roman"/>
              </a:rPr>
              <a:t>jika </a:t>
            </a:r>
            <a:r>
              <a:rPr sz="2000" spc="-15" dirty="0">
                <a:latin typeface="Times New Roman"/>
                <a:cs typeface="Times New Roman"/>
              </a:rPr>
              <a:t>manfaat </a:t>
            </a:r>
            <a:r>
              <a:rPr sz="2000" spc="-20" dirty="0">
                <a:latin typeface="Times New Roman"/>
                <a:cs typeface="Times New Roman"/>
              </a:rPr>
              <a:t>yang yang </a:t>
            </a:r>
            <a:r>
              <a:rPr sz="2000" spc="-5" dirty="0">
                <a:latin typeface="Times New Roman"/>
                <a:cs typeface="Times New Roman"/>
              </a:rPr>
              <a:t>diperoleh lebih besar </a:t>
            </a:r>
            <a:r>
              <a:rPr sz="2000" dirty="0">
                <a:latin typeface="Times New Roman"/>
                <a:cs typeface="Times New Roman"/>
              </a:rPr>
              <a:t>dari </a:t>
            </a:r>
            <a:r>
              <a:rPr sz="2000" spc="-5" dirty="0">
                <a:latin typeface="Times New Roman"/>
                <a:cs typeface="Times New Roman"/>
              </a:rPr>
              <a:t>potensi </a:t>
            </a:r>
            <a:r>
              <a:rPr sz="2000" spc="-10" dirty="0">
                <a:latin typeface="Times New Roman"/>
                <a:cs typeface="Times New Roman"/>
              </a:rPr>
              <a:t>risiko </a:t>
            </a:r>
            <a:r>
              <a:rPr sz="2000" dirty="0">
                <a:latin typeface="Times New Roman"/>
                <a:cs typeface="Times New Roman"/>
              </a:rPr>
              <a:t>pada</a:t>
            </a:r>
            <a:r>
              <a:rPr sz="2000" spc="300" dirty="0">
                <a:latin typeface="Times New Roman"/>
                <a:cs typeface="Times New Roman"/>
              </a:rPr>
              <a:t> </a:t>
            </a:r>
            <a:r>
              <a:rPr sz="2000" spc="-5" dirty="0">
                <a:latin typeface="Times New Roman"/>
                <a:cs typeface="Times New Roman"/>
              </a:rPr>
              <a:t>janin.</a:t>
            </a:r>
            <a:endParaRPr sz="2000" dirty="0">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2800" dirty="0" smtClean="0">
                <a:latin typeface="Times New Roman" panose="02020603050405020304" pitchFamily="18" charset="0"/>
                <a:cs typeface="Times New Roman" panose="02020603050405020304" pitchFamily="18" charset="0"/>
              </a:rPr>
              <a:t>B. </a:t>
            </a:r>
            <a:r>
              <a:rPr lang="en-US" sz="2800" dirty="0" err="1" smtClean="0">
                <a:latin typeface="Times New Roman" panose="02020603050405020304" pitchFamily="18" charset="0"/>
                <a:cs typeface="Times New Roman" panose="02020603050405020304" pitchFamily="18" charset="0"/>
              </a:rPr>
              <a:t>Syntocinon</a:t>
            </a:r>
            <a:endParaRPr lang="id-ID"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295400"/>
            <a:ext cx="10972800" cy="4525963"/>
          </a:xfrm>
        </p:spPr>
        <p:txBody>
          <a:bodyPr>
            <a:normAutofit fontScale="77500" lnSpcReduction="20000"/>
          </a:bodyPr>
          <a:lstStyle/>
          <a:p>
            <a:pPr marL="0" indent="0" algn="just">
              <a:buNone/>
            </a:pPr>
            <a:r>
              <a:rPr lang="en-US" sz="2900" dirty="0" err="1" smtClean="0">
                <a:latin typeface="Times New Roman" panose="02020603050405020304" pitchFamily="18" charset="0"/>
                <a:cs typeface="Times New Roman" panose="02020603050405020304" pitchFamily="18" charset="0"/>
              </a:rPr>
              <a:t>Syntocinon</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adalah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obat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golongan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oksitosin</a:t>
            </a:r>
            <a:r>
              <a:rPr lang="en-US" sz="2900" dirty="0">
                <a:latin typeface="Times New Roman" panose="02020603050405020304" pitchFamily="18" charset="0"/>
                <a:cs typeface="Times New Roman" panose="02020603050405020304" pitchFamily="18" charset="0"/>
              </a:rPr>
              <a:t> yang </a:t>
            </a:r>
            <a:r>
              <a:rPr lang="en-US" sz="2900" dirty="0" err="1">
                <a:latin typeface="Times New Roman" panose="02020603050405020304" pitchFamily="18" charset="0"/>
                <a:cs typeface="Times New Roman" panose="02020603050405020304" pitchFamily="18" charset="0"/>
              </a:rPr>
              <a:t>mengandung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hormon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oksitosin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sintetis</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atau</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buatan</a:t>
            </a:r>
            <a:r>
              <a:rPr lang="en-US" sz="2900" dirty="0" smtClean="0">
                <a:latin typeface="Times New Roman" panose="02020603050405020304" pitchFamily="18" charset="0"/>
                <a:cs typeface="Times New Roman" panose="02020603050405020304" pitchFamily="18" charset="0"/>
              </a:rPr>
              <a:t>.</a:t>
            </a:r>
            <a:r>
              <a:rPr lang="id-ID"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Obat</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Syntocinon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tersedia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dalam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bentuk</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cairan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injeksi</a:t>
            </a:r>
            <a:r>
              <a:rPr lang="en-US" sz="2900" dirty="0">
                <a:latin typeface="Times New Roman" panose="02020603050405020304" pitchFamily="18" charset="0"/>
                <a:cs typeface="Times New Roman" panose="02020603050405020304" pitchFamily="18" charset="0"/>
              </a:rPr>
              <a:t> yang </a:t>
            </a:r>
            <a:r>
              <a:rPr lang="en-US" sz="2900" dirty="0" err="1">
                <a:latin typeface="Times New Roman" panose="02020603050405020304" pitchFamily="18" charset="0"/>
                <a:cs typeface="Times New Roman" panose="02020603050405020304" pitchFamily="18" charset="0"/>
              </a:rPr>
              <a:t>disuntikkan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pembuluh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darah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melalui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infus</a:t>
            </a:r>
            <a:r>
              <a:rPr lang="en-US" sz="2900" dirty="0">
                <a:latin typeface="Times New Roman" panose="02020603050405020304" pitchFamily="18" charset="0"/>
                <a:cs typeface="Times New Roman" panose="02020603050405020304" pitchFamily="18" charset="0"/>
              </a:rPr>
              <a:t>.</a:t>
            </a:r>
            <a:endParaRPr lang="id-ID" sz="2900" dirty="0">
              <a:latin typeface="Times New Roman" panose="02020603050405020304" pitchFamily="18" charset="0"/>
              <a:cs typeface="Times New Roman" panose="02020603050405020304" pitchFamily="18" charset="0"/>
            </a:endParaRPr>
          </a:p>
          <a:p>
            <a:pPr algn="just"/>
            <a:r>
              <a:rPr lang="en-US" sz="2900" dirty="0" err="1">
                <a:latin typeface="Times New Roman" panose="02020603050405020304" pitchFamily="18" charset="0"/>
                <a:cs typeface="Times New Roman" panose="02020603050405020304" pitchFamily="18" charset="0"/>
              </a:rPr>
              <a:t>Efek</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samping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obat</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Syntocinon</a:t>
            </a:r>
            <a:endParaRPr lang="id-ID" sz="2900" dirty="0">
              <a:latin typeface="Times New Roman" panose="02020603050405020304" pitchFamily="18" charset="0"/>
              <a:cs typeface="Times New Roman" panose="02020603050405020304" pitchFamily="18" charset="0"/>
            </a:endParaRPr>
          </a:p>
          <a:p>
            <a:pPr marL="0" indent="0" algn="just">
              <a:buNone/>
            </a:pPr>
            <a:r>
              <a:rPr lang="id-ID" sz="2900" dirty="0">
                <a:latin typeface="Times New Roman" panose="02020603050405020304" pitchFamily="18" charset="0"/>
                <a:cs typeface="Times New Roman" panose="02020603050405020304" pitchFamily="18" charset="0"/>
              </a:rPr>
              <a:t> </a:t>
            </a:r>
            <a:r>
              <a:rPr lang="id-ID"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Efek</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samping</a:t>
            </a:r>
            <a:r>
              <a:rPr lang="en-US" sz="2900" dirty="0">
                <a:latin typeface="Times New Roman" panose="02020603050405020304" pitchFamily="18" charset="0"/>
                <a:cs typeface="Times New Roman" panose="02020603050405020304" pitchFamily="18" charset="0"/>
              </a:rPr>
              <a:t> yang </a:t>
            </a:r>
            <a:r>
              <a:rPr lang="en-US" sz="2900" dirty="0" err="1">
                <a:latin typeface="Times New Roman" panose="02020603050405020304" pitchFamily="18" charset="0"/>
                <a:cs typeface="Times New Roman" panose="02020603050405020304" pitchFamily="18" charset="0"/>
              </a:rPr>
              <a:t>mungkin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terjadi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pada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wanita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dari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penggunaan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obat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Syntocinon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adalah</a:t>
            </a:r>
            <a:r>
              <a:rPr lang="en-US" sz="2900" dirty="0">
                <a:latin typeface="Times New Roman" panose="02020603050405020304" pitchFamily="18" charset="0"/>
                <a:cs typeface="Times New Roman" panose="02020603050405020304" pitchFamily="18" charset="0"/>
              </a:rPr>
              <a:t>:</a:t>
            </a:r>
            <a:endParaRPr lang="id-ID" sz="2900" dirty="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smtClean="0">
                <a:latin typeface="Times New Roman" panose="02020603050405020304" pitchFamily="18" charset="0"/>
                <a:cs typeface="Times New Roman" panose="02020603050405020304" pitchFamily="18" charset="0"/>
              </a:rPr>
              <a:t>mual,muntah</a:t>
            </a:r>
            <a:r>
              <a:rPr lang="en-US" sz="2600" dirty="0" smtClean="0">
                <a:latin typeface="Times New Roman" panose="02020603050405020304" pitchFamily="18" charset="0"/>
                <a:cs typeface="Times New Roman" panose="02020603050405020304" pitchFamily="18" charset="0"/>
              </a:rPr>
              <a:t>,</a:t>
            </a:r>
            <a:endParaRPr lang="id-ID" sz="2600" dirty="0" smtClean="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smtClean="0">
                <a:latin typeface="Times New Roman" panose="02020603050405020304" pitchFamily="18" charset="0"/>
                <a:cs typeface="Times New Roman" panose="02020603050405020304" pitchFamily="18" charset="0"/>
              </a:rPr>
              <a:t>bradikardia</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a:t>
            </a:r>
            <a:r>
              <a:rPr lang="en-US" sz="2600" dirty="0" err="1">
                <a:latin typeface="Times New Roman" panose="02020603050405020304" pitchFamily="18" charset="0"/>
                <a:cs typeface="Times New Roman" panose="02020603050405020304" pitchFamily="18" charset="0"/>
              </a:rPr>
              <a:t>detak</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jantung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lebih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lambat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dari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biasanya</a:t>
            </a:r>
            <a:r>
              <a:rPr lang="en-US" sz="2600" dirty="0">
                <a:latin typeface="Times New Roman" panose="02020603050405020304" pitchFamily="18" charset="0"/>
                <a:cs typeface="Times New Roman" panose="02020603050405020304" pitchFamily="18" charset="0"/>
              </a:rPr>
              <a:t>),</a:t>
            </a:r>
            <a:endParaRPr lang="id-ID" sz="2600" dirty="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a:latin typeface="Times New Roman" panose="02020603050405020304" pitchFamily="18" charset="0"/>
                <a:cs typeface="Times New Roman" panose="02020603050405020304" pitchFamily="18" charset="0"/>
              </a:rPr>
              <a:t>sakit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kepala</a:t>
            </a:r>
            <a:r>
              <a:rPr lang="en-US" sz="2600" dirty="0">
                <a:latin typeface="Times New Roman" panose="02020603050405020304" pitchFamily="18" charset="0"/>
                <a:cs typeface="Times New Roman" panose="02020603050405020304" pitchFamily="18" charset="0"/>
              </a:rPr>
              <a:t>,</a:t>
            </a:r>
            <a:endParaRPr lang="id-ID" sz="2600" dirty="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a:latin typeface="Times New Roman" panose="02020603050405020304" pitchFamily="18" charset="0"/>
                <a:cs typeface="Times New Roman" panose="02020603050405020304" pitchFamily="18" charset="0"/>
              </a:rPr>
              <a:t>hipotensi</a:t>
            </a:r>
            <a:r>
              <a:rPr lang="en-US" sz="2600" dirty="0">
                <a:latin typeface="Times New Roman" panose="02020603050405020304" pitchFamily="18" charset="0"/>
                <a:cs typeface="Times New Roman" panose="02020603050405020304" pitchFamily="18" charset="0"/>
              </a:rPr>
              <a:t>,</a:t>
            </a:r>
            <a:endParaRPr lang="id-ID" sz="2600" dirty="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a:latin typeface="Times New Roman" panose="02020603050405020304" pitchFamily="18" charset="0"/>
                <a:cs typeface="Times New Roman" panose="02020603050405020304" pitchFamily="18" charset="0"/>
              </a:rPr>
              <a:t>kompleks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ventrikel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prematur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atau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kontraksi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ventrikel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prematur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dan</a:t>
            </a:r>
            <a:endParaRPr lang="id-ID" sz="2600" dirty="0">
              <a:latin typeface="Times New Roman" panose="02020603050405020304" pitchFamily="18" charset="0"/>
              <a:cs typeface="Times New Roman" panose="02020603050405020304" pitchFamily="18" charset="0"/>
            </a:endParaRPr>
          </a:p>
          <a:p>
            <a:pPr marL="914400" lvl="1" indent="-514350" algn="just">
              <a:buFont typeface="+mj-lt"/>
              <a:buAutoNum type="arabicPeriod"/>
            </a:pPr>
            <a:r>
              <a:rPr lang="en-US" sz="2600" dirty="0" err="1">
                <a:latin typeface="Times New Roman" panose="02020603050405020304" pitchFamily="18" charset="0"/>
                <a:cs typeface="Times New Roman" panose="02020603050405020304" pitchFamily="18" charset="0"/>
              </a:rPr>
              <a:t>kontraksi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rahim</a:t>
            </a:r>
            <a:r>
              <a:rPr lang="en-US" sz="2600" dirty="0">
                <a:latin typeface="Times New Roman" panose="02020603050405020304" pitchFamily="18" charset="0"/>
                <a:cs typeface="Times New Roman" panose="02020603050405020304" pitchFamily="18" charset="0"/>
              </a:rPr>
              <a:t> yang </a:t>
            </a:r>
            <a:r>
              <a:rPr lang="en-US" sz="2600" dirty="0" err="1">
                <a:latin typeface="Times New Roman" panose="02020603050405020304" pitchFamily="18" charset="0"/>
                <a:cs typeface="Times New Roman" panose="02020603050405020304" pitchFamily="18" charset="0"/>
              </a:rPr>
              <a:t>berlebihan</a:t>
            </a:r>
            <a:r>
              <a:rPr lang="en-US" sz="2600" dirty="0">
                <a:latin typeface="Times New Roman" panose="02020603050405020304" pitchFamily="18" charset="0"/>
                <a:cs typeface="Times New Roman" panose="02020603050405020304" pitchFamily="18" charset="0"/>
              </a:rPr>
              <a:t>.</a:t>
            </a:r>
            <a:endParaRPr lang="id-ID" sz="2600" dirty="0">
              <a:latin typeface="Times New Roman" panose="02020603050405020304" pitchFamily="18" charset="0"/>
              <a:cs typeface="Times New Roman" panose="02020603050405020304" pitchFamily="18" charset="0"/>
            </a:endParaRPr>
          </a:p>
          <a:p>
            <a:pPr algn="just"/>
            <a:r>
              <a:rPr lang="en-US" sz="2900" dirty="0" err="1">
                <a:latin typeface="Times New Roman" panose="02020603050405020304" pitchFamily="18" charset="0"/>
                <a:cs typeface="Times New Roman" panose="02020603050405020304" pitchFamily="18" charset="0"/>
              </a:rPr>
              <a:t>Obat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tergolong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dalam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kategori</a:t>
            </a:r>
            <a:r>
              <a:rPr lang="en-US" sz="2900" dirty="0">
                <a:latin typeface="Times New Roman" panose="02020603050405020304" pitchFamily="18" charset="0"/>
                <a:cs typeface="Times New Roman" panose="02020603050405020304" pitchFamily="18" charset="0"/>
              </a:rPr>
              <a:t> A </a:t>
            </a:r>
            <a:r>
              <a:rPr lang="en-US" sz="2900" dirty="0" err="1">
                <a:latin typeface="Times New Roman" panose="02020603050405020304" pitchFamily="18" charset="0"/>
                <a:cs typeface="Times New Roman" panose="02020603050405020304" pitchFamily="18" charset="0"/>
              </a:rPr>
              <a:t>untuk</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ibu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hamil</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Artinya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obat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Syntocinon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tidak</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berisiko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membahayakan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ibu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hamil</a:t>
            </a:r>
            <a:r>
              <a:rPr lang="en-US" sz="2900" dirty="0">
                <a:latin typeface="Times New Roman" panose="02020603050405020304" pitchFamily="18" charset="0"/>
                <a:cs typeface="Times New Roman" panose="02020603050405020304" pitchFamily="18" charset="0"/>
              </a:rPr>
              <a:t>.</a:t>
            </a:r>
            <a:endParaRPr lang="id-ID" sz="2900" dirty="0">
              <a:latin typeface="Times New Roman" panose="02020603050405020304" pitchFamily="18" charset="0"/>
              <a:cs typeface="Times New Roman" panose="02020603050405020304" pitchFamily="18" charset="0"/>
            </a:endParaRPr>
          </a:p>
          <a:p>
            <a:endParaRPr lang="id-ID" b="1" dirty="0"/>
          </a:p>
        </p:txBody>
      </p:sp>
    </p:spTree>
    <p:extLst>
      <p:ext uri="{BB962C8B-B14F-4D97-AF65-F5344CB8AC3E}">
        <p14:creationId xmlns:p14="http://schemas.microsoft.com/office/powerpoint/2010/main" val="732753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2400" y="533400"/>
            <a:ext cx="5940756" cy="584199"/>
          </a:xfrm>
          <a:prstGeom prst="rect">
            <a:avLst/>
          </a:prstGeom>
        </p:spPr>
        <p:txBody>
          <a:bodyPr vert="horz" wrap="square" lIns="0" tIns="0" rIns="0" bIns="0" rtlCol="0">
            <a:spAutoFit/>
          </a:bodyPr>
          <a:lstStyle/>
          <a:p>
            <a:pPr marL="12700">
              <a:lnSpc>
                <a:spcPts val="4525"/>
              </a:lnSpc>
            </a:pPr>
            <a:r>
              <a:rPr sz="4000" b="1" spc="-310" dirty="0" smtClean="0">
                <a:latin typeface="Times New Roman" panose="02020603050405020304" pitchFamily="18" charset="0"/>
                <a:cs typeface="Times New Roman" panose="02020603050405020304" pitchFamily="18" charset="0"/>
              </a:rPr>
              <a:t>2. </a:t>
            </a:r>
            <a:r>
              <a:rPr sz="4000" b="1" spc="-5" dirty="0" err="1" smtClean="0">
                <a:latin typeface="Times New Roman" panose="02020603050405020304" pitchFamily="18" charset="0"/>
                <a:cs typeface="Times New Roman" panose="02020603050405020304" pitchFamily="18" charset="0"/>
              </a:rPr>
              <a:t>Methylergometrin</a:t>
            </a:r>
            <a:r>
              <a:rPr sz="3600" b="1" spc="-5" dirty="0" err="1" smtClean="0">
                <a:latin typeface="Times New Roman" panose="02020603050405020304" pitchFamily="18" charset="0"/>
                <a:cs typeface="Times New Roman" panose="02020603050405020304" pitchFamily="18" charset="0"/>
              </a:rPr>
              <a:t>e</a:t>
            </a:r>
            <a:endParaRPr sz="36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4724400" y="1524000"/>
            <a:ext cx="6564301" cy="4527778"/>
          </a:xfrm>
          <a:prstGeom prst="rect">
            <a:avLst/>
          </a:prstGeom>
        </p:spPr>
        <p:txBody>
          <a:bodyPr vert="horz" wrap="square" lIns="0" tIns="85725" rIns="0" bIns="0" rtlCol="0">
            <a:spAutoFit/>
          </a:bodyPr>
          <a:lstStyle/>
          <a:p>
            <a:pPr marL="12700" marR="5080" algn="just">
              <a:lnSpc>
                <a:spcPct val="80000"/>
              </a:lnSpc>
              <a:spcBef>
                <a:spcPts val="675"/>
              </a:spcBef>
            </a:pPr>
            <a:r>
              <a:rPr sz="2400" spc="-15" dirty="0">
                <a:latin typeface="Times New Roman"/>
                <a:cs typeface="Times New Roman"/>
              </a:rPr>
              <a:t>Methylergometrine </a:t>
            </a:r>
            <a:r>
              <a:rPr sz="2400" spc="-5" dirty="0">
                <a:latin typeface="Times New Roman"/>
                <a:cs typeface="Times New Roman"/>
              </a:rPr>
              <a:t>adalah obat </a:t>
            </a:r>
            <a:r>
              <a:rPr sz="2400" spc="-10" dirty="0">
                <a:latin typeface="Times New Roman"/>
                <a:cs typeface="Times New Roman"/>
              </a:rPr>
              <a:t>generik </a:t>
            </a:r>
            <a:r>
              <a:rPr sz="2400" spc="-25" dirty="0">
                <a:latin typeface="Times New Roman"/>
                <a:cs typeface="Times New Roman"/>
              </a:rPr>
              <a:t>yang </a:t>
            </a:r>
            <a:r>
              <a:rPr sz="2400" spc="-5" dirty="0">
                <a:latin typeface="Times New Roman"/>
                <a:cs typeface="Times New Roman"/>
              </a:rPr>
              <a:t>digunakan </a:t>
            </a:r>
            <a:r>
              <a:rPr sz="2400" dirty="0">
                <a:latin typeface="Times New Roman"/>
                <a:cs typeface="Times New Roman"/>
              </a:rPr>
              <a:t>untuk </a:t>
            </a:r>
            <a:r>
              <a:rPr sz="2400" spc="-10" dirty="0">
                <a:latin typeface="Times New Roman"/>
                <a:cs typeface="Times New Roman"/>
              </a:rPr>
              <a:t>mencegah </a:t>
            </a:r>
            <a:r>
              <a:rPr sz="2400" spc="-5" dirty="0">
                <a:latin typeface="Times New Roman"/>
                <a:cs typeface="Times New Roman"/>
              </a:rPr>
              <a:t>dan  mengobati </a:t>
            </a:r>
            <a:r>
              <a:rPr sz="2400" spc="-10" dirty="0">
                <a:latin typeface="Times New Roman"/>
                <a:cs typeface="Times New Roman"/>
              </a:rPr>
              <a:t>perdarahan </a:t>
            </a:r>
            <a:r>
              <a:rPr sz="2400" spc="-25" dirty="0">
                <a:latin typeface="Times New Roman"/>
                <a:cs typeface="Times New Roman"/>
              </a:rPr>
              <a:t>yang </a:t>
            </a:r>
            <a:r>
              <a:rPr sz="2400" spc="-5" dirty="0">
                <a:latin typeface="Times New Roman"/>
                <a:cs typeface="Times New Roman"/>
              </a:rPr>
              <a:t>terjadi pada postpartum (masa sesudah persalinan) dan  postabortal (sesudah </a:t>
            </a:r>
            <a:r>
              <a:rPr sz="2400" spc="-10" dirty="0">
                <a:latin typeface="Times New Roman"/>
                <a:cs typeface="Times New Roman"/>
              </a:rPr>
              <a:t>keguguran). </a:t>
            </a:r>
            <a:r>
              <a:rPr sz="2400" spc="-15" dirty="0">
                <a:latin typeface="Times New Roman"/>
                <a:cs typeface="Times New Roman"/>
              </a:rPr>
              <a:t>Methylergometrine </a:t>
            </a:r>
            <a:r>
              <a:rPr sz="2400" spc="-5" dirty="0">
                <a:latin typeface="Times New Roman"/>
                <a:cs typeface="Times New Roman"/>
              </a:rPr>
              <a:t>bekerja </a:t>
            </a:r>
            <a:r>
              <a:rPr sz="2400" spc="-10" dirty="0">
                <a:latin typeface="Times New Roman"/>
                <a:cs typeface="Times New Roman"/>
              </a:rPr>
              <a:t>dengan </a:t>
            </a:r>
            <a:r>
              <a:rPr sz="2400" spc="-5" dirty="0">
                <a:latin typeface="Times New Roman"/>
                <a:cs typeface="Times New Roman"/>
              </a:rPr>
              <a:t>cara  </a:t>
            </a:r>
            <a:r>
              <a:rPr sz="2400" dirty="0">
                <a:latin typeface="Times New Roman"/>
                <a:cs typeface="Times New Roman"/>
              </a:rPr>
              <a:t>menstimulasi otot polos </a:t>
            </a:r>
            <a:r>
              <a:rPr sz="2400" spc="-5" dirty="0">
                <a:latin typeface="Times New Roman"/>
                <a:cs typeface="Times New Roman"/>
              </a:rPr>
              <a:t>rahim </a:t>
            </a:r>
            <a:r>
              <a:rPr sz="2400" dirty="0">
                <a:latin typeface="Times New Roman"/>
                <a:cs typeface="Times New Roman"/>
              </a:rPr>
              <a:t>dan </a:t>
            </a:r>
            <a:r>
              <a:rPr sz="2400" spc="-5" dirty="0">
                <a:latin typeface="Times New Roman"/>
                <a:cs typeface="Times New Roman"/>
              </a:rPr>
              <a:t>vaskular </a:t>
            </a:r>
            <a:r>
              <a:rPr sz="2400" spc="-15" dirty="0">
                <a:latin typeface="Times New Roman"/>
                <a:cs typeface="Times New Roman"/>
              </a:rPr>
              <a:t>agar </a:t>
            </a:r>
            <a:r>
              <a:rPr sz="2400" spc="-5" dirty="0">
                <a:latin typeface="Times New Roman"/>
                <a:cs typeface="Times New Roman"/>
              </a:rPr>
              <a:t>dapat berkontraksi, </a:t>
            </a:r>
            <a:r>
              <a:rPr sz="2400" spc="-10" dirty="0">
                <a:latin typeface="Times New Roman"/>
                <a:cs typeface="Times New Roman"/>
              </a:rPr>
              <a:t>sehingga  perdarahan </a:t>
            </a:r>
            <a:r>
              <a:rPr sz="2400" spc="-5" dirty="0">
                <a:latin typeface="Times New Roman"/>
                <a:cs typeface="Times New Roman"/>
              </a:rPr>
              <a:t>dapat </a:t>
            </a:r>
            <a:r>
              <a:rPr sz="2400" spc="-10" dirty="0">
                <a:latin typeface="Times New Roman"/>
                <a:cs typeface="Times New Roman"/>
              </a:rPr>
              <a:t>berkurang. </a:t>
            </a:r>
            <a:r>
              <a:rPr sz="2400" spc="-15" dirty="0">
                <a:latin typeface="Times New Roman"/>
                <a:cs typeface="Times New Roman"/>
              </a:rPr>
              <a:t>Methylergometrine </a:t>
            </a:r>
            <a:r>
              <a:rPr sz="2400" spc="-5" dirty="0">
                <a:latin typeface="Times New Roman"/>
                <a:cs typeface="Times New Roman"/>
              </a:rPr>
              <a:t>tersedia dalam bentuk sediaan  </a:t>
            </a:r>
            <a:r>
              <a:rPr sz="2400" spc="-10" dirty="0">
                <a:latin typeface="Times New Roman"/>
                <a:cs typeface="Times New Roman"/>
              </a:rPr>
              <a:t>cairan </a:t>
            </a:r>
            <a:r>
              <a:rPr sz="2400" spc="-5" dirty="0">
                <a:latin typeface="Times New Roman"/>
                <a:cs typeface="Times New Roman"/>
              </a:rPr>
              <a:t>injeksi </a:t>
            </a:r>
            <a:r>
              <a:rPr sz="2400" spc="-5" dirty="0" err="1">
                <a:latin typeface="Times New Roman"/>
                <a:cs typeface="Times New Roman"/>
              </a:rPr>
              <a:t>dan</a:t>
            </a:r>
            <a:r>
              <a:rPr sz="2400" spc="10" dirty="0">
                <a:latin typeface="Times New Roman"/>
                <a:cs typeface="Times New Roman"/>
              </a:rPr>
              <a:t> </a:t>
            </a:r>
            <a:r>
              <a:rPr sz="2400" spc="-5" dirty="0" smtClean="0">
                <a:latin typeface="Times New Roman"/>
                <a:cs typeface="Times New Roman"/>
              </a:rPr>
              <a:t>tablet.</a:t>
            </a:r>
          </a:p>
          <a:p>
            <a:pPr marL="355600" marR="5080" indent="-342900" algn="just">
              <a:lnSpc>
                <a:spcPct val="80000"/>
              </a:lnSpc>
              <a:spcBef>
                <a:spcPts val="675"/>
              </a:spcBef>
              <a:buFont typeface="Arial" panose="020B0604020202020204" pitchFamily="34" charset="0"/>
              <a:buChar char="•"/>
            </a:pPr>
            <a:r>
              <a:rPr lang="id-ID" sz="2000" b="1" dirty="0">
                <a:latin typeface="Times New Roman"/>
                <a:cs typeface="Times New Roman"/>
              </a:rPr>
              <a:t>Aturan pakai </a:t>
            </a:r>
            <a:r>
              <a:rPr lang="id-ID" sz="2000" b="1" dirty="0" smtClean="0">
                <a:latin typeface="Times New Roman"/>
                <a:cs typeface="Times New Roman"/>
              </a:rPr>
              <a:t>: </a:t>
            </a:r>
            <a:r>
              <a:rPr lang="id-ID" sz="2400" dirty="0" smtClean="0">
                <a:latin typeface="Times New Roman"/>
                <a:cs typeface="Times New Roman"/>
              </a:rPr>
              <a:t>Intramuskular</a:t>
            </a:r>
            <a:r>
              <a:rPr lang="id-ID" sz="2400" dirty="0">
                <a:latin typeface="Times New Roman"/>
                <a:cs typeface="Times New Roman"/>
              </a:rPr>
              <a:t>/ </a:t>
            </a:r>
            <a:r>
              <a:rPr lang="id-ID" sz="2400" dirty="0" smtClean="0">
                <a:latin typeface="Times New Roman"/>
                <a:cs typeface="Times New Roman"/>
              </a:rPr>
              <a:t>di </a:t>
            </a:r>
            <a:r>
              <a:rPr lang="id-ID" sz="2400" dirty="0">
                <a:latin typeface="Times New Roman"/>
                <a:cs typeface="Times New Roman"/>
              </a:rPr>
              <a:t>suntikkan ke otot</a:t>
            </a:r>
          </a:p>
          <a:p>
            <a:pPr marL="12700" marR="5080" algn="just">
              <a:lnSpc>
                <a:spcPct val="80000"/>
              </a:lnSpc>
              <a:spcBef>
                <a:spcPts val="675"/>
              </a:spcBef>
            </a:pPr>
            <a:r>
              <a:rPr lang="id-ID" sz="2400" dirty="0">
                <a:latin typeface="Times New Roman"/>
                <a:cs typeface="Times New Roman"/>
              </a:rPr>
              <a:t>Pengobatan dan mencegah perdarahan postpartum dan postabortal  Dewasa: diberikan dosis 200 mcg. Dapat diulang setiap 2-4 </a:t>
            </a:r>
            <a:r>
              <a:rPr lang="id-ID" sz="2400" dirty="0" smtClean="0">
                <a:latin typeface="Times New Roman"/>
                <a:cs typeface="Times New Roman"/>
              </a:rPr>
              <a:t>jam. Maksimal</a:t>
            </a:r>
            <a:r>
              <a:rPr lang="id-ID" sz="2400" dirty="0">
                <a:latin typeface="Times New Roman"/>
                <a:cs typeface="Times New Roman"/>
              </a:rPr>
              <a:t>: 5 dosis.</a:t>
            </a:r>
            <a:endParaRPr sz="2400" dirty="0">
              <a:latin typeface="Times New Roman"/>
              <a:cs typeface="Times New Roman"/>
            </a:endParaRPr>
          </a:p>
          <a:p>
            <a:pPr marL="241300" indent="-228600">
              <a:lnSpc>
                <a:spcPct val="100000"/>
              </a:lnSpc>
              <a:spcBef>
                <a:spcPts val="434"/>
              </a:spcBef>
              <a:buFont typeface="Arial"/>
              <a:buChar char="•"/>
              <a:tabLst>
                <a:tab pos="241300" algn="l"/>
              </a:tabLst>
            </a:pPr>
            <a:r>
              <a:rPr sz="2000" b="1" spc="-10" dirty="0">
                <a:latin typeface="Times New Roman"/>
                <a:cs typeface="Times New Roman"/>
              </a:rPr>
              <a:t>Kategori </a:t>
            </a:r>
            <a:r>
              <a:rPr sz="2000" b="1" dirty="0">
                <a:latin typeface="Times New Roman"/>
                <a:cs typeface="Times New Roman"/>
              </a:rPr>
              <a:t>: </a:t>
            </a:r>
            <a:r>
              <a:rPr sz="2400" dirty="0">
                <a:latin typeface="Times New Roman"/>
                <a:cs typeface="Times New Roman"/>
              </a:rPr>
              <a:t>obat</a:t>
            </a:r>
            <a:r>
              <a:rPr sz="2400" spc="20" dirty="0">
                <a:latin typeface="Times New Roman"/>
                <a:cs typeface="Times New Roman"/>
              </a:rPr>
              <a:t> </a:t>
            </a:r>
            <a:r>
              <a:rPr sz="2400" spc="-10" dirty="0">
                <a:latin typeface="Times New Roman"/>
                <a:cs typeface="Times New Roman"/>
              </a:rPr>
              <a:t>keras</a:t>
            </a:r>
            <a:endParaRPr sz="2400" dirty="0">
              <a:latin typeface="Times New Roman"/>
              <a:cs typeface="Times New Roman"/>
            </a:endParaRPr>
          </a:p>
        </p:txBody>
      </p:sp>
      <p:sp>
        <p:nvSpPr>
          <p:cNvPr id="4" name="object 4"/>
          <p:cNvSpPr/>
          <p:nvPr/>
        </p:nvSpPr>
        <p:spPr>
          <a:xfrm>
            <a:off x="457200" y="1828800"/>
            <a:ext cx="3810001" cy="205435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4400" y="228600"/>
            <a:ext cx="10439400" cy="9303829"/>
          </a:xfrm>
          <a:prstGeom prst="rect">
            <a:avLst/>
          </a:prstGeom>
        </p:spPr>
        <p:txBody>
          <a:bodyPr vert="horz" wrap="square" lIns="0" tIns="95250" rIns="0" bIns="0" numCol="2" rtlCol="0">
            <a:spAutoFit/>
          </a:bodyPr>
          <a:lstStyle/>
          <a:p>
            <a:pPr marL="241300" indent="-228600" algn="just">
              <a:lnSpc>
                <a:spcPct val="100000"/>
              </a:lnSpc>
              <a:spcBef>
                <a:spcPts val="655"/>
              </a:spcBef>
              <a:buFont typeface="Arial"/>
              <a:buChar char="•"/>
              <a:tabLst>
                <a:tab pos="241300" algn="l"/>
              </a:tabLst>
            </a:pPr>
            <a:r>
              <a:rPr sz="2000" b="1" dirty="0" err="1" smtClean="0">
                <a:latin typeface="Times New Roman"/>
                <a:cs typeface="Times New Roman"/>
              </a:rPr>
              <a:t>Kegunaan</a:t>
            </a:r>
            <a:r>
              <a:rPr sz="2000" b="1" dirty="0" smtClean="0">
                <a:latin typeface="Times New Roman"/>
                <a:cs typeface="Times New Roman"/>
              </a:rPr>
              <a:t> </a:t>
            </a:r>
            <a:r>
              <a:rPr sz="2000" b="1" dirty="0" err="1">
                <a:latin typeface="Times New Roman"/>
                <a:cs typeface="Times New Roman"/>
              </a:rPr>
              <a:t>obat</a:t>
            </a:r>
            <a:r>
              <a:rPr sz="2000" b="1" spc="-110" dirty="0">
                <a:latin typeface="Times New Roman"/>
                <a:cs typeface="Times New Roman"/>
              </a:rPr>
              <a:t> </a:t>
            </a:r>
            <a:r>
              <a:rPr sz="2000" b="1" dirty="0" smtClean="0">
                <a:latin typeface="Times New Roman"/>
                <a:cs typeface="Times New Roman"/>
              </a:rPr>
              <a:t>: </a:t>
            </a:r>
            <a:r>
              <a:rPr sz="2000" spc="-5" dirty="0" err="1" smtClean="0">
                <a:latin typeface="Times New Roman"/>
                <a:cs typeface="Times New Roman"/>
              </a:rPr>
              <a:t>Methylergometrine</a:t>
            </a:r>
            <a:r>
              <a:rPr sz="2000" spc="-5" dirty="0" smtClean="0">
                <a:latin typeface="Times New Roman"/>
                <a:cs typeface="Times New Roman"/>
              </a:rPr>
              <a:t> </a:t>
            </a:r>
            <a:r>
              <a:rPr sz="2000" spc="-5" dirty="0">
                <a:latin typeface="Times New Roman"/>
                <a:cs typeface="Times New Roman"/>
              </a:rPr>
              <a:t>digunakan </a:t>
            </a:r>
            <a:r>
              <a:rPr sz="2000" spc="5" dirty="0">
                <a:latin typeface="Times New Roman"/>
                <a:cs typeface="Times New Roman"/>
              </a:rPr>
              <a:t>untuk </a:t>
            </a:r>
            <a:r>
              <a:rPr sz="2000" spc="-5" dirty="0">
                <a:latin typeface="Times New Roman"/>
                <a:cs typeface="Times New Roman"/>
              </a:rPr>
              <a:t>mencegah </a:t>
            </a:r>
            <a:r>
              <a:rPr sz="2000" spc="5" dirty="0">
                <a:latin typeface="Times New Roman"/>
                <a:cs typeface="Times New Roman"/>
              </a:rPr>
              <a:t>dan</a:t>
            </a:r>
            <a:r>
              <a:rPr sz="2000" spc="-210" dirty="0">
                <a:latin typeface="Times New Roman"/>
                <a:cs typeface="Times New Roman"/>
              </a:rPr>
              <a:t> </a:t>
            </a:r>
            <a:r>
              <a:rPr sz="2000" dirty="0">
                <a:latin typeface="Times New Roman"/>
                <a:cs typeface="Times New Roman"/>
              </a:rPr>
              <a:t>mengobati  perdarahan </a:t>
            </a:r>
            <a:r>
              <a:rPr sz="2000" spc="-5" dirty="0">
                <a:latin typeface="Times New Roman"/>
                <a:cs typeface="Times New Roman"/>
              </a:rPr>
              <a:t>yang </a:t>
            </a:r>
            <a:r>
              <a:rPr sz="2000" dirty="0">
                <a:latin typeface="Times New Roman"/>
                <a:cs typeface="Times New Roman"/>
              </a:rPr>
              <a:t>terjadi </a:t>
            </a:r>
            <a:r>
              <a:rPr sz="2000" spc="5" dirty="0">
                <a:latin typeface="Times New Roman"/>
                <a:cs typeface="Times New Roman"/>
              </a:rPr>
              <a:t>pada </a:t>
            </a:r>
            <a:r>
              <a:rPr sz="2000" dirty="0">
                <a:latin typeface="Times New Roman"/>
                <a:cs typeface="Times New Roman"/>
              </a:rPr>
              <a:t>postpartum </a:t>
            </a:r>
            <a:r>
              <a:rPr sz="2000" spc="5" dirty="0">
                <a:latin typeface="Times New Roman"/>
                <a:cs typeface="Times New Roman"/>
              </a:rPr>
              <a:t>dan</a:t>
            </a:r>
            <a:r>
              <a:rPr sz="2000" spc="-290" dirty="0">
                <a:latin typeface="Times New Roman"/>
                <a:cs typeface="Times New Roman"/>
              </a:rPr>
              <a:t> </a:t>
            </a:r>
            <a:r>
              <a:rPr sz="2000" dirty="0" err="1">
                <a:latin typeface="Times New Roman"/>
                <a:cs typeface="Times New Roman"/>
              </a:rPr>
              <a:t>postabortal</a:t>
            </a:r>
            <a:r>
              <a:rPr sz="2000" dirty="0" smtClean="0">
                <a:latin typeface="Times New Roman"/>
                <a:cs typeface="Times New Roman"/>
              </a:rPr>
              <a:t>. </a:t>
            </a:r>
          </a:p>
          <a:p>
            <a:pPr marL="241300" indent="-228600" algn="just">
              <a:lnSpc>
                <a:spcPct val="100000"/>
              </a:lnSpc>
              <a:spcBef>
                <a:spcPts val="655"/>
              </a:spcBef>
              <a:buFont typeface="Arial"/>
              <a:buChar char="•"/>
              <a:tabLst>
                <a:tab pos="241300" algn="l"/>
              </a:tabLst>
            </a:pPr>
            <a:r>
              <a:rPr lang="id-ID" sz="2000" b="1" dirty="0">
                <a:latin typeface="Times New Roman"/>
                <a:cs typeface="Times New Roman"/>
              </a:rPr>
              <a:t>Cara penggunaan : </a:t>
            </a:r>
            <a:r>
              <a:rPr lang="id-ID" sz="2000" dirty="0">
                <a:latin typeface="Times New Roman"/>
                <a:cs typeface="Times New Roman"/>
              </a:rPr>
              <a:t>Methylergometrine termasuk dalam golongan obat keras, maka dari itu penggunaan obat  ini harus dengan anjuran dokter dan dilakukan oleh tenaga medis profesional.</a:t>
            </a:r>
          </a:p>
          <a:p>
            <a:pPr marL="241300" indent="-228600" algn="just">
              <a:lnSpc>
                <a:spcPct val="100000"/>
              </a:lnSpc>
              <a:spcBef>
                <a:spcPts val="655"/>
              </a:spcBef>
              <a:buFont typeface="Arial"/>
              <a:buChar char="•"/>
              <a:tabLst>
                <a:tab pos="241300" algn="l"/>
              </a:tabLst>
            </a:pPr>
            <a:r>
              <a:rPr lang="id-ID" sz="2000" b="1" dirty="0">
                <a:latin typeface="Times New Roman"/>
                <a:cs typeface="Times New Roman"/>
              </a:rPr>
              <a:t>Dosis obat </a:t>
            </a:r>
            <a:r>
              <a:rPr lang="id-ID" sz="2000" b="1" dirty="0" smtClean="0">
                <a:latin typeface="Times New Roman"/>
                <a:cs typeface="Times New Roman"/>
              </a:rPr>
              <a:t>: </a:t>
            </a:r>
          </a:p>
          <a:p>
            <a:pPr marL="355600" indent="-342900" algn="just">
              <a:lnSpc>
                <a:spcPct val="100000"/>
              </a:lnSpc>
              <a:spcBef>
                <a:spcPts val="655"/>
              </a:spcBef>
              <a:buFont typeface="Wingdings" panose="05000000000000000000" pitchFamily="2" charset="2"/>
              <a:buChar char="ü"/>
              <a:tabLst>
                <a:tab pos="241300" algn="l"/>
              </a:tabLst>
            </a:pPr>
            <a:r>
              <a:rPr lang="id-ID" sz="2000" dirty="0" smtClean="0">
                <a:latin typeface="Times New Roman"/>
                <a:cs typeface="Times New Roman"/>
              </a:rPr>
              <a:t>Intramuskular</a:t>
            </a:r>
            <a:r>
              <a:rPr lang="id-ID" sz="2000" dirty="0">
                <a:latin typeface="Times New Roman"/>
                <a:cs typeface="Times New Roman"/>
              </a:rPr>
              <a:t>/ Di suntikkan ke </a:t>
            </a:r>
            <a:r>
              <a:rPr lang="id-ID" sz="2000" dirty="0" smtClean="0">
                <a:latin typeface="Times New Roman"/>
                <a:cs typeface="Times New Roman"/>
              </a:rPr>
              <a:t>otot </a:t>
            </a:r>
          </a:p>
          <a:p>
            <a:pPr marL="355600" indent="-342900" algn="just">
              <a:lnSpc>
                <a:spcPct val="100000"/>
              </a:lnSpc>
              <a:spcBef>
                <a:spcPts val="655"/>
              </a:spcBef>
              <a:buFont typeface="Wingdings" panose="05000000000000000000" pitchFamily="2" charset="2"/>
              <a:buChar char="ü"/>
              <a:tabLst>
                <a:tab pos="241300" algn="l"/>
              </a:tabLst>
            </a:pPr>
            <a:r>
              <a:rPr lang="id-ID" sz="2000" dirty="0" smtClean="0">
                <a:latin typeface="Times New Roman"/>
                <a:cs typeface="Times New Roman"/>
              </a:rPr>
              <a:t>Pengobatan </a:t>
            </a:r>
            <a:r>
              <a:rPr lang="id-ID" sz="2000" dirty="0">
                <a:latin typeface="Times New Roman"/>
                <a:cs typeface="Times New Roman"/>
              </a:rPr>
              <a:t>dan mencegah perdarahan postpartum dan postabortal</a:t>
            </a:r>
          </a:p>
          <a:p>
            <a:pPr marL="355600" indent="-342900" algn="just">
              <a:lnSpc>
                <a:spcPct val="100000"/>
              </a:lnSpc>
              <a:spcBef>
                <a:spcPts val="655"/>
              </a:spcBef>
              <a:buFont typeface="Wingdings" panose="05000000000000000000" pitchFamily="2" charset="2"/>
              <a:buChar char="ü"/>
              <a:tabLst>
                <a:tab pos="241300" algn="l"/>
              </a:tabLst>
            </a:pPr>
            <a:r>
              <a:rPr lang="id-ID" sz="2000" dirty="0">
                <a:latin typeface="Times New Roman"/>
                <a:cs typeface="Times New Roman"/>
              </a:rPr>
              <a:t>Dewasa: diberikan dosis 200 mcg. Dapat diulang setiap 2-4 jam. Maksimal: 5 dosis.</a:t>
            </a:r>
          </a:p>
          <a:p>
            <a:pPr marL="355600" indent="-342900" algn="just">
              <a:lnSpc>
                <a:spcPct val="100000"/>
              </a:lnSpc>
              <a:spcBef>
                <a:spcPts val="655"/>
              </a:spcBef>
              <a:buFont typeface="Wingdings" panose="05000000000000000000" pitchFamily="2" charset="2"/>
              <a:buChar char="ü"/>
              <a:tabLst>
                <a:tab pos="241300" algn="l"/>
              </a:tabLst>
            </a:pPr>
            <a:r>
              <a:rPr lang="id-ID" sz="2000" dirty="0">
                <a:latin typeface="Times New Roman"/>
                <a:cs typeface="Times New Roman"/>
              </a:rPr>
              <a:t>Intravena/ Di suntikkan melalui pembuluh darah</a:t>
            </a:r>
          </a:p>
          <a:p>
            <a:pPr marL="355600" indent="-342900" algn="just">
              <a:spcBef>
                <a:spcPts val="655"/>
              </a:spcBef>
              <a:buFont typeface="Wingdings" panose="05000000000000000000" pitchFamily="2" charset="2"/>
              <a:buChar char="ü"/>
              <a:tabLst>
                <a:tab pos="241300" algn="l"/>
              </a:tabLst>
            </a:pPr>
            <a:r>
              <a:rPr lang="id-ID" sz="2000" dirty="0">
                <a:latin typeface="Times New Roman"/>
                <a:cs typeface="Times New Roman"/>
              </a:rPr>
              <a:t>Pengobatan dan mencegah perdarahan postpartum dan </a:t>
            </a:r>
            <a:r>
              <a:rPr lang="id-ID" sz="2000" dirty="0" smtClean="0">
                <a:latin typeface="Times New Roman"/>
                <a:cs typeface="Times New Roman"/>
              </a:rPr>
              <a:t>postabortal</a:t>
            </a:r>
          </a:p>
          <a:p>
            <a:pPr marL="355600" indent="-342900" algn="just">
              <a:spcBef>
                <a:spcPts val="655"/>
              </a:spcBef>
              <a:buFont typeface="Wingdings" panose="05000000000000000000" pitchFamily="2" charset="2"/>
              <a:buChar char="ü"/>
              <a:tabLst>
                <a:tab pos="241300" algn="l"/>
              </a:tabLst>
            </a:pPr>
            <a:endParaRPr lang="id-ID" sz="2000" dirty="0">
              <a:latin typeface="Times New Roman"/>
              <a:cs typeface="Times New Roman"/>
            </a:endParaRPr>
          </a:p>
          <a:p>
            <a:pPr marL="355600" indent="-342900" algn="just">
              <a:spcBef>
                <a:spcPts val="655"/>
              </a:spcBef>
              <a:buFont typeface="Wingdings" panose="05000000000000000000" pitchFamily="2" charset="2"/>
              <a:buChar char="ü"/>
              <a:tabLst>
                <a:tab pos="241300" algn="l"/>
              </a:tabLst>
            </a:pPr>
            <a:endParaRPr lang="id-ID" sz="2000" dirty="0" smtClean="0">
              <a:latin typeface="Times New Roman"/>
              <a:cs typeface="Times New Roman"/>
            </a:endParaRPr>
          </a:p>
          <a:p>
            <a:pPr marL="355600" indent="-342900" algn="just">
              <a:spcBef>
                <a:spcPts val="655"/>
              </a:spcBef>
              <a:buFont typeface="Wingdings" panose="05000000000000000000" pitchFamily="2" charset="2"/>
              <a:buChar char="ü"/>
              <a:tabLst>
                <a:tab pos="241300" algn="l"/>
              </a:tabLst>
            </a:pPr>
            <a:endParaRPr lang="id-ID" sz="2000" dirty="0">
              <a:latin typeface="Times New Roman"/>
              <a:cs typeface="Times New Roman"/>
            </a:endParaRPr>
          </a:p>
          <a:p>
            <a:pPr marL="355600" indent="-342900" algn="just">
              <a:spcBef>
                <a:spcPts val="655"/>
              </a:spcBef>
              <a:buFont typeface="Wingdings" panose="05000000000000000000" pitchFamily="2" charset="2"/>
              <a:buChar char="ü"/>
              <a:tabLst>
                <a:tab pos="241300" algn="l"/>
              </a:tabLst>
            </a:pPr>
            <a:endParaRPr lang="id-ID" sz="2000" dirty="0" smtClean="0">
              <a:latin typeface="Times New Roman"/>
              <a:cs typeface="Times New Roman"/>
            </a:endParaRPr>
          </a:p>
          <a:p>
            <a:pPr marL="355600" indent="-342900" algn="just">
              <a:spcBef>
                <a:spcPts val="655"/>
              </a:spcBef>
              <a:buFont typeface="Wingdings" panose="05000000000000000000" pitchFamily="2" charset="2"/>
              <a:buChar char="ü"/>
              <a:tabLst>
                <a:tab pos="241300" algn="l"/>
              </a:tabLst>
            </a:pPr>
            <a:endParaRPr lang="id-ID" sz="2000" dirty="0">
              <a:latin typeface="Times New Roman"/>
              <a:cs typeface="Times New Roman"/>
            </a:endParaRPr>
          </a:p>
          <a:p>
            <a:pPr marL="355600" indent="-342900" algn="just">
              <a:spcBef>
                <a:spcPts val="655"/>
              </a:spcBef>
              <a:buFont typeface="Wingdings" panose="05000000000000000000" pitchFamily="2" charset="2"/>
              <a:buChar char="ü"/>
              <a:tabLst>
                <a:tab pos="241300" algn="l"/>
              </a:tabLst>
            </a:pPr>
            <a:endParaRPr lang="id-ID" sz="2000" dirty="0" smtClean="0">
              <a:latin typeface="Times New Roman"/>
              <a:cs typeface="Times New Roman"/>
            </a:endParaRPr>
          </a:p>
          <a:p>
            <a:pPr marL="12700" algn="just">
              <a:spcBef>
                <a:spcPts val="655"/>
              </a:spcBef>
              <a:tabLst>
                <a:tab pos="241300" algn="l"/>
              </a:tabLst>
            </a:pPr>
            <a:endParaRPr lang="id-ID" sz="2000" dirty="0">
              <a:latin typeface="Times New Roman"/>
              <a:cs typeface="Times New Roman"/>
            </a:endParaRPr>
          </a:p>
          <a:p>
            <a:pPr marL="812800" lvl="1" indent="-342900" algn="just">
              <a:spcBef>
                <a:spcPts val="655"/>
              </a:spcBef>
              <a:buFont typeface="Wingdings" panose="05000000000000000000" pitchFamily="2" charset="2"/>
              <a:buChar char="ü"/>
              <a:tabLst>
                <a:tab pos="241300" algn="l"/>
              </a:tabLst>
            </a:pPr>
            <a:r>
              <a:rPr lang="id-ID" sz="2000" dirty="0">
                <a:latin typeface="Times New Roman"/>
                <a:cs typeface="Times New Roman"/>
              </a:rPr>
              <a:t>Dewasa: Sebagai tindakan darurat: diberikan dosis 200 mcg dengan injeksi lambat selama setidaknya 1 menit,</a:t>
            </a:r>
          </a:p>
          <a:p>
            <a:pPr marL="812800" lvl="1" indent="-342900" algn="just">
              <a:spcBef>
                <a:spcPts val="655"/>
              </a:spcBef>
              <a:buFont typeface="Wingdings" panose="05000000000000000000" pitchFamily="2" charset="2"/>
              <a:buChar char="ü"/>
              <a:tabLst>
                <a:tab pos="241300" algn="l"/>
              </a:tabLst>
            </a:pPr>
            <a:r>
              <a:rPr lang="id-ID" sz="2000" dirty="0">
                <a:latin typeface="Times New Roman"/>
                <a:cs typeface="Times New Roman"/>
              </a:rPr>
              <a:t>dapat diulang setiap 2-4 jam, hingga maksimal 5 dosis.</a:t>
            </a:r>
          </a:p>
          <a:p>
            <a:pPr marL="698500" lvl="1" indent="-228600" algn="just">
              <a:spcBef>
                <a:spcPts val="655"/>
              </a:spcBef>
              <a:buFont typeface="Arial"/>
              <a:buChar char="•"/>
              <a:tabLst>
                <a:tab pos="241300" algn="l"/>
              </a:tabLst>
            </a:pPr>
            <a:r>
              <a:rPr lang="id-ID" sz="2000" b="1" dirty="0">
                <a:latin typeface="Times New Roman"/>
                <a:cs typeface="Times New Roman"/>
              </a:rPr>
              <a:t>Efek samping : </a:t>
            </a:r>
            <a:r>
              <a:rPr lang="id-ID" sz="2000" dirty="0">
                <a:latin typeface="Times New Roman"/>
                <a:cs typeface="Times New Roman"/>
              </a:rPr>
              <a:t>Efek samping yang mungkin terjadi adalah: Sakit kepala, pusing, Tinitus (telinga berbunyi denging), Mual muntah, Diare, Hipertensi, Nyeri dada sementara, Jantung berdebar, Reaksi alergi.</a:t>
            </a:r>
          </a:p>
          <a:p>
            <a:pPr marL="698500" lvl="1" indent="-228600" algn="just">
              <a:spcBef>
                <a:spcPts val="655"/>
              </a:spcBef>
              <a:buFont typeface="Arial"/>
              <a:buChar char="•"/>
              <a:tabLst>
                <a:tab pos="241300" algn="l"/>
              </a:tabLst>
            </a:pPr>
            <a:r>
              <a:rPr lang="id-ID" sz="2000" b="1" dirty="0">
                <a:latin typeface="Times New Roman"/>
                <a:cs typeface="Times New Roman"/>
              </a:rPr>
              <a:t>Kategori aman kehamilan </a:t>
            </a:r>
            <a:r>
              <a:rPr lang="id-ID" sz="2000" dirty="0">
                <a:latin typeface="Times New Roman"/>
                <a:cs typeface="Times New Roman"/>
              </a:rPr>
              <a:t>: Badan Pengawas Obat dan Makanan Amerika Serikat </a:t>
            </a:r>
            <a:r>
              <a:rPr lang="id-ID" sz="2000" dirty="0" smtClean="0">
                <a:latin typeface="Times New Roman"/>
                <a:cs typeface="Times New Roman"/>
              </a:rPr>
              <a:t>mengategorikan </a:t>
            </a:r>
            <a:r>
              <a:rPr lang="id-ID" sz="2000" dirty="0">
                <a:latin typeface="Times New Roman"/>
                <a:cs typeface="Times New Roman"/>
              </a:rPr>
              <a:t>Methylergometrine ke dalam kategori C: menunjukkan efek buruk pada </a:t>
            </a:r>
            <a:r>
              <a:rPr lang="id-ID" sz="2000" dirty="0" smtClean="0">
                <a:latin typeface="Times New Roman"/>
                <a:cs typeface="Times New Roman"/>
              </a:rPr>
              <a:t>janin.</a:t>
            </a:r>
            <a:endParaRPr sz="2800" dirty="0" smtClean="0">
              <a:latin typeface="Times New Roman"/>
              <a:cs typeface="Times New Roman"/>
            </a:endParaRPr>
          </a:p>
          <a:p>
            <a:pPr marL="12700" marR="498475">
              <a:lnSpc>
                <a:spcPts val="3030"/>
              </a:lnSpc>
              <a:spcBef>
                <a:spcPts val="1045"/>
              </a:spcBef>
            </a:pPr>
            <a:endParaRPr sz="2800" dirty="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0"/>
            <a:ext cx="13030200" cy="7807907"/>
          </a:xfrm>
          <a:prstGeom prst="rect">
            <a:avLst/>
          </a:prstGeom>
        </p:spPr>
        <p:txBody>
          <a:bodyPr vert="horz" wrap="square" lIns="0" tIns="112395" rIns="0" bIns="0" rtlCol="0">
            <a:spAutoFit/>
          </a:bodyPr>
          <a:lstStyle/>
          <a:p>
            <a:pPr marL="12700" algn="ctr">
              <a:lnSpc>
                <a:spcPct val="100000"/>
              </a:lnSpc>
              <a:spcBef>
                <a:spcPts val="770"/>
              </a:spcBef>
            </a:pPr>
            <a:r>
              <a:rPr lang="id-ID" sz="2800" b="1" dirty="0" smtClean="0">
                <a:latin typeface="Times New Roman"/>
                <a:cs typeface="Times New Roman"/>
              </a:rPr>
              <a:t>3</a:t>
            </a:r>
            <a:r>
              <a:rPr lang="id-ID" sz="2800" b="1" dirty="0">
                <a:latin typeface="Times New Roman"/>
                <a:cs typeface="Times New Roman"/>
              </a:rPr>
              <a:t>. Otsu-MgSO4 40</a:t>
            </a:r>
            <a:r>
              <a:rPr lang="id-ID" sz="2800" b="1" dirty="0" smtClean="0">
                <a:latin typeface="Times New Roman"/>
                <a:cs typeface="Times New Roman"/>
              </a:rPr>
              <a:t>%</a:t>
            </a:r>
          </a:p>
          <a:p>
            <a:pPr marL="3213100" lvl="7" algn="just">
              <a:spcBef>
                <a:spcPts val="770"/>
              </a:spcBef>
            </a:pPr>
            <a:r>
              <a:rPr lang="id-ID" dirty="0">
                <a:latin typeface="Times New Roman"/>
                <a:cs typeface="Times New Roman"/>
              </a:rPr>
              <a:t>Otsu-MgSO4 40% merupakan cairan injeksi yang di produksi oleh Otsuka Indonesia. Cairan Injeksi </a:t>
            </a:r>
            <a:r>
              <a:rPr lang="id-ID" dirty="0" smtClean="0">
                <a:latin typeface="Times New Roman"/>
                <a:cs typeface="Times New Roman"/>
              </a:rPr>
              <a:t>ini mengandung </a:t>
            </a:r>
            <a:r>
              <a:rPr lang="id-ID" dirty="0">
                <a:latin typeface="Times New Roman"/>
                <a:cs typeface="Times New Roman"/>
              </a:rPr>
              <a:t>Magnesium Sulfate Heptahydrate yang diindikasikan untuk mencegah tekanan darah </a:t>
            </a:r>
            <a:r>
              <a:rPr lang="id-ID" dirty="0" smtClean="0">
                <a:latin typeface="Times New Roman"/>
                <a:cs typeface="Times New Roman"/>
              </a:rPr>
              <a:t>rendah, mengobati </a:t>
            </a:r>
            <a:r>
              <a:rPr lang="id-ID" dirty="0">
                <a:latin typeface="Times New Roman"/>
                <a:cs typeface="Times New Roman"/>
              </a:rPr>
              <a:t>kadar magnesium rendah dalam darah, dan mencegah kejang pada wanita yang mengalami </a:t>
            </a:r>
            <a:r>
              <a:rPr lang="id-ID" dirty="0" smtClean="0">
                <a:latin typeface="Times New Roman"/>
                <a:cs typeface="Times New Roman"/>
              </a:rPr>
              <a:t>eklamsia (risiko </a:t>
            </a:r>
            <a:r>
              <a:rPr lang="id-ID" dirty="0">
                <a:latin typeface="Times New Roman"/>
                <a:cs typeface="Times New Roman"/>
              </a:rPr>
              <a:t>munculnya kejang pada trimester terakhir kehamilan</a:t>
            </a:r>
            <a:r>
              <a:rPr lang="id-ID" dirty="0" smtClean="0">
                <a:latin typeface="Times New Roman"/>
                <a:cs typeface="Times New Roman"/>
              </a:rPr>
              <a:t>). </a:t>
            </a:r>
          </a:p>
          <a:p>
            <a:pPr marL="3498850" lvl="7" indent="-285750" algn="just">
              <a:spcBef>
                <a:spcPts val="770"/>
              </a:spcBef>
              <a:buFont typeface="Arial" panose="020B0604020202020204" pitchFamily="34" charset="0"/>
              <a:buChar char="•"/>
            </a:pPr>
            <a:r>
              <a:rPr lang="id-ID" b="1" dirty="0">
                <a:latin typeface="Times New Roman"/>
                <a:cs typeface="Times New Roman"/>
              </a:rPr>
              <a:t>Kategori : </a:t>
            </a:r>
            <a:r>
              <a:rPr lang="id-ID" dirty="0">
                <a:latin typeface="Times New Roman"/>
                <a:cs typeface="Times New Roman"/>
              </a:rPr>
              <a:t>obat keras</a:t>
            </a:r>
          </a:p>
          <a:p>
            <a:pPr marL="3498850" lvl="7" indent="-285750" algn="just">
              <a:spcBef>
                <a:spcPts val="770"/>
              </a:spcBef>
              <a:buFont typeface="Arial" panose="020B0604020202020204" pitchFamily="34" charset="0"/>
              <a:buChar char="•"/>
            </a:pPr>
            <a:r>
              <a:rPr lang="id-ID" b="1" dirty="0">
                <a:latin typeface="Times New Roman"/>
                <a:cs typeface="Times New Roman"/>
              </a:rPr>
              <a:t>Aturan pakai </a:t>
            </a:r>
            <a:r>
              <a:rPr lang="id-ID" dirty="0">
                <a:latin typeface="Times New Roman"/>
                <a:cs typeface="Times New Roman"/>
              </a:rPr>
              <a:t>: Pada prinsipnya, gunakan obat obat jenis apa pun sesuai dengan yang diresepkan dokter </a:t>
            </a:r>
            <a:r>
              <a:rPr lang="id-ID" dirty="0" smtClean="0">
                <a:latin typeface="Times New Roman"/>
                <a:cs typeface="Times New Roman"/>
              </a:rPr>
              <a:t>atau yang </a:t>
            </a:r>
            <a:r>
              <a:rPr lang="id-ID" dirty="0">
                <a:latin typeface="Times New Roman"/>
                <a:cs typeface="Times New Roman"/>
              </a:rPr>
              <a:t>tertera pada label kemasan produk. Segera berobat ke dokter bila kondisi tidak membaik meski sudah menggunakan obat secara rutin atau Anda mengalami gejala yang buruk.</a:t>
            </a:r>
          </a:p>
          <a:p>
            <a:pPr marL="3498850" lvl="7" indent="-285750" algn="just">
              <a:spcBef>
                <a:spcPts val="770"/>
              </a:spcBef>
              <a:buFont typeface="Arial" panose="020B0604020202020204" pitchFamily="34" charset="0"/>
              <a:buChar char="•"/>
            </a:pPr>
            <a:r>
              <a:rPr lang="id-ID" b="1" dirty="0">
                <a:latin typeface="Times New Roman"/>
                <a:cs typeface="Times New Roman"/>
              </a:rPr>
              <a:t>Kegunaan obat : </a:t>
            </a:r>
            <a:r>
              <a:rPr lang="id-ID" dirty="0">
                <a:latin typeface="Times New Roman"/>
                <a:cs typeface="Times New Roman"/>
              </a:rPr>
              <a:t>Otsu-MgSO4 40% diindikasikan untuk mencegah tekanan darah rendah, mencegah kejang  yang mengalami eklamsia.</a:t>
            </a:r>
          </a:p>
          <a:p>
            <a:pPr marL="3498850" lvl="7" indent="-285750" algn="just">
              <a:spcBef>
                <a:spcPts val="770"/>
              </a:spcBef>
              <a:buFont typeface="Arial" panose="020B0604020202020204" pitchFamily="34" charset="0"/>
              <a:buChar char="•"/>
            </a:pPr>
            <a:r>
              <a:rPr lang="id-ID" b="1" dirty="0">
                <a:latin typeface="Times New Roman"/>
                <a:cs typeface="Times New Roman"/>
              </a:rPr>
              <a:t>Cara penggunaan : </a:t>
            </a:r>
            <a:r>
              <a:rPr lang="id-ID" dirty="0">
                <a:latin typeface="Times New Roman"/>
                <a:cs typeface="Times New Roman"/>
              </a:rPr>
              <a:t>Khusus untuk cairan suntik dan infus, pemberiannya harus di bawah pengawasan dokter atau perawat. Ini artinya, Anda mungkin harus pergi ke rumah sakit atau klinik untuk mendapatkannya.</a:t>
            </a:r>
          </a:p>
          <a:p>
            <a:pPr marL="3498850" lvl="7" indent="-285750" algn="just">
              <a:spcBef>
                <a:spcPts val="770"/>
              </a:spcBef>
              <a:buFont typeface="Arial" panose="020B0604020202020204" pitchFamily="34" charset="0"/>
              <a:buChar char="•"/>
            </a:pPr>
            <a:r>
              <a:rPr lang="id-ID" b="1" dirty="0">
                <a:latin typeface="Times New Roman"/>
                <a:cs typeface="Times New Roman"/>
              </a:rPr>
              <a:t>Dosis obat </a:t>
            </a:r>
            <a:r>
              <a:rPr lang="id-ID" dirty="0">
                <a:latin typeface="Times New Roman"/>
                <a:cs typeface="Times New Roman"/>
              </a:rPr>
              <a:t>: Dewasa: 2.5 g (25 ml larutan 10%) diberikan Intra Vena. </a:t>
            </a:r>
            <a:r>
              <a:rPr lang="id-ID" dirty="0" smtClean="0">
                <a:latin typeface="Times New Roman"/>
                <a:cs typeface="Times New Roman"/>
              </a:rPr>
              <a:t>Dosis </a:t>
            </a:r>
            <a:r>
              <a:rPr lang="id-ID" dirty="0">
                <a:latin typeface="Times New Roman"/>
                <a:cs typeface="Times New Roman"/>
              </a:rPr>
              <a:t>umum: 4-5 g selama 10-15 menit, di lanjutkan dengan infus kontinyu 1 g / jamewasa: (setidaknya 24 jam setelah kejang terakhir) atau dosis Intra Muskular dalam 4-5 g ke dalam bokong setiap 4 jam (setidaknya 24 jam setelah kejang terakhir). Jika kejang berulang, dosis tambahan 2-4 </a:t>
            </a:r>
            <a:r>
              <a:rPr lang="id-ID" dirty="0" smtClean="0">
                <a:latin typeface="Times New Roman"/>
                <a:cs typeface="Times New Roman"/>
              </a:rPr>
              <a:t>g. Intra </a:t>
            </a:r>
            <a:r>
              <a:rPr lang="id-ID" dirty="0">
                <a:latin typeface="Times New Roman"/>
                <a:cs typeface="Times New Roman"/>
              </a:rPr>
              <a:t>Vena dapat diberikan. Lanjutkan terapi sampai paroxysms berhenti. Kadar magnesium serum 6mg / 100 mL dianggap optimal untuk kontrol kejang. Tidak melebihi 30-40 g per 24 jam</a:t>
            </a:r>
            <a:r>
              <a:rPr lang="id-ID" sz="1600" dirty="0">
                <a:latin typeface="Times New Roman"/>
                <a:cs typeface="Times New Roman"/>
              </a:rPr>
              <a:t>. </a:t>
            </a:r>
          </a:p>
          <a:p>
            <a:pPr marL="3213100" lvl="7" algn="just">
              <a:spcBef>
                <a:spcPts val="770"/>
              </a:spcBef>
            </a:pPr>
            <a:endParaRPr lang="id-ID" dirty="0">
              <a:latin typeface="Times New Roman"/>
              <a:cs typeface="Times New Roman"/>
            </a:endParaRPr>
          </a:p>
          <a:p>
            <a:pPr marL="12700" algn="ctr">
              <a:lnSpc>
                <a:spcPct val="100000"/>
              </a:lnSpc>
              <a:spcBef>
                <a:spcPts val="770"/>
              </a:spcBef>
            </a:pPr>
            <a:endParaRPr lang="id-ID" sz="2400" b="1" dirty="0" smtClean="0">
              <a:latin typeface="Times New Roman"/>
              <a:cs typeface="Times New Roman"/>
            </a:endParaRPr>
          </a:p>
          <a:p>
            <a:pPr marL="12700" algn="ctr">
              <a:lnSpc>
                <a:spcPct val="100000"/>
              </a:lnSpc>
              <a:spcBef>
                <a:spcPts val="770"/>
              </a:spcBef>
            </a:pPr>
            <a:endParaRPr sz="2800" b="1" dirty="0">
              <a:latin typeface="Times New Roman"/>
              <a:cs typeface="Times New Roman"/>
            </a:endParaRPr>
          </a:p>
        </p:txBody>
      </p:sp>
      <p:pic>
        <p:nvPicPr>
          <p:cNvPr id="3" name="Picture 2"/>
          <p:cNvPicPr>
            <a:picLocks noChangeAspect="1"/>
          </p:cNvPicPr>
          <p:nvPr/>
        </p:nvPicPr>
        <p:blipFill>
          <a:blip r:embed="rId2"/>
          <a:stretch>
            <a:fillRect/>
          </a:stretch>
        </p:blipFill>
        <p:spPr>
          <a:xfrm>
            <a:off x="32982" y="1676400"/>
            <a:ext cx="2133600" cy="198137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4400" y="990600"/>
            <a:ext cx="10200640" cy="4316566"/>
          </a:xfrm>
          <a:prstGeom prst="rect">
            <a:avLst/>
          </a:prstGeom>
        </p:spPr>
        <p:txBody>
          <a:bodyPr vert="horz" wrap="square" lIns="0" tIns="45720" rIns="0" bIns="0" numCol="2" rtlCol="0">
            <a:spAutoFit/>
          </a:bodyPr>
          <a:lstStyle/>
          <a:p>
            <a:pPr marL="355600" indent="-342900" algn="just">
              <a:lnSpc>
                <a:spcPts val="1680"/>
              </a:lnSpc>
              <a:buFont typeface="Arial" panose="020B0604020202020204" pitchFamily="34" charset="0"/>
              <a:buChar char="•"/>
            </a:pPr>
            <a:r>
              <a:rPr sz="2000" b="1" spc="-10" dirty="0" err="1" smtClean="0">
                <a:latin typeface="Times New Roman"/>
                <a:cs typeface="Times New Roman"/>
              </a:rPr>
              <a:t>Efek</a:t>
            </a:r>
            <a:r>
              <a:rPr sz="2000" b="1" spc="-10" dirty="0" smtClean="0">
                <a:latin typeface="Times New Roman"/>
                <a:cs typeface="Times New Roman"/>
              </a:rPr>
              <a:t> </a:t>
            </a:r>
            <a:r>
              <a:rPr sz="2000" b="1" spc="-15" dirty="0" err="1">
                <a:latin typeface="Times New Roman"/>
                <a:cs typeface="Times New Roman"/>
              </a:rPr>
              <a:t>samping</a:t>
            </a:r>
            <a:r>
              <a:rPr sz="2000" b="1" spc="80" dirty="0">
                <a:latin typeface="Times New Roman"/>
                <a:cs typeface="Times New Roman"/>
              </a:rPr>
              <a:t> </a:t>
            </a:r>
            <a:r>
              <a:rPr sz="2000" b="1" spc="-5" dirty="0" smtClean="0">
                <a:latin typeface="Times New Roman"/>
                <a:cs typeface="Times New Roman"/>
              </a:rPr>
              <a:t>:</a:t>
            </a:r>
          </a:p>
          <a:p>
            <a:pPr marL="355600" indent="-342900" algn="just">
              <a:lnSpc>
                <a:spcPts val="1680"/>
              </a:lnSpc>
              <a:buFont typeface="Arial" panose="020B0604020202020204" pitchFamily="34" charset="0"/>
              <a:buChar char="•"/>
            </a:pPr>
            <a:endParaRPr sz="2000" b="1" dirty="0">
              <a:latin typeface="Times New Roman"/>
              <a:cs typeface="Times New Roman"/>
            </a:endParaRPr>
          </a:p>
          <a:p>
            <a:pPr marL="354965" indent="-342900" algn="just">
              <a:lnSpc>
                <a:spcPts val="2039"/>
              </a:lnSpc>
              <a:spcBef>
                <a:spcPts val="285"/>
              </a:spcBef>
              <a:buFont typeface="Wingdings" panose="05000000000000000000" pitchFamily="2" charset="2"/>
              <a:buChar char="ü"/>
              <a:tabLst>
                <a:tab pos="204470" algn="l"/>
              </a:tabLst>
            </a:pPr>
            <a:r>
              <a:rPr sz="2000" spc="-5" dirty="0">
                <a:latin typeface="Times New Roman"/>
                <a:cs typeface="Times New Roman"/>
              </a:rPr>
              <a:t>Parenteral: </a:t>
            </a:r>
            <a:r>
              <a:rPr sz="2000" spc="-10" dirty="0">
                <a:latin typeface="Times New Roman"/>
                <a:cs typeface="Times New Roman"/>
              </a:rPr>
              <a:t>Hypermagnesaemia </a:t>
            </a:r>
            <a:r>
              <a:rPr sz="2000" spc="-5" dirty="0">
                <a:latin typeface="Times New Roman"/>
                <a:cs typeface="Times New Roman"/>
              </a:rPr>
              <a:t>(kadar </a:t>
            </a:r>
            <a:r>
              <a:rPr sz="2000" spc="-15" dirty="0">
                <a:latin typeface="Times New Roman"/>
                <a:cs typeface="Times New Roman"/>
              </a:rPr>
              <a:t>magnesium </a:t>
            </a:r>
            <a:r>
              <a:rPr sz="2000" spc="-5" dirty="0">
                <a:latin typeface="Times New Roman"/>
                <a:cs typeface="Times New Roman"/>
              </a:rPr>
              <a:t>dalam </a:t>
            </a:r>
            <a:r>
              <a:rPr sz="2000" dirty="0">
                <a:latin typeface="Times New Roman"/>
                <a:cs typeface="Times New Roman"/>
              </a:rPr>
              <a:t>darah </a:t>
            </a:r>
            <a:r>
              <a:rPr sz="2000" spc="-10" dirty="0">
                <a:latin typeface="Times New Roman"/>
                <a:cs typeface="Times New Roman"/>
              </a:rPr>
              <a:t>tinggi) </a:t>
            </a:r>
            <a:r>
              <a:rPr sz="2000" spc="-5" dirty="0">
                <a:latin typeface="Times New Roman"/>
                <a:cs typeface="Times New Roman"/>
              </a:rPr>
              <a:t>ditandai </a:t>
            </a:r>
            <a:r>
              <a:rPr sz="2000" spc="-10" dirty="0" err="1">
                <a:latin typeface="Times New Roman"/>
                <a:cs typeface="Times New Roman"/>
              </a:rPr>
              <a:t>dengan</a:t>
            </a:r>
            <a:r>
              <a:rPr sz="2000" spc="210" dirty="0">
                <a:latin typeface="Times New Roman"/>
                <a:cs typeface="Times New Roman"/>
              </a:rPr>
              <a:t> </a:t>
            </a:r>
            <a:r>
              <a:rPr sz="2000" spc="-15" dirty="0" err="1" smtClean="0">
                <a:latin typeface="Times New Roman"/>
                <a:cs typeface="Times New Roman"/>
              </a:rPr>
              <a:t>mual</a:t>
            </a:r>
            <a:r>
              <a:rPr sz="2000" spc="-15" dirty="0" smtClean="0">
                <a:latin typeface="Times New Roman"/>
                <a:cs typeface="Times New Roman"/>
              </a:rPr>
              <a:t>,</a:t>
            </a:r>
            <a:r>
              <a:rPr sz="2000" dirty="0">
                <a:latin typeface="Times New Roman"/>
                <a:cs typeface="Times New Roman"/>
              </a:rPr>
              <a:t> </a:t>
            </a:r>
            <a:r>
              <a:rPr sz="2000" spc="-20" dirty="0" err="1" smtClean="0">
                <a:latin typeface="Times New Roman"/>
                <a:cs typeface="Times New Roman"/>
              </a:rPr>
              <a:t>muntah</a:t>
            </a:r>
            <a:r>
              <a:rPr sz="2000" spc="-20" dirty="0">
                <a:latin typeface="Times New Roman"/>
                <a:cs typeface="Times New Roman"/>
              </a:rPr>
              <a:t>, </a:t>
            </a:r>
            <a:r>
              <a:rPr sz="2000" spc="-10" dirty="0">
                <a:latin typeface="Times New Roman"/>
                <a:cs typeface="Times New Roman"/>
              </a:rPr>
              <a:t>kemerahan, </a:t>
            </a:r>
            <a:r>
              <a:rPr sz="2000" spc="-15" dirty="0">
                <a:latin typeface="Times New Roman"/>
                <a:cs typeface="Times New Roman"/>
              </a:rPr>
              <a:t>haus, </a:t>
            </a:r>
            <a:r>
              <a:rPr sz="2000" spc="-10" dirty="0">
                <a:latin typeface="Times New Roman"/>
                <a:cs typeface="Times New Roman"/>
              </a:rPr>
              <a:t>hipotensi, </a:t>
            </a:r>
            <a:r>
              <a:rPr sz="2000" spc="-15" dirty="0">
                <a:latin typeface="Times New Roman"/>
                <a:cs typeface="Times New Roman"/>
              </a:rPr>
              <a:t>kantuk,</a:t>
            </a:r>
            <a:r>
              <a:rPr sz="2000" spc="315" dirty="0">
                <a:latin typeface="Times New Roman"/>
                <a:cs typeface="Times New Roman"/>
              </a:rPr>
              <a:t> </a:t>
            </a:r>
            <a:r>
              <a:rPr sz="2000" spc="-15" dirty="0">
                <a:latin typeface="Times New Roman"/>
                <a:cs typeface="Times New Roman"/>
              </a:rPr>
              <a:t>kebingungan.</a:t>
            </a:r>
            <a:endParaRPr sz="2000" dirty="0">
              <a:latin typeface="Times New Roman"/>
              <a:cs typeface="Times New Roman"/>
            </a:endParaRPr>
          </a:p>
          <a:p>
            <a:pPr marL="354965" indent="-342900" algn="just">
              <a:lnSpc>
                <a:spcPct val="100000"/>
              </a:lnSpc>
              <a:spcBef>
                <a:spcPts val="290"/>
              </a:spcBef>
              <a:buFont typeface="Wingdings" panose="05000000000000000000" pitchFamily="2" charset="2"/>
              <a:buChar char="ü"/>
              <a:tabLst>
                <a:tab pos="204470" algn="l"/>
              </a:tabLst>
            </a:pPr>
            <a:r>
              <a:rPr sz="2000" spc="-15" dirty="0">
                <a:latin typeface="Times New Roman"/>
                <a:cs typeface="Times New Roman"/>
              </a:rPr>
              <a:t>Gangguan</a:t>
            </a:r>
            <a:r>
              <a:rPr sz="2000" spc="60" dirty="0">
                <a:latin typeface="Times New Roman"/>
                <a:cs typeface="Times New Roman"/>
              </a:rPr>
              <a:t> </a:t>
            </a:r>
            <a:r>
              <a:rPr sz="2000" spc="-10" dirty="0">
                <a:latin typeface="Times New Roman"/>
                <a:cs typeface="Times New Roman"/>
              </a:rPr>
              <a:t>penglihatan.</a:t>
            </a:r>
            <a:endParaRPr sz="2000" dirty="0">
              <a:latin typeface="Times New Roman"/>
              <a:cs typeface="Times New Roman"/>
            </a:endParaRPr>
          </a:p>
          <a:p>
            <a:pPr marL="354965" indent="-342900" algn="just">
              <a:lnSpc>
                <a:spcPct val="100000"/>
              </a:lnSpc>
              <a:spcBef>
                <a:spcPts val="265"/>
              </a:spcBef>
              <a:buFont typeface="Wingdings" panose="05000000000000000000" pitchFamily="2" charset="2"/>
              <a:buChar char="ü"/>
              <a:tabLst>
                <a:tab pos="204470" algn="l"/>
              </a:tabLst>
            </a:pPr>
            <a:r>
              <a:rPr sz="2000" spc="-5" dirty="0">
                <a:latin typeface="Times New Roman"/>
                <a:cs typeface="Times New Roman"/>
              </a:rPr>
              <a:t>Bradikardia </a:t>
            </a:r>
            <a:r>
              <a:rPr sz="2000" spc="-15" dirty="0">
                <a:latin typeface="Times New Roman"/>
                <a:cs typeface="Times New Roman"/>
              </a:rPr>
              <a:t>(denyut </a:t>
            </a:r>
            <a:r>
              <a:rPr sz="2000" spc="-10" dirty="0">
                <a:latin typeface="Times New Roman"/>
                <a:cs typeface="Times New Roman"/>
              </a:rPr>
              <a:t>jantung </a:t>
            </a:r>
            <a:r>
              <a:rPr sz="2000" spc="-20" dirty="0">
                <a:latin typeface="Times New Roman"/>
                <a:cs typeface="Times New Roman"/>
              </a:rPr>
              <a:t>yang</a:t>
            </a:r>
            <a:r>
              <a:rPr sz="2000" spc="100" dirty="0">
                <a:latin typeface="Times New Roman"/>
                <a:cs typeface="Times New Roman"/>
              </a:rPr>
              <a:t> </a:t>
            </a:r>
            <a:r>
              <a:rPr sz="2000" spc="-10" dirty="0">
                <a:latin typeface="Times New Roman"/>
                <a:cs typeface="Times New Roman"/>
              </a:rPr>
              <a:t>lambat,).</a:t>
            </a:r>
            <a:endParaRPr sz="2000" dirty="0">
              <a:latin typeface="Times New Roman"/>
              <a:cs typeface="Times New Roman"/>
            </a:endParaRPr>
          </a:p>
          <a:p>
            <a:pPr marL="354965" indent="-342900" algn="just">
              <a:lnSpc>
                <a:spcPct val="100000"/>
              </a:lnSpc>
              <a:spcBef>
                <a:spcPts val="290"/>
              </a:spcBef>
              <a:buFont typeface="Wingdings" panose="05000000000000000000" pitchFamily="2" charset="2"/>
              <a:buChar char="ü"/>
              <a:tabLst>
                <a:tab pos="204470" algn="l"/>
              </a:tabLst>
            </a:pPr>
            <a:r>
              <a:rPr sz="2000" spc="-10" dirty="0">
                <a:latin typeface="Times New Roman"/>
                <a:cs typeface="Times New Roman"/>
              </a:rPr>
              <a:t>Kelemahan</a:t>
            </a:r>
            <a:r>
              <a:rPr sz="2000" spc="60" dirty="0">
                <a:latin typeface="Times New Roman"/>
                <a:cs typeface="Times New Roman"/>
              </a:rPr>
              <a:t> </a:t>
            </a:r>
            <a:r>
              <a:rPr sz="2000" dirty="0">
                <a:latin typeface="Times New Roman"/>
                <a:cs typeface="Times New Roman"/>
              </a:rPr>
              <a:t>otot.</a:t>
            </a:r>
          </a:p>
          <a:p>
            <a:pPr marL="354965" indent="-342900" algn="just">
              <a:lnSpc>
                <a:spcPct val="100000"/>
              </a:lnSpc>
              <a:spcBef>
                <a:spcPts val="290"/>
              </a:spcBef>
              <a:buFont typeface="Wingdings" panose="05000000000000000000" pitchFamily="2" charset="2"/>
              <a:buChar char="ü"/>
              <a:tabLst>
                <a:tab pos="204470" algn="l"/>
              </a:tabLst>
            </a:pPr>
            <a:r>
              <a:rPr sz="2000" spc="-10" dirty="0">
                <a:latin typeface="Times New Roman"/>
                <a:cs typeface="Times New Roman"/>
              </a:rPr>
              <a:t>Hipokalsemia </a:t>
            </a:r>
            <a:r>
              <a:rPr sz="2000" spc="-5" dirty="0">
                <a:latin typeface="Times New Roman"/>
                <a:cs typeface="Times New Roman"/>
              </a:rPr>
              <a:t>(kadar </a:t>
            </a:r>
            <a:r>
              <a:rPr sz="2000" spc="-10" dirty="0">
                <a:latin typeface="Times New Roman"/>
                <a:cs typeface="Times New Roman"/>
              </a:rPr>
              <a:t>kalsium </a:t>
            </a:r>
            <a:r>
              <a:rPr sz="2000" spc="-5" dirty="0">
                <a:latin typeface="Times New Roman"/>
                <a:cs typeface="Times New Roman"/>
              </a:rPr>
              <a:t>dalam </a:t>
            </a:r>
            <a:r>
              <a:rPr sz="2000" dirty="0">
                <a:latin typeface="Times New Roman"/>
                <a:cs typeface="Times New Roman"/>
              </a:rPr>
              <a:t>darah</a:t>
            </a:r>
            <a:r>
              <a:rPr sz="2000" spc="55" dirty="0">
                <a:latin typeface="Times New Roman"/>
                <a:cs typeface="Times New Roman"/>
              </a:rPr>
              <a:t> </a:t>
            </a:r>
            <a:r>
              <a:rPr sz="2000" spc="-5" dirty="0">
                <a:latin typeface="Times New Roman"/>
                <a:cs typeface="Times New Roman"/>
              </a:rPr>
              <a:t>rendah).</a:t>
            </a:r>
            <a:endParaRPr sz="2000" dirty="0">
              <a:latin typeface="Times New Roman"/>
              <a:cs typeface="Times New Roman"/>
            </a:endParaRPr>
          </a:p>
          <a:p>
            <a:pPr marL="354965" indent="-342900" algn="just">
              <a:lnSpc>
                <a:spcPct val="100000"/>
              </a:lnSpc>
              <a:spcBef>
                <a:spcPts val="265"/>
              </a:spcBef>
              <a:buFont typeface="Wingdings" panose="05000000000000000000" pitchFamily="2" charset="2"/>
              <a:buChar char="ü"/>
              <a:tabLst>
                <a:tab pos="204470" algn="l"/>
              </a:tabLst>
            </a:pPr>
            <a:r>
              <a:rPr sz="2000" spc="-5" dirty="0">
                <a:latin typeface="Times New Roman"/>
                <a:cs typeface="Times New Roman"/>
              </a:rPr>
              <a:t>Ileus paralitik </a:t>
            </a:r>
            <a:r>
              <a:rPr sz="2000" spc="-10" dirty="0">
                <a:latin typeface="Times New Roman"/>
                <a:cs typeface="Times New Roman"/>
              </a:rPr>
              <a:t>(kondisi </a:t>
            </a:r>
            <a:r>
              <a:rPr sz="2000" spc="-15" dirty="0">
                <a:latin typeface="Times New Roman"/>
                <a:cs typeface="Times New Roman"/>
              </a:rPr>
              <a:t>dimana </a:t>
            </a:r>
            <a:r>
              <a:rPr sz="2000" dirty="0">
                <a:latin typeface="Times New Roman"/>
                <a:cs typeface="Times New Roman"/>
              </a:rPr>
              <a:t>otot </a:t>
            </a:r>
            <a:r>
              <a:rPr sz="2000" spc="-15" dirty="0">
                <a:latin typeface="Times New Roman"/>
                <a:cs typeface="Times New Roman"/>
              </a:rPr>
              <a:t>usus </a:t>
            </a:r>
            <a:r>
              <a:rPr sz="2000" spc="-20" dirty="0">
                <a:latin typeface="Times New Roman"/>
                <a:cs typeface="Times New Roman"/>
              </a:rPr>
              <a:t>mengalami</a:t>
            </a:r>
            <a:r>
              <a:rPr sz="2000" spc="170" dirty="0">
                <a:latin typeface="Times New Roman"/>
                <a:cs typeface="Times New Roman"/>
              </a:rPr>
              <a:t> </a:t>
            </a:r>
            <a:r>
              <a:rPr sz="2000" spc="-15" dirty="0" err="1">
                <a:latin typeface="Times New Roman"/>
                <a:cs typeface="Times New Roman"/>
              </a:rPr>
              <a:t>kelumpuhan</a:t>
            </a:r>
            <a:r>
              <a:rPr sz="2000" spc="-15" dirty="0" smtClean="0">
                <a:latin typeface="Times New Roman"/>
                <a:cs typeface="Times New Roman"/>
              </a:rPr>
              <a:t>).</a:t>
            </a:r>
          </a:p>
          <a:p>
            <a:pPr marL="354965" indent="-342900" algn="just">
              <a:lnSpc>
                <a:spcPct val="100000"/>
              </a:lnSpc>
              <a:spcBef>
                <a:spcPts val="265"/>
              </a:spcBef>
              <a:buFont typeface="Arial" panose="020B0604020202020204" pitchFamily="34" charset="0"/>
              <a:buChar char="•"/>
              <a:tabLst>
                <a:tab pos="204470" algn="l"/>
              </a:tabLst>
            </a:pPr>
            <a:r>
              <a:rPr lang="id-ID" b="1" dirty="0">
                <a:latin typeface="Times New Roman"/>
                <a:cs typeface="Times New Roman"/>
              </a:rPr>
              <a:t>Kategori aman kehamilan </a:t>
            </a:r>
            <a:r>
              <a:rPr lang="id-ID" b="1" dirty="0" smtClean="0">
                <a:latin typeface="Times New Roman"/>
                <a:cs typeface="Times New Roman"/>
              </a:rPr>
              <a:t>: </a:t>
            </a:r>
            <a:r>
              <a:rPr lang="id-ID" dirty="0" smtClean="0">
                <a:latin typeface="Times New Roman"/>
                <a:cs typeface="Times New Roman"/>
              </a:rPr>
              <a:t>Badan </a:t>
            </a:r>
            <a:r>
              <a:rPr lang="id-ID" dirty="0">
                <a:latin typeface="Times New Roman"/>
                <a:cs typeface="Times New Roman"/>
              </a:rPr>
              <a:t>Pengawas </a:t>
            </a:r>
            <a:r>
              <a:rPr lang="id-ID" dirty="0" smtClean="0">
                <a:latin typeface="Times New Roman"/>
                <a:cs typeface="Times New Roman"/>
              </a:rPr>
              <a:t>Obat </a:t>
            </a:r>
            <a:r>
              <a:rPr lang="id-ID" dirty="0">
                <a:latin typeface="Times New Roman"/>
                <a:cs typeface="Times New Roman"/>
              </a:rPr>
              <a:t>dan Makanan Amerika Serikat (FDA)  mengkategorikan Otsu-MgSO4 40% ke dalam Kategori D: Ada bukti positif risiko pada janin manusia, tetapi manfaat obat jika  digunakan pada wanita hamil dapat diterima meskipun ada risiko  (misalnya, jika obat tersebut diperlukan dalam situasi yang mengancam  jiwa atau untuk penyakit serius dimana obat-obatan yang lebih aman  tidak dapat digunakan atau tidak efektif).</a:t>
            </a:r>
          </a:p>
          <a:p>
            <a:pPr marL="12065" algn="just">
              <a:lnSpc>
                <a:spcPct val="100000"/>
              </a:lnSpc>
              <a:spcBef>
                <a:spcPts val="265"/>
              </a:spcBef>
              <a:tabLst>
                <a:tab pos="204470" algn="l"/>
              </a:tabLst>
            </a:pPr>
            <a:endParaRPr sz="2000" dirty="0">
              <a:latin typeface="Times New Roman"/>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TotalTime>
  <Words>4405</Words>
  <Application>Microsoft Office PowerPoint</Application>
  <PresentationFormat>Widescreen</PresentationFormat>
  <Paragraphs>255</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Algerian</vt:lpstr>
      <vt:lpstr>Arial</vt:lpstr>
      <vt:lpstr>Calibri</vt:lpstr>
      <vt:lpstr>Times New Roman</vt:lpstr>
      <vt:lpstr>Trebuchet MS</vt:lpstr>
      <vt:lpstr>Wingdings</vt:lpstr>
      <vt:lpstr>Office Theme</vt:lpstr>
      <vt:lpstr>PRAKTIKUM FARMAKOLOGI</vt:lpstr>
      <vt:lpstr>1. Oksitosin injeksi </vt:lpstr>
      <vt:lpstr>PowerPoint Presentation</vt:lpstr>
      <vt:lpstr>PowerPoint Presentation</vt:lpstr>
      <vt:lpstr>B. Syntocinon</vt:lpstr>
      <vt:lpstr>2. Methylergometrine</vt:lpstr>
      <vt:lpstr>PowerPoint Presentation</vt:lpstr>
      <vt:lpstr>PowerPoint Presentation</vt:lpstr>
      <vt:lpstr>PowerPoint Presentation</vt:lpstr>
      <vt:lpstr>4. Aqua Pro Injection</vt:lpstr>
      <vt:lpstr>5. Kalsium Glukonat 10%</vt:lpstr>
      <vt:lpstr>PowerPoint Presentation</vt:lpstr>
      <vt:lpstr>6. Nifedipin/amlodipine</vt:lpstr>
      <vt:lpstr>7. Metildopa :  Dopamet</vt:lpstr>
      <vt:lpstr>8. Vitamin A Dosis tinggi</vt:lpstr>
      <vt:lpstr>10. Vitamin K 1 injeksi</vt:lpstr>
      <vt:lpstr>PowerPoint Presentation</vt:lpstr>
      <vt:lpstr>a. Neo K</vt:lpstr>
      <vt:lpstr>11. Salep Mata  A.  Gentamicin</vt:lpstr>
      <vt:lpstr>12. Misoprostol</vt:lpstr>
      <vt:lpstr>a. Gastrul: </vt:lpstr>
      <vt:lpstr>b. Cytotec</vt:lpstr>
      <vt:lpstr>13. Lidocaine</vt:lpstr>
      <vt:lpstr>PowerPoint Presentation</vt:lpstr>
      <vt:lpstr>PowerPoint Presentation</vt:lpstr>
      <vt:lpstr>PowerPoint Presentation</vt:lpstr>
      <vt:lpstr>TERIMAKASIH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PRAKTIKUM FARMAKOLOGI</dc:title>
  <dc:creator>Windows10</dc:creator>
  <cp:lastModifiedBy>User</cp:lastModifiedBy>
  <cp:revision>36</cp:revision>
  <dcterms:created xsi:type="dcterms:W3CDTF">2022-03-27T12:10:25Z</dcterms:created>
  <dcterms:modified xsi:type="dcterms:W3CDTF">2022-03-27T18:24:16Z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2021-03-12T00:00:00Z</vt:filetime>
  </property>
  <property fmtid="{D5CDD505-2E9C-101B-9397-08002B2CF9AE}" pid="3" name="Creator">
    <vt:lpwstr>Microsoft® PowerPoint® 2016</vt:lpwstr>
  </property>
  <property fmtid="{D5CDD505-2E9C-101B-9397-08002B2CF9AE}" pid="4" name="LastSaved">
    <vt:filetime>2022-03-27T00:00:00Z</vt:filetime>
  </property>
</Properties>
</file>