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4" r:id="rId3"/>
  </p:sldMasterIdLst>
  <p:notesMasterIdLst>
    <p:notesMasterId r:id="rId47"/>
  </p:notesMasterIdLst>
  <p:sldIdLst>
    <p:sldId id="256" r:id="rId4"/>
    <p:sldId id="263" r:id="rId5"/>
    <p:sldId id="265" r:id="rId6"/>
    <p:sldId id="269" r:id="rId7"/>
    <p:sldId id="267" r:id="rId8"/>
    <p:sldId id="405" r:id="rId9"/>
    <p:sldId id="406" r:id="rId10"/>
    <p:sldId id="407" r:id="rId11"/>
    <p:sldId id="408" r:id="rId12"/>
    <p:sldId id="410" r:id="rId13"/>
    <p:sldId id="411" r:id="rId14"/>
    <p:sldId id="412" r:id="rId15"/>
    <p:sldId id="413" r:id="rId16"/>
    <p:sldId id="414" r:id="rId17"/>
    <p:sldId id="409" r:id="rId18"/>
    <p:sldId id="415" r:id="rId19"/>
    <p:sldId id="416" r:id="rId20"/>
    <p:sldId id="417" r:id="rId21"/>
    <p:sldId id="418" r:id="rId22"/>
    <p:sldId id="419" r:id="rId23"/>
    <p:sldId id="420" r:id="rId24"/>
    <p:sldId id="421" r:id="rId25"/>
    <p:sldId id="422" r:id="rId26"/>
    <p:sldId id="424" r:id="rId27"/>
    <p:sldId id="423" r:id="rId28"/>
    <p:sldId id="426" r:id="rId29"/>
    <p:sldId id="427" r:id="rId30"/>
    <p:sldId id="425" r:id="rId31"/>
    <p:sldId id="428" r:id="rId32"/>
    <p:sldId id="430" r:id="rId33"/>
    <p:sldId id="432" r:id="rId34"/>
    <p:sldId id="431" r:id="rId35"/>
    <p:sldId id="433" r:id="rId36"/>
    <p:sldId id="434" r:id="rId37"/>
    <p:sldId id="435" r:id="rId38"/>
    <p:sldId id="436" r:id="rId39"/>
    <p:sldId id="437" r:id="rId40"/>
    <p:sldId id="438" r:id="rId41"/>
    <p:sldId id="439" r:id="rId42"/>
    <p:sldId id="440" r:id="rId43"/>
    <p:sldId id="441" r:id="rId44"/>
    <p:sldId id="334" r:id="rId45"/>
    <p:sldId id="258" r:id="rId4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1" autoAdjust="0"/>
  </p:normalViewPr>
  <p:slideViewPr>
    <p:cSldViewPr>
      <p:cViewPr varScale="1">
        <p:scale>
          <a:sx n="60" d="100"/>
          <a:sy n="60" d="100"/>
        </p:scale>
        <p:origin x="165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4473D-F1A2-429C-85BB-574AC39DBABF}" type="datetimeFigureOut">
              <a:rPr lang="id-ID" smtClean="0"/>
              <a:t>04/05/2021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927C4-1947-46B6-8A94-1FF8CDD634C1}" type="slidenum">
              <a:rPr lang="id-ID" smtClean="0"/>
              <a:t>‹#›</a:t>
            </a:fld>
            <a:endParaRPr lang="id-ID"/>
          </a:p>
        </p:txBody>
      </p:sp>
    </p:spTree>
    <p:extLst>
      <p:ext uri="{BB962C8B-B14F-4D97-AF65-F5344CB8AC3E}">
        <p14:creationId xmlns:p14="http://schemas.microsoft.com/office/powerpoint/2010/main" val="290447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1</a:t>
            </a:fld>
            <a:endParaRPr lang="id-ID"/>
          </a:p>
        </p:txBody>
      </p:sp>
    </p:spTree>
    <p:extLst>
      <p:ext uri="{BB962C8B-B14F-4D97-AF65-F5344CB8AC3E}">
        <p14:creationId xmlns:p14="http://schemas.microsoft.com/office/powerpoint/2010/main" val="375205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2</a:t>
            </a:fld>
            <a:endParaRPr lang="id-ID"/>
          </a:p>
        </p:txBody>
      </p:sp>
    </p:spTree>
    <p:extLst>
      <p:ext uri="{BB962C8B-B14F-4D97-AF65-F5344CB8AC3E}">
        <p14:creationId xmlns:p14="http://schemas.microsoft.com/office/powerpoint/2010/main" val="319011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3</a:t>
            </a:fld>
            <a:endParaRPr lang="id-ID"/>
          </a:p>
        </p:txBody>
      </p:sp>
    </p:spTree>
    <p:extLst>
      <p:ext uri="{BB962C8B-B14F-4D97-AF65-F5344CB8AC3E}">
        <p14:creationId xmlns:p14="http://schemas.microsoft.com/office/powerpoint/2010/main" val="244797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4</a:t>
            </a:fld>
            <a:endParaRPr lang="id-ID"/>
          </a:p>
        </p:txBody>
      </p:sp>
    </p:spTree>
    <p:extLst>
      <p:ext uri="{BB962C8B-B14F-4D97-AF65-F5344CB8AC3E}">
        <p14:creationId xmlns:p14="http://schemas.microsoft.com/office/powerpoint/2010/main" val="266235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5</a:t>
            </a:fld>
            <a:endParaRPr lang="id-ID"/>
          </a:p>
        </p:txBody>
      </p:sp>
    </p:spTree>
    <p:extLst>
      <p:ext uri="{BB962C8B-B14F-4D97-AF65-F5344CB8AC3E}">
        <p14:creationId xmlns:p14="http://schemas.microsoft.com/office/powerpoint/2010/main" val="404934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9</a:t>
            </a:fld>
            <a:endParaRPr lang="id-ID"/>
          </a:p>
        </p:txBody>
      </p:sp>
    </p:spTree>
    <p:extLst>
      <p:ext uri="{BB962C8B-B14F-4D97-AF65-F5344CB8AC3E}">
        <p14:creationId xmlns:p14="http://schemas.microsoft.com/office/powerpoint/2010/main" val="230814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id-ID" dirty="0" smtClean="0"/>
              <a:t>1. Suhu Masing – masing mikroorganisme mempunyai suhu optimum , minimum dan maksimum untuk pertumbuhannya. Hal ini disebabkan dibawah suhu minimum dan diatas suhu maksimum aktivitas enzim akan berhenti, bahkan pada suhu yang terlalu tinggi dapat menyebabkan terdenaturasinya enzim mikroorganisme tersebut yang akibatnya memimbulkan kematian pada mikroorganisme. 2. PH ( Konsentrasi ion Hidrogen ) Sebagian besar Mikroorganisme memiliki jarak pH optimal yang cukup sempit untuk pertumbuhannya. Nilai pH medium sangat mempengaruhi pertumbuhan Mikroorganisme. Pada umumnya Mikroorganisme dapat tumbuh pada kisaran pH 3 -6, dan kebanyakan bakteri memiliki pH optimum yaitu pH dimana bakteri tersebut dapat tumbuh baik atau maksimum pada kisaran pH 6,5 – 7,5. Kisaran pH yang dapat mempengaruhi pertumbuhan Mikroorganisme tergantung pula dengan spesies Mikroorganismenya. Berdasarkan atas kemampuan hidup mikroorganisme terhadap pH , maka mikroorganisme dibagi menjadi 3 group yaitu Neutrofilik,Asidofilik dan Alkalofilik. 3. Tersedianya air dan Kelembaban Udara relatif ( RH ) Mikroorganisme memerlukan air untuk hidup dan berkembang biak. Oleh karena itu pertumbuhan jasad renik pada makanan sangat dipengaruhi oleh jumlah air yang tersedia.Tidak semua air yang terdapat dalam bahan pangan dapat digunakan oleh jasad renik 4. Oksigen. Konsentrasi oksigen di dalam bahan pangan dan lingkungan mempengaruhi pertumbuhan mikroorganisme. Berdasarkan kebutuhan akan oksigen untuk pertumbuhanya maka mikroorganisme dibedakan menjadi 3 group : a. Aerob Bakteri yang dapat tumbuh baik bila ada oksigen atau mutlak memerlukan oksigen.Bakteri ini mempunyai enzim superoksidase dismutase yang memecah oksigen bebas dan enzim katalase yang memecah hidrogen peroksida sehingga menghasilkan senyawa akhir berupa air dan oksigen yang tidak beracun bagi bakteri yang bersifat aerob. Dalam kelompok bakteri aerob terdapat kelompok bakteri yang membutuhkan konsentrasi oksigen yang sangat rendah yaitu sekitar 5 % bakteri ini bersifat Mikroaerofilik dan mempunyai enzimHidrogenase yang tidak aktif bila konsentrasi oksigen disekitarnya tinggi. b. Anaerob fakultatif Bakteri yang dapat hidup dalam keadaan dengan atau tanpa oksigen, walaupun pertumbuhanya jauh lebih cepat bila ada oksigen.Bakteri ini mempunyai enzim superoksida dismutase dan enzim peroksidase yang mengkatalis reaksi hidrogen peroksida dengan senyawa organik yang menghasilkan senyawa organik teroksidasi dan air, produk akhir ini tidak bersifat racun bagi bakteri fakultatif anaerob. c. Anaerobik Bakteri yang mutlak dapat tumbuh bila tidak ada oksigen. Adanya oksigen bagi bakteri ini dapat menimbulkan kematian karena bakteri inii tidak mempunyai enzim superoksida dismutase, katalase maupun peroksidase yang akan menguraikan hasil metabolisme yang bersifat toksik seperti Hidrogen peroksida dan radikal bebas lainnya.</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10</a:t>
            </a:fld>
            <a:endParaRPr lang="id-ID"/>
          </a:p>
        </p:txBody>
      </p:sp>
    </p:spTree>
    <p:extLst>
      <p:ext uri="{BB962C8B-B14F-4D97-AF65-F5344CB8AC3E}">
        <p14:creationId xmlns:p14="http://schemas.microsoft.com/office/powerpoint/2010/main" val="147756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31</a:t>
            </a:fld>
            <a:endParaRPr lang="id-ID"/>
          </a:p>
        </p:txBody>
      </p:sp>
    </p:spTree>
    <p:extLst>
      <p:ext uri="{BB962C8B-B14F-4D97-AF65-F5344CB8AC3E}">
        <p14:creationId xmlns:p14="http://schemas.microsoft.com/office/powerpoint/2010/main" val="184141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43</a:t>
            </a:fld>
            <a:endParaRPr lang="id-ID"/>
          </a:p>
        </p:txBody>
      </p:sp>
    </p:spTree>
    <p:extLst>
      <p:ext uri="{BB962C8B-B14F-4D97-AF65-F5344CB8AC3E}">
        <p14:creationId xmlns:p14="http://schemas.microsoft.com/office/powerpoint/2010/main" val="166108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0" y="609601"/>
            <a:ext cx="7772400" cy="1456267"/>
          </a:xfrm>
          <a:prstGeom prst="rect">
            <a:avLst/>
          </a:prstGeo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142068"/>
            <a:ext cx="7772400" cy="3649133"/>
          </a:xfrm>
          <a:prstGeom prst="rect">
            <a:avLst/>
          </a:prstGeo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23712" y="5870576"/>
            <a:ext cx="1212173" cy="377825"/>
          </a:xfrm>
          <a:prstGeom prst="rect">
            <a:avLst/>
          </a:prstGeom>
        </p:spPr>
        <p:txBody>
          <a:bodyPr/>
          <a:lstStyle/>
          <a:p>
            <a:fld id="{B61BEF0D-F0BB-DE4B-95CE-6DB70DBA9567}" type="datetimeFigureOut">
              <a:rPr lang="en-US" smtClean="0"/>
              <a:pPr/>
              <a:t>5/4/2021</a:t>
            </a:fld>
            <a:endParaRPr lang="en-US" dirty="0"/>
          </a:p>
        </p:txBody>
      </p:sp>
      <p:sp>
        <p:nvSpPr>
          <p:cNvPr id="5" name="Footer Placeholder 4"/>
          <p:cNvSpPr>
            <a:spLocks noGrp="1"/>
          </p:cNvSpPr>
          <p:nvPr>
            <p:ph type="ftr" sz="quarter" idx="11"/>
          </p:nvPr>
        </p:nvSpPr>
        <p:spPr>
          <a:xfrm>
            <a:off x="457200" y="5870576"/>
            <a:ext cx="5990311"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12085" y="5870576"/>
            <a:ext cx="417516" cy="3778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257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5"/>
          <a:stretch>
            <a:fillRect/>
          </a:stretch>
        </p:blipFill>
        <p:spPr>
          <a:xfrm>
            <a:off x="1226" y="920"/>
            <a:ext cx="9141547" cy="685616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userDrawn="1"/>
        </p:nvPicPr>
        <p:blipFill>
          <a:blip r:embed="rId4"/>
          <a:srcRect/>
          <a:stretch>
            <a:fillRect/>
          </a:stretch>
        </p:blipFill>
        <p:spPr bwMode="auto">
          <a:xfrm>
            <a:off x="-1" y="0"/>
            <a:ext cx="9148809" cy="685800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lodokter.com/malaria" TargetMode="External"/><Relationship Id="rId2" Type="http://schemas.openxmlformats.org/officeDocument/2006/relationships/hyperlink" Target="https://www.alodokter.com/e-coli"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dns.klimg.com/dream.co.id/resized/640x320/news/2018/01/18/75387/alhamdulillah-ada-laboratorium-klinik-untuk-mendukung-jkn-180118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 y="1039466"/>
            <a:ext cx="9143388" cy="45716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over.png"/>
          <p:cNvPicPr>
            <a:picLocks noChangeAspect="1"/>
          </p:cNvPicPr>
          <p:nvPr/>
        </p:nvPicPr>
        <p:blipFill>
          <a:blip r:embed="rId4" cstate="print"/>
          <a:srcRect t="63542"/>
          <a:stretch>
            <a:fillRect/>
          </a:stretch>
        </p:blipFill>
        <p:spPr>
          <a:xfrm>
            <a:off x="1226" y="4397450"/>
            <a:ext cx="9141547" cy="2500306"/>
          </a:xfrm>
          <a:prstGeom prst="rect">
            <a:avLst/>
          </a:prstGeom>
        </p:spPr>
      </p:pic>
      <p:sp>
        <p:nvSpPr>
          <p:cNvPr id="6" name="TextBox 5"/>
          <p:cNvSpPr txBox="1"/>
          <p:nvPr/>
        </p:nvSpPr>
        <p:spPr>
          <a:xfrm>
            <a:off x="496658" y="5055474"/>
            <a:ext cx="6072230" cy="646331"/>
          </a:xfrm>
          <a:prstGeom prst="rect">
            <a:avLst/>
          </a:prstGeom>
          <a:noFill/>
        </p:spPr>
        <p:txBody>
          <a:bodyPr wrap="square" rtlCol="0">
            <a:spAutoFit/>
          </a:bodyPr>
          <a:lstStyle/>
          <a:p>
            <a:r>
              <a:rPr lang="id-ID" sz="3600" b="1" dirty="0" smtClean="0">
                <a:solidFill>
                  <a:srgbClr val="326041"/>
                </a:solidFill>
              </a:rPr>
              <a:t>Obat Infeksi dan Degeneratif</a:t>
            </a:r>
            <a:r>
              <a:rPr lang="id-ID" sz="3600" b="1" dirty="0" smtClean="0">
                <a:solidFill>
                  <a:srgbClr val="326041"/>
                </a:solidFill>
              </a:rPr>
              <a:t>	</a:t>
            </a:r>
            <a:endParaRPr lang="id-ID" sz="3600" b="1" dirty="0">
              <a:solidFill>
                <a:srgbClr val="326041"/>
              </a:solidFill>
            </a:endParaRPr>
          </a:p>
        </p:txBody>
      </p:sp>
      <p:sp>
        <p:nvSpPr>
          <p:cNvPr id="7" name="Rectangle 6"/>
          <p:cNvSpPr/>
          <p:nvPr/>
        </p:nvSpPr>
        <p:spPr>
          <a:xfrm>
            <a:off x="496658" y="5607847"/>
            <a:ext cx="4504014" cy="461665"/>
          </a:xfrm>
          <a:prstGeom prst="rect">
            <a:avLst/>
          </a:prstGeom>
        </p:spPr>
        <p:txBody>
          <a:bodyPr wrap="square">
            <a:spAutoFit/>
          </a:bodyPr>
          <a:lstStyle/>
          <a:p>
            <a:r>
              <a:rPr lang="id-ID" sz="2400" dirty="0" smtClean="0">
                <a:solidFill>
                  <a:schemeClr val="tx1">
                    <a:lumMod val="75000"/>
                    <a:lumOff val="25000"/>
                  </a:schemeClr>
                </a:solidFill>
              </a:rPr>
              <a:t>Arif Yusuf Wicaksana, M.Sc., Apt</a:t>
            </a:r>
            <a:endParaRPr lang="id-ID" sz="2400" dirty="0"/>
          </a:p>
        </p:txBody>
      </p:sp>
      <p:pic>
        <p:nvPicPr>
          <p:cNvPr id="8" name="Picture 7" descr="Cover.png"/>
          <p:cNvPicPr>
            <a:picLocks noChangeAspect="1"/>
          </p:cNvPicPr>
          <p:nvPr/>
        </p:nvPicPr>
        <p:blipFill>
          <a:blip r:embed="rId4"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5"/>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6" cstate="print"/>
          <a:srcRect/>
          <a:stretch>
            <a:fillRect/>
          </a:stretch>
        </p:blipFill>
        <p:spPr bwMode="auto">
          <a:xfrm>
            <a:off x="642910" y="214290"/>
            <a:ext cx="1643074" cy="592720"/>
          </a:xfrm>
          <a:prstGeom prst="rect">
            <a:avLst/>
          </a:prstGeom>
          <a:noFill/>
        </p:spPr>
      </p:pic>
      <p:pic>
        <p:nvPicPr>
          <p:cNvPr id="13" name="Picture 12">
            <a:extLst>
              <a:ext uri="{FF2B5EF4-FFF2-40B4-BE49-F238E27FC236}">
                <a16:creationId xmlns:a16="http://schemas.microsoft.com/office/drawing/2014/main" xmlns="" id="{E6E6B537-95CD-4F2E-9BAA-43BF107920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4751" y="3140968"/>
            <a:ext cx="2251938" cy="3307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b="1" dirty="0" smtClean="0"/>
              <a:t>Kemampuan Invasi Kuman</a:t>
            </a:r>
            <a:endParaRPr lang="id-ID" sz="4400" b="1" dirty="0"/>
          </a:p>
        </p:txBody>
      </p:sp>
      <p:sp>
        <p:nvSpPr>
          <p:cNvPr id="3" name="Content Placeholder 2"/>
          <p:cNvSpPr>
            <a:spLocks noGrp="1"/>
          </p:cNvSpPr>
          <p:nvPr>
            <p:ph idx="1"/>
          </p:nvPr>
        </p:nvSpPr>
        <p:spPr/>
        <p:txBody>
          <a:bodyPr/>
          <a:lstStyle/>
          <a:p>
            <a:r>
              <a:rPr lang="id-ID" sz="4800" dirty="0" smtClean="0"/>
              <a:t>Suhu</a:t>
            </a:r>
          </a:p>
          <a:p>
            <a:r>
              <a:rPr lang="id-ID" sz="4800" dirty="0" smtClean="0"/>
              <a:t>pH</a:t>
            </a:r>
          </a:p>
          <a:p>
            <a:r>
              <a:rPr lang="id-ID" sz="4800" dirty="0" smtClean="0"/>
              <a:t>Rh</a:t>
            </a:r>
          </a:p>
          <a:p>
            <a:r>
              <a:rPr lang="id-ID" sz="4800" dirty="0" smtClean="0"/>
              <a:t>Oksigen (Aerob, Anaerob, Aerob Fakultatif)</a:t>
            </a:r>
            <a:endParaRPr lang="id-ID" sz="4800" dirty="0"/>
          </a:p>
        </p:txBody>
      </p:sp>
    </p:spTree>
    <p:extLst>
      <p:ext uri="{BB962C8B-B14F-4D97-AF65-F5344CB8AC3E}">
        <p14:creationId xmlns:p14="http://schemas.microsoft.com/office/powerpoint/2010/main" val="20189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43359" t="28344" r="20115" b="15547"/>
          <a:stretch/>
        </p:blipFill>
        <p:spPr>
          <a:xfrm>
            <a:off x="670992" y="188640"/>
            <a:ext cx="7344816" cy="6343249"/>
          </a:xfrm>
          <a:prstGeom prst="rect">
            <a:avLst/>
          </a:prstGeom>
        </p:spPr>
      </p:pic>
    </p:spTree>
    <p:extLst>
      <p:ext uri="{BB962C8B-B14F-4D97-AF65-F5344CB8AC3E}">
        <p14:creationId xmlns:p14="http://schemas.microsoft.com/office/powerpoint/2010/main" val="61288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4400" b="1" dirty="0" smtClean="0"/>
              <a:t>Struktur Bakteri</a:t>
            </a:r>
            <a:endParaRPr lang="id-ID" sz="4400" b="1"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37824" t="36219" r="17348" b="25391"/>
          <a:stretch/>
        </p:blipFill>
        <p:spPr>
          <a:xfrm>
            <a:off x="81079" y="2103125"/>
            <a:ext cx="8524641" cy="4104456"/>
          </a:xfrm>
          <a:prstGeom prst="rect">
            <a:avLst/>
          </a:prstGeom>
        </p:spPr>
      </p:pic>
      <p:pic>
        <p:nvPicPr>
          <p:cNvPr id="5" name="Picture 4"/>
          <p:cNvPicPr>
            <a:picLocks noChangeAspect="1"/>
          </p:cNvPicPr>
          <p:nvPr/>
        </p:nvPicPr>
        <p:blipFill rotWithShape="1">
          <a:blip r:embed="rId3"/>
          <a:srcRect l="48893" t="21454" r="27309" b="44093"/>
          <a:stretch/>
        </p:blipFill>
        <p:spPr>
          <a:xfrm>
            <a:off x="5509375" y="77594"/>
            <a:ext cx="3096345" cy="2520280"/>
          </a:xfrm>
          <a:prstGeom prst="rect">
            <a:avLst/>
          </a:prstGeom>
        </p:spPr>
      </p:pic>
    </p:spTree>
    <p:extLst>
      <p:ext uri="{BB962C8B-B14F-4D97-AF65-F5344CB8AC3E}">
        <p14:creationId xmlns:p14="http://schemas.microsoft.com/office/powerpoint/2010/main" val="67005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868"/>
            <a:ext cx="7772400" cy="1456267"/>
          </a:xfrm>
        </p:spPr>
        <p:txBody>
          <a:bodyPr>
            <a:normAutofit/>
          </a:bodyPr>
          <a:lstStyle/>
          <a:p>
            <a:pPr algn="l"/>
            <a:r>
              <a:rPr lang="id-ID" sz="4800" b="1" dirty="0" smtClean="0"/>
              <a:t>Struktur Virus</a:t>
            </a:r>
            <a:endParaRPr lang="id-ID" sz="4800" b="1"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51107" t="35235" r="28970" b="22438"/>
          <a:stretch/>
        </p:blipFill>
        <p:spPr>
          <a:xfrm>
            <a:off x="4319464" y="332656"/>
            <a:ext cx="4824536" cy="5762638"/>
          </a:xfrm>
          <a:prstGeom prst="rect">
            <a:avLst/>
          </a:prstGeom>
        </p:spPr>
      </p:pic>
      <p:pic>
        <p:nvPicPr>
          <p:cNvPr id="5" name="Picture 4"/>
          <p:cNvPicPr>
            <a:picLocks noChangeAspect="1"/>
          </p:cNvPicPr>
          <p:nvPr/>
        </p:nvPicPr>
        <p:blipFill rotWithShape="1">
          <a:blip r:embed="rId3"/>
          <a:srcRect l="42252" t="20469" r="21775" b="21453"/>
          <a:stretch/>
        </p:blipFill>
        <p:spPr>
          <a:xfrm>
            <a:off x="-5680" y="1772815"/>
            <a:ext cx="4427034" cy="4018385"/>
          </a:xfrm>
          <a:prstGeom prst="rect">
            <a:avLst/>
          </a:prstGeom>
        </p:spPr>
      </p:pic>
    </p:spTree>
    <p:extLst>
      <p:ext uri="{BB962C8B-B14F-4D97-AF65-F5344CB8AC3E}">
        <p14:creationId xmlns:p14="http://schemas.microsoft.com/office/powerpoint/2010/main" val="315180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4400" b="1" dirty="0" smtClean="0"/>
              <a:t>Struktur Jamur</a:t>
            </a:r>
            <a:endParaRPr lang="id-ID" sz="4400" b="1"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48340" t="29329" r="25648" b="24407"/>
          <a:stretch/>
        </p:blipFill>
        <p:spPr>
          <a:xfrm>
            <a:off x="471644" y="1337734"/>
            <a:ext cx="4827571" cy="4827570"/>
          </a:xfrm>
          <a:prstGeom prst="rect">
            <a:avLst/>
          </a:prstGeom>
        </p:spPr>
      </p:pic>
      <p:pic>
        <p:nvPicPr>
          <p:cNvPr id="5" name="Picture 2" descr="8 Orang Meninggal Karena Infeksi Jamur Ketiak Dari Jepang – Timlo.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005" y="1767965"/>
            <a:ext cx="3748977" cy="338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6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 y="337328"/>
            <a:ext cx="9036496" cy="1456267"/>
          </a:xfrm>
        </p:spPr>
        <p:txBody>
          <a:bodyPr>
            <a:normAutofit/>
          </a:bodyPr>
          <a:lstStyle/>
          <a:p>
            <a:r>
              <a:rPr lang="id-ID" sz="4000" b="1" dirty="0" smtClean="0"/>
              <a:t>INFEKSI PADA PEMERIKSAAN KEBIDANAN</a:t>
            </a:r>
            <a:endParaRPr lang="id-ID" sz="4000" b="1" dirty="0"/>
          </a:p>
        </p:txBody>
      </p:sp>
      <p:sp>
        <p:nvSpPr>
          <p:cNvPr id="3" name="Content Placeholder 2"/>
          <p:cNvSpPr>
            <a:spLocks noGrp="1"/>
          </p:cNvSpPr>
          <p:nvPr>
            <p:ph idx="1"/>
          </p:nvPr>
        </p:nvSpPr>
        <p:spPr/>
        <p:txBody>
          <a:bodyPr/>
          <a:lstStyle/>
          <a:p>
            <a:endParaRPr lang="id-ID" dirty="0"/>
          </a:p>
        </p:txBody>
      </p:sp>
      <p:pic>
        <p:nvPicPr>
          <p:cNvPr id="4098" name="Picture 2" descr="PELATIHAN PENCEGAHAN DAN PENGENDALIAN INFEKSI BAGI MAHASISWA DIV BIDAN  PENDIDIK STIKES AISYIYAH - Universitas 'Aisyiyah Yogyaka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60" y="1340768"/>
            <a:ext cx="7560840" cy="504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72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4664"/>
            <a:ext cx="8229600" cy="1456267"/>
          </a:xfrm>
        </p:spPr>
        <p:txBody>
          <a:bodyPr>
            <a:noAutofit/>
          </a:bodyPr>
          <a:lstStyle/>
          <a:p>
            <a:r>
              <a:rPr lang="id-ID" sz="5400" b="1" dirty="0" smtClean="0"/>
              <a:t>INFEKSI MENULAR SEKSUAL</a:t>
            </a:r>
            <a:endParaRPr lang="id-ID" sz="5400" b="1" dirty="0"/>
          </a:p>
        </p:txBody>
      </p:sp>
      <p:sp>
        <p:nvSpPr>
          <p:cNvPr id="3" name="Content Placeholder 2"/>
          <p:cNvSpPr>
            <a:spLocks noGrp="1"/>
          </p:cNvSpPr>
          <p:nvPr>
            <p:ph idx="1"/>
          </p:nvPr>
        </p:nvSpPr>
        <p:spPr/>
        <p:txBody>
          <a:bodyPr/>
          <a:lstStyle/>
          <a:p>
            <a:endParaRPr lang="id-ID"/>
          </a:p>
        </p:txBody>
      </p:sp>
      <p:pic>
        <p:nvPicPr>
          <p:cNvPr id="5122" name="Picture 2" descr="BAB 8 Epidemiologi Penyakit Menular Infeksi menular seksual"/>
          <p:cNvPicPr>
            <a:picLocks noChangeAspect="1" noChangeArrowheads="1"/>
          </p:cNvPicPr>
          <p:nvPr/>
        </p:nvPicPr>
        <p:blipFill rotWithShape="1">
          <a:blip r:embed="rId2">
            <a:extLst>
              <a:ext uri="{28A0092B-C50C-407E-A947-70E740481C1C}">
                <a14:useLocalDpi xmlns:a14="http://schemas.microsoft.com/office/drawing/2010/main" val="0"/>
              </a:ext>
            </a:extLst>
          </a:blip>
          <a:srcRect l="3281" t="39543" r="61282" b="11896"/>
          <a:stretch/>
        </p:blipFill>
        <p:spPr bwMode="auto">
          <a:xfrm>
            <a:off x="244806" y="1556792"/>
            <a:ext cx="4402832" cy="45251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yo Cari Tahu tentang Infeksi Menular Seksual (IMS) – Swipe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520" y="1566502"/>
            <a:ext cx="487679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44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rotWithShape="1">
          <a:blip r:embed="rId2"/>
          <a:srcRect l="39101" t="17519" r="17637" b="15399"/>
          <a:stretch/>
        </p:blipFill>
        <p:spPr>
          <a:xfrm>
            <a:off x="755576" y="0"/>
            <a:ext cx="7596336" cy="6622447"/>
          </a:xfrm>
          <a:prstGeom prst="rect">
            <a:avLst/>
          </a:prstGeom>
        </p:spPr>
      </p:pic>
    </p:spTree>
    <p:extLst>
      <p:ext uri="{BB962C8B-B14F-4D97-AF65-F5344CB8AC3E}">
        <p14:creationId xmlns:p14="http://schemas.microsoft.com/office/powerpoint/2010/main" val="891090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42252" t="19484" r="21221" b="12595"/>
          <a:stretch/>
        </p:blipFill>
        <p:spPr>
          <a:xfrm>
            <a:off x="1547664" y="15143"/>
            <a:ext cx="6408712" cy="6700016"/>
          </a:xfrm>
          <a:prstGeom prst="rect">
            <a:avLst/>
          </a:prstGeom>
        </p:spPr>
      </p:pic>
    </p:spTree>
    <p:extLst>
      <p:ext uri="{BB962C8B-B14F-4D97-AF65-F5344CB8AC3E}">
        <p14:creationId xmlns:p14="http://schemas.microsoft.com/office/powerpoint/2010/main" val="112345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39485" t="26375" r="20668" b="24406"/>
          <a:stretch/>
        </p:blipFill>
        <p:spPr>
          <a:xfrm>
            <a:off x="107504" y="207132"/>
            <a:ext cx="8890843" cy="6174195"/>
          </a:xfrm>
          <a:prstGeom prst="rect">
            <a:avLst/>
          </a:prstGeom>
        </p:spPr>
      </p:pic>
    </p:spTree>
    <p:extLst>
      <p:ext uri="{BB962C8B-B14F-4D97-AF65-F5344CB8AC3E}">
        <p14:creationId xmlns:p14="http://schemas.microsoft.com/office/powerpoint/2010/main" val="101386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oa belajar png"/>
          <p:cNvPicPr>
            <a:picLocks noChangeAspect="1" noChangeArrowheads="1"/>
          </p:cNvPicPr>
          <p:nvPr/>
        </p:nvPicPr>
        <p:blipFill rotWithShape="1">
          <a:blip r:embed="rId3">
            <a:extLst>
              <a:ext uri="{28A0092B-C50C-407E-A947-70E740481C1C}">
                <a14:useLocalDpi xmlns:a14="http://schemas.microsoft.com/office/drawing/2010/main" val="0"/>
              </a:ext>
            </a:extLst>
          </a:blip>
          <a:srcRect t="16206" b="9785"/>
          <a:stretch/>
        </p:blipFill>
        <p:spPr bwMode="auto">
          <a:xfrm>
            <a:off x="0" y="1338429"/>
            <a:ext cx="9141547" cy="51125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over.png"/>
          <p:cNvPicPr>
            <a:picLocks noChangeAspect="1"/>
          </p:cNvPicPr>
          <p:nvPr/>
        </p:nvPicPr>
        <p:blipFill>
          <a:blip r:embed="rId4"/>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2910" y="214290"/>
            <a:ext cx="1643074" cy="592720"/>
          </a:xfrm>
          <a:prstGeom prst="rect">
            <a:avLst/>
          </a:prstGeom>
          <a:noFill/>
        </p:spPr>
      </p:pic>
      <p:sp>
        <p:nvSpPr>
          <p:cNvPr id="3" name="TextBox 2"/>
          <p:cNvSpPr txBox="1"/>
          <p:nvPr/>
        </p:nvSpPr>
        <p:spPr>
          <a:xfrm>
            <a:off x="2768983" y="-177596"/>
            <a:ext cx="5430399" cy="1323439"/>
          </a:xfrm>
          <a:prstGeom prst="rect">
            <a:avLst/>
          </a:prstGeom>
          <a:noFill/>
        </p:spPr>
        <p:txBody>
          <a:bodyPr wrap="square" rtlCol="0">
            <a:spAutoFit/>
          </a:bodyPr>
          <a:lstStyle/>
          <a:p>
            <a:pPr algn="r"/>
            <a:endParaRPr lang="id-ID" sz="4000" dirty="0" smtClean="0">
              <a:solidFill>
                <a:schemeClr val="tx1">
                  <a:lumMod val="75000"/>
                  <a:lumOff val="25000"/>
                </a:schemeClr>
              </a:solidFill>
            </a:endParaRPr>
          </a:p>
          <a:p>
            <a:pPr algn="r"/>
            <a:r>
              <a:rPr lang="id-ID" sz="4000" dirty="0" smtClean="0">
                <a:solidFill>
                  <a:schemeClr val="tx1">
                    <a:lumMod val="75000"/>
                    <a:lumOff val="25000"/>
                  </a:schemeClr>
                </a:solidFill>
              </a:rPr>
              <a:t>Do’a Sebelum Belajar</a:t>
            </a:r>
            <a:endParaRPr lang="id-ID" sz="40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41698" t="35235" r="19561" b="17516"/>
          <a:stretch/>
        </p:blipFill>
        <p:spPr>
          <a:xfrm>
            <a:off x="179512" y="188640"/>
            <a:ext cx="8820978" cy="6048672"/>
          </a:xfrm>
          <a:prstGeom prst="rect">
            <a:avLst/>
          </a:prstGeom>
        </p:spPr>
      </p:pic>
    </p:spTree>
    <p:extLst>
      <p:ext uri="{BB962C8B-B14F-4D97-AF65-F5344CB8AC3E}">
        <p14:creationId xmlns:p14="http://schemas.microsoft.com/office/powerpoint/2010/main" val="239194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4800" b="1" dirty="0" smtClean="0"/>
              <a:t>Pengobatan (Infeksi Bakteri)</a:t>
            </a:r>
            <a:endParaRPr lang="id-ID" sz="4800" b="1" dirty="0"/>
          </a:p>
        </p:txBody>
      </p:sp>
      <p:sp>
        <p:nvSpPr>
          <p:cNvPr id="3" name="Content Placeholder 2"/>
          <p:cNvSpPr>
            <a:spLocks noGrp="1"/>
          </p:cNvSpPr>
          <p:nvPr>
            <p:ph idx="1"/>
          </p:nvPr>
        </p:nvSpPr>
        <p:spPr/>
        <p:txBody>
          <a:bodyPr/>
          <a:lstStyle/>
          <a:p>
            <a:endParaRPr lang="id-ID"/>
          </a:p>
        </p:txBody>
      </p:sp>
      <p:pic>
        <p:nvPicPr>
          <p:cNvPr id="7170" name="Picture 2" descr="Fakta Medis terkait Resistensi Antibiotik - Alomed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16" y="1424197"/>
            <a:ext cx="7200800" cy="508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4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8194" name="Picture 2" descr="Bijak Mengobati Penyakit Ayam - PT Medion Ardhika Bhak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676036" cy="523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88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4000" b="1" dirty="0" smtClean="0"/>
              <a:t>Obat Anti Virus (HIV)</a:t>
            </a:r>
            <a:endParaRPr lang="id-ID" sz="4000" b="1" dirty="0"/>
          </a:p>
        </p:txBody>
      </p:sp>
      <p:sp>
        <p:nvSpPr>
          <p:cNvPr id="3" name="Content Placeholder 2"/>
          <p:cNvSpPr>
            <a:spLocks noGrp="1"/>
          </p:cNvSpPr>
          <p:nvPr>
            <p:ph idx="1"/>
          </p:nvPr>
        </p:nvSpPr>
        <p:spPr/>
        <p:txBody>
          <a:bodyPr/>
          <a:lstStyle/>
          <a:p>
            <a:endParaRPr lang="id-ID"/>
          </a:p>
        </p:txBody>
      </p:sp>
      <p:pic>
        <p:nvPicPr>
          <p:cNvPr id="9220" name="Picture 4" descr="Profil Obat ARV (Antriretrovirus) – Kedokteran – Caihe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0" y="1421975"/>
            <a:ext cx="8884831" cy="495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6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4000" b="1" dirty="0" smtClean="0"/>
              <a:t>Obat Anti Virus (Herpes Simplex)</a:t>
            </a:r>
            <a:endParaRPr lang="id-ID" sz="4000" b="1" dirty="0"/>
          </a:p>
        </p:txBody>
      </p:sp>
      <p:sp>
        <p:nvSpPr>
          <p:cNvPr id="3" name="Content Placeholder 2"/>
          <p:cNvSpPr>
            <a:spLocks noGrp="1"/>
          </p:cNvSpPr>
          <p:nvPr>
            <p:ph idx="1"/>
          </p:nvPr>
        </p:nvSpPr>
        <p:spPr/>
        <p:txBody>
          <a:bodyPr/>
          <a:lstStyle/>
          <a:p>
            <a:endParaRPr lang="id-ID"/>
          </a:p>
        </p:txBody>
      </p:sp>
      <p:pic>
        <p:nvPicPr>
          <p:cNvPr id="10242" name="Picture 2" descr="In search for effective and definitive treatment of herpes simplex virus  type 1 (HSV-1) infections - RSC Advances (RSC Publi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60942"/>
            <a:ext cx="6491064" cy="515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52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4000" b="1" dirty="0" smtClean="0"/>
              <a:t>Obat Anti Virus (HPV)</a:t>
            </a:r>
            <a:endParaRPr lang="id-ID" sz="4000" b="1" dirty="0"/>
          </a:p>
        </p:txBody>
      </p:sp>
      <p:pic>
        <p:nvPicPr>
          <p:cNvPr id="5" name="Picture 2" descr="Microorganisms | Free Full-Text | The Host-Microbe Interplay in Human  Papillomavirus-Induced Carcinogenesis | HTML"/>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9518" y="1484784"/>
            <a:ext cx="6635080" cy="484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198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4000" b="1" dirty="0" smtClean="0"/>
              <a:t>Obat Anti Virus (HPV)</a:t>
            </a:r>
            <a:endParaRPr lang="id-ID" sz="4000" b="1" dirty="0"/>
          </a:p>
        </p:txBody>
      </p:sp>
      <p:pic>
        <p:nvPicPr>
          <p:cNvPr id="12292" name="Picture 4" descr="HPV Vaccine: Pros and C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337734"/>
            <a:ext cx="7056784" cy="529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1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3316" name="Picture 4" descr="https://www.uspharmacist.com/CMSImagesContent/2010/9/USP1009-HPV-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06307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59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dC, new HBV Drug: 4-week Dosing, Safety &amp; Antiviral Efficacy Stud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92519"/>
            <a:ext cx="6840760" cy="5034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09600" y="762001"/>
            <a:ext cx="7772400" cy="1456267"/>
          </a:xfrm>
          <a:prstGeom prst="rect">
            <a:avLst/>
          </a:prstGeom>
        </p:spPr>
        <p:txBody>
          <a:bodyP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id-ID" sz="4000" b="1" dirty="0" smtClean="0"/>
              <a:t>Obat Anti Virus (Hepatitis B)</a:t>
            </a:r>
            <a:endParaRPr lang="id-ID" sz="4000" b="1" dirty="0"/>
          </a:p>
        </p:txBody>
      </p:sp>
    </p:spTree>
    <p:extLst>
      <p:ext uri="{BB962C8B-B14F-4D97-AF65-F5344CB8AC3E}">
        <p14:creationId xmlns:p14="http://schemas.microsoft.com/office/powerpoint/2010/main" val="2511163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sz="4800" b="1" dirty="0" smtClean="0"/>
              <a:t>Obat Anti Fungi (Candida Albicans)</a:t>
            </a:r>
            <a:endParaRPr lang="id-ID" sz="4800" b="1" dirty="0"/>
          </a:p>
        </p:txBody>
      </p:sp>
      <p:pic>
        <p:nvPicPr>
          <p:cNvPr id="15362" name="Picture 2" descr="Cellular targets of antifungal agents. (The antifungal agents target...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005" y="2038484"/>
            <a:ext cx="7642387" cy="441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74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274" y="2739614"/>
            <a:ext cx="8687214" cy="2554545"/>
          </a:xfrm>
          <a:prstGeom prst="rect">
            <a:avLst/>
          </a:prstGeom>
          <a:noFill/>
        </p:spPr>
        <p:txBody>
          <a:bodyPr wrap="square" rtlCol="0">
            <a:spAutoFit/>
          </a:bodyPr>
          <a:lstStyle/>
          <a:p>
            <a:pPr marL="457200" indent="-457200">
              <a:buFont typeface="Arial" panose="020B0604020202020204" pitchFamily="34" charset="0"/>
              <a:buChar char="•"/>
            </a:pPr>
            <a:r>
              <a:rPr lang="id-ID" sz="3200" dirty="0" smtClean="0"/>
              <a:t>Mahasiswa </a:t>
            </a:r>
            <a:r>
              <a:rPr lang="id-ID" sz="3200" dirty="0" smtClean="0"/>
              <a:t>mampu</a:t>
            </a:r>
            <a:r>
              <a:rPr lang="id-ID" sz="3200" dirty="0"/>
              <a:t> </a:t>
            </a:r>
            <a:r>
              <a:rPr lang="id-ID" sz="3200" dirty="0" smtClean="0"/>
              <a:t>menjelaskan jenis penyakit infeksi dan pemberian obat kasus infeksi.</a:t>
            </a:r>
          </a:p>
          <a:p>
            <a:pPr marL="457200" indent="-457200">
              <a:buFont typeface="Arial" panose="020B0604020202020204" pitchFamily="34" charset="0"/>
              <a:buChar char="•"/>
            </a:pPr>
            <a:r>
              <a:rPr lang="id-ID" sz="3200" dirty="0" smtClean="0"/>
              <a:t>Mahasiswa mampu menjelaskan jenis penyakit degeneratif dan pemberian obat kasus penyakit degeneratif.</a:t>
            </a:r>
            <a:endParaRPr lang="id-ID" sz="3200" dirty="0"/>
          </a:p>
        </p:txBody>
      </p:sp>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
        <p:nvSpPr>
          <p:cNvPr id="2" name="Text Box 1"/>
          <p:cNvSpPr txBox="1"/>
          <p:nvPr/>
        </p:nvSpPr>
        <p:spPr>
          <a:xfrm>
            <a:off x="1360921" y="1225319"/>
            <a:ext cx="5946308" cy="1200329"/>
          </a:xfrm>
          <a:prstGeom prst="rect">
            <a:avLst/>
          </a:prstGeom>
          <a:noFill/>
        </p:spPr>
        <p:txBody>
          <a:bodyPr wrap="none" rtlCol="0" anchor="t">
            <a:spAutoFit/>
          </a:bodyPr>
          <a:lstStyle/>
          <a:p>
            <a:pPr marL="0" indent="0" algn="ctr" eaLnBrk="1" hangingPunct="1">
              <a:buNone/>
            </a:pPr>
            <a:r>
              <a:rPr sz="3600" b="1" dirty="0">
                <a:ea typeface="Arial Unicode MS" pitchFamily="34" charset="-128"/>
                <a:sym typeface="+mn-ea"/>
              </a:rPr>
              <a:t>TUJUAN PEMBELAJARAN/ LO</a:t>
            </a:r>
            <a:r>
              <a:rPr sz="3600" b="1" dirty="0" smtClean="0">
                <a:ea typeface="Arial Unicode MS" pitchFamily="34" charset="-128"/>
                <a:sym typeface="+mn-ea"/>
              </a:rPr>
              <a:t>/</a:t>
            </a:r>
          </a:p>
          <a:p>
            <a:pPr marL="0" indent="0" algn="ctr" eaLnBrk="1" hangingPunct="1">
              <a:buNone/>
            </a:pPr>
            <a:r>
              <a:rPr sz="3600" b="1" dirty="0" smtClean="0">
                <a:ea typeface="Arial Unicode MS" pitchFamily="34" charset="-128"/>
                <a:sym typeface="+mn-ea"/>
              </a:rPr>
              <a:t> </a:t>
            </a:r>
            <a:r>
              <a:rPr sz="3600" b="1" dirty="0">
                <a:ea typeface="Arial Unicode MS" pitchFamily="34" charset="-128"/>
                <a:sym typeface="+mn-ea"/>
              </a:rPr>
              <a:t>CAPAIAN PEMBELAJARAN</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sz="4800" b="1" dirty="0" smtClean="0"/>
              <a:t>Obat Anti Toxoplasma (Parasit)</a:t>
            </a:r>
            <a:endParaRPr lang="id-ID" sz="4800" b="1" dirty="0"/>
          </a:p>
        </p:txBody>
      </p:sp>
      <p:sp>
        <p:nvSpPr>
          <p:cNvPr id="3" name="Content Placeholder 2"/>
          <p:cNvSpPr>
            <a:spLocks noGrp="1"/>
          </p:cNvSpPr>
          <p:nvPr>
            <p:ph idx="1"/>
          </p:nvPr>
        </p:nvSpPr>
        <p:spPr/>
        <p:txBody>
          <a:bodyPr/>
          <a:lstStyle/>
          <a:p>
            <a:endParaRPr lang="id-ID"/>
          </a:p>
        </p:txBody>
      </p:sp>
      <p:pic>
        <p:nvPicPr>
          <p:cNvPr id="16386" name="Picture 2" descr="Activities of anti- Toxoplasma drugs and compounds against tissue cysts in  the last three decades (1987 to 2017), a systematic review | Springe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9226"/>
            <a:ext cx="7632848" cy="511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6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
        <p:nvSpPr>
          <p:cNvPr id="6" name="Title 1"/>
          <p:cNvSpPr txBox="1">
            <a:spLocks/>
          </p:cNvSpPr>
          <p:nvPr/>
        </p:nvSpPr>
        <p:spPr>
          <a:xfrm>
            <a:off x="3476928" y="214290"/>
            <a:ext cx="5385792" cy="145626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4000" dirty="0" smtClean="0"/>
              <a:t>Penyakit Degeneratif</a:t>
            </a:r>
            <a:endParaRPr lang="id-ID" sz="4000" dirty="0"/>
          </a:p>
        </p:txBody>
      </p:sp>
      <p:sp>
        <p:nvSpPr>
          <p:cNvPr id="10" name="Rectangle 9"/>
          <p:cNvSpPr/>
          <p:nvPr/>
        </p:nvSpPr>
        <p:spPr>
          <a:xfrm>
            <a:off x="83172" y="4077072"/>
            <a:ext cx="8964488" cy="2369880"/>
          </a:xfrm>
          <a:prstGeom prst="rect">
            <a:avLst/>
          </a:prstGeom>
        </p:spPr>
        <p:txBody>
          <a:bodyPr wrap="square">
            <a:spAutoFit/>
          </a:bodyPr>
          <a:lstStyle/>
          <a:p>
            <a:pPr algn="just"/>
            <a:r>
              <a:rPr lang="id-ID" sz="3600" b="1" dirty="0"/>
              <a:t>Penyakit </a:t>
            </a:r>
            <a:r>
              <a:rPr lang="id-ID" sz="3600" b="1" dirty="0" smtClean="0"/>
              <a:t>Degeneratif </a:t>
            </a:r>
            <a:r>
              <a:rPr lang="id-ID" sz="2800" dirty="0"/>
              <a:t>adalah kondisi kesehatan di mana organ atau jaringan terkait keadaannya yang terus menurun seiring waktu. Penyakit ini terjadi karena adanya perubahan pada sel-sel tubuh yang akhirnya memengaruhi fungsi organ secara menyeluruh.</a:t>
            </a:r>
            <a:endParaRPr lang="id-ID" dirty="0"/>
          </a:p>
        </p:txBody>
      </p:sp>
      <p:pic>
        <p:nvPicPr>
          <p:cNvPr id="17412" name="Picture 4" descr="Apa Itu Penyakit Degeneratif? Simak Pengertian, Gejala, Penyebab Serta Cara  Mencegahny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77" y="1134414"/>
            <a:ext cx="5179503" cy="3107703"/>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ara Mencegah dan Mengatasi Penyakit Degenera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501005"/>
            <a:ext cx="3954860" cy="250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710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8434" name="Picture 2" descr="Jurnal - Penyakit Degener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69528"/>
            <a:ext cx="8802631" cy="531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346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9458" name="Picture 2" descr="Obesity and Atrial Fibrillation Prevalence, Pathogenesis, and Prognosis:  Effects of Weight Loss and Exercise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0"/>
            <a:ext cx="7920374" cy="657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13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20482" name="Picture 2" descr="Apa saja obat-obatan yang termasuk obat untuk diabetes? - Ilmu Kedokteran -  Dictio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154"/>
            <a:ext cx="8388424" cy="67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81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1506" name="Picture 2" descr="Terapi-Insulin Diabetes Melitus (IDDM &amp; NIDD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8" y="23208"/>
            <a:ext cx="8873181" cy="666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233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2530" name="Picture 2" descr="Obat Insulin Suntik: Sediaan, Dosis, Indik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053874"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09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3554" name="Picture 2" descr="Mekanisme Kerja Beta Bloker | LABUKUN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8640"/>
            <a:ext cx="7954141" cy="631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389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4578" name="Picture 2" descr="KRISIS HIPERTENSI.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962"/>
            <a:ext cx="8863197" cy="664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3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5602" name="Picture 2" descr="Mari Deteksi Hipertensi dari Dini – SwipeRx"/>
          <p:cNvPicPr>
            <a:picLocks noChangeAspect="1" noChangeArrowheads="1"/>
          </p:cNvPicPr>
          <p:nvPr/>
        </p:nvPicPr>
        <p:blipFill rotWithShape="1">
          <a:blip r:embed="rId2">
            <a:extLst>
              <a:ext uri="{28A0092B-C50C-407E-A947-70E740481C1C}">
                <a14:useLocalDpi xmlns:a14="http://schemas.microsoft.com/office/drawing/2010/main" val="0"/>
              </a:ext>
            </a:extLst>
          </a:blip>
          <a:srcRect t="7132" b="13682"/>
          <a:stretch/>
        </p:blipFill>
        <p:spPr bwMode="auto">
          <a:xfrm>
            <a:off x="611560" y="188640"/>
            <a:ext cx="8229600" cy="651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3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41176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179512" y="266012"/>
            <a:ext cx="1643074" cy="592720"/>
          </a:xfrm>
          <a:prstGeom prst="rect">
            <a:avLst/>
          </a:prstGeom>
          <a:noFill/>
        </p:spPr>
      </p:pic>
      <p:sp>
        <p:nvSpPr>
          <p:cNvPr id="2" name="Rectangle 1"/>
          <p:cNvSpPr/>
          <p:nvPr/>
        </p:nvSpPr>
        <p:spPr>
          <a:xfrm>
            <a:off x="179512" y="3573016"/>
            <a:ext cx="8964488" cy="1569660"/>
          </a:xfrm>
          <a:prstGeom prst="rect">
            <a:avLst/>
          </a:prstGeom>
        </p:spPr>
        <p:txBody>
          <a:bodyPr wrap="square">
            <a:spAutoFit/>
          </a:bodyPr>
          <a:lstStyle/>
          <a:p>
            <a:r>
              <a:rPr lang="id-ID" sz="2400" i="1" dirty="0"/>
              <a:t>"Ma’anzalallahu daa an, illa anzala lahu syifaan,"</a:t>
            </a:r>
            <a:r>
              <a:rPr lang="id-ID" sz="2400" dirty="0"/>
              <a:t> (HR. Bukhori</a:t>
            </a:r>
            <a:r>
              <a:rPr lang="id-ID" sz="2400" dirty="0" smtClean="0"/>
              <a:t>)</a:t>
            </a:r>
          </a:p>
          <a:p>
            <a:endParaRPr lang="id-ID" sz="2400" dirty="0"/>
          </a:p>
          <a:p>
            <a:r>
              <a:rPr lang="id-ID" sz="2400" dirty="0"/>
              <a:t>A</a:t>
            </a:r>
            <a:r>
              <a:rPr lang="id-ID" sz="2400" dirty="0" smtClean="0"/>
              <a:t>rtinya </a:t>
            </a:r>
            <a:r>
              <a:rPr lang="id-ID" sz="2400" dirty="0"/>
              <a:t>"Allah tidak akan menurunkan satu penyakit kecuali Allah turunkan juga obatnya"</a:t>
            </a:r>
            <a:endParaRPr lang="id-ID" sz="2400" dirty="0"/>
          </a:p>
        </p:txBody>
      </p:sp>
      <p:sp>
        <p:nvSpPr>
          <p:cNvPr id="9" name="Rectangle 8"/>
          <p:cNvSpPr/>
          <p:nvPr/>
        </p:nvSpPr>
        <p:spPr>
          <a:xfrm>
            <a:off x="179512" y="2276872"/>
            <a:ext cx="8964488" cy="830997"/>
          </a:xfrm>
          <a:prstGeom prst="rect">
            <a:avLst/>
          </a:prstGeom>
        </p:spPr>
        <p:txBody>
          <a:bodyPr wrap="square">
            <a:spAutoFit/>
          </a:bodyPr>
          <a:lstStyle/>
          <a:p>
            <a:r>
              <a:rPr lang="id-ID" sz="2400" dirty="0"/>
              <a:t>"</a:t>
            </a:r>
            <a:r>
              <a:rPr lang="id-ID" sz="2400" i="1" dirty="0"/>
              <a:t>Wa idzaa maridhtu fahuwa yasyfiini</a:t>
            </a:r>
            <a:r>
              <a:rPr lang="id-ID" sz="2400" dirty="0"/>
              <a:t>", yang artinya </a:t>
            </a:r>
            <a:r>
              <a:rPr lang="id-ID" sz="2400" i="1" dirty="0"/>
              <a:t>"Dan apabila aku sakit, Dialah (Allah) yang menyembuhkan </a:t>
            </a:r>
            <a:r>
              <a:rPr lang="id-ID" sz="2400" i="1" dirty="0" smtClean="0"/>
              <a:t>aku“</a:t>
            </a:r>
            <a:r>
              <a:rPr lang="id-ID" sz="2400" dirty="0" smtClean="0"/>
              <a:t> (QS. Asy-Syuraa 80)</a:t>
            </a:r>
            <a:endParaRPr lang="id-ID" sz="2400" dirty="0"/>
          </a:p>
        </p:txBody>
      </p:sp>
      <p:sp>
        <p:nvSpPr>
          <p:cNvPr id="10" name="Text Box 1"/>
          <p:cNvSpPr txBox="1"/>
          <p:nvPr/>
        </p:nvSpPr>
        <p:spPr>
          <a:xfrm>
            <a:off x="2620236" y="266012"/>
            <a:ext cx="3126112" cy="646331"/>
          </a:xfrm>
          <a:prstGeom prst="rect">
            <a:avLst/>
          </a:prstGeom>
          <a:noFill/>
        </p:spPr>
        <p:txBody>
          <a:bodyPr wrap="none" rtlCol="0" anchor="t">
            <a:spAutoFit/>
          </a:bodyPr>
          <a:lstStyle/>
          <a:p>
            <a:pPr marL="0" indent="0" algn="ctr" eaLnBrk="1" hangingPunct="1">
              <a:buNone/>
            </a:pPr>
            <a:r>
              <a:rPr lang="id-ID" sz="3600" b="1" dirty="0" smtClean="0">
                <a:ea typeface="Arial Unicode MS" pitchFamily="34" charset="-128"/>
                <a:sym typeface="+mn-ea"/>
              </a:rPr>
              <a:t>Korelasi Qur’an</a:t>
            </a:r>
            <a:endParaRPr lang="en-US" sz="3600" dirty="0"/>
          </a:p>
        </p:txBody>
      </p:sp>
    </p:spTree>
    <p:extLst>
      <p:ext uri="{BB962C8B-B14F-4D97-AF65-F5344CB8AC3E}">
        <p14:creationId xmlns:p14="http://schemas.microsoft.com/office/powerpoint/2010/main" val="258542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6" name="Picture 5"/>
          <p:cNvPicPr>
            <a:picLocks noChangeAspect="1"/>
          </p:cNvPicPr>
          <p:nvPr/>
        </p:nvPicPr>
        <p:blipFill rotWithShape="1">
          <a:blip r:embed="rId2"/>
          <a:srcRect l="20115" t="31297" r="29523" b="31297"/>
          <a:stretch/>
        </p:blipFill>
        <p:spPr>
          <a:xfrm>
            <a:off x="177108" y="1484784"/>
            <a:ext cx="8966892" cy="3744416"/>
          </a:xfrm>
          <a:prstGeom prst="rect">
            <a:avLst/>
          </a:prstGeom>
        </p:spPr>
      </p:pic>
    </p:spTree>
    <p:extLst>
      <p:ext uri="{BB962C8B-B14F-4D97-AF65-F5344CB8AC3E}">
        <p14:creationId xmlns:p14="http://schemas.microsoft.com/office/powerpoint/2010/main" val="2732283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7650" name="Picture 2" descr="Penyakit Tidak Menular dan Kesehatan Masyarakat - Muhyidin, SK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0585"/>
            <a:ext cx="6768752" cy="675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23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830"/>
            <a:ext cx="7772400" cy="1456267"/>
          </a:xfrm>
        </p:spPr>
        <p:txBody>
          <a:bodyPr>
            <a:normAutofit/>
          </a:bodyPr>
          <a:lstStyle/>
          <a:p>
            <a:pPr algn="ctr"/>
            <a:r>
              <a:rPr lang="id-ID" sz="6000" dirty="0" smtClean="0"/>
              <a:t>TERIMA KASIH</a:t>
            </a:r>
            <a:endParaRPr lang="id-ID" sz="6000" dirty="0"/>
          </a:p>
        </p:txBody>
      </p:sp>
    </p:spTree>
    <p:extLst>
      <p:ext uri="{BB962C8B-B14F-4D97-AF65-F5344CB8AC3E}">
        <p14:creationId xmlns:p14="http://schemas.microsoft.com/office/powerpoint/2010/main" val="567452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RTWORK\UNISA\BRAND BOOK\CDR\__MASTER TEMPLATE\TEMPLATE PPT\JPG\4.png"/>
          <p:cNvPicPr>
            <a:picLocks noChangeAspect="1" noChangeArrowheads="1"/>
          </p:cNvPicPr>
          <p:nvPr/>
        </p:nvPicPr>
        <p:blipFill>
          <a:blip r:embed="rId3"/>
          <a:srcRect/>
          <a:stretch>
            <a:fillRect/>
          </a:stretch>
        </p:blipFill>
        <p:spPr bwMode="auto">
          <a:xfrm>
            <a:off x="3500430" y="2214554"/>
            <a:ext cx="2071702" cy="236364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
        <p:nvSpPr>
          <p:cNvPr id="6" name="Title 1"/>
          <p:cNvSpPr txBox="1">
            <a:spLocks/>
          </p:cNvSpPr>
          <p:nvPr/>
        </p:nvSpPr>
        <p:spPr>
          <a:xfrm>
            <a:off x="3737748" y="214290"/>
            <a:ext cx="5385792" cy="145626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4000" dirty="0" smtClean="0"/>
              <a:t>Penyakit Infeksi</a:t>
            </a:r>
            <a:endParaRPr lang="id-ID" sz="4000" dirty="0"/>
          </a:p>
        </p:txBody>
      </p:sp>
      <p:sp>
        <p:nvSpPr>
          <p:cNvPr id="10" name="Rectangle 9"/>
          <p:cNvSpPr/>
          <p:nvPr/>
        </p:nvSpPr>
        <p:spPr>
          <a:xfrm>
            <a:off x="149225" y="3933056"/>
            <a:ext cx="8964488" cy="2492990"/>
          </a:xfrm>
          <a:prstGeom prst="rect">
            <a:avLst/>
          </a:prstGeom>
        </p:spPr>
        <p:txBody>
          <a:bodyPr wrap="square">
            <a:spAutoFit/>
          </a:bodyPr>
          <a:lstStyle/>
          <a:p>
            <a:pPr algn="just"/>
            <a:r>
              <a:rPr lang="id-ID" sz="3600" b="1" dirty="0"/>
              <a:t>Penyakit infeksi </a:t>
            </a:r>
            <a:r>
              <a:rPr lang="id-ID" sz="2400" dirty="0"/>
              <a:t>adalah masalah kesehatan yang disebabkan oleh organisme seperti virus, bakteri, jamur, dan parasit. Meski beberapa jenis organisme terdapat di tubuh dan tergolong tidak berbahaya, pada kondisi tertentu, organisme-organisme tersebut dapat menyerang dan menimbulkan gangguan kesehatan, yang bahkan berpotensi menyebabkan kematian.</a:t>
            </a:r>
            <a:endParaRPr lang="id-ID" sz="2400" dirty="0"/>
          </a:p>
        </p:txBody>
      </p:sp>
      <p:pic>
        <p:nvPicPr>
          <p:cNvPr id="1026" name="Picture 2" descr="8 Orang Meninggal Karena Infeksi Jamur Ketiak Dari Jepang – Timlo.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655" y="1268760"/>
            <a:ext cx="271115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onesia Hadapi Ancaman Penyakit Infeksi Emerging dan Pandemi"/>
          <p:cNvPicPr>
            <a:picLocks noChangeAspect="1" noChangeArrowheads="1"/>
          </p:cNvPicPr>
          <p:nvPr/>
        </p:nvPicPr>
        <p:blipFill rotWithShape="1">
          <a:blip r:embed="rId6">
            <a:extLst>
              <a:ext uri="{28A0092B-C50C-407E-A947-70E740481C1C}">
                <a14:useLocalDpi xmlns:a14="http://schemas.microsoft.com/office/drawing/2010/main" val="0"/>
              </a:ext>
            </a:extLst>
          </a:blip>
          <a:srcRect l="36622" t="1792" r="25074" b="33460"/>
          <a:stretch/>
        </p:blipFill>
        <p:spPr bwMode="auto">
          <a:xfrm>
            <a:off x="2974010" y="1160748"/>
            <a:ext cx="273630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O Sebut TBC Jadi Penyakit Infeksi Paling Mematikan Sedunia | Indozone.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7930" y="1484784"/>
            <a:ext cx="3076828" cy="230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324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7772400" cy="1456267"/>
          </a:xfrm>
        </p:spPr>
        <p:txBody>
          <a:bodyPr>
            <a:normAutofit/>
          </a:bodyPr>
          <a:lstStyle/>
          <a:p>
            <a:r>
              <a:rPr lang="id-ID" sz="8000" b="1" dirty="0" smtClean="0"/>
              <a:t>ANTIBIOTIK ?</a:t>
            </a:r>
            <a:endParaRPr lang="id-ID" sz="8000" b="1" dirty="0"/>
          </a:p>
        </p:txBody>
      </p:sp>
    </p:spTree>
    <p:extLst>
      <p:ext uri="{BB962C8B-B14F-4D97-AF65-F5344CB8AC3E}">
        <p14:creationId xmlns:p14="http://schemas.microsoft.com/office/powerpoint/2010/main" val="260845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8219256" cy="1456267"/>
          </a:xfrm>
        </p:spPr>
        <p:txBody>
          <a:bodyPr>
            <a:normAutofit/>
          </a:bodyPr>
          <a:lstStyle/>
          <a:p>
            <a:r>
              <a:rPr lang="id-ID" sz="4400" b="1" dirty="0" smtClean="0"/>
              <a:t>Macam-Macam Penyebab Infeksi</a:t>
            </a:r>
            <a:endParaRPr lang="id-ID" sz="4400" b="1" dirty="0"/>
          </a:p>
        </p:txBody>
      </p:sp>
      <p:sp>
        <p:nvSpPr>
          <p:cNvPr id="3" name="Content Placeholder 2"/>
          <p:cNvSpPr>
            <a:spLocks noGrp="1"/>
          </p:cNvSpPr>
          <p:nvPr>
            <p:ph idx="1"/>
          </p:nvPr>
        </p:nvSpPr>
        <p:spPr>
          <a:xfrm>
            <a:off x="9827" y="1916832"/>
            <a:ext cx="8820472" cy="4527292"/>
          </a:xfrm>
        </p:spPr>
        <p:txBody>
          <a:bodyPr/>
          <a:lstStyle/>
          <a:p>
            <a:r>
              <a:rPr lang="id-ID" sz="2400" b="1" dirty="0"/>
              <a:t>Virus.</a:t>
            </a:r>
            <a:r>
              <a:rPr lang="id-ID" sz="2400" dirty="0"/>
              <a:t> Organisme ini menyerang sel dalam tubuh. </a:t>
            </a:r>
            <a:r>
              <a:rPr lang="id-ID" sz="2400" i="1" dirty="0"/>
              <a:t>Human immunodeficiency virus</a:t>
            </a:r>
            <a:r>
              <a:rPr lang="id-ID" sz="2400" dirty="0"/>
              <a:t> (HIV) adalah salah satu contoh jenis virus yang menyebabkan penyakit HIV/AIDS.</a:t>
            </a:r>
          </a:p>
          <a:p>
            <a:r>
              <a:rPr lang="id-ID" sz="2400" b="1" dirty="0"/>
              <a:t>Bakteri.</a:t>
            </a:r>
            <a:r>
              <a:rPr lang="id-ID" sz="2400" dirty="0"/>
              <a:t> Organisme ini dapat melepaskan racun penyebab penyakit. </a:t>
            </a:r>
            <a:r>
              <a:rPr lang="id-ID" sz="2400" i="1" dirty="0">
                <a:hlinkClick r:id="rId2"/>
              </a:rPr>
              <a:t>E. coli</a:t>
            </a:r>
            <a:r>
              <a:rPr lang="id-ID" sz="2400" dirty="0"/>
              <a:t> adalah salah satu contoh jenis bakteri yang menyebabkan infeksi saluran kemih.</a:t>
            </a:r>
          </a:p>
          <a:p>
            <a:r>
              <a:rPr lang="id-ID" sz="2400" b="1" dirty="0"/>
              <a:t>Jamur. </a:t>
            </a:r>
            <a:r>
              <a:rPr lang="id-ID" sz="2400" i="1" dirty="0"/>
              <a:t>Dermatophytes</a:t>
            </a:r>
            <a:r>
              <a:rPr lang="id-ID" sz="2400" dirty="0"/>
              <a:t> adalah salah satu contoh jenis jamur yang juga menjadi penyebab kutu air. Jamur ini dapat berkembang biak dengan cepat di lingkungan bersuhu hangat dan lembap.</a:t>
            </a:r>
          </a:p>
          <a:p>
            <a:r>
              <a:rPr lang="id-ID" sz="2400" b="1" dirty="0"/>
              <a:t>Parasit.</a:t>
            </a:r>
            <a:r>
              <a:rPr lang="id-ID" sz="2400" dirty="0"/>
              <a:t> Parasit hidup dengan bergantung pada organisme lain. </a:t>
            </a:r>
            <a:r>
              <a:rPr lang="id-ID" sz="2400" i="1" dirty="0"/>
              <a:t>Plasmodium</a:t>
            </a:r>
            <a:r>
              <a:rPr lang="id-ID" sz="2400" dirty="0"/>
              <a:t> adalah salah satu contoh jenis parasit yang bergantung hidup di nyamuk dan menjadi penyebab </a:t>
            </a:r>
            <a:r>
              <a:rPr lang="id-ID" sz="2400" dirty="0">
                <a:hlinkClick r:id="rId3"/>
              </a:rPr>
              <a:t>malaria</a:t>
            </a:r>
            <a:r>
              <a:rPr lang="id-ID" sz="2400" dirty="0"/>
              <a:t>.</a:t>
            </a:r>
          </a:p>
          <a:p>
            <a:endParaRPr lang="id-ID" sz="2400" dirty="0"/>
          </a:p>
        </p:txBody>
      </p:sp>
    </p:spTree>
    <p:extLst>
      <p:ext uri="{BB962C8B-B14F-4D97-AF65-F5344CB8AC3E}">
        <p14:creationId xmlns:p14="http://schemas.microsoft.com/office/powerpoint/2010/main" val="164316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descr="KONSEP DASAR INFEKSI Richa Noprianty.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074"/>
            <a:ext cx="8820472" cy="6615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23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074" name="Picture 2" descr="Pengertian Penularan dan Caranya Halaman all - Kompa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664"/>
            <a:ext cx="9139944"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467468"/>
      </p:ext>
    </p:extLst>
  </p:cSld>
  <p:clrMapOvr>
    <a:masterClrMapping/>
  </p:clrMapOvr>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UNISA_01</Template>
  <TotalTime>1488</TotalTime>
  <Words>665</Words>
  <Application>Microsoft Office PowerPoint</Application>
  <PresentationFormat>On-screen Show (4:3)</PresentationFormat>
  <Paragraphs>52</Paragraphs>
  <Slides>43</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43</vt:i4>
      </vt:variant>
    </vt:vector>
  </HeadingPairs>
  <TitlesOfParts>
    <vt:vector size="49" baseType="lpstr">
      <vt:lpstr>Arial Unicode MS</vt:lpstr>
      <vt:lpstr>Arial</vt:lpstr>
      <vt:lpstr>Calibri</vt:lpstr>
      <vt:lpstr>Presentation UNISA_01</vt:lpstr>
      <vt:lpstr>1_Office Theme</vt:lpstr>
      <vt:lpstr>2_Office Theme</vt:lpstr>
      <vt:lpstr>PowerPoint Presentation</vt:lpstr>
      <vt:lpstr>PowerPoint Presentation</vt:lpstr>
      <vt:lpstr>PowerPoint Presentation</vt:lpstr>
      <vt:lpstr>PowerPoint Presentation</vt:lpstr>
      <vt:lpstr>PowerPoint Presentation</vt:lpstr>
      <vt:lpstr>ANTIBIOTIK ?</vt:lpstr>
      <vt:lpstr>Macam-Macam Penyebab Infeksi</vt:lpstr>
      <vt:lpstr>PowerPoint Presentation</vt:lpstr>
      <vt:lpstr>PowerPoint Presentation</vt:lpstr>
      <vt:lpstr>Kemampuan Invasi Kuman</vt:lpstr>
      <vt:lpstr>PowerPoint Presentation</vt:lpstr>
      <vt:lpstr>Struktur Bakteri</vt:lpstr>
      <vt:lpstr>Struktur Virus</vt:lpstr>
      <vt:lpstr>Struktur Jamur</vt:lpstr>
      <vt:lpstr>INFEKSI PADA PEMERIKSAAN KEBIDANAN</vt:lpstr>
      <vt:lpstr>INFEKSI MENULAR SEKSUAL</vt:lpstr>
      <vt:lpstr>PowerPoint Presentation</vt:lpstr>
      <vt:lpstr>PowerPoint Presentation</vt:lpstr>
      <vt:lpstr>PowerPoint Presentation</vt:lpstr>
      <vt:lpstr>PowerPoint Presentation</vt:lpstr>
      <vt:lpstr>Pengobatan (Infeksi Bakteri)</vt:lpstr>
      <vt:lpstr>PowerPoint Presentation</vt:lpstr>
      <vt:lpstr>Obat Anti Virus (HIV)</vt:lpstr>
      <vt:lpstr>Obat Anti Virus (Herpes Simplex)</vt:lpstr>
      <vt:lpstr>Obat Anti Virus (HPV)</vt:lpstr>
      <vt:lpstr>Obat Anti Virus (HPV)</vt:lpstr>
      <vt:lpstr>PowerPoint Presentation</vt:lpstr>
      <vt:lpstr>PowerPoint Presentation</vt:lpstr>
      <vt:lpstr>Obat Anti Fungi (Candida Albicans)</vt:lpstr>
      <vt:lpstr>Obat Anti Toxoplasma (Parasit)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92</cp:revision>
  <dcterms:created xsi:type="dcterms:W3CDTF">2018-06-25T02:53:00Z</dcterms:created>
  <dcterms:modified xsi:type="dcterms:W3CDTF">2021-05-04T06:37:08Z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