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 id="2147483654" r:id="rId3"/>
  </p:sldMasterIdLst>
  <p:notesMasterIdLst>
    <p:notesMasterId r:id="rId57"/>
  </p:notesMasterIdLst>
  <p:sldIdLst>
    <p:sldId id="256" r:id="rId4"/>
    <p:sldId id="263" r:id="rId5"/>
    <p:sldId id="265" r:id="rId6"/>
    <p:sldId id="269" r:id="rId7"/>
    <p:sldId id="267" r:id="rId8"/>
    <p:sldId id="336" r:id="rId9"/>
    <p:sldId id="337" r:id="rId10"/>
    <p:sldId id="339" r:id="rId11"/>
    <p:sldId id="340" r:id="rId12"/>
    <p:sldId id="362" r:id="rId13"/>
    <p:sldId id="344" r:id="rId14"/>
    <p:sldId id="343" r:id="rId15"/>
    <p:sldId id="341" r:id="rId16"/>
    <p:sldId id="342" r:id="rId17"/>
    <p:sldId id="345" r:id="rId18"/>
    <p:sldId id="346" r:id="rId19"/>
    <p:sldId id="347" r:id="rId20"/>
    <p:sldId id="348" r:id="rId21"/>
    <p:sldId id="349" r:id="rId22"/>
    <p:sldId id="352" r:id="rId23"/>
    <p:sldId id="350" r:id="rId24"/>
    <p:sldId id="353" r:id="rId25"/>
    <p:sldId id="363" r:id="rId26"/>
    <p:sldId id="364" r:id="rId27"/>
    <p:sldId id="351" r:id="rId28"/>
    <p:sldId id="359" r:id="rId29"/>
    <p:sldId id="361" r:id="rId30"/>
    <p:sldId id="365" r:id="rId31"/>
    <p:sldId id="366" r:id="rId32"/>
    <p:sldId id="367" r:id="rId33"/>
    <p:sldId id="368" r:id="rId34"/>
    <p:sldId id="369" r:id="rId35"/>
    <p:sldId id="370" r:id="rId36"/>
    <p:sldId id="371" r:id="rId37"/>
    <p:sldId id="372" r:id="rId38"/>
    <p:sldId id="373" r:id="rId39"/>
    <p:sldId id="374" r:id="rId40"/>
    <p:sldId id="375" r:id="rId41"/>
    <p:sldId id="376" r:id="rId42"/>
    <p:sldId id="377" r:id="rId43"/>
    <p:sldId id="378" r:id="rId44"/>
    <p:sldId id="379" r:id="rId45"/>
    <p:sldId id="380" r:id="rId46"/>
    <p:sldId id="381" r:id="rId47"/>
    <p:sldId id="382" r:id="rId48"/>
    <p:sldId id="383" r:id="rId49"/>
    <p:sldId id="384" r:id="rId50"/>
    <p:sldId id="385" r:id="rId51"/>
    <p:sldId id="386" r:id="rId52"/>
    <p:sldId id="387" r:id="rId53"/>
    <p:sldId id="388" r:id="rId54"/>
    <p:sldId id="334" r:id="rId55"/>
    <p:sldId id="258" r:id="rId5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991" autoAdjust="0"/>
  </p:normalViewPr>
  <p:slideViewPr>
    <p:cSldViewPr>
      <p:cViewPr varScale="1">
        <p:scale>
          <a:sx n="47" d="100"/>
          <a:sy n="47" d="100"/>
        </p:scale>
        <p:origin x="203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76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4473D-F1A2-429C-85BB-574AC39DBABF}" type="datetimeFigureOut">
              <a:rPr lang="id-ID" smtClean="0"/>
              <a:t>07/03/2020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8927C4-1947-46B6-8A94-1FF8CDD634C1}" type="slidenum">
              <a:rPr lang="id-ID" smtClean="0"/>
              <a:t>‹#›</a:t>
            </a:fld>
            <a:endParaRPr lang="id-ID"/>
          </a:p>
        </p:txBody>
      </p:sp>
    </p:spTree>
    <p:extLst>
      <p:ext uri="{BB962C8B-B14F-4D97-AF65-F5344CB8AC3E}">
        <p14:creationId xmlns:p14="http://schemas.microsoft.com/office/powerpoint/2010/main" val="290447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t>1</a:t>
            </a:fld>
            <a:endParaRPr lang="id-ID"/>
          </a:p>
        </p:txBody>
      </p:sp>
    </p:spTree>
    <p:extLst>
      <p:ext uri="{BB962C8B-B14F-4D97-AF65-F5344CB8AC3E}">
        <p14:creationId xmlns:p14="http://schemas.microsoft.com/office/powerpoint/2010/main" val="375205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t>2</a:t>
            </a:fld>
            <a:endParaRPr lang="id-ID"/>
          </a:p>
        </p:txBody>
      </p:sp>
    </p:spTree>
    <p:extLst>
      <p:ext uri="{BB962C8B-B14F-4D97-AF65-F5344CB8AC3E}">
        <p14:creationId xmlns:p14="http://schemas.microsoft.com/office/powerpoint/2010/main" val="319011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t>3</a:t>
            </a:fld>
            <a:endParaRPr lang="id-ID"/>
          </a:p>
        </p:txBody>
      </p:sp>
    </p:spTree>
    <p:extLst>
      <p:ext uri="{BB962C8B-B14F-4D97-AF65-F5344CB8AC3E}">
        <p14:creationId xmlns:p14="http://schemas.microsoft.com/office/powerpoint/2010/main" val="2447976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t>4</a:t>
            </a:fld>
            <a:endParaRPr lang="id-ID"/>
          </a:p>
        </p:txBody>
      </p:sp>
    </p:spTree>
    <p:extLst>
      <p:ext uri="{BB962C8B-B14F-4D97-AF65-F5344CB8AC3E}">
        <p14:creationId xmlns:p14="http://schemas.microsoft.com/office/powerpoint/2010/main" val="2662355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t>5</a:t>
            </a:fld>
            <a:endParaRPr lang="id-ID"/>
          </a:p>
        </p:txBody>
      </p:sp>
    </p:spTree>
    <p:extLst>
      <p:ext uri="{BB962C8B-B14F-4D97-AF65-F5344CB8AC3E}">
        <p14:creationId xmlns:p14="http://schemas.microsoft.com/office/powerpoint/2010/main" val="404934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Semua faktor ini berkurang pada neonatus (jangka penuh dan prematur) dan semua dapat dikurangi atau meningkat pada anak yang sakit dari segala usia. Kurangnya sekresi asam lambung sekresi akan meningkatkan bioavailabilitas obat yang labil terhadap asam (misalnya, penisilin) ​​dan menurunkan bioavailabilitas obat asam lemah (misalnya, fenobarbital).</a:t>
            </a:r>
          </a:p>
          <a:p>
            <a:r>
              <a:rPr lang="id-ID" sz="1200" b="0" i="0" kern="1200" dirty="0" smtClean="0">
                <a:solidFill>
                  <a:schemeClr val="tx1"/>
                </a:solidFill>
                <a:effectLst/>
                <a:latin typeface="+mn-lt"/>
                <a:ea typeface="+mn-ea"/>
                <a:cs typeface="+mn-cs"/>
              </a:rPr>
              <a:t>Pembentukan garam empedu berkurang maka berkurang bioavailabilitas obat lipofilik atau suka lemak (misalnya, diazepam).</a:t>
            </a:r>
          </a:p>
          <a:p>
            <a:r>
              <a:rPr lang="id-ID" sz="1200" b="0" i="0" kern="1200" dirty="0" smtClean="0">
                <a:solidFill>
                  <a:schemeClr val="tx1"/>
                </a:solidFill>
                <a:effectLst/>
                <a:latin typeface="+mn-lt"/>
                <a:ea typeface="+mn-ea"/>
                <a:cs typeface="+mn-cs"/>
              </a:rPr>
              <a:t>Mengurangi pengosongan lambung dan motilitas usus meningkatkan waktu yang diperlukan untuk mencapai konsentrasi terapeutik ketika obat enteral diberikan kepada bayi &lt;3 bulan.</a:t>
            </a:r>
          </a:p>
          <a:p>
            <a:r>
              <a:rPr lang="id-ID" sz="1200" b="0" i="0" kern="1200" dirty="0" smtClean="0">
                <a:solidFill>
                  <a:schemeClr val="tx1"/>
                </a:solidFill>
                <a:effectLst/>
                <a:latin typeface="+mn-lt"/>
                <a:ea typeface="+mn-ea"/>
                <a:cs typeface="+mn-cs"/>
              </a:rPr>
              <a:t>Enzim metabolisme obat yang hadir dalam usus bayi penyebab lain dari penyerapan obat berkurang. Bayi dengan usus atretic bawaan atau pembedahan usus atau yang memiliki tabung jejunum mungkin memiliki cacat dalam penyerapan tertentu tergantung pada panjang usus yang hilang atau dilewati dan lokasi segmen yang hilang.</a:t>
            </a:r>
          </a:p>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23</a:t>
            </a:fld>
            <a:endParaRPr lang="id-ID"/>
          </a:p>
        </p:txBody>
      </p:sp>
    </p:spTree>
    <p:extLst>
      <p:ext uri="{BB962C8B-B14F-4D97-AF65-F5344CB8AC3E}">
        <p14:creationId xmlns:p14="http://schemas.microsoft.com/office/powerpoint/2010/main" val="2600819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t>53</a:t>
            </a:fld>
            <a:endParaRPr lang="id-ID"/>
          </a:p>
        </p:txBody>
      </p:sp>
    </p:spTree>
    <p:extLst>
      <p:ext uri="{BB962C8B-B14F-4D97-AF65-F5344CB8AC3E}">
        <p14:creationId xmlns:p14="http://schemas.microsoft.com/office/powerpoint/2010/main" val="1661087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0" y="609601"/>
            <a:ext cx="7772400" cy="1456267"/>
          </a:xfrm>
          <a:prstGeom prst="rect">
            <a:avLst/>
          </a:prstGeom>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2142068"/>
            <a:ext cx="7772400" cy="3649133"/>
          </a:xfrm>
          <a:prstGeom prst="rect">
            <a:avLst/>
          </a:prstGeo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23712" y="5870576"/>
            <a:ext cx="1212173" cy="377825"/>
          </a:xfrm>
          <a:prstGeom prst="rect">
            <a:avLst/>
          </a:prstGeom>
        </p:spPr>
        <p:txBody>
          <a:bodyPr/>
          <a:lstStyle/>
          <a:p>
            <a:fld id="{B61BEF0D-F0BB-DE4B-95CE-6DB70DBA9567}" type="datetimeFigureOut">
              <a:rPr lang="en-US" smtClean="0"/>
              <a:pPr/>
              <a:t>3/7/2020</a:t>
            </a:fld>
            <a:endParaRPr lang="en-US" dirty="0"/>
          </a:p>
        </p:txBody>
      </p:sp>
      <p:sp>
        <p:nvSpPr>
          <p:cNvPr id="5" name="Footer Placeholder 4"/>
          <p:cNvSpPr>
            <a:spLocks noGrp="1"/>
          </p:cNvSpPr>
          <p:nvPr>
            <p:ph type="ftr" sz="quarter" idx="11"/>
          </p:nvPr>
        </p:nvSpPr>
        <p:spPr>
          <a:xfrm>
            <a:off x="457200" y="5870576"/>
            <a:ext cx="5990311" cy="3778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812085" y="5870576"/>
            <a:ext cx="417516" cy="3778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257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56670" y="5960533"/>
            <a:ext cx="1148283" cy="279400"/>
          </a:xfrm>
          <a:prstGeom prst="rect">
            <a:avLst/>
          </a:prstGeom>
        </p:spPr>
        <p:txBody>
          <a:bodyPr/>
          <a:lstStyle/>
          <a:p>
            <a:fld id="{074DD637-AFF0-4406-89B2-233599BE9B37}" type="datetimeFigureOut">
              <a:rPr lang="en-US" smtClean="0"/>
              <a:t>3/7/2020</a:t>
            </a:fld>
            <a:endParaRPr lang="en-US"/>
          </a:p>
        </p:txBody>
      </p:sp>
      <p:sp>
        <p:nvSpPr>
          <p:cNvPr id="4" name="Footer Placeholder 3"/>
          <p:cNvSpPr>
            <a:spLocks noGrp="1"/>
          </p:cNvSpPr>
          <p:nvPr>
            <p:ph type="ftr" sz="quarter" idx="11"/>
          </p:nvPr>
        </p:nvSpPr>
        <p:spPr>
          <a:xfrm>
            <a:off x="1176865" y="5960533"/>
            <a:ext cx="5104667" cy="279400"/>
          </a:xfrm>
          <a:prstGeom prst="rect">
            <a:avLst/>
          </a:prstGeom>
        </p:spPr>
        <p:txBody>
          <a:bodyPr/>
          <a:lstStyle/>
          <a:p>
            <a:endParaRPr lang="en-US"/>
          </a:p>
        </p:txBody>
      </p:sp>
      <p:sp>
        <p:nvSpPr>
          <p:cNvPr id="5" name="Slide Number Placeholder 4"/>
          <p:cNvSpPr>
            <a:spLocks noGrp="1"/>
          </p:cNvSpPr>
          <p:nvPr>
            <p:ph type="sldNum" sz="quarter" idx="12"/>
          </p:nvPr>
        </p:nvSpPr>
        <p:spPr>
          <a:xfrm>
            <a:off x="7580091" y="5960533"/>
            <a:ext cx="395510" cy="279400"/>
          </a:xfrm>
          <a:prstGeom prst="rect">
            <a:avLst/>
          </a:prstGeom>
        </p:spPr>
        <p:txBody>
          <a:bodyPr/>
          <a:lstStyle/>
          <a:p>
            <a:fld id="{73B2FB27-B79C-420E-87D6-BB6B6A6B0C7C}"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37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ody.png"/>
          <p:cNvPicPr>
            <a:picLocks noChangeAspect="1"/>
          </p:cNvPicPr>
          <p:nvPr/>
        </p:nvPicPr>
        <p:blipFill>
          <a:blip r:embed="rId6"/>
          <a:stretch>
            <a:fillRect/>
          </a:stretch>
        </p:blipFill>
        <p:spPr>
          <a:xfrm>
            <a:off x="1226" y="920"/>
            <a:ext cx="9141547" cy="685616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7" r:id="rId3"/>
    <p:sldLayoutId id="2147483658"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3" descr="D:\ARTWORK\UNISA\BRAND BOOK\CDR\__MASTER TEMPLATE\TEMPLATE PPT\JPG\3.png"/>
          <p:cNvPicPr>
            <a:picLocks noChangeAspect="1" noChangeArrowheads="1"/>
          </p:cNvPicPr>
          <p:nvPr userDrawn="1"/>
        </p:nvPicPr>
        <p:blipFill>
          <a:blip r:embed="rId4"/>
          <a:srcRect/>
          <a:stretch>
            <a:fillRect/>
          </a:stretch>
        </p:blipFill>
        <p:spPr bwMode="auto">
          <a:xfrm>
            <a:off x="-1" y="0"/>
            <a:ext cx="9148809" cy="6858000"/>
          </a:xfrm>
          <a:prstGeom prst="rect">
            <a:avLst/>
          </a:prstGeom>
          <a:noFill/>
        </p:spPr>
      </p:pic>
    </p:spTree>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 y="211856"/>
            <a:ext cx="9148601" cy="6087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over.png"/>
          <p:cNvPicPr>
            <a:picLocks noChangeAspect="1"/>
          </p:cNvPicPr>
          <p:nvPr/>
        </p:nvPicPr>
        <p:blipFill>
          <a:blip r:embed="rId4" cstate="print"/>
          <a:srcRect t="63542"/>
          <a:stretch>
            <a:fillRect/>
          </a:stretch>
        </p:blipFill>
        <p:spPr>
          <a:xfrm>
            <a:off x="1226" y="4357694"/>
            <a:ext cx="9141547" cy="2500306"/>
          </a:xfrm>
          <a:prstGeom prst="rect">
            <a:avLst/>
          </a:prstGeom>
        </p:spPr>
      </p:pic>
      <p:sp>
        <p:nvSpPr>
          <p:cNvPr id="6" name="TextBox 5"/>
          <p:cNvSpPr txBox="1"/>
          <p:nvPr/>
        </p:nvSpPr>
        <p:spPr>
          <a:xfrm>
            <a:off x="251520" y="5093645"/>
            <a:ext cx="8251806" cy="1200329"/>
          </a:xfrm>
          <a:prstGeom prst="rect">
            <a:avLst/>
          </a:prstGeom>
          <a:noFill/>
        </p:spPr>
        <p:txBody>
          <a:bodyPr wrap="square" rtlCol="0">
            <a:spAutoFit/>
          </a:bodyPr>
          <a:lstStyle/>
          <a:p>
            <a:r>
              <a:rPr lang="id-ID" sz="3600" b="1" dirty="0" smtClean="0">
                <a:solidFill>
                  <a:srgbClr val="326041"/>
                </a:solidFill>
              </a:rPr>
              <a:t>Farmakokinetika dan Farmakodinamika</a:t>
            </a:r>
            <a:r>
              <a:rPr lang="id-ID" sz="3600" b="1" dirty="0" smtClean="0">
                <a:solidFill>
                  <a:srgbClr val="326041"/>
                </a:solidFill>
              </a:rPr>
              <a:t>	</a:t>
            </a:r>
            <a:endParaRPr lang="id-ID" sz="3600" b="1" dirty="0">
              <a:solidFill>
                <a:srgbClr val="326041"/>
              </a:solidFill>
            </a:endParaRPr>
          </a:p>
        </p:txBody>
      </p:sp>
      <p:sp>
        <p:nvSpPr>
          <p:cNvPr id="7" name="Rectangle 6"/>
          <p:cNvSpPr/>
          <p:nvPr/>
        </p:nvSpPr>
        <p:spPr>
          <a:xfrm>
            <a:off x="496658" y="5607847"/>
            <a:ext cx="4504014" cy="461665"/>
          </a:xfrm>
          <a:prstGeom prst="rect">
            <a:avLst/>
          </a:prstGeom>
        </p:spPr>
        <p:txBody>
          <a:bodyPr wrap="square">
            <a:spAutoFit/>
          </a:bodyPr>
          <a:lstStyle/>
          <a:p>
            <a:r>
              <a:rPr lang="id-ID" sz="2400" dirty="0" smtClean="0">
                <a:solidFill>
                  <a:schemeClr val="tx1">
                    <a:lumMod val="75000"/>
                    <a:lumOff val="25000"/>
                  </a:schemeClr>
                </a:solidFill>
              </a:rPr>
              <a:t>Arif Yusuf Wicaksana, M.Sc., Apt</a:t>
            </a:r>
            <a:endParaRPr lang="id-ID" sz="2400" dirty="0"/>
          </a:p>
        </p:txBody>
      </p:sp>
      <p:pic>
        <p:nvPicPr>
          <p:cNvPr id="8" name="Picture 7" descr="Cover.png"/>
          <p:cNvPicPr>
            <a:picLocks noChangeAspect="1"/>
          </p:cNvPicPr>
          <p:nvPr/>
        </p:nvPicPr>
        <p:blipFill>
          <a:blip r:embed="rId4"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5"/>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6" cstate="print"/>
          <a:srcRect/>
          <a:stretch>
            <a:fillRect/>
          </a:stretch>
        </p:blipFill>
        <p:spPr bwMode="auto">
          <a:xfrm>
            <a:off x="642910" y="214290"/>
            <a:ext cx="1643074" cy="59272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20" y="2708920"/>
            <a:ext cx="7772400" cy="1456267"/>
          </a:xfrm>
        </p:spPr>
        <p:txBody>
          <a:bodyPr>
            <a:normAutofit/>
          </a:bodyPr>
          <a:lstStyle/>
          <a:p>
            <a:r>
              <a:rPr lang="id-ID" sz="6000" dirty="0" smtClean="0"/>
              <a:t>FARMAKOKINETIKA</a:t>
            </a:r>
            <a:endParaRPr lang="id-ID" sz="6000" dirty="0"/>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343686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22" y="685801"/>
            <a:ext cx="7772400" cy="1456267"/>
          </a:xfrm>
        </p:spPr>
        <p:txBody>
          <a:bodyPr>
            <a:normAutofit/>
          </a:bodyPr>
          <a:lstStyle/>
          <a:p>
            <a:r>
              <a:rPr lang="id-ID" sz="3600" dirty="0"/>
              <a:t>Farmakokinetik</a:t>
            </a:r>
            <a:br>
              <a:rPr lang="id-ID" sz="3600" dirty="0"/>
            </a:br>
            <a:endParaRPr lang="en-US" sz="3600" dirty="0"/>
          </a:p>
        </p:txBody>
      </p:sp>
      <p:sp>
        <p:nvSpPr>
          <p:cNvPr id="3" name="Content Placeholder 2"/>
          <p:cNvSpPr>
            <a:spLocks noGrp="1"/>
          </p:cNvSpPr>
          <p:nvPr>
            <p:ph idx="1"/>
          </p:nvPr>
        </p:nvSpPr>
        <p:spPr>
          <a:xfrm>
            <a:off x="323528" y="2142068"/>
            <a:ext cx="8352928" cy="3649133"/>
          </a:xfrm>
        </p:spPr>
        <p:txBody>
          <a:bodyPr>
            <a:noAutofit/>
          </a:bodyPr>
          <a:lstStyle/>
          <a:p>
            <a:r>
              <a:rPr lang="id-ID" dirty="0" smtClean="0"/>
              <a:t>Farmakokinetik </a:t>
            </a:r>
            <a:r>
              <a:rPr lang="id-ID" dirty="0"/>
              <a:t>atau kinetika obat adalah nasib obat dalam  tubuh atau efek tubuh terhadap obat. Farmakokinetik mencakup 4 proses, yaitu proses absorpsi (A), distribusi (D), metabolisme (M), dan ekskresi (E). Metabolisme atau biotransformasi dan ekskresi bentuk utuh atau bentuk aktif merupakan proses eliminasi </a:t>
            </a:r>
            <a:r>
              <a:rPr lang="id-ID" dirty="0" smtClean="0"/>
              <a:t>obat</a:t>
            </a:r>
            <a:endParaRPr lang="id-ID" dirty="0"/>
          </a:p>
          <a:p>
            <a:endParaRPr lang="en-US" dirty="0"/>
          </a:p>
        </p:txBody>
      </p:sp>
    </p:spTree>
    <p:extLst>
      <p:ext uri="{BB962C8B-B14F-4D97-AF65-F5344CB8AC3E}">
        <p14:creationId xmlns:p14="http://schemas.microsoft.com/office/powerpoint/2010/main" val="3630670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79712" y="0"/>
            <a:ext cx="5116401" cy="6497829"/>
          </a:xfrm>
          <a:prstGeom prst="rect">
            <a:avLst/>
          </a:prstGeom>
        </p:spPr>
      </p:pic>
    </p:spTree>
    <p:extLst>
      <p:ext uri="{BB962C8B-B14F-4D97-AF65-F5344CB8AC3E}">
        <p14:creationId xmlns:p14="http://schemas.microsoft.com/office/powerpoint/2010/main" val="1309833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img.medscape.com/fullsize/migrated/506/712/nrc506712.f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8640"/>
            <a:ext cx="6761409" cy="6440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649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82987" y="122349"/>
            <a:ext cx="8783392" cy="6587544"/>
          </a:xfrm>
          <a:prstGeom prst="rect">
            <a:avLst/>
          </a:prstGeom>
        </p:spPr>
      </p:pic>
    </p:spTree>
    <p:extLst>
      <p:ext uri="{BB962C8B-B14F-4D97-AF65-F5344CB8AC3E}">
        <p14:creationId xmlns:p14="http://schemas.microsoft.com/office/powerpoint/2010/main" val="688234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Absorbsi</a:t>
            </a:r>
            <a:endParaRPr lang="en-US" sz="4000" dirty="0"/>
          </a:p>
        </p:txBody>
      </p:sp>
      <p:sp>
        <p:nvSpPr>
          <p:cNvPr id="3" name="Content Placeholder 2"/>
          <p:cNvSpPr>
            <a:spLocks noGrp="1"/>
          </p:cNvSpPr>
          <p:nvPr>
            <p:ph idx="1"/>
          </p:nvPr>
        </p:nvSpPr>
        <p:spPr>
          <a:xfrm>
            <a:off x="0" y="2065868"/>
            <a:ext cx="8748464" cy="3880773"/>
          </a:xfrm>
        </p:spPr>
        <p:txBody>
          <a:bodyPr>
            <a:noAutofit/>
          </a:bodyPr>
          <a:lstStyle/>
          <a:p>
            <a:pPr algn="just"/>
            <a:r>
              <a:rPr lang="id-ID" sz="2800" dirty="0"/>
              <a:t>Absorpsi merupakan proses masuknya obat dari tempat pemberian ke dalam darah. Bergantung pada cara pemberiannya, tempat pemberian obat adalah saluran cerna (mulut sampai rektum), kulit, paru, otot, dan lain-lain. Yang terpenting adalah cara pemberian obat per oral, dengan cara ini tempat absorpsi utama adalah usus halus karena memiliki permukaan absorpsi yang sangat luas, yakni 200 meter persegi (panjang 280 cm, diameter 4 cm, disertai dengan </a:t>
            </a:r>
            <a:r>
              <a:rPr lang="id-ID" sz="2800" i="1" dirty="0"/>
              <a:t>vili</a:t>
            </a:r>
            <a:r>
              <a:rPr lang="id-ID" sz="2800" dirty="0"/>
              <a:t> dan </a:t>
            </a:r>
            <a:r>
              <a:rPr lang="id-ID" sz="2800" i="1" dirty="0"/>
              <a:t>mikrovili</a:t>
            </a:r>
            <a:r>
              <a:rPr lang="id-ID" sz="2800" dirty="0"/>
              <a:t> ) (Gunawan, 2009</a:t>
            </a:r>
            <a:r>
              <a:rPr lang="id-ID" sz="2800" dirty="0" smtClean="0"/>
              <a:t>).</a:t>
            </a:r>
            <a:endParaRPr lang="id-ID" sz="2800" dirty="0"/>
          </a:p>
        </p:txBody>
      </p:sp>
    </p:spTree>
    <p:extLst>
      <p:ext uri="{BB962C8B-B14F-4D97-AF65-F5344CB8AC3E}">
        <p14:creationId xmlns:p14="http://schemas.microsoft.com/office/powerpoint/2010/main" val="4093222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First Pass Metabolism</a:t>
            </a:r>
            <a:endParaRPr lang="en-US" sz="4000" dirty="0"/>
          </a:p>
        </p:txBody>
      </p:sp>
      <p:sp>
        <p:nvSpPr>
          <p:cNvPr id="3" name="Content Placeholder 2"/>
          <p:cNvSpPr>
            <a:spLocks noGrp="1"/>
          </p:cNvSpPr>
          <p:nvPr>
            <p:ph idx="1"/>
          </p:nvPr>
        </p:nvSpPr>
        <p:spPr>
          <a:xfrm>
            <a:off x="457200" y="2142068"/>
            <a:ext cx="8219256" cy="3649133"/>
          </a:xfrm>
        </p:spPr>
        <p:txBody>
          <a:bodyPr/>
          <a:lstStyle/>
          <a:p>
            <a:r>
              <a:rPr lang="en-US" dirty="0" err="1"/>
              <a:t>Obat</a:t>
            </a:r>
            <a:r>
              <a:rPr lang="en-US" dirty="0"/>
              <a:t> yang </a:t>
            </a:r>
            <a:r>
              <a:rPr lang="en-US" dirty="0" err="1"/>
              <a:t>diserap</a:t>
            </a:r>
            <a:r>
              <a:rPr lang="en-US" dirty="0"/>
              <a:t> </a:t>
            </a:r>
            <a:r>
              <a:rPr lang="en-US" dirty="0" err="1"/>
              <a:t>oleh</a:t>
            </a:r>
            <a:r>
              <a:rPr lang="en-US" dirty="0"/>
              <a:t> </a:t>
            </a:r>
            <a:r>
              <a:rPr lang="en-US" dirty="0" err="1"/>
              <a:t>usus</a:t>
            </a:r>
            <a:r>
              <a:rPr lang="en-US" dirty="0"/>
              <a:t> </a:t>
            </a:r>
            <a:r>
              <a:rPr lang="en-US" dirty="0" err="1"/>
              <a:t>halus</a:t>
            </a:r>
            <a:r>
              <a:rPr lang="en-US" dirty="0"/>
              <a:t> </a:t>
            </a:r>
            <a:r>
              <a:rPr lang="en-US" dirty="0" err="1"/>
              <a:t>ditransport</a:t>
            </a:r>
            <a:r>
              <a:rPr lang="en-US" dirty="0"/>
              <a:t> </a:t>
            </a:r>
            <a:r>
              <a:rPr lang="en-US" dirty="0" err="1"/>
              <a:t>ke</a:t>
            </a:r>
            <a:r>
              <a:rPr lang="en-US" dirty="0"/>
              <a:t> </a:t>
            </a:r>
            <a:r>
              <a:rPr lang="en-US" dirty="0" err="1"/>
              <a:t>hepar</a:t>
            </a:r>
            <a:r>
              <a:rPr lang="en-US" dirty="0"/>
              <a:t> </a:t>
            </a:r>
            <a:r>
              <a:rPr lang="en-US" dirty="0" err="1"/>
              <a:t>sebelum</a:t>
            </a:r>
            <a:r>
              <a:rPr lang="en-US" dirty="0"/>
              <a:t> </a:t>
            </a:r>
            <a:r>
              <a:rPr lang="en-US" dirty="0" err="1"/>
              <a:t>beredar</a:t>
            </a:r>
            <a:r>
              <a:rPr lang="en-US" dirty="0"/>
              <a:t> </a:t>
            </a:r>
            <a:r>
              <a:rPr lang="en-US" dirty="0" err="1"/>
              <a:t>ke</a:t>
            </a:r>
            <a:r>
              <a:rPr lang="en-US" dirty="0"/>
              <a:t> </a:t>
            </a:r>
            <a:r>
              <a:rPr lang="en-US" dirty="0" err="1"/>
              <a:t>seluruh</a:t>
            </a:r>
            <a:r>
              <a:rPr lang="en-US" dirty="0"/>
              <a:t> </a:t>
            </a:r>
            <a:r>
              <a:rPr lang="en-US" dirty="0" err="1"/>
              <a:t>tubuh</a:t>
            </a:r>
            <a:r>
              <a:rPr lang="en-US" dirty="0"/>
              <a:t>. </a:t>
            </a:r>
            <a:r>
              <a:rPr lang="en-US" dirty="0" err="1" smtClean="0"/>
              <a:t>Hepar</a:t>
            </a:r>
            <a:r>
              <a:rPr lang="id-ID" dirty="0"/>
              <a:t> </a:t>
            </a:r>
            <a:r>
              <a:rPr lang="en-US" dirty="0" err="1" smtClean="0"/>
              <a:t>memetabolisme</a:t>
            </a:r>
            <a:r>
              <a:rPr lang="en-US" dirty="0" smtClean="0"/>
              <a:t> </a:t>
            </a:r>
            <a:r>
              <a:rPr lang="en-US" dirty="0" err="1"/>
              <a:t>banyak</a:t>
            </a:r>
            <a:r>
              <a:rPr lang="en-US" dirty="0"/>
              <a:t> </a:t>
            </a:r>
            <a:r>
              <a:rPr lang="en-US" dirty="0" err="1"/>
              <a:t>obat</a:t>
            </a:r>
            <a:r>
              <a:rPr lang="en-US" dirty="0"/>
              <a:t> </a:t>
            </a:r>
            <a:r>
              <a:rPr lang="en-US" dirty="0" err="1"/>
              <a:t>sebelum</a:t>
            </a:r>
            <a:r>
              <a:rPr lang="en-US" dirty="0"/>
              <a:t> </a:t>
            </a:r>
            <a:r>
              <a:rPr lang="en-US" dirty="0" err="1"/>
              <a:t>masuk</a:t>
            </a:r>
            <a:r>
              <a:rPr lang="en-US" dirty="0"/>
              <a:t> </a:t>
            </a:r>
            <a:r>
              <a:rPr lang="en-US" dirty="0" err="1"/>
              <a:t>ke</a:t>
            </a:r>
            <a:r>
              <a:rPr lang="en-US" dirty="0"/>
              <a:t> </a:t>
            </a:r>
            <a:r>
              <a:rPr lang="en-US" dirty="0" err="1"/>
              <a:t>sirkulasi</a:t>
            </a:r>
            <a:r>
              <a:rPr lang="en-US" dirty="0"/>
              <a:t>. Hal </a:t>
            </a:r>
            <a:r>
              <a:rPr lang="en-US" dirty="0" err="1"/>
              <a:t>ini</a:t>
            </a:r>
            <a:r>
              <a:rPr lang="en-US" dirty="0"/>
              <a:t> yang </a:t>
            </a:r>
            <a:r>
              <a:rPr lang="en-US" dirty="0" err="1"/>
              <a:t>disebut</a:t>
            </a:r>
            <a:r>
              <a:rPr lang="en-US" dirty="0"/>
              <a:t> </a:t>
            </a:r>
            <a:r>
              <a:rPr lang="en-US" dirty="0" err="1"/>
              <a:t>dengan</a:t>
            </a:r>
            <a:r>
              <a:rPr lang="en-US" dirty="0"/>
              <a:t> </a:t>
            </a:r>
            <a:r>
              <a:rPr lang="en-US" dirty="0" err="1"/>
              <a:t>efek</a:t>
            </a:r>
            <a:r>
              <a:rPr lang="en-US" dirty="0"/>
              <a:t> first-pass. </a:t>
            </a:r>
            <a:r>
              <a:rPr lang="en-US" dirty="0" err="1"/>
              <a:t>Metabolisme</a:t>
            </a:r>
            <a:r>
              <a:rPr lang="en-US" dirty="0"/>
              <a:t> </a:t>
            </a:r>
            <a:r>
              <a:rPr lang="en-US" dirty="0" err="1"/>
              <a:t>hepar</a:t>
            </a:r>
            <a:r>
              <a:rPr lang="en-US" dirty="0"/>
              <a:t> </a:t>
            </a:r>
            <a:r>
              <a:rPr lang="en-US" dirty="0" err="1"/>
              <a:t>dapat</a:t>
            </a:r>
            <a:r>
              <a:rPr lang="en-US" dirty="0"/>
              <a:t> </a:t>
            </a:r>
            <a:r>
              <a:rPr lang="en-US" dirty="0" err="1"/>
              <a:t>menyebabkan</a:t>
            </a:r>
            <a:r>
              <a:rPr lang="en-US" dirty="0"/>
              <a:t> </a:t>
            </a:r>
            <a:r>
              <a:rPr lang="en-US" dirty="0" err="1"/>
              <a:t>obat</a:t>
            </a:r>
            <a:r>
              <a:rPr lang="en-US" dirty="0"/>
              <a:t> </a:t>
            </a:r>
            <a:r>
              <a:rPr lang="en-US" dirty="0" err="1"/>
              <a:t>menjadi</a:t>
            </a:r>
            <a:r>
              <a:rPr lang="en-US" dirty="0"/>
              <a:t> </a:t>
            </a:r>
            <a:r>
              <a:rPr lang="en-US" dirty="0" err="1"/>
              <a:t>inaktif</a:t>
            </a:r>
            <a:r>
              <a:rPr lang="en-US" dirty="0"/>
              <a:t> </a:t>
            </a:r>
            <a:r>
              <a:rPr lang="en-US" dirty="0" err="1"/>
              <a:t>sehingga</a:t>
            </a:r>
            <a:r>
              <a:rPr lang="en-US" dirty="0"/>
              <a:t> </a:t>
            </a:r>
            <a:r>
              <a:rPr lang="en-US" dirty="0" err="1"/>
              <a:t>menurunkan</a:t>
            </a:r>
            <a:r>
              <a:rPr lang="en-US" dirty="0"/>
              <a:t> </a:t>
            </a:r>
            <a:r>
              <a:rPr lang="en-US" dirty="0" err="1"/>
              <a:t>jumlah</a:t>
            </a:r>
            <a:r>
              <a:rPr lang="en-US" dirty="0"/>
              <a:t> </a:t>
            </a:r>
            <a:r>
              <a:rPr lang="en-US" dirty="0" err="1"/>
              <a:t>obat</a:t>
            </a:r>
            <a:r>
              <a:rPr lang="en-US" dirty="0"/>
              <a:t> yang </a:t>
            </a:r>
            <a:r>
              <a:rPr lang="en-US" dirty="0" err="1"/>
              <a:t>sampai</a:t>
            </a:r>
            <a:r>
              <a:rPr lang="en-US" dirty="0"/>
              <a:t> </a:t>
            </a:r>
            <a:r>
              <a:rPr lang="en-US" dirty="0" err="1"/>
              <a:t>ke</a:t>
            </a:r>
            <a:r>
              <a:rPr lang="en-US" dirty="0"/>
              <a:t> </a:t>
            </a:r>
            <a:r>
              <a:rPr lang="en-US" dirty="0" err="1"/>
              <a:t>sirkulasi</a:t>
            </a:r>
            <a:r>
              <a:rPr lang="en-US" dirty="0"/>
              <a:t> </a:t>
            </a:r>
            <a:r>
              <a:rPr lang="en-US" dirty="0" err="1"/>
              <a:t>sistemik</a:t>
            </a:r>
            <a:r>
              <a:rPr lang="en-US" dirty="0"/>
              <a:t>, </a:t>
            </a:r>
            <a:r>
              <a:rPr lang="en-US" dirty="0" err="1"/>
              <a:t>jadi</a:t>
            </a:r>
            <a:r>
              <a:rPr lang="en-US" dirty="0"/>
              <a:t> </a:t>
            </a:r>
            <a:r>
              <a:rPr lang="en-US" dirty="0" err="1"/>
              <a:t>dosis</a:t>
            </a:r>
            <a:r>
              <a:rPr lang="en-US" dirty="0"/>
              <a:t> </a:t>
            </a:r>
            <a:r>
              <a:rPr lang="en-US" dirty="0" err="1"/>
              <a:t>obat</a:t>
            </a:r>
            <a:r>
              <a:rPr lang="en-US" dirty="0"/>
              <a:t> yang </a:t>
            </a:r>
            <a:r>
              <a:rPr lang="en-US" dirty="0" err="1"/>
              <a:t>diberikan</a:t>
            </a:r>
            <a:r>
              <a:rPr lang="en-US" dirty="0"/>
              <a:t> </a:t>
            </a:r>
            <a:r>
              <a:rPr lang="en-US" dirty="0" err="1"/>
              <a:t>harus</a:t>
            </a:r>
            <a:r>
              <a:rPr lang="en-US" dirty="0"/>
              <a:t> </a:t>
            </a:r>
            <a:r>
              <a:rPr lang="en-US" dirty="0" err="1"/>
              <a:t>banyak</a:t>
            </a:r>
            <a:endParaRPr lang="en-US" dirty="0"/>
          </a:p>
        </p:txBody>
      </p:sp>
    </p:spTree>
    <p:extLst>
      <p:ext uri="{BB962C8B-B14F-4D97-AF65-F5344CB8AC3E}">
        <p14:creationId xmlns:p14="http://schemas.microsoft.com/office/powerpoint/2010/main" val="3037666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Distribusi</a:t>
            </a:r>
            <a:endParaRPr lang="en-US" sz="3600" dirty="0"/>
          </a:p>
        </p:txBody>
      </p:sp>
      <p:sp>
        <p:nvSpPr>
          <p:cNvPr id="3" name="Content Placeholder 2"/>
          <p:cNvSpPr>
            <a:spLocks noGrp="1"/>
          </p:cNvSpPr>
          <p:nvPr>
            <p:ph idx="1"/>
          </p:nvPr>
        </p:nvSpPr>
        <p:spPr>
          <a:xfrm>
            <a:off x="251520" y="2142068"/>
            <a:ext cx="8892480" cy="3649133"/>
          </a:xfrm>
        </p:spPr>
        <p:txBody>
          <a:bodyPr>
            <a:noAutofit/>
          </a:bodyPr>
          <a:lstStyle/>
          <a:p>
            <a:r>
              <a:rPr lang="id-ID" sz="2000" dirty="0"/>
              <a:t>Distribusi obat adalah proses obat dihantarkan dari sirkulasi sistemik ke jaringan dan cairan tubuh.</a:t>
            </a:r>
          </a:p>
          <a:p>
            <a:r>
              <a:rPr lang="id-ID" sz="2000" dirty="0"/>
              <a:t>Distribusi obat yang telah diabsorpsi tergantung beberapa </a:t>
            </a:r>
            <a:r>
              <a:rPr lang="id-ID" sz="2000" dirty="0" smtClean="0"/>
              <a:t>faktor:</a:t>
            </a:r>
            <a:endParaRPr lang="en-US" sz="2000" dirty="0" smtClean="0"/>
          </a:p>
          <a:p>
            <a:r>
              <a:rPr lang="id-ID" sz="2000" dirty="0" smtClean="0"/>
              <a:t>Aliran darah</a:t>
            </a:r>
            <a:r>
              <a:rPr lang="en-US" sz="2000" dirty="0" smtClean="0"/>
              <a:t> : </a:t>
            </a:r>
            <a:r>
              <a:rPr lang="id-ID" sz="2000" dirty="0" smtClean="0"/>
              <a:t>Setelah</a:t>
            </a:r>
            <a:r>
              <a:rPr lang="id-ID" sz="2000" dirty="0"/>
              <a:t> obat sampai ke aliran darah, segera terdistribusi ke organ berdasarkan jumlah aliran darahnya. Organ </a:t>
            </a:r>
            <a:r>
              <a:rPr lang="id-ID" sz="2000" dirty="0" smtClean="0"/>
              <a:t>dengan aliran</a:t>
            </a:r>
            <a:r>
              <a:rPr lang="id-ID" sz="2000" dirty="0"/>
              <a:t> darah terbesar adalah Jantung, Hepar, Ginjal. Sedangkan distribusi ke organ lain seperti kulit, lemak dan ototlebih lambat</a:t>
            </a:r>
          </a:p>
          <a:p>
            <a:r>
              <a:rPr lang="id-ID" sz="2000" dirty="0" smtClean="0"/>
              <a:t>Permeabilitas kapiler</a:t>
            </a:r>
            <a:r>
              <a:rPr lang="en-US" sz="2000" dirty="0" smtClean="0"/>
              <a:t> : </a:t>
            </a:r>
            <a:r>
              <a:rPr lang="id-ID" sz="2000" dirty="0" smtClean="0"/>
              <a:t>Tergantung </a:t>
            </a:r>
            <a:r>
              <a:rPr lang="id-ID" sz="2000" dirty="0"/>
              <a:t>pada struktur kapiler dan struktur obat</a:t>
            </a:r>
          </a:p>
          <a:p>
            <a:r>
              <a:rPr lang="id-ID" sz="2000" dirty="0" smtClean="0"/>
              <a:t>Ikatan protein</a:t>
            </a:r>
            <a:r>
              <a:rPr lang="en-US" sz="2000" dirty="0" smtClean="0"/>
              <a:t> : </a:t>
            </a:r>
            <a:r>
              <a:rPr lang="id-ID" sz="2000" dirty="0" smtClean="0"/>
              <a:t>Obat </a:t>
            </a:r>
            <a:r>
              <a:rPr lang="id-ID" sz="2000" dirty="0"/>
              <a:t>yang beredar di seluruh tubuh dan berkontak dengan protein dapat terikat atau bebas. Obat yang terikat protein tidak aktif dan tidak dapat bekerja. Hanya obat bebas yang dapat memberikan efek. Obat dikatakan berikatan protein tinggi bila &gt;80% obat terikat protein</a:t>
            </a:r>
          </a:p>
          <a:p>
            <a:endParaRPr lang="en-US" sz="2000" dirty="0"/>
          </a:p>
        </p:txBody>
      </p:sp>
    </p:spTree>
    <p:extLst>
      <p:ext uri="{BB962C8B-B14F-4D97-AF65-F5344CB8AC3E}">
        <p14:creationId xmlns:p14="http://schemas.microsoft.com/office/powerpoint/2010/main" val="3682118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Metabolisme</a:t>
            </a:r>
            <a:endParaRPr lang="en-US" sz="3600" dirty="0"/>
          </a:p>
        </p:txBody>
      </p:sp>
      <p:sp>
        <p:nvSpPr>
          <p:cNvPr id="3" name="Content Placeholder 2"/>
          <p:cNvSpPr>
            <a:spLocks noGrp="1"/>
          </p:cNvSpPr>
          <p:nvPr>
            <p:ph idx="1"/>
          </p:nvPr>
        </p:nvSpPr>
        <p:spPr>
          <a:xfrm>
            <a:off x="179512" y="2142068"/>
            <a:ext cx="8712968" cy="3649133"/>
          </a:xfrm>
        </p:spPr>
        <p:txBody>
          <a:bodyPr>
            <a:noAutofit/>
          </a:bodyPr>
          <a:lstStyle/>
          <a:p>
            <a:r>
              <a:rPr lang="en-US" sz="2400" dirty="0" err="1" smtClean="0"/>
              <a:t>Obat</a:t>
            </a:r>
            <a:r>
              <a:rPr lang="en-US" sz="2400" dirty="0" smtClean="0"/>
              <a:t> </a:t>
            </a:r>
            <a:r>
              <a:rPr lang="en-US" sz="2400" dirty="0" err="1"/>
              <a:t>dapat</a:t>
            </a:r>
            <a:r>
              <a:rPr lang="en-US" sz="2400" dirty="0"/>
              <a:t> </a:t>
            </a:r>
            <a:r>
              <a:rPr lang="en-US" sz="2400" dirty="0" err="1"/>
              <a:t>dimetabolisme</a:t>
            </a:r>
            <a:r>
              <a:rPr lang="en-US" sz="2400" dirty="0"/>
              <a:t> </a:t>
            </a:r>
            <a:r>
              <a:rPr lang="en-US" sz="2400" dirty="0" err="1"/>
              <a:t>melalui</a:t>
            </a:r>
            <a:r>
              <a:rPr lang="en-US" sz="2400" dirty="0"/>
              <a:t> </a:t>
            </a:r>
            <a:r>
              <a:rPr lang="en-US" sz="2400" dirty="0" err="1"/>
              <a:t>beberapa</a:t>
            </a:r>
            <a:r>
              <a:rPr lang="en-US" sz="2400" dirty="0"/>
              <a:t> </a:t>
            </a:r>
            <a:r>
              <a:rPr lang="en-US" sz="2400" dirty="0" err="1"/>
              <a:t>cara</a:t>
            </a:r>
            <a:r>
              <a:rPr lang="en-US" sz="2400" dirty="0"/>
              <a:t>:</a:t>
            </a:r>
          </a:p>
          <a:p>
            <a:r>
              <a:rPr lang="en-US" sz="2400" dirty="0"/>
              <a:t>a. </a:t>
            </a:r>
            <a:r>
              <a:rPr lang="en-US" sz="2400" dirty="0" err="1" smtClean="0"/>
              <a:t>Menjadi</a:t>
            </a:r>
            <a:r>
              <a:rPr lang="en-US" sz="2400" dirty="0" smtClean="0"/>
              <a:t> </a:t>
            </a:r>
            <a:r>
              <a:rPr lang="en-US" sz="2400" dirty="0" err="1"/>
              <a:t>metabolit</a:t>
            </a:r>
            <a:r>
              <a:rPr lang="en-US" sz="2400" dirty="0"/>
              <a:t> </a:t>
            </a:r>
            <a:r>
              <a:rPr lang="en-US" sz="2400" dirty="0" err="1"/>
              <a:t>inaktif</a:t>
            </a:r>
            <a:r>
              <a:rPr lang="en-US" sz="2400" dirty="0"/>
              <a:t> </a:t>
            </a:r>
            <a:r>
              <a:rPr lang="en-US" sz="2400" dirty="0" err="1"/>
              <a:t>kemudian</a:t>
            </a:r>
            <a:r>
              <a:rPr lang="en-US" sz="2400" dirty="0"/>
              <a:t> </a:t>
            </a:r>
            <a:r>
              <a:rPr lang="en-US" sz="2400" dirty="0" err="1"/>
              <a:t>diekskresikan</a:t>
            </a:r>
            <a:r>
              <a:rPr lang="en-US" sz="2400" dirty="0"/>
              <a:t>;</a:t>
            </a:r>
          </a:p>
          <a:p>
            <a:r>
              <a:rPr lang="en-US" sz="2400" dirty="0"/>
              <a:t>b. </a:t>
            </a:r>
            <a:r>
              <a:rPr lang="en-US" sz="2400" dirty="0" err="1" smtClean="0"/>
              <a:t>Menjadi</a:t>
            </a:r>
            <a:r>
              <a:rPr lang="en-US" sz="2400" dirty="0" smtClean="0"/>
              <a:t> </a:t>
            </a:r>
            <a:r>
              <a:rPr lang="en-US" sz="2400" dirty="0" err="1"/>
              <a:t>metabolit</a:t>
            </a:r>
            <a:r>
              <a:rPr lang="en-US" sz="2400" dirty="0"/>
              <a:t> </a:t>
            </a:r>
            <a:r>
              <a:rPr lang="en-US" sz="2400" dirty="0" err="1"/>
              <a:t>aktif</a:t>
            </a:r>
            <a:r>
              <a:rPr lang="en-US" sz="2400" dirty="0"/>
              <a:t>, </a:t>
            </a:r>
            <a:r>
              <a:rPr lang="en-US" sz="2400" dirty="0" err="1"/>
              <a:t>memiliki</a:t>
            </a:r>
            <a:r>
              <a:rPr lang="en-US" sz="2400" dirty="0"/>
              <a:t> </a:t>
            </a:r>
            <a:r>
              <a:rPr lang="en-US" sz="2400" dirty="0" err="1"/>
              <a:t>kerja</a:t>
            </a:r>
            <a:r>
              <a:rPr lang="en-US" sz="2400" dirty="0"/>
              <a:t> </a:t>
            </a:r>
            <a:r>
              <a:rPr lang="en-US" sz="2400" dirty="0" err="1"/>
              <a:t>farmakologi</a:t>
            </a:r>
            <a:r>
              <a:rPr lang="en-US" sz="2400" dirty="0"/>
              <a:t> </a:t>
            </a:r>
            <a:r>
              <a:rPr lang="en-US" sz="2400" dirty="0" err="1"/>
              <a:t>tersendiri</a:t>
            </a:r>
            <a:r>
              <a:rPr lang="en-US" sz="2400" dirty="0"/>
              <a:t> </a:t>
            </a:r>
            <a:r>
              <a:rPr lang="en-US" sz="2400" dirty="0" err="1" smtClean="0"/>
              <a:t>dan</a:t>
            </a:r>
            <a:r>
              <a:rPr lang="en-US" sz="2400" dirty="0" smtClean="0"/>
              <a:t> </a:t>
            </a:r>
            <a:r>
              <a:rPr lang="en-US" sz="2400" dirty="0" err="1"/>
              <a:t>bisa</a:t>
            </a:r>
            <a:r>
              <a:rPr lang="en-US" sz="2400" dirty="0"/>
              <a:t> </a:t>
            </a:r>
            <a:r>
              <a:rPr lang="en-US" sz="2400" dirty="0" err="1"/>
              <a:t>dimetabolisme</a:t>
            </a:r>
            <a:r>
              <a:rPr lang="en-US" sz="2400" dirty="0"/>
              <a:t> </a:t>
            </a:r>
            <a:r>
              <a:rPr lang="en-US" sz="2400" dirty="0" err="1"/>
              <a:t>lanjutan</a:t>
            </a:r>
            <a:r>
              <a:rPr lang="en-US" sz="2400" dirty="0"/>
              <a:t>.</a:t>
            </a:r>
          </a:p>
          <a:p>
            <a:r>
              <a:rPr lang="en-US" sz="2400" dirty="0" err="1"/>
              <a:t>Beberapa</a:t>
            </a:r>
            <a:r>
              <a:rPr lang="en-US" sz="2400" dirty="0"/>
              <a:t> </a:t>
            </a:r>
            <a:r>
              <a:rPr lang="en-US" sz="2400" dirty="0" err="1"/>
              <a:t>obat</a:t>
            </a:r>
            <a:r>
              <a:rPr lang="en-US" sz="2400" dirty="0"/>
              <a:t> </a:t>
            </a:r>
            <a:r>
              <a:rPr lang="en-US" sz="2400" dirty="0" err="1"/>
              <a:t>diberikan</a:t>
            </a:r>
            <a:r>
              <a:rPr lang="en-US" sz="2400" dirty="0"/>
              <a:t> </a:t>
            </a:r>
            <a:r>
              <a:rPr lang="en-US" sz="2400" dirty="0" err="1"/>
              <a:t>dalam</a:t>
            </a:r>
            <a:r>
              <a:rPr lang="en-US" sz="2400" dirty="0"/>
              <a:t> </a:t>
            </a:r>
            <a:r>
              <a:rPr lang="en-US" sz="2400" dirty="0" err="1"/>
              <a:t>bentuk</a:t>
            </a:r>
            <a:r>
              <a:rPr lang="en-US" sz="2400" dirty="0"/>
              <a:t> </a:t>
            </a:r>
            <a:r>
              <a:rPr lang="en-US" sz="2400" dirty="0" err="1"/>
              <a:t>tidak</a:t>
            </a:r>
            <a:r>
              <a:rPr lang="en-US" sz="2400" dirty="0"/>
              <a:t> </a:t>
            </a:r>
            <a:r>
              <a:rPr lang="en-US" sz="2400" dirty="0" err="1"/>
              <a:t>aktif</a:t>
            </a:r>
            <a:r>
              <a:rPr lang="en-US" sz="2400" dirty="0"/>
              <a:t> </a:t>
            </a:r>
            <a:r>
              <a:rPr lang="en-US" sz="2400" dirty="0" err="1"/>
              <a:t>kemudian</a:t>
            </a:r>
            <a:r>
              <a:rPr lang="en-US" sz="2400" dirty="0"/>
              <a:t> </a:t>
            </a:r>
            <a:r>
              <a:rPr lang="en-US" sz="2400" dirty="0" err="1"/>
              <a:t>setelah</a:t>
            </a:r>
            <a:r>
              <a:rPr lang="en-US" sz="2400" dirty="0"/>
              <a:t> </a:t>
            </a:r>
            <a:r>
              <a:rPr lang="en-US" sz="2400" dirty="0" err="1"/>
              <a:t>dimetabolisme</a:t>
            </a:r>
            <a:r>
              <a:rPr lang="en-US" sz="2400" dirty="0"/>
              <a:t> </a:t>
            </a:r>
            <a:r>
              <a:rPr lang="en-US" sz="2400" dirty="0" err="1"/>
              <a:t>baru</a:t>
            </a:r>
            <a:r>
              <a:rPr lang="en-US" sz="2400" dirty="0"/>
              <a:t> </a:t>
            </a:r>
            <a:r>
              <a:rPr lang="en-US" sz="2400" dirty="0" err="1"/>
              <a:t>menjadi</a:t>
            </a:r>
            <a:r>
              <a:rPr lang="en-US" sz="2400" dirty="0"/>
              <a:t> </a:t>
            </a:r>
            <a:r>
              <a:rPr lang="en-US" sz="2400" dirty="0" err="1"/>
              <a:t>aktif</a:t>
            </a:r>
            <a:r>
              <a:rPr lang="en-US" sz="2400" dirty="0"/>
              <a:t> (</a:t>
            </a:r>
            <a:r>
              <a:rPr lang="en-US" sz="2400" dirty="0" err="1"/>
              <a:t>prodrugs</a:t>
            </a:r>
            <a:r>
              <a:rPr lang="en-US" sz="2400" dirty="0"/>
              <a:t>).</a:t>
            </a:r>
          </a:p>
          <a:p>
            <a:r>
              <a:rPr lang="en-US" sz="2400" dirty="0" err="1"/>
              <a:t>Metabolisme</a:t>
            </a:r>
            <a:r>
              <a:rPr lang="en-US" sz="2400" dirty="0"/>
              <a:t> </a:t>
            </a:r>
            <a:r>
              <a:rPr lang="en-US" sz="2400" dirty="0" err="1"/>
              <a:t>obat</a:t>
            </a:r>
            <a:r>
              <a:rPr lang="en-US" sz="2400" dirty="0"/>
              <a:t> </a:t>
            </a:r>
            <a:r>
              <a:rPr lang="en-US" sz="2400" dirty="0" err="1"/>
              <a:t>terutama</a:t>
            </a:r>
            <a:r>
              <a:rPr lang="en-US" sz="2400" dirty="0"/>
              <a:t> </a:t>
            </a:r>
            <a:r>
              <a:rPr lang="en-US" sz="2400" dirty="0" err="1"/>
              <a:t>terjadi</a:t>
            </a:r>
            <a:r>
              <a:rPr lang="en-US" sz="2400" dirty="0"/>
              <a:t> di </a:t>
            </a:r>
            <a:r>
              <a:rPr lang="en-US" sz="2400" dirty="0" err="1"/>
              <a:t>hati</a:t>
            </a:r>
            <a:r>
              <a:rPr lang="en-US" sz="2400" dirty="0"/>
              <a:t>, </a:t>
            </a:r>
            <a:r>
              <a:rPr lang="en-US" sz="2400" dirty="0" err="1"/>
              <a:t>yakni</a:t>
            </a:r>
            <a:r>
              <a:rPr lang="en-US" sz="2400" dirty="0"/>
              <a:t> di </a:t>
            </a:r>
            <a:r>
              <a:rPr lang="en-US" sz="2400" dirty="0" err="1"/>
              <a:t>membran</a:t>
            </a:r>
            <a:r>
              <a:rPr lang="en-US" sz="2400" dirty="0"/>
              <a:t> endoplasmic reticulum (</a:t>
            </a:r>
            <a:r>
              <a:rPr lang="en-US" sz="2400" dirty="0" err="1"/>
              <a:t>mikrosom</a:t>
            </a:r>
            <a:r>
              <a:rPr lang="en-US" sz="2400" dirty="0"/>
              <a:t>) </a:t>
            </a:r>
            <a:r>
              <a:rPr lang="en-US" sz="2400" dirty="0" err="1"/>
              <a:t>dan</a:t>
            </a:r>
            <a:r>
              <a:rPr lang="en-US" sz="2400" dirty="0"/>
              <a:t> di cytosol. </a:t>
            </a:r>
            <a:r>
              <a:rPr lang="en-US" sz="2400" dirty="0" err="1"/>
              <a:t>Tempat</a:t>
            </a:r>
            <a:r>
              <a:rPr lang="en-US" sz="2400" dirty="0"/>
              <a:t> </a:t>
            </a:r>
            <a:r>
              <a:rPr lang="en-US" sz="2400" dirty="0" err="1"/>
              <a:t>metabolisme</a:t>
            </a:r>
            <a:r>
              <a:rPr lang="en-US" sz="2400" dirty="0"/>
              <a:t> yang lain (</a:t>
            </a:r>
            <a:r>
              <a:rPr lang="en-US" sz="2400" dirty="0" err="1"/>
              <a:t>ekstrahepatik</a:t>
            </a:r>
            <a:r>
              <a:rPr lang="en-US" sz="2400" dirty="0"/>
              <a:t>) </a:t>
            </a:r>
            <a:r>
              <a:rPr lang="en-US" sz="2400" dirty="0" err="1"/>
              <a:t>adalah</a:t>
            </a:r>
            <a:r>
              <a:rPr lang="en-US" sz="2400" dirty="0"/>
              <a:t> : </a:t>
            </a:r>
            <a:r>
              <a:rPr lang="en-US" sz="2400" dirty="0" err="1"/>
              <a:t>dinding</a:t>
            </a:r>
            <a:r>
              <a:rPr lang="en-US" sz="2400" dirty="0"/>
              <a:t> </a:t>
            </a:r>
            <a:r>
              <a:rPr lang="en-US" sz="2400" dirty="0" err="1"/>
              <a:t>usus</a:t>
            </a:r>
            <a:r>
              <a:rPr lang="en-US" sz="2400" dirty="0"/>
              <a:t>, </a:t>
            </a:r>
            <a:r>
              <a:rPr lang="en-US" sz="2400" dirty="0" err="1"/>
              <a:t>ginjal</a:t>
            </a:r>
            <a:r>
              <a:rPr lang="en-US" sz="2400" dirty="0"/>
              <a:t>, </a:t>
            </a:r>
            <a:r>
              <a:rPr lang="en-US" sz="2400" dirty="0" err="1"/>
              <a:t>paru</a:t>
            </a:r>
            <a:r>
              <a:rPr lang="en-US" sz="2400" dirty="0"/>
              <a:t>, </a:t>
            </a:r>
            <a:r>
              <a:rPr lang="en-US" sz="2400" dirty="0" err="1"/>
              <a:t>darah</a:t>
            </a:r>
            <a:r>
              <a:rPr lang="en-US" sz="2400" dirty="0"/>
              <a:t>, </a:t>
            </a:r>
            <a:r>
              <a:rPr lang="en-US" sz="2400" dirty="0" err="1"/>
              <a:t>otak</a:t>
            </a:r>
            <a:r>
              <a:rPr lang="en-US" sz="2400" dirty="0"/>
              <a:t>, </a:t>
            </a:r>
            <a:r>
              <a:rPr lang="en-US" sz="2400" dirty="0" err="1"/>
              <a:t>dan</a:t>
            </a:r>
            <a:r>
              <a:rPr lang="en-US" sz="2400" dirty="0"/>
              <a:t>  </a:t>
            </a:r>
            <a:r>
              <a:rPr lang="en-US" sz="2400" dirty="0" err="1"/>
              <a:t>kulit</a:t>
            </a:r>
            <a:r>
              <a:rPr lang="en-US" sz="2400" dirty="0"/>
              <a:t>, </a:t>
            </a:r>
            <a:r>
              <a:rPr lang="en-US" sz="2400" dirty="0" err="1"/>
              <a:t>juga</a:t>
            </a:r>
            <a:r>
              <a:rPr lang="en-US" sz="2400" dirty="0"/>
              <a:t> di lumen </a:t>
            </a:r>
            <a:r>
              <a:rPr lang="en-US" sz="2400" dirty="0" err="1"/>
              <a:t>kolon</a:t>
            </a:r>
            <a:r>
              <a:rPr lang="en-US" sz="2400" dirty="0"/>
              <a:t> (</a:t>
            </a:r>
            <a:r>
              <a:rPr lang="en-US" sz="2400" dirty="0" err="1"/>
              <a:t>oleh</a:t>
            </a:r>
            <a:r>
              <a:rPr lang="en-US" sz="2400" dirty="0"/>
              <a:t> flora </a:t>
            </a:r>
            <a:r>
              <a:rPr lang="en-US" sz="2400" dirty="0" err="1"/>
              <a:t>usus</a:t>
            </a:r>
            <a:r>
              <a:rPr lang="en-US" sz="2400" dirty="0"/>
              <a:t>).</a:t>
            </a:r>
          </a:p>
          <a:p>
            <a:endParaRPr lang="en-US" sz="2400" dirty="0"/>
          </a:p>
        </p:txBody>
      </p:sp>
    </p:spTree>
    <p:extLst>
      <p:ext uri="{BB962C8B-B14F-4D97-AF65-F5344CB8AC3E}">
        <p14:creationId xmlns:p14="http://schemas.microsoft.com/office/powerpoint/2010/main" val="7348615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9512" y="1052736"/>
            <a:ext cx="8640960" cy="5328592"/>
          </a:xfrm>
        </p:spPr>
        <p:txBody>
          <a:bodyPr>
            <a:noAutofit/>
          </a:bodyPr>
          <a:lstStyle/>
          <a:p>
            <a:r>
              <a:rPr lang="id-ID" sz="2400" dirty="0"/>
              <a:t>Tujuan metabolisme obat adalah mengubah obat yang nonpolar (larut lemak) menjadi polar (larut air) agar dapat diekskresi melalui ginjal atau empedu. Dengan perubahan ini obat aktif umunya diubah menjadi inaktif, tapi sebagian berubah  menjadi lebih aktif, kurang aktif, atau menjadi toksik.</a:t>
            </a:r>
          </a:p>
          <a:p>
            <a:pPr marL="0" indent="0">
              <a:buNone/>
            </a:pPr>
            <a:endParaRPr lang="en-US" sz="2400" dirty="0"/>
          </a:p>
        </p:txBody>
      </p:sp>
    </p:spTree>
    <p:extLst>
      <p:ext uri="{BB962C8B-B14F-4D97-AF65-F5344CB8AC3E}">
        <p14:creationId xmlns:p14="http://schemas.microsoft.com/office/powerpoint/2010/main" val="3924499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oa belajar png"/>
          <p:cNvPicPr>
            <a:picLocks noChangeAspect="1" noChangeArrowheads="1"/>
          </p:cNvPicPr>
          <p:nvPr/>
        </p:nvPicPr>
        <p:blipFill rotWithShape="1">
          <a:blip r:embed="rId3">
            <a:extLst>
              <a:ext uri="{28A0092B-C50C-407E-A947-70E740481C1C}">
                <a14:useLocalDpi xmlns:a14="http://schemas.microsoft.com/office/drawing/2010/main" val="0"/>
              </a:ext>
            </a:extLst>
          </a:blip>
          <a:srcRect t="16206" b="9785"/>
          <a:stretch/>
        </p:blipFill>
        <p:spPr bwMode="auto">
          <a:xfrm>
            <a:off x="0" y="1338429"/>
            <a:ext cx="9141547" cy="51125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over.png"/>
          <p:cNvPicPr>
            <a:picLocks noChangeAspect="1"/>
          </p:cNvPicPr>
          <p:nvPr/>
        </p:nvPicPr>
        <p:blipFill>
          <a:blip r:embed="rId4"/>
          <a:stretch>
            <a:fillRect/>
          </a:stretch>
        </p:blipFill>
        <p:spPr>
          <a:xfrm>
            <a:off x="2453" y="1306"/>
            <a:ext cx="9141546" cy="1617934"/>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2910" y="214290"/>
            <a:ext cx="1643074" cy="592720"/>
          </a:xfrm>
          <a:prstGeom prst="rect">
            <a:avLst/>
          </a:prstGeom>
          <a:noFill/>
        </p:spPr>
      </p:pic>
      <p:sp>
        <p:nvSpPr>
          <p:cNvPr id="3" name="TextBox 2"/>
          <p:cNvSpPr txBox="1"/>
          <p:nvPr/>
        </p:nvSpPr>
        <p:spPr>
          <a:xfrm>
            <a:off x="2768983" y="-177596"/>
            <a:ext cx="5430399" cy="1323439"/>
          </a:xfrm>
          <a:prstGeom prst="rect">
            <a:avLst/>
          </a:prstGeom>
          <a:noFill/>
        </p:spPr>
        <p:txBody>
          <a:bodyPr wrap="square" rtlCol="0">
            <a:spAutoFit/>
          </a:bodyPr>
          <a:lstStyle/>
          <a:p>
            <a:pPr algn="r"/>
            <a:endParaRPr lang="id-ID" sz="4000" dirty="0" smtClean="0">
              <a:solidFill>
                <a:schemeClr val="tx1">
                  <a:lumMod val="75000"/>
                  <a:lumOff val="25000"/>
                </a:schemeClr>
              </a:solidFill>
            </a:endParaRPr>
          </a:p>
          <a:p>
            <a:pPr algn="r"/>
            <a:r>
              <a:rPr lang="id-ID" sz="4000" dirty="0" smtClean="0">
                <a:solidFill>
                  <a:schemeClr val="tx1">
                    <a:lumMod val="75000"/>
                    <a:lumOff val="25000"/>
                  </a:schemeClr>
                </a:solidFill>
              </a:rPr>
              <a:t>Do’a Sebelum Belajar</a:t>
            </a:r>
            <a:endParaRPr lang="id-ID" sz="40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2142068"/>
            <a:ext cx="8363272" cy="3649133"/>
          </a:xfrm>
        </p:spPr>
        <p:txBody>
          <a:bodyPr/>
          <a:lstStyle/>
          <a:p>
            <a:pPr marL="0" indent="0">
              <a:buNone/>
            </a:pPr>
            <a:r>
              <a:rPr lang="id-ID" sz="2800" dirty="0"/>
              <a:t>Faktor-faktor yang mempengaruhi metabolisme:</a:t>
            </a:r>
          </a:p>
          <a:p>
            <a:r>
              <a:rPr lang="id-ID" sz="2800" dirty="0" smtClean="0"/>
              <a:t>Kondisi </a:t>
            </a:r>
            <a:r>
              <a:rPr lang="id-ID" sz="2800" dirty="0"/>
              <a:t>Khusus</a:t>
            </a:r>
            <a:r>
              <a:rPr lang="en-US" sz="2800" dirty="0"/>
              <a:t> : </a:t>
            </a:r>
            <a:r>
              <a:rPr lang="id-ID" sz="2800" dirty="0"/>
              <a:t>Beberapa penyakit tertentu dapat mengurangi metabolisme, al. penyakit hepar seperti sirosis.</a:t>
            </a:r>
          </a:p>
          <a:p>
            <a:r>
              <a:rPr lang="id-ID" sz="2800" dirty="0" smtClean="0"/>
              <a:t>Pengaruh </a:t>
            </a:r>
            <a:r>
              <a:rPr lang="id-ID" sz="2800" dirty="0"/>
              <a:t>Gen</a:t>
            </a:r>
            <a:r>
              <a:rPr lang="en-US" sz="2800" dirty="0"/>
              <a:t> : </a:t>
            </a:r>
            <a:r>
              <a:rPr lang="id-ID" sz="2800" dirty="0"/>
              <a:t>Perbedaan gen individual menyebabkan beberapa orang dapat memetabolisme obat dengan cepat, sementara yang lain lambat.</a:t>
            </a:r>
          </a:p>
          <a:p>
            <a:r>
              <a:rPr lang="id-ID" sz="2800" dirty="0" smtClean="0"/>
              <a:t>Pengaruh </a:t>
            </a:r>
            <a:r>
              <a:rPr lang="id-ID" sz="2800" dirty="0"/>
              <a:t>Lingkungan</a:t>
            </a:r>
            <a:r>
              <a:rPr lang="en-US" sz="2800" dirty="0"/>
              <a:t> : </a:t>
            </a:r>
            <a:r>
              <a:rPr lang="id-ID" sz="2800" dirty="0"/>
              <a:t>Lingkungan juga dapat mempengaruhi metabolisme, contohnya: Rokok, Keadaan stress, Penyakit lama, Operasi, Cedera</a:t>
            </a:r>
          </a:p>
          <a:p>
            <a:r>
              <a:rPr lang="id-ID" sz="2800" dirty="0" smtClean="0"/>
              <a:t>Usia</a:t>
            </a:r>
            <a:r>
              <a:rPr lang="en-US" sz="2800" dirty="0" smtClean="0"/>
              <a:t> </a:t>
            </a:r>
            <a:r>
              <a:rPr lang="en-US" sz="2800" dirty="0"/>
              <a:t>:</a:t>
            </a:r>
            <a:r>
              <a:rPr lang="id-ID" sz="2800" dirty="0"/>
              <a:t>Perubahan umur dapat mempengaruhi metabolisme, bayi vs dewasa vs orang tua.</a:t>
            </a:r>
          </a:p>
          <a:p>
            <a:pPr marL="0" indent="0">
              <a:buNone/>
            </a:pPr>
            <a:endParaRPr lang="id-ID" sz="2800" dirty="0"/>
          </a:p>
        </p:txBody>
      </p:sp>
    </p:spTree>
    <p:extLst>
      <p:ext uri="{BB962C8B-B14F-4D97-AF65-F5344CB8AC3E}">
        <p14:creationId xmlns:p14="http://schemas.microsoft.com/office/powerpoint/2010/main" val="3719203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err="1" smtClean="0"/>
              <a:t>Eksresi</a:t>
            </a:r>
            <a:endParaRPr lang="en-US" sz="4800" dirty="0"/>
          </a:p>
        </p:txBody>
      </p:sp>
      <p:sp>
        <p:nvSpPr>
          <p:cNvPr id="3" name="Content Placeholder 2"/>
          <p:cNvSpPr>
            <a:spLocks noGrp="1"/>
          </p:cNvSpPr>
          <p:nvPr>
            <p:ph idx="1"/>
          </p:nvPr>
        </p:nvSpPr>
        <p:spPr>
          <a:xfrm>
            <a:off x="323528" y="2142068"/>
            <a:ext cx="8352928" cy="3649133"/>
          </a:xfrm>
        </p:spPr>
        <p:txBody>
          <a:bodyPr>
            <a:normAutofit/>
          </a:bodyPr>
          <a:lstStyle/>
          <a:p>
            <a:r>
              <a:rPr lang="en-US" dirty="0" err="1"/>
              <a:t>Ekskresi</a:t>
            </a:r>
            <a:r>
              <a:rPr lang="en-US" dirty="0"/>
              <a:t> </a:t>
            </a:r>
            <a:r>
              <a:rPr lang="en-US" dirty="0" err="1"/>
              <a:t>obat</a:t>
            </a:r>
            <a:r>
              <a:rPr lang="en-US" dirty="0"/>
              <a:t> </a:t>
            </a:r>
            <a:r>
              <a:rPr lang="en-US" dirty="0" err="1"/>
              <a:t>artinya</a:t>
            </a:r>
            <a:r>
              <a:rPr lang="en-US" dirty="0"/>
              <a:t> </a:t>
            </a:r>
            <a:r>
              <a:rPr lang="en-US" dirty="0" err="1"/>
              <a:t>eliminasi</a:t>
            </a:r>
            <a:r>
              <a:rPr lang="en-US" dirty="0"/>
              <a:t>/</a:t>
            </a:r>
            <a:r>
              <a:rPr lang="en-US" dirty="0" err="1"/>
              <a:t>pembuangan</a:t>
            </a:r>
            <a:r>
              <a:rPr lang="en-US" dirty="0"/>
              <a:t> </a:t>
            </a:r>
            <a:r>
              <a:rPr lang="en-US" dirty="0" err="1"/>
              <a:t>obat</a:t>
            </a:r>
            <a:r>
              <a:rPr lang="en-US" dirty="0"/>
              <a:t> </a:t>
            </a:r>
            <a:r>
              <a:rPr lang="en-US" dirty="0" err="1"/>
              <a:t>dari</a:t>
            </a:r>
            <a:r>
              <a:rPr lang="en-US" dirty="0"/>
              <a:t> </a:t>
            </a:r>
            <a:r>
              <a:rPr lang="en-US" dirty="0" err="1"/>
              <a:t>tubuh</a:t>
            </a:r>
            <a:r>
              <a:rPr lang="en-US" dirty="0"/>
              <a:t>. </a:t>
            </a:r>
            <a:r>
              <a:rPr lang="en-US" dirty="0" err="1"/>
              <a:t>Sebagian</a:t>
            </a:r>
            <a:r>
              <a:rPr lang="en-US" dirty="0"/>
              <a:t> </a:t>
            </a:r>
            <a:r>
              <a:rPr lang="en-US" dirty="0" err="1"/>
              <a:t>besar</a:t>
            </a:r>
            <a:r>
              <a:rPr lang="en-US" dirty="0"/>
              <a:t> </a:t>
            </a:r>
            <a:r>
              <a:rPr lang="en-US" dirty="0" err="1"/>
              <a:t>obat</a:t>
            </a:r>
            <a:r>
              <a:rPr lang="en-US" dirty="0"/>
              <a:t> </a:t>
            </a:r>
            <a:r>
              <a:rPr lang="en-US" dirty="0" err="1"/>
              <a:t>dibuang</a:t>
            </a:r>
            <a:r>
              <a:rPr lang="en-US" dirty="0"/>
              <a:t> </a:t>
            </a:r>
            <a:r>
              <a:rPr lang="en-US" dirty="0" err="1"/>
              <a:t>dari</a:t>
            </a:r>
            <a:r>
              <a:rPr lang="en-US" dirty="0"/>
              <a:t> </a:t>
            </a:r>
            <a:r>
              <a:rPr lang="en-US" dirty="0" err="1"/>
              <a:t>tubuh</a:t>
            </a:r>
            <a:r>
              <a:rPr lang="en-US" dirty="0"/>
              <a:t> </a:t>
            </a:r>
            <a:r>
              <a:rPr lang="en-US" dirty="0" err="1"/>
              <a:t>oleh</a:t>
            </a:r>
            <a:r>
              <a:rPr lang="en-US" dirty="0"/>
              <a:t> </a:t>
            </a:r>
            <a:r>
              <a:rPr lang="en-US" dirty="0" err="1"/>
              <a:t>ginjal</a:t>
            </a:r>
            <a:r>
              <a:rPr lang="en-US" dirty="0"/>
              <a:t> </a:t>
            </a:r>
            <a:r>
              <a:rPr lang="en-US" dirty="0" err="1"/>
              <a:t>dan</a:t>
            </a:r>
            <a:r>
              <a:rPr lang="en-US" dirty="0"/>
              <a:t> </a:t>
            </a:r>
            <a:r>
              <a:rPr lang="en-US" dirty="0" err="1"/>
              <a:t>melalui</a:t>
            </a:r>
            <a:r>
              <a:rPr lang="en-US" dirty="0"/>
              <a:t> </a:t>
            </a:r>
            <a:r>
              <a:rPr lang="en-US" dirty="0" err="1"/>
              <a:t>urin</a:t>
            </a:r>
            <a:r>
              <a:rPr lang="en-US" dirty="0"/>
              <a:t>. </a:t>
            </a:r>
            <a:r>
              <a:rPr lang="en-US" dirty="0" err="1"/>
              <a:t>Obat</a:t>
            </a:r>
            <a:r>
              <a:rPr lang="en-US" dirty="0"/>
              <a:t> </a:t>
            </a:r>
            <a:r>
              <a:rPr lang="en-US" dirty="0" err="1"/>
              <a:t>jugadapat</a:t>
            </a:r>
            <a:r>
              <a:rPr lang="en-US" dirty="0"/>
              <a:t> </a:t>
            </a:r>
            <a:r>
              <a:rPr lang="en-US" dirty="0" err="1"/>
              <a:t>dibuang</a:t>
            </a:r>
            <a:r>
              <a:rPr lang="en-US" dirty="0"/>
              <a:t> </a:t>
            </a:r>
            <a:r>
              <a:rPr lang="en-US" dirty="0" err="1"/>
              <a:t>melalui</a:t>
            </a:r>
            <a:r>
              <a:rPr lang="en-US" dirty="0"/>
              <a:t> </a:t>
            </a:r>
            <a:r>
              <a:rPr lang="en-US" dirty="0" err="1"/>
              <a:t>paru-paru</a:t>
            </a:r>
            <a:r>
              <a:rPr lang="en-US" dirty="0"/>
              <a:t>, </a:t>
            </a:r>
            <a:r>
              <a:rPr lang="en-US" dirty="0" err="1"/>
              <a:t>eksokrin</a:t>
            </a:r>
            <a:r>
              <a:rPr lang="en-US" dirty="0"/>
              <a:t> (</a:t>
            </a:r>
            <a:r>
              <a:rPr lang="en-US" dirty="0" err="1"/>
              <a:t>keringat</a:t>
            </a:r>
            <a:r>
              <a:rPr lang="en-US" dirty="0"/>
              <a:t>, </a:t>
            </a:r>
            <a:r>
              <a:rPr lang="en-US" dirty="0" err="1"/>
              <a:t>ludah</a:t>
            </a:r>
            <a:r>
              <a:rPr lang="en-US" dirty="0"/>
              <a:t>, </a:t>
            </a:r>
            <a:r>
              <a:rPr lang="en-US" dirty="0" err="1"/>
              <a:t>payudara</a:t>
            </a:r>
            <a:r>
              <a:rPr lang="en-US" dirty="0"/>
              <a:t>), </a:t>
            </a:r>
            <a:r>
              <a:rPr lang="en-US" dirty="0" err="1"/>
              <a:t>kulit</a:t>
            </a:r>
            <a:r>
              <a:rPr lang="en-US" dirty="0"/>
              <a:t> </a:t>
            </a:r>
            <a:r>
              <a:rPr lang="en-US" dirty="0" err="1"/>
              <a:t>dan</a:t>
            </a:r>
            <a:r>
              <a:rPr lang="en-US" dirty="0"/>
              <a:t> </a:t>
            </a:r>
            <a:r>
              <a:rPr lang="en-US" dirty="0" err="1"/>
              <a:t>taraktusintestinal</a:t>
            </a:r>
            <a:r>
              <a:rPr lang="en-US" dirty="0"/>
              <a:t>.</a:t>
            </a:r>
          </a:p>
          <a:p>
            <a:endParaRPr lang="en-US" dirty="0"/>
          </a:p>
        </p:txBody>
      </p:sp>
    </p:spTree>
    <p:extLst>
      <p:ext uri="{BB962C8B-B14F-4D97-AF65-F5344CB8AC3E}">
        <p14:creationId xmlns:p14="http://schemas.microsoft.com/office/powerpoint/2010/main" val="2430118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251520" y="2142068"/>
            <a:ext cx="8496944" cy="3649133"/>
          </a:xfrm>
        </p:spPr>
        <p:txBody>
          <a:bodyPr/>
          <a:lstStyle/>
          <a:p>
            <a:r>
              <a:rPr lang="en-US" sz="2800" dirty="0"/>
              <a:t>Organ </a:t>
            </a:r>
            <a:r>
              <a:rPr lang="en-US" sz="2800" dirty="0" err="1"/>
              <a:t>terpenting</a:t>
            </a:r>
            <a:r>
              <a:rPr lang="en-US" sz="2800" dirty="0"/>
              <a:t> </a:t>
            </a:r>
            <a:r>
              <a:rPr lang="en-US" sz="2800" dirty="0" err="1"/>
              <a:t>untuk</a:t>
            </a:r>
            <a:r>
              <a:rPr lang="en-US" sz="2800" dirty="0"/>
              <a:t> </a:t>
            </a:r>
            <a:r>
              <a:rPr lang="en-US" sz="2800" dirty="0" err="1"/>
              <a:t>ekskresi</a:t>
            </a:r>
            <a:r>
              <a:rPr lang="en-US" sz="2800" dirty="0"/>
              <a:t> </a:t>
            </a:r>
            <a:r>
              <a:rPr lang="en-US" sz="2800" dirty="0" err="1"/>
              <a:t>obat</a:t>
            </a:r>
            <a:r>
              <a:rPr lang="en-US" sz="2800" dirty="0"/>
              <a:t> </a:t>
            </a:r>
            <a:r>
              <a:rPr lang="en-US" sz="2800" dirty="0" err="1"/>
              <a:t>adalah</a:t>
            </a:r>
            <a:r>
              <a:rPr lang="en-US" sz="2800" dirty="0"/>
              <a:t> </a:t>
            </a:r>
            <a:r>
              <a:rPr lang="en-US" sz="2800" dirty="0" err="1"/>
              <a:t>ginjal</a:t>
            </a:r>
            <a:r>
              <a:rPr lang="en-US" sz="2800" dirty="0"/>
              <a:t>. </a:t>
            </a:r>
            <a:r>
              <a:rPr lang="en-US" sz="2800" dirty="0" err="1"/>
              <a:t>Obat</a:t>
            </a:r>
            <a:r>
              <a:rPr lang="en-US" sz="2800" dirty="0"/>
              <a:t> </a:t>
            </a:r>
            <a:r>
              <a:rPr lang="en-US" sz="2800" dirty="0" err="1"/>
              <a:t>diekskresi</a:t>
            </a:r>
            <a:r>
              <a:rPr lang="en-US" sz="2800" dirty="0"/>
              <a:t> </a:t>
            </a:r>
            <a:r>
              <a:rPr lang="en-US" sz="2800" dirty="0" err="1"/>
              <a:t>melalui</a:t>
            </a:r>
            <a:r>
              <a:rPr lang="en-US" sz="2800" dirty="0"/>
              <a:t> </a:t>
            </a:r>
            <a:r>
              <a:rPr lang="en-US" sz="2800" dirty="0" err="1"/>
              <a:t>ginjal</a:t>
            </a:r>
            <a:r>
              <a:rPr lang="en-US" sz="2800" dirty="0"/>
              <a:t> </a:t>
            </a:r>
            <a:r>
              <a:rPr lang="en-US" sz="2800" dirty="0" err="1"/>
              <a:t>dalam</a:t>
            </a:r>
            <a:r>
              <a:rPr lang="en-US" sz="2800" dirty="0"/>
              <a:t> </a:t>
            </a:r>
            <a:r>
              <a:rPr lang="en-US" sz="2800" dirty="0" err="1"/>
              <a:t>bentuk</a:t>
            </a:r>
            <a:r>
              <a:rPr lang="en-US" sz="2800" dirty="0"/>
              <a:t> </a:t>
            </a:r>
            <a:r>
              <a:rPr lang="en-US" sz="2800" dirty="0" err="1"/>
              <a:t>utuh</a:t>
            </a:r>
            <a:r>
              <a:rPr lang="en-US" sz="2800" dirty="0"/>
              <a:t> </a:t>
            </a:r>
            <a:r>
              <a:rPr lang="en-US" sz="2800" dirty="0" err="1"/>
              <a:t>maupun</a:t>
            </a:r>
            <a:r>
              <a:rPr lang="en-US" sz="2800" dirty="0"/>
              <a:t> </a:t>
            </a:r>
            <a:r>
              <a:rPr lang="en-US" sz="2800" dirty="0" err="1"/>
              <a:t>bentuk</a:t>
            </a:r>
            <a:r>
              <a:rPr lang="en-US" sz="2800" dirty="0"/>
              <a:t> </a:t>
            </a:r>
            <a:r>
              <a:rPr lang="en-US" sz="2800" dirty="0" err="1"/>
              <a:t>metabolitnya</a:t>
            </a:r>
            <a:r>
              <a:rPr lang="en-US" sz="2800" dirty="0"/>
              <a:t>. </a:t>
            </a:r>
            <a:r>
              <a:rPr lang="en-US" sz="2800" dirty="0" err="1"/>
              <a:t>Ekskresi</a:t>
            </a:r>
            <a:r>
              <a:rPr lang="en-US" sz="2800" dirty="0"/>
              <a:t> </a:t>
            </a:r>
            <a:r>
              <a:rPr lang="en-US" sz="2800" dirty="0" err="1"/>
              <a:t>dalam</a:t>
            </a:r>
            <a:r>
              <a:rPr lang="en-US" sz="2800" dirty="0"/>
              <a:t> </a:t>
            </a:r>
            <a:r>
              <a:rPr lang="en-US" sz="2800" dirty="0" err="1"/>
              <a:t>bentuk</a:t>
            </a:r>
            <a:r>
              <a:rPr lang="en-US" sz="2800" dirty="0"/>
              <a:t> </a:t>
            </a:r>
            <a:r>
              <a:rPr lang="en-US" sz="2800" dirty="0" err="1"/>
              <a:t>utuh</a:t>
            </a:r>
            <a:r>
              <a:rPr lang="en-US" sz="2800" dirty="0"/>
              <a:t> </a:t>
            </a:r>
            <a:r>
              <a:rPr lang="en-US" sz="2800" dirty="0" err="1"/>
              <a:t>atau</a:t>
            </a:r>
            <a:r>
              <a:rPr lang="en-US" sz="2800" dirty="0"/>
              <a:t> </a:t>
            </a:r>
            <a:r>
              <a:rPr lang="en-US" sz="2800" dirty="0" err="1"/>
              <a:t>bentuk</a:t>
            </a:r>
            <a:r>
              <a:rPr lang="en-US" sz="2800" dirty="0"/>
              <a:t> </a:t>
            </a:r>
            <a:r>
              <a:rPr lang="en-US" sz="2800" dirty="0" err="1"/>
              <a:t>aktif</a:t>
            </a:r>
            <a:r>
              <a:rPr lang="en-US" sz="2800" dirty="0"/>
              <a:t> </a:t>
            </a:r>
            <a:r>
              <a:rPr lang="en-US" sz="2800" dirty="0" err="1"/>
              <a:t>merupakan</a:t>
            </a:r>
            <a:r>
              <a:rPr lang="en-US" sz="2800" dirty="0"/>
              <a:t> </a:t>
            </a:r>
            <a:r>
              <a:rPr lang="en-US" sz="2800" dirty="0" err="1"/>
              <a:t>cara</a:t>
            </a:r>
            <a:r>
              <a:rPr lang="en-US" sz="2800" dirty="0"/>
              <a:t> </a:t>
            </a:r>
            <a:r>
              <a:rPr lang="en-US" sz="2800" dirty="0" err="1"/>
              <a:t>eliminasi</a:t>
            </a:r>
            <a:r>
              <a:rPr lang="en-US" sz="2800" dirty="0"/>
              <a:t> </a:t>
            </a:r>
            <a:r>
              <a:rPr lang="en-US" sz="2800" dirty="0" err="1"/>
              <a:t>obat</a:t>
            </a:r>
            <a:r>
              <a:rPr lang="en-US" sz="2800" dirty="0"/>
              <a:t> </a:t>
            </a:r>
            <a:r>
              <a:rPr lang="en-US" sz="2800" dirty="0" err="1"/>
              <a:t>melui</a:t>
            </a:r>
            <a:r>
              <a:rPr lang="en-US" sz="2800" dirty="0"/>
              <a:t> </a:t>
            </a:r>
            <a:r>
              <a:rPr lang="en-US" sz="2800" dirty="0" err="1"/>
              <a:t>ginjal</a:t>
            </a:r>
            <a:r>
              <a:rPr lang="en-US" sz="2800" dirty="0"/>
              <a:t>. </a:t>
            </a:r>
            <a:r>
              <a:rPr lang="en-US" sz="2800" dirty="0" err="1"/>
              <a:t>Ekskresi</a:t>
            </a:r>
            <a:r>
              <a:rPr lang="en-US" sz="2800" dirty="0"/>
              <a:t> </a:t>
            </a:r>
            <a:r>
              <a:rPr lang="en-US" sz="2800" dirty="0" err="1"/>
              <a:t>melalui</a:t>
            </a:r>
            <a:r>
              <a:rPr lang="en-US" sz="2800" dirty="0"/>
              <a:t> </a:t>
            </a:r>
            <a:r>
              <a:rPr lang="en-US" sz="2800" dirty="0" err="1"/>
              <a:t>ginjal</a:t>
            </a:r>
            <a:r>
              <a:rPr lang="en-US" sz="2800" dirty="0"/>
              <a:t> </a:t>
            </a:r>
            <a:r>
              <a:rPr lang="en-US" sz="2800" dirty="0" err="1"/>
              <a:t>melibatkan</a:t>
            </a:r>
            <a:r>
              <a:rPr lang="en-US" sz="2800" dirty="0"/>
              <a:t> 3 proses, </a:t>
            </a:r>
            <a:r>
              <a:rPr lang="en-US" sz="2800" dirty="0" err="1"/>
              <a:t>yakni</a:t>
            </a:r>
            <a:r>
              <a:rPr lang="en-US" sz="2800" dirty="0"/>
              <a:t> </a:t>
            </a:r>
            <a:r>
              <a:rPr lang="en-US" sz="2800" dirty="0" err="1"/>
              <a:t>filtrasi</a:t>
            </a:r>
            <a:r>
              <a:rPr lang="en-US" sz="2800" dirty="0"/>
              <a:t> glomerulus, </a:t>
            </a:r>
            <a:r>
              <a:rPr lang="en-US" sz="2800" dirty="0" err="1"/>
              <a:t>sekresi</a:t>
            </a:r>
            <a:r>
              <a:rPr lang="en-US" sz="2800" dirty="0"/>
              <a:t> </a:t>
            </a:r>
            <a:r>
              <a:rPr lang="en-US" sz="2800" dirty="0" err="1"/>
              <a:t>aktif</a:t>
            </a:r>
            <a:r>
              <a:rPr lang="en-US" sz="2800" dirty="0"/>
              <a:t> di </a:t>
            </a:r>
            <a:r>
              <a:rPr lang="en-US" sz="2800" dirty="0" err="1"/>
              <a:t>tubulus</a:t>
            </a:r>
            <a:r>
              <a:rPr lang="en-US" sz="2800" dirty="0"/>
              <a:t>. </a:t>
            </a:r>
            <a:r>
              <a:rPr lang="en-US" sz="2800" dirty="0" err="1"/>
              <a:t>Fungsi</a:t>
            </a:r>
            <a:r>
              <a:rPr lang="en-US" sz="2800" dirty="0"/>
              <a:t> </a:t>
            </a:r>
            <a:r>
              <a:rPr lang="en-US" sz="2800" dirty="0" err="1"/>
              <a:t>ginjal</a:t>
            </a:r>
            <a:r>
              <a:rPr lang="en-US" sz="2800" dirty="0"/>
              <a:t> </a:t>
            </a:r>
            <a:r>
              <a:rPr lang="en-US" sz="2800" dirty="0" err="1"/>
              <a:t>mengalami</a:t>
            </a:r>
            <a:r>
              <a:rPr lang="en-US" sz="2800" dirty="0"/>
              <a:t> </a:t>
            </a:r>
            <a:r>
              <a:rPr lang="en-US" sz="2800" dirty="0" err="1"/>
              <a:t>kematangan</a:t>
            </a:r>
            <a:r>
              <a:rPr lang="en-US" sz="2800" dirty="0"/>
              <a:t> </a:t>
            </a:r>
            <a:r>
              <a:rPr lang="en-US" sz="2800" dirty="0" err="1"/>
              <a:t>pada</a:t>
            </a:r>
            <a:r>
              <a:rPr lang="en-US" sz="2800" dirty="0"/>
              <a:t> </a:t>
            </a:r>
            <a:r>
              <a:rPr lang="en-US" sz="2800" dirty="0" err="1"/>
              <a:t>usia</a:t>
            </a:r>
            <a:r>
              <a:rPr lang="en-US" sz="2800" dirty="0"/>
              <a:t> 6-12 </a:t>
            </a:r>
            <a:r>
              <a:rPr lang="en-US" sz="2800" dirty="0" err="1"/>
              <a:t>bulan</a:t>
            </a:r>
            <a:r>
              <a:rPr lang="en-US" sz="2800" dirty="0"/>
              <a:t>, </a:t>
            </a:r>
            <a:r>
              <a:rPr lang="en-US" sz="2800" dirty="0" err="1"/>
              <a:t>dan</a:t>
            </a:r>
            <a:r>
              <a:rPr lang="en-US" sz="2800" dirty="0"/>
              <a:t> </a:t>
            </a:r>
            <a:r>
              <a:rPr lang="en-US" sz="2800" dirty="0" err="1"/>
              <a:t>setelah</a:t>
            </a:r>
            <a:r>
              <a:rPr lang="en-US" sz="2800" dirty="0"/>
              <a:t> </a:t>
            </a:r>
            <a:r>
              <a:rPr lang="en-US" sz="2800" dirty="0" err="1"/>
              <a:t>dewasa</a:t>
            </a:r>
            <a:r>
              <a:rPr lang="en-US" sz="2800" dirty="0"/>
              <a:t> </a:t>
            </a:r>
            <a:r>
              <a:rPr lang="en-US" sz="2800" dirty="0" err="1"/>
              <a:t>menurun</a:t>
            </a:r>
            <a:r>
              <a:rPr lang="en-US" sz="2800" dirty="0"/>
              <a:t> 1% per </a:t>
            </a:r>
            <a:r>
              <a:rPr lang="en-US" sz="2800" dirty="0" err="1"/>
              <a:t>tahun</a:t>
            </a:r>
            <a:r>
              <a:rPr lang="en-US" sz="2800" dirty="0"/>
              <a:t>. </a:t>
            </a:r>
            <a:r>
              <a:rPr lang="en-US" sz="2800" dirty="0" err="1"/>
              <a:t>Ekskresi</a:t>
            </a:r>
            <a:r>
              <a:rPr lang="en-US" sz="2800" dirty="0"/>
              <a:t> </a:t>
            </a:r>
            <a:r>
              <a:rPr lang="en-US" sz="2800" dirty="0" err="1"/>
              <a:t>obat</a:t>
            </a:r>
            <a:r>
              <a:rPr lang="en-US" sz="2800" dirty="0"/>
              <a:t> yang </a:t>
            </a:r>
            <a:r>
              <a:rPr lang="en-US" sz="2800" dirty="0" err="1"/>
              <a:t>kedua</a:t>
            </a:r>
            <a:r>
              <a:rPr lang="en-US" sz="2800" dirty="0"/>
              <a:t> </a:t>
            </a:r>
            <a:r>
              <a:rPr lang="en-US" sz="2800" dirty="0" err="1"/>
              <a:t>penting</a:t>
            </a:r>
            <a:r>
              <a:rPr lang="en-US" sz="2800" dirty="0"/>
              <a:t> </a:t>
            </a:r>
            <a:r>
              <a:rPr lang="en-US" sz="2800" dirty="0" err="1"/>
              <a:t>adalah</a:t>
            </a:r>
            <a:r>
              <a:rPr lang="en-US" sz="2800" dirty="0"/>
              <a:t> </a:t>
            </a:r>
            <a:r>
              <a:rPr lang="en-US" sz="2800" dirty="0" err="1"/>
              <a:t>melalui</a:t>
            </a:r>
            <a:r>
              <a:rPr lang="en-US" sz="2800" dirty="0"/>
              <a:t> </a:t>
            </a:r>
            <a:r>
              <a:rPr lang="en-US" sz="2800" dirty="0" err="1"/>
              <a:t>empedu</a:t>
            </a:r>
            <a:r>
              <a:rPr lang="en-US" sz="2800" dirty="0"/>
              <a:t> </a:t>
            </a:r>
            <a:r>
              <a:rPr lang="en-US" sz="2800" dirty="0" err="1"/>
              <a:t>ke</a:t>
            </a:r>
            <a:r>
              <a:rPr lang="en-US" sz="2800" dirty="0"/>
              <a:t> </a:t>
            </a:r>
            <a:r>
              <a:rPr lang="en-US" sz="2800" dirty="0" err="1"/>
              <a:t>dalam</a:t>
            </a:r>
            <a:r>
              <a:rPr lang="en-US" sz="2800" dirty="0"/>
              <a:t> </a:t>
            </a:r>
            <a:r>
              <a:rPr lang="en-US" sz="2800" dirty="0" err="1"/>
              <a:t>usus</a:t>
            </a:r>
            <a:r>
              <a:rPr lang="en-US" sz="2800" dirty="0"/>
              <a:t> </a:t>
            </a:r>
            <a:r>
              <a:rPr lang="en-US" sz="2800" dirty="0" err="1"/>
              <a:t>dan</a:t>
            </a:r>
            <a:r>
              <a:rPr lang="en-US" sz="2800" dirty="0"/>
              <a:t> </a:t>
            </a:r>
            <a:r>
              <a:rPr lang="en-US" sz="2800" dirty="0" err="1"/>
              <a:t>keluar</a:t>
            </a:r>
            <a:r>
              <a:rPr lang="en-US" sz="2800" dirty="0"/>
              <a:t> </a:t>
            </a:r>
            <a:r>
              <a:rPr lang="en-US" sz="2800" dirty="0" err="1"/>
              <a:t>bersama</a:t>
            </a:r>
            <a:r>
              <a:rPr lang="en-US" sz="2800" dirty="0"/>
              <a:t> </a:t>
            </a:r>
            <a:r>
              <a:rPr lang="en-US" sz="2800" dirty="0" err="1"/>
              <a:t>feses</a:t>
            </a:r>
            <a:r>
              <a:rPr lang="en-US" sz="2800" dirty="0"/>
              <a:t>. </a:t>
            </a:r>
            <a:r>
              <a:rPr lang="en-US" sz="2800" dirty="0" err="1"/>
              <a:t>Ekskresi</a:t>
            </a:r>
            <a:r>
              <a:rPr lang="en-US" sz="2800" dirty="0"/>
              <a:t> </a:t>
            </a:r>
            <a:r>
              <a:rPr lang="en-US" sz="2800" dirty="0" err="1"/>
              <a:t>melalui</a:t>
            </a:r>
            <a:r>
              <a:rPr lang="en-US" sz="2800" dirty="0"/>
              <a:t> </a:t>
            </a:r>
            <a:r>
              <a:rPr lang="en-US" sz="2800" dirty="0" err="1"/>
              <a:t>paru</a:t>
            </a:r>
            <a:r>
              <a:rPr lang="en-US" sz="2800" dirty="0"/>
              <a:t> </a:t>
            </a:r>
            <a:r>
              <a:rPr lang="en-US" sz="2800" dirty="0" err="1"/>
              <a:t>terutama</a:t>
            </a:r>
            <a:r>
              <a:rPr lang="en-US" sz="2800" dirty="0"/>
              <a:t> </a:t>
            </a:r>
            <a:r>
              <a:rPr lang="en-US" sz="2800" dirty="0" err="1"/>
              <a:t>untuk</a:t>
            </a:r>
            <a:r>
              <a:rPr lang="en-US" sz="2800" dirty="0"/>
              <a:t> </a:t>
            </a:r>
            <a:r>
              <a:rPr lang="en-US" sz="2800" dirty="0" err="1"/>
              <a:t>eliminasi</a:t>
            </a:r>
            <a:r>
              <a:rPr lang="en-US" sz="2800" dirty="0"/>
              <a:t> gas </a:t>
            </a:r>
            <a:r>
              <a:rPr lang="en-US" sz="2800" dirty="0" err="1"/>
              <a:t>anastetik</a:t>
            </a:r>
            <a:r>
              <a:rPr lang="en-US" sz="2800" dirty="0"/>
              <a:t> </a:t>
            </a:r>
            <a:r>
              <a:rPr lang="en-US" sz="2800" dirty="0" err="1" smtClean="0"/>
              <a:t>umum</a:t>
            </a:r>
            <a:endParaRPr lang="en-US" sz="2800" dirty="0"/>
          </a:p>
          <a:p>
            <a:endParaRPr lang="id-ID" sz="2800" dirty="0"/>
          </a:p>
        </p:txBody>
      </p:sp>
    </p:spTree>
    <p:extLst>
      <p:ext uri="{BB962C8B-B14F-4D97-AF65-F5344CB8AC3E}">
        <p14:creationId xmlns:p14="http://schemas.microsoft.com/office/powerpoint/2010/main" val="17016653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dirty="0" smtClean="0"/>
              <a:t>FARMAKOKINETIKA BY CONDITION</a:t>
            </a:r>
            <a:endParaRPr lang="id-ID" sz="4000" dirty="0"/>
          </a:p>
        </p:txBody>
      </p:sp>
      <p:sp>
        <p:nvSpPr>
          <p:cNvPr id="3" name="Content Placeholder 2"/>
          <p:cNvSpPr>
            <a:spLocks noGrp="1"/>
          </p:cNvSpPr>
          <p:nvPr>
            <p:ph idx="1"/>
          </p:nvPr>
        </p:nvSpPr>
        <p:spPr>
          <a:xfrm>
            <a:off x="450880" y="1337734"/>
            <a:ext cx="7772400" cy="3649133"/>
          </a:xfrm>
        </p:spPr>
        <p:txBody>
          <a:bodyPr/>
          <a:lstStyle/>
          <a:p>
            <a:r>
              <a:rPr lang="id-ID" dirty="0" smtClean="0"/>
              <a:t>Pasien Anak</a:t>
            </a:r>
          </a:p>
          <a:p>
            <a:r>
              <a:rPr lang="id-ID" dirty="0" smtClean="0"/>
              <a:t>Pasien Ibu Hamil</a:t>
            </a:r>
          </a:p>
          <a:p>
            <a:r>
              <a:rPr lang="id-ID" dirty="0" smtClean="0"/>
              <a:t>Pasien Ibu Menyusui</a:t>
            </a:r>
          </a:p>
          <a:p>
            <a:r>
              <a:rPr lang="id-ID" dirty="0" smtClean="0"/>
              <a:t>Pasien Geriatri</a:t>
            </a:r>
            <a:endParaRPr lang="id-ID" dirty="0"/>
          </a:p>
        </p:txBody>
      </p:sp>
    </p:spTree>
    <p:extLst>
      <p:ext uri="{BB962C8B-B14F-4D97-AF65-F5344CB8AC3E}">
        <p14:creationId xmlns:p14="http://schemas.microsoft.com/office/powerpoint/2010/main" val="2102373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a:p>
        </p:txBody>
      </p:sp>
      <p:sp>
        <p:nvSpPr>
          <p:cNvPr id="4" name="Title 1"/>
          <p:cNvSpPr txBox="1">
            <a:spLocks/>
          </p:cNvSpPr>
          <p:nvPr/>
        </p:nvSpPr>
        <p:spPr>
          <a:xfrm>
            <a:off x="474752" y="2521455"/>
            <a:ext cx="7772400" cy="1456267"/>
          </a:xfrm>
          <a:prstGeom prst="rect">
            <a:avLst/>
          </a:prstGeom>
        </p:spPr>
        <p:txBody>
          <a:bodyPr>
            <a:norm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id-ID" sz="6000" smtClean="0"/>
              <a:t>FARMAKODINAMIKA</a:t>
            </a:r>
            <a:endParaRPr lang="id-ID" sz="6000" dirty="0"/>
          </a:p>
        </p:txBody>
      </p:sp>
      <p:sp>
        <p:nvSpPr>
          <p:cNvPr id="5" name="Title 4"/>
          <p:cNvSpPr>
            <a:spLocks noGrp="1"/>
          </p:cNvSpPr>
          <p:nvPr>
            <p:ph type="title"/>
          </p:nvPr>
        </p:nvSpPr>
        <p:spPr/>
        <p:txBody>
          <a:bodyPr/>
          <a:lstStyle/>
          <a:p>
            <a:endParaRPr lang="id-ID"/>
          </a:p>
        </p:txBody>
      </p:sp>
    </p:spTree>
    <p:extLst>
      <p:ext uri="{BB962C8B-B14F-4D97-AF65-F5344CB8AC3E}">
        <p14:creationId xmlns:p14="http://schemas.microsoft.com/office/powerpoint/2010/main" val="1498775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Farmakodinamik</a:t>
            </a:r>
            <a:endParaRPr lang="en-US" sz="4000" dirty="0"/>
          </a:p>
        </p:txBody>
      </p:sp>
      <p:sp>
        <p:nvSpPr>
          <p:cNvPr id="3" name="Content Placeholder 2"/>
          <p:cNvSpPr>
            <a:spLocks noGrp="1"/>
          </p:cNvSpPr>
          <p:nvPr>
            <p:ph idx="1"/>
          </p:nvPr>
        </p:nvSpPr>
        <p:spPr>
          <a:xfrm>
            <a:off x="251520" y="2142068"/>
            <a:ext cx="8640960" cy="3649133"/>
          </a:xfrm>
        </p:spPr>
        <p:txBody>
          <a:bodyPr/>
          <a:lstStyle/>
          <a:p>
            <a:r>
              <a:rPr lang="id-ID" dirty="0"/>
              <a:t>Farmakodinamik adalah subdisiplin farmakologi yang mempelajari efek biokimiawi dan fisiologi obat, serta mekanisme kerjanya. Tujuan mempelajari farmakodinamik adalah untuk meneliti efek utama obat, mengetahui interaksi obat dengan sel, dan mengetahui urutan peristiwa serta spektrum efek dan respons yang </a:t>
            </a:r>
            <a:r>
              <a:rPr lang="id-ID" dirty="0" smtClean="0"/>
              <a:t>terjadi</a:t>
            </a:r>
            <a:endParaRPr lang="en-US" dirty="0"/>
          </a:p>
        </p:txBody>
      </p:sp>
    </p:spTree>
    <p:extLst>
      <p:ext uri="{BB962C8B-B14F-4D97-AF65-F5344CB8AC3E}">
        <p14:creationId xmlns:p14="http://schemas.microsoft.com/office/powerpoint/2010/main" val="655081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Reaksi</a:t>
            </a:r>
            <a:r>
              <a:rPr lang="en-US" sz="3600" dirty="0" smtClean="0"/>
              <a:t> </a:t>
            </a:r>
            <a:r>
              <a:rPr lang="en-US" sz="3600" dirty="0" err="1" smtClean="0"/>
              <a:t>Pemberian</a:t>
            </a:r>
            <a:r>
              <a:rPr lang="en-US" sz="3600" dirty="0" smtClean="0"/>
              <a:t> </a:t>
            </a:r>
            <a:r>
              <a:rPr lang="en-US" sz="3600" dirty="0" err="1" smtClean="0"/>
              <a:t>Obat</a:t>
            </a:r>
            <a:endParaRPr lang="en-US" sz="3600" dirty="0"/>
          </a:p>
        </p:txBody>
      </p:sp>
      <p:sp>
        <p:nvSpPr>
          <p:cNvPr id="3" name="Content Placeholder 2"/>
          <p:cNvSpPr>
            <a:spLocks noGrp="1"/>
          </p:cNvSpPr>
          <p:nvPr>
            <p:ph idx="1"/>
          </p:nvPr>
        </p:nvSpPr>
        <p:spPr/>
        <p:txBody>
          <a:bodyPr/>
          <a:lstStyle/>
          <a:p>
            <a:r>
              <a:rPr lang="en-US" dirty="0" err="1"/>
              <a:t>Sebagai</a:t>
            </a:r>
            <a:r>
              <a:rPr lang="en-US" dirty="0"/>
              <a:t> </a:t>
            </a:r>
            <a:r>
              <a:rPr lang="en-US" dirty="0" err="1"/>
              <a:t>bahan</a:t>
            </a:r>
            <a:r>
              <a:rPr lang="en-US" dirty="0"/>
              <a:t> </a:t>
            </a:r>
            <a:r>
              <a:rPr lang="en-US" dirty="0" err="1"/>
              <a:t>atau</a:t>
            </a:r>
            <a:r>
              <a:rPr lang="en-US" dirty="0"/>
              <a:t> </a:t>
            </a:r>
            <a:r>
              <a:rPr lang="en-US" dirty="0" err="1"/>
              <a:t>benda</a:t>
            </a:r>
            <a:r>
              <a:rPr lang="en-US" dirty="0"/>
              <a:t> </a:t>
            </a:r>
            <a:r>
              <a:rPr lang="en-US" dirty="0" err="1"/>
              <a:t>asing</a:t>
            </a:r>
            <a:r>
              <a:rPr lang="en-US" dirty="0"/>
              <a:t> yang </a:t>
            </a:r>
            <a:r>
              <a:rPr lang="en-US" dirty="0" err="1"/>
              <a:t>masuk</a:t>
            </a:r>
            <a:r>
              <a:rPr lang="en-US" dirty="0"/>
              <a:t> </a:t>
            </a:r>
            <a:r>
              <a:rPr lang="en-US" dirty="0" err="1"/>
              <a:t>kedalam</a:t>
            </a:r>
            <a:r>
              <a:rPr lang="en-US" dirty="0"/>
              <a:t> </a:t>
            </a:r>
            <a:r>
              <a:rPr lang="en-US" dirty="0" err="1"/>
              <a:t>tubuh</a:t>
            </a:r>
            <a:r>
              <a:rPr lang="en-US" dirty="0"/>
              <a:t> </a:t>
            </a:r>
            <a:r>
              <a:rPr lang="en-US" dirty="0" err="1"/>
              <a:t>obat</a:t>
            </a:r>
            <a:r>
              <a:rPr lang="en-US" dirty="0"/>
              <a:t> </a:t>
            </a:r>
            <a:r>
              <a:rPr lang="en-US" dirty="0" err="1"/>
              <a:t>akan</a:t>
            </a:r>
            <a:r>
              <a:rPr lang="en-US" dirty="0"/>
              <a:t> </a:t>
            </a:r>
            <a:r>
              <a:rPr lang="en-US" dirty="0" err="1"/>
              <a:t>bekerja</a:t>
            </a:r>
            <a:r>
              <a:rPr lang="en-US" dirty="0"/>
              <a:t> </a:t>
            </a:r>
            <a:r>
              <a:rPr lang="en-US" dirty="0" err="1"/>
              <a:t>sesuai</a:t>
            </a:r>
            <a:r>
              <a:rPr lang="en-US" dirty="0"/>
              <a:t> proses </a:t>
            </a:r>
            <a:r>
              <a:rPr lang="en-US" dirty="0" err="1"/>
              <a:t>kimiawi</a:t>
            </a:r>
            <a:r>
              <a:rPr lang="en-US" dirty="0"/>
              <a:t>, </a:t>
            </a:r>
            <a:r>
              <a:rPr lang="en-US" dirty="0" err="1"/>
              <a:t>melalui</a:t>
            </a:r>
            <a:r>
              <a:rPr lang="en-US" dirty="0"/>
              <a:t> </a:t>
            </a:r>
            <a:r>
              <a:rPr lang="en-US" dirty="0" err="1"/>
              <a:t>suatu</a:t>
            </a:r>
            <a:r>
              <a:rPr lang="en-US" dirty="0"/>
              <a:t> </a:t>
            </a:r>
            <a:r>
              <a:rPr lang="en-US" dirty="0" err="1"/>
              <a:t>reaksi</a:t>
            </a:r>
            <a:r>
              <a:rPr lang="en-US" dirty="0"/>
              <a:t> </a:t>
            </a:r>
            <a:r>
              <a:rPr lang="en-US" dirty="0" err="1"/>
              <a:t>obat</a:t>
            </a:r>
            <a:r>
              <a:rPr lang="en-US" dirty="0"/>
              <a:t>. </a:t>
            </a:r>
            <a:r>
              <a:rPr lang="en-US" dirty="0" err="1"/>
              <a:t>Reaksi</a:t>
            </a:r>
            <a:r>
              <a:rPr lang="en-US" dirty="0"/>
              <a:t> </a:t>
            </a:r>
            <a:r>
              <a:rPr lang="en-US" dirty="0" err="1"/>
              <a:t>obat</a:t>
            </a:r>
            <a:r>
              <a:rPr lang="en-US" dirty="0"/>
              <a:t> </a:t>
            </a:r>
            <a:r>
              <a:rPr lang="en-US" dirty="0" err="1"/>
              <a:t>dapat</a:t>
            </a:r>
            <a:r>
              <a:rPr lang="en-US" dirty="0"/>
              <a:t> </a:t>
            </a:r>
            <a:r>
              <a:rPr lang="en-US" dirty="0" err="1"/>
              <a:t>dihitung</a:t>
            </a:r>
            <a:r>
              <a:rPr lang="en-US" dirty="0"/>
              <a:t> </a:t>
            </a:r>
            <a:r>
              <a:rPr lang="en-US" dirty="0" err="1"/>
              <a:t>dalam</a:t>
            </a:r>
            <a:r>
              <a:rPr lang="en-US" dirty="0"/>
              <a:t> </a:t>
            </a:r>
            <a:r>
              <a:rPr lang="en-US" dirty="0" err="1"/>
              <a:t>satuan</a:t>
            </a:r>
            <a:r>
              <a:rPr lang="en-US" dirty="0"/>
              <a:t> </a:t>
            </a:r>
            <a:r>
              <a:rPr lang="en-US" dirty="0" err="1"/>
              <a:t>waktu</a:t>
            </a:r>
            <a:r>
              <a:rPr lang="en-US" dirty="0"/>
              <a:t> </a:t>
            </a:r>
            <a:r>
              <a:rPr lang="en-US" dirty="0" err="1"/>
              <a:t>paruh</a:t>
            </a:r>
            <a:r>
              <a:rPr lang="en-US" dirty="0"/>
              <a:t> </a:t>
            </a:r>
            <a:r>
              <a:rPr lang="en-US" dirty="0" err="1"/>
              <a:t>yakni</a:t>
            </a:r>
            <a:r>
              <a:rPr lang="en-US" dirty="0"/>
              <a:t> </a:t>
            </a:r>
            <a:r>
              <a:rPr lang="en-US" dirty="0" err="1"/>
              <a:t>suatu</a:t>
            </a:r>
            <a:r>
              <a:rPr lang="en-US" dirty="0"/>
              <a:t> interval </a:t>
            </a:r>
            <a:r>
              <a:rPr lang="en-US" dirty="0" err="1"/>
              <a:t>waktu</a:t>
            </a:r>
            <a:r>
              <a:rPr lang="en-US" dirty="0"/>
              <a:t> yang </a:t>
            </a:r>
            <a:r>
              <a:rPr lang="en-US" dirty="0" err="1"/>
              <a:t>diperlukan</a:t>
            </a:r>
            <a:r>
              <a:rPr lang="en-US" dirty="0"/>
              <a:t> </a:t>
            </a:r>
            <a:r>
              <a:rPr lang="en-US" dirty="0" err="1"/>
              <a:t>dalam</a:t>
            </a:r>
            <a:r>
              <a:rPr lang="en-US" dirty="0"/>
              <a:t> </a:t>
            </a:r>
            <a:r>
              <a:rPr lang="en-US" dirty="0" err="1"/>
              <a:t>tubuh</a:t>
            </a:r>
            <a:r>
              <a:rPr lang="en-US" dirty="0"/>
              <a:t> </a:t>
            </a:r>
            <a:r>
              <a:rPr lang="en-US" dirty="0" err="1"/>
              <a:t>untuk</a:t>
            </a:r>
            <a:r>
              <a:rPr lang="en-US" dirty="0"/>
              <a:t> proses </a:t>
            </a:r>
            <a:r>
              <a:rPr lang="en-US" dirty="0" err="1"/>
              <a:t>eliminasi</a:t>
            </a:r>
            <a:r>
              <a:rPr lang="en-US" dirty="0"/>
              <a:t> </a:t>
            </a:r>
            <a:r>
              <a:rPr lang="en-US" dirty="0" err="1"/>
              <a:t>sehingga</a:t>
            </a:r>
            <a:r>
              <a:rPr lang="en-US" dirty="0"/>
              <a:t> </a:t>
            </a:r>
            <a:r>
              <a:rPr lang="en-US" dirty="0" err="1"/>
              <a:t>terjadi</a:t>
            </a:r>
            <a:r>
              <a:rPr lang="en-US" dirty="0"/>
              <a:t> </a:t>
            </a:r>
            <a:r>
              <a:rPr lang="en-US" dirty="0" err="1"/>
              <a:t>pengurangan</a:t>
            </a:r>
            <a:r>
              <a:rPr lang="en-US" dirty="0"/>
              <a:t> </a:t>
            </a:r>
            <a:r>
              <a:rPr lang="en-US" dirty="0" err="1"/>
              <a:t>konsentrasi</a:t>
            </a:r>
            <a:r>
              <a:rPr lang="en-US" dirty="0"/>
              <a:t> </a:t>
            </a:r>
            <a:r>
              <a:rPr lang="en-US" dirty="0" err="1"/>
              <a:t>setengah</a:t>
            </a:r>
            <a:r>
              <a:rPr lang="en-US" dirty="0"/>
              <a:t> </a:t>
            </a:r>
            <a:r>
              <a:rPr lang="en-US" dirty="0" err="1"/>
              <a:t>dari</a:t>
            </a:r>
            <a:r>
              <a:rPr lang="en-US" dirty="0"/>
              <a:t> </a:t>
            </a:r>
            <a:r>
              <a:rPr lang="en-US" dirty="0" err="1"/>
              <a:t>kadar</a:t>
            </a:r>
            <a:r>
              <a:rPr lang="en-US" dirty="0"/>
              <a:t> </a:t>
            </a:r>
            <a:r>
              <a:rPr lang="en-US" dirty="0" err="1"/>
              <a:t>puncak</a:t>
            </a:r>
            <a:r>
              <a:rPr lang="en-US" dirty="0"/>
              <a:t> </a:t>
            </a:r>
            <a:r>
              <a:rPr lang="en-US" dirty="0" err="1"/>
              <a:t>obat</a:t>
            </a:r>
            <a:r>
              <a:rPr lang="en-US" dirty="0"/>
              <a:t> </a:t>
            </a:r>
            <a:r>
              <a:rPr lang="en-US" dirty="0" err="1"/>
              <a:t>dalam</a:t>
            </a:r>
            <a:r>
              <a:rPr lang="en-US" dirty="0"/>
              <a:t> </a:t>
            </a:r>
            <a:r>
              <a:rPr lang="en-US" dirty="0" err="1"/>
              <a:t>tubuh</a:t>
            </a:r>
            <a:r>
              <a:rPr lang="en-US" dirty="0"/>
              <a:t>.</a:t>
            </a:r>
          </a:p>
        </p:txBody>
      </p:sp>
    </p:spTree>
    <p:extLst>
      <p:ext uri="{BB962C8B-B14F-4D97-AF65-F5344CB8AC3E}">
        <p14:creationId xmlns:p14="http://schemas.microsoft.com/office/powerpoint/2010/main" val="1478341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Efek</a:t>
            </a:r>
            <a:r>
              <a:rPr lang="en-US" sz="4000" dirty="0" smtClean="0"/>
              <a:t> </a:t>
            </a:r>
            <a:r>
              <a:rPr lang="en-US" sz="4000" dirty="0" err="1" smtClean="0"/>
              <a:t>Obat</a:t>
            </a:r>
            <a:endParaRPr lang="en-US" sz="4000" dirty="0"/>
          </a:p>
        </p:txBody>
      </p:sp>
      <p:sp>
        <p:nvSpPr>
          <p:cNvPr id="3" name="Content Placeholder 2"/>
          <p:cNvSpPr>
            <a:spLocks noGrp="1"/>
          </p:cNvSpPr>
          <p:nvPr>
            <p:ph idx="1"/>
          </p:nvPr>
        </p:nvSpPr>
        <p:spPr>
          <a:xfrm>
            <a:off x="0" y="2142068"/>
            <a:ext cx="9144000" cy="3649133"/>
          </a:xfrm>
        </p:spPr>
        <p:txBody>
          <a:bodyPr>
            <a:noAutofit/>
          </a:bodyPr>
          <a:lstStyle/>
          <a:p>
            <a:r>
              <a:rPr lang="en-US" sz="2800" dirty="0"/>
              <a:t>Ada 2 </a:t>
            </a:r>
            <a:r>
              <a:rPr lang="en-US" sz="2800" dirty="0" err="1"/>
              <a:t>efek</a:t>
            </a:r>
            <a:r>
              <a:rPr lang="en-US" sz="2800" dirty="0"/>
              <a:t> </a:t>
            </a:r>
            <a:r>
              <a:rPr lang="en-US" sz="2800" dirty="0" err="1"/>
              <a:t>obat</a:t>
            </a:r>
            <a:r>
              <a:rPr lang="en-US" sz="2800" dirty="0"/>
              <a:t> </a:t>
            </a:r>
            <a:r>
              <a:rPr lang="en-US" sz="2800" dirty="0" err="1"/>
              <a:t>yakni</a:t>
            </a:r>
            <a:r>
              <a:rPr lang="en-US" sz="2800" dirty="0"/>
              <a:t> </a:t>
            </a:r>
            <a:r>
              <a:rPr lang="en-US" sz="2800" dirty="0" err="1"/>
              <a:t>efek</a:t>
            </a:r>
            <a:r>
              <a:rPr lang="en-US" sz="2800" dirty="0"/>
              <a:t> </a:t>
            </a:r>
            <a:r>
              <a:rPr lang="en-US" sz="2800" dirty="0" err="1"/>
              <a:t>teurapeutik</a:t>
            </a:r>
            <a:r>
              <a:rPr lang="en-US" sz="2800" dirty="0"/>
              <a:t> </a:t>
            </a:r>
            <a:r>
              <a:rPr lang="en-US" sz="2800" dirty="0" err="1"/>
              <a:t>dan</a:t>
            </a:r>
            <a:r>
              <a:rPr lang="en-US" sz="2800" dirty="0"/>
              <a:t> </a:t>
            </a:r>
            <a:r>
              <a:rPr lang="en-US" sz="2800" dirty="0" err="1"/>
              <a:t>efek</a:t>
            </a:r>
            <a:r>
              <a:rPr lang="en-US" sz="2800" dirty="0"/>
              <a:t> </a:t>
            </a:r>
            <a:r>
              <a:rPr lang="en-US" sz="2800" dirty="0" err="1" smtClean="0"/>
              <a:t>samping</a:t>
            </a:r>
            <a:r>
              <a:rPr lang="en-US" sz="2800" dirty="0" smtClean="0"/>
              <a:t>.</a:t>
            </a:r>
          </a:p>
          <a:p>
            <a:r>
              <a:rPr lang="en-US" sz="2800" dirty="0" err="1" smtClean="0"/>
              <a:t>Efek</a:t>
            </a:r>
            <a:r>
              <a:rPr lang="en-US" sz="2800" dirty="0" smtClean="0"/>
              <a:t> </a:t>
            </a:r>
            <a:r>
              <a:rPr lang="en-US" sz="2800" dirty="0" err="1"/>
              <a:t>terapeutik</a:t>
            </a:r>
            <a:r>
              <a:rPr lang="en-US" sz="2800" dirty="0"/>
              <a:t> </a:t>
            </a:r>
            <a:r>
              <a:rPr lang="en-US" sz="2800" dirty="0" err="1"/>
              <a:t>adalah</a:t>
            </a:r>
            <a:r>
              <a:rPr lang="en-US" sz="2800" dirty="0"/>
              <a:t> </a:t>
            </a:r>
            <a:r>
              <a:rPr lang="en-US" sz="2800" dirty="0" err="1"/>
              <a:t>obat</a:t>
            </a:r>
            <a:r>
              <a:rPr lang="en-US" sz="2800" dirty="0"/>
              <a:t> </a:t>
            </a:r>
            <a:r>
              <a:rPr lang="en-US" sz="2800" dirty="0" err="1"/>
              <a:t>memiliki</a:t>
            </a:r>
            <a:r>
              <a:rPr lang="en-US" sz="2800" dirty="0"/>
              <a:t> </a:t>
            </a:r>
            <a:r>
              <a:rPr lang="en-US" sz="2800" dirty="0" err="1"/>
              <a:t>kesesuaian</a:t>
            </a:r>
            <a:r>
              <a:rPr lang="en-US" sz="2800" dirty="0"/>
              <a:t> </a:t>
            </a:r>
            <a:r>
              <a:rPr lang="en-US" sz="2800" dirty="0" err="1"/>
              <a:t>terhadap</a:t>
            </a:r>
            <a:r>
              <a:rPr lang="en-US" sz="2800" dirty="0"/>
              <a:t> </a:t>
            </a:r>
            <a:r>
              <a:rPr lang="en-US" sz="2800" dirty="0" err="1"/>
              <a:t>efek</a:t>
            </a:r>
            <a:r>
              <a:rPr lang="en-US" sz="2800" dirty="0"/>
              <a:t> yang </a:t>
            </a:r>
            <a:r>
              <a:rPr lang="en-US" sz="2800" dirty="0" err="1"/>
              <a:t>diharapkan</a:t>
            </a:r>
            <a:r>
              <a:rPr lang="en-US" sz="2800" dirty="0"/>
              <a:t> </a:t>
            </a:r>
            <a:r>
              <a:rPr lang="en-US" sz="2800" dirty="0" err="1"/>
              <a:t>sesuai</a:t>
            </a:r>
            <a:r>
              <a:rPr lang="en-US" sz="2800" dirty="0"/>
              <a:t> </a:t>
            </a:r>
            <a:r>
              <a:rPr lang="en-US" sz="2800" dirty="0" err="1"/>
              <a:t>kandungan</a:t>
            </a:r>
            <a:r>
              <a:rPr lang="en-US" sz="2800" dirty="0"/>
              <a:t> </a:t>
            </a:r>
            <a:r>
              <a:rPr lang="en-US" sz="2800" dirty="0" err="1"/>
              <a:t>obatnya</a:t>
            </a:r>
            <a:r>
              <a:rPr lang="en-US" sz="2800" dirty="0"/>
              <a:t> </a:t>
            </a:r>
            <a:r>
              <a:rPr lang="en-US" sz="2800" dirty="0" err="1"/>
              <a:t>seperti</a:t>
            </a:r>
            <a:r>
              <a:rPr lang="en-US" sz="2800" dirty="0"/>
              <a:t> </a:t>
            </a:r>
            <a:r>
              <a:rPr lang="en-US" sz="2800" dirty="0" err="1"/>
              <a:t>paliatif</a:t>
            </a:r>
            <a:r>
              <a:rPr lang="en-US" sz="2800" dirty="0"/>
              <a:t> </a:t>
            </a:r>
            <a:r>
              <a:rPr lang="en-US" sz="2800" dirty="0" smtClean="0"/>
              <a:t>(</a:t>
            </a:r>
            <a:r>
              <a:rPr lang="en-US" sz="2800" dirty="0" err="1" smtClean="0"/>
              <a:t>berefek</a:t>
            </a:r>
            <a:r>
              <a:rPr lang="en-US" sz="2800" dirty="0" smtClean="0"/>
              <a:t> </a:t>
            </a:r>
            <a:r>
              <a:rPr lang="en-US" sz="2800" dirty="0" err="1"/>
              <a:t>untuk</a:t>
            </a:r>
            <a:r>
              <a:rPr lang="en-US" sz="2800" dirty="0"/>
              <a:t> </a:t>
            </a:r>
            <a:r>
              <a:rPr lang="en-US" sz="2800" dirty="0" err="1"/>
              <a:t>mengurangi</a:t>
            </a:r>
            <a:r>
              <a:rPr lang="en-US" sz="2800" dirty="0"/>
              <a:t> </a:t>
            </a:r>
            <a:r>
              <a:rPr lang="en-US" sz="2800" dirty="0" err="1"/>
              <a:t>gejala</a:t>
            </a:r>
            <a:r>
              <a:rPr lang="en-US" sz="2800" dirty="0"/>
              <a:t>), </a:t>
            </a:r>
            <a:r>
              <a:rPr lang="en-US" sz="2800" dirty="0" err="1"/>
              <a:t>kuratif</a:t>
            </a:r>
            <a:r>
              <a:rPr lang="en-US" sz="2800" dirty="0"/>
              <a:t> </a:t>
            </a:r>
            <a:r>
              <a:rPr lang="en-US" sz="2800" dirty="0" smtClean="0"/>
              <a:t>(</a:t>
            </a:r>
            <a:r>
              <a:rPr lang="en-US" sz="2800" dirty="0" err="1" smtClean="0"/>
              <a:t>memiliki</a:t>
            </a:r>
            <a:r>
              <a:rPr lang="en-US" sz="2800" dirty="0" smtClean="0"/>
              <a:t> </a:t>
            </a:r>
            <a:r>
              <a:rPr lang="en-US" sz="2800" dirty="0" err="1"/>
              <a:t>efek</a:t>
            </a:r>
            <a:r>
              <a:rPr lang="en-US" sz="2800" dirty="0"/>
              <a:t> </a:t>
            </a:r>
            <a:r>
              <a:rPr lang="en-US" sz="2800" dirty="0" err="1"/>
              <a:t>pengobatan</a:t>
            </a:r>
            <a:r>
              <a:rPr lang="en-US" sz="2800" dirty="0"/>
              <a:t>) </a:t>
            </a:r>
            <a:r>
              <a:rPr lang="en-US" sz="2800" dirty="0" err="1"/>
              <a:t>dan</a:t>
            </a:r>
            <a:r>
              <a:rPr lang="en-US" sz="2800" dirty="0"/>
              <a:t> lain-lain. </a:t>
            </a:r>
            <a:endParaRPr lang="en-US" sz="2800" dirty="0" smtClean="0"/>
          </a:p>
          <a:p>
            <a:r>
              <a:rPr lang="en-US" sz="2800" dirty="0" err="1" smtClean="0"/>
              <a:t>Efek</a:t>
            </a:r>
            <a:r>
              <a:rPr lang="en-US" sz="2800" dirty="0" smtClean="0"/>
              <a:t> </a:t>
            </a:r>
            <a:r>
              <a:rPr lang="en-US" sz="2800" dirty="0" err="1"/>
              <a:t>samping</a:t>
            </a:r>
            <a:r>
              <a:rPr lang="en-US" sz="2800" dirty="0"/>
              <a:t> </a:t>
            </a:r>
            <a:r>
              <a:rPr lang="en-US" sz="2800" dirty="0" err="1"/>
              <a:t>adalah</a:t>
            </a:r>
            <a:r>
              <a:rPr lang="en-US" sz="2800" dirty="0"/>
              <a:t> </a:t>
            </a:r>
            <a:r>
              <a:rPr lang="en-US" sz="2800" dirty="0" err="1"/>
              <a:t>dampak</a:t>
            </a:r>
            <a:r>
              <a:rPr lang="en-US" sz="2800" dirty="0"/>
              <a:t> yang </a:t>
            </a:r>
            <a:r>
              <a:rPr lang="en-US" sz="2800" dirty="0" err="1"/>
              <a:t>tidak</a:t>
            </a:r>
            <a:r>
              <a:rPr lang="en-US" sz="2800" dirty="0"/>
              <a:t> </a:t>
            </a:r>
            <a:r>
              <a:rPr lang="en-US" sz="2800" dirty="0" err="1"/>
              <a:t>diharapkan</a:t>
            </a:r>
            <a:r>
              <a:rPr lang="en-US" sz="2800" dirty="0"/>
              <a:t>, </a:t>
            </a:r>
            <a:r>
              <a:rPr lang="en-US" sz="2800" dirty="0" err="1"/>
              <a:t>tidak</a:t>
            </a:r>
            <a:r>
              <a:rPr lang="en-US" sz="2800" dirty="0"/>
              <a:t> bias </a:t>
            </a:r>
            <a:r>
              <a:rPr lang="en-US" sz="2800" dirty="0" err="1"/>
              <a:t>diramal</a:t>
            </a:r>
            <a:r>
              <a:rPr lang="en-US" sz="2800" dirty="0"/>
              <a:t>, </a:t>
            </a:r>
            <a:r>
              <a:rPr lang="en-US" sz="2800" dirty="0" err="1"/>
              <a:t>dan</a:t>
            </a:r>
            <a:r>
              <a:rPr lang="en-US" sz="2800" dirty="0"/>
              <a:t> </a:t>
            </a:r>
            <a:r>
              <a:rPr lang="en-US" sz="2800" dirty="0" err="1"/>
              <a:t>bahkan</a:t>
            </a:r>
            <a:r>
              <a:rPr lang="en-US" sz="2800" dirty="0"/>
              <a:t> </a:t>
            </a:r>
            <a:r>
              <a:rPr lang="en-US" sz="2800" dirty="0" err="1"/>
              <a:t>kemungkinan</a:t>
            </a:r>
            <a:r>
              <a:rPr lang="en-US" sz="2800" dirty="0"/>
              <a:t> </a:t>
            </a:r>
            <a:r>
              <a:rPr lang="en-US" sz="2800" dirty="0" err="1"/>
              <a:t>dapat</a:t>
            </a:r>
            <a:r>
              <a:rPr lang="en-US" sz="2800" dirty="0"/>
              <a:t> </a:t>
            </a:r>
            <a:r>
              <a:rPr lang="en-US" sz="2800" dirty="0" err="1"/>
              <a:t>membahayakan</a:t>
            </a:r>
            <a:r>
              <a:rPr lang="en-US" sz="2800" dirty="0"/>
              <a:t> </a:t>
            </a:r>
            <a:r>
              <a:rPr lang="en-US" sz="2800" dirty="0" err="1"/>
              <a:t>seperti</a:t>
            </a:r>
            <a:r>
              <a:rPr lang="en-US" sz="2800" dirty="0"/>
              <a:t> </a:t>
            </a:r>
            <a:r>
              <a:rPr lang="en-US" sz="2800" dirty="0" err="1"/>
              <a:t>adanya</a:t>
            </a:r>
            <a:r>
              <a:rPr lang="en-US" sz="2800" dirty="0"/>
              <a:t> </a:t>
            </a:r>
            <a:r>
              <a:rPr lang="en-US" sz="2800" dirty="0" err="1"/>
              <a:t>alerg</a:t>
            </a:r>
            <a:r>
              <a:rPr lang="en-US" sz="2800" dirty="0"/>
              <a:t>, </a:t>
            </a:r>
            <a:r>
              <a:rPr lang="en-US" sz="2800" dirty="0" err="1"/>
              <a:t>toksisitas</a:t>
            </a:r>
            <a:r>
              <a:rPr lang="en-US" sz="2800" dirty="0"/>
              <a:t> </a:t>
            </a:r>
            <a:r>
              <a:rPr lang="en-US" sz="2800" dirty="0" smtClean="0"/>
              <a:t>(</a:t>
            </a:r>
            <a:r>
              <a:rPr lang="en-US" sz="2800" dirty="0" err="1" smtClean="0"/>
              <a:t>keracunan</a:t>
            </a:r>
            <a:r>
              <a:rPr lang="en-US" sz="2800" dirty="0"/>
              <a:t>), </a:t>
            </a:r>
            <a:r>
              <a:rPr lang="en-US" sz="2800" dirty="0" err="1"/>
              <a:t>penyakit</a:t>
            </a:r>
            <a:r>
              <a:rPr lang="en-US" sz="2800" dirty="0"/>
              <a:t> iatrogenic, </a:t>
            </a:r>
            <a:r>
              <a:rPr lang="en-US" sz="2800" dirty="0" err="1"/>
              <a:t>kegagalan</a:t>
            </a:r>
            <a:r>
              <a:rPr lang="en-US" sz="2800" dirty="0"/>
              <a:t> </a:t>
            </a:r>
            <a:r>
              <a:rPr lang="en-US" sz="2800" dirty="0" err="1"/>
              <a:t>dalam</a:t>
            </a:r>
            <a:r>
              <a:rPr lang="en-US" sz="2800" dirty="0"/>
              <a:t> </a:t>
            </a:r>
            <a:r>
              <a:rPr lang="en-US" sz="2800" dirty="0" err="1"/>
              <a:t>pengobatan</a:t>
            </a:r>
            <a:r>
              <a:rPr lang="en-US" sz="2800" dirty="0"/>
              <a:t>, </a:t>
            </a:r>
            <a:r>
              <a:rPr lang="en-US" sz="2800" dirty="0" err="1"/>
              <a:t>dan</a:t>
            </a:r>
            <a:r>
              <a:rPr lang="en-US" sz="2800" dirty="0"/>
              <a:t> lain-lain.</a:t>
            </a:r>
          </a:p>
        </p:txBody>
      </p:sp>
    </p:spTree>
    <p:extLst>
      <p:ext uri="{BB962C8B-B14F-4D97-AF65-F5344CB8AC3E}">
        <p14:creationId xmlns:p14="http://schemas.microsoft.com/office/powerpoint/2010/main" val="2361195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564904"/>
            <a:ext cx="7560840" cy="800308"/>
          </a:xfrm>
        </p:spPr>
        <p:txBody>
          <a:bodyPr>
            <a:noAutofit/>
          </a:bodyPr>
          <a:lstStyle/>
          <a:p>
            <a:pPr algn="ctr"/>
            <a:r>
              <a:rPr lang="id-ID" sz="5400" dirty="0">
                <a:solidFill>
                  <a:srgbClr val="00B050"/>
                </a:solidFill>
              </a:rPr>
              <a:t>Farmakodinamika dan Farmakokinetika ibu hamil</a:t>
            </a:r>
            <a:endParaRPr lang="en-US" sz="5400" dirty="0">
              <a:solidFill>
                <a:srgbClr val="00B050"/>
              </a:solidFill>
            </a:endParaRPr>
          </a:p>
        </p:txBody>
      </p:sp>
    </p:spTree>
    <p:extLst>
      <p:ext uri="{BB962C8B-B14F-4D97-AF65-F5344CB8AC3E}">
        <p14:creationId xmlns:p14="http://schemas.microsoft.com/office/powerpoint/2010/main" val="37157697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039" y="2348880"/>
            <a:ext cx="6516722" cy="2538943"/>
          </a:xfrm>
        </p:spPr>
        <p:txBody>
          <a:bodyPr>
            <a:normAutofit/>
          </a:bodyPr>
          <a:lstStyle/>
          <a:p>
            <a:pPr algn="ctr"/>
            <a:r>
              <a:rPr lang="sv-SE" sz="3600" b="0" dirty="0">
                <a:solidFill>
                  <a:srgbClr val="00B050"/>
                </a:solidFill>
              </a:rPr>
              <a:t>OBAT —&gt; DARAH (PLASMA) —&gt; TEMPAT KERJA —&gt; EFEK</a:t>
            </a:r>
            <a:endParaRPr lang="id-ID" sz="3600" dirty="0">
              <a:solidFill>
                <a:srgbClr val="00B050"/>
              </a:solidFill>
            </a:endParaRPr>
          </a:p>
        </p:txBody>
      </p:sp>
      <p:sp>
        <p:nvSpPr>
          <p:cNvPr id="3" name="Content Placeholder 2"/>
          <p:cNvSpPr>
            <a:spLocks noGrp="1"/>
          </p:cNvSpPr>
          <p:nvPr>
            <p:ph idx="1"/>
          </p:nvPr>
        </p:nvSpPr>
        <p:spPr/>
        <p:txBody>
          <a:bodyPr/>
          <a:lstStyle/>
          <a:p>
            <a:endParaRPr lang="id-ID" dirty="0"/>
          </a:p>
        </p:txBody>
      </p:sp>
    </p:spTree>
    <p:extLst>
      <p:ext uri="{BB962C8B-B14F-4D97-AF65-F5344CB8AC3E}">
        <p14:creationId xmlns:p14="http://schemas.microsoft.com/office/powerpoint/2010/main" val="6595288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274" y="2739614"/>
            <a:ext cx="8113602" cy="1569660"/>
          </a:xfrm>
          <a:prstGeom prst="rect">
            <a:avLst/>
          </a:prstGeom>
          <a:noFill/>
        </p:spPr>
        <p:txBody>
          <a:bodyPr wrap="square" rtlCol="0">
            <a:spAutoFit/>
          </a:bodyPr>
          <a:lstStyle/>
          <a:p>
            <a:r>
              <a:rPr lang="id-ID" sz="3200" dirty="0" smtClean="0"/>
              <a:t>Mahasiswa mampu memahami dasar-dasar </a:t>
            </a:r>
            <a:r>
              <a:rPr lang="id-ID" sz="3200" dirty="0" smtClean="0"/>
              <a:t>farmakologi terkait dengan farmakodinamika dan farmakokinetika</a:t>
            </a:r>
            <a:r>
              <a:rPr lang="id-ID" sz="3200" dirty="0"/>
              <a:t>	</a:t>
            </a:r>
          </a:p>
        </p:txBody>
      </p:sp>
      <p:pic>
        <p:nvPicPr>
          <p:cNvPr id="11" name="Picture 10" descr="Cover.png"/>
          <p:cNvPicPr>
            <a:picLocks noChangeAspect="1"/>
          </p:cNvPicPr>
          <p:nvPr/>
        </p:nvPicPr>
        <p:blipFill>
          <a:blip r:embed="rId3"/>
          <a:stretch>
            <a:fillRect/>
          </a:stretch>
        </p:blipFill>
        <p:spPr>
          <a:xfrm>
            <a:off x="2453" y="1306"/>
            <a:ext cx="9141546" cy="1617934"/>
          </a:xfrm>
          <a:prstGeom prst="rect">
            <a:avLst/>
          </a:prstGeom>
        </p:spPr>
      </p:pic>
      <p:pic>
        <p:nvPicPr>
          <p:cNvPr id="12" name="Picture 3" descr="D:\ARTWORK\UNISA\BRAND BOOK\CDR\__MASTER TEMPLATE\TEMPLATE PPT\JPG\1,1.png"/>
          <p:cNvPicPr>
            <a:picLocks noChangeAspect="1" noChangeArrowheads="1"/>
          </p:cNvPicPr>
          <p:nvPr/>
        </p:nvPicPr>
        <p:blipFill>
          <a:blip r:embed="rId4" cstate="print"/>
          <a:srcRect/>
          <a:stretch>
            <a:fillRect/>
          </a:stretch>
        </p:blipFill>
        <p:spPr bwMode="auto">
          <a:xfrm>
            <a:off x="642910" y="214290"/>
            <a:ext cx="1643074" cy="592720"/>
          </a:xfrm>
          <a:prstGeom prst="rect">
            <a:avLst/>
          </a:prstGeom>
          <a:noFill/>
        </p:spPr>
      </p:pic>
      <p:sp>
        <p:nvSpPr>
          <p:cNvPr id="2" name="Text Box 1"/>
          <p:cNvSpPr txBox="1"/>
          <p:nvPr/>
        </p:nvSpPr>
        <p:spPr>
          <a:xfrm>
            <a:off x="1360921" y="1225319"/>
            <a:ext cx="5946308" cy="1200329"/>
          </a:xfrm>
          <a:prstGeom prst="rect">
            <a:avLst/>
          </a:prstGeom>
          <a:noFill/>
        </p:spPr>
        <p:txBody>
          <a:bodyPr wrap="none" rtlCol="0" anchor="t">
            <a:spAutoFit/>
          </a:bodyPr>
          <a:lstStyle/>
          <a:p>
            <a:pPr marL="0" indent="0" algn="ctr" eaLnBrk="1" hangingPunct="1">
              <a:buNone/>
            </a:pPr>
            <a:r>
              <a:rPr sz="3600" b="1" dirty="0">
                <a:ea typeface="Arial Unicode MS" pitchFamily="34" charset="-128"/>
                <a:sym typeface="+mn-ea"/>
              </a:rPr>
              <a:t>TUJUAN PEMBELAJARAN/ LO</a:t>
            </a:r>
            <a:r>
              <a:rPr sz="3600" b="1" dirty="0" smtClean="0">
                <a:ea typeface="Arial Unicode MS" pitchFamily="34" charset="-128"/>
                <a:sym typeface="+mn-ea"/>
              </a:rPr>
              <a:t>/</a:t>
            </a:r>
          </a:p>
          <a:p>
            <a:pPr marL="0" indent="0" algn="ctr" eaLnBrk="1" hangingPunct="1">
              <a:buNone/>
            </a:pPr>
            <a:r>
              <a:rPr sz="3600" b="1" dirty="0" smtClean="0">
                <a:ea typeface="Arial Unicode MS" pitchFamily="34" charset="-128"/>
                <a:sym typeface="+mn-ea"/>
              </a:rPr>
              <a:t> </a:t>
            </a:r>
            <a:r>
              <a:rPr sz="3600" b="1" dirty="0">
                <a:ea typeface="Arial Unicode MS" pitchFamily="34" charset="-128"/>
                <a:sym typeface="+mn-ea"/>
              </a:rPr>
              <a:t>CAPAIAN PEMBELAJARAN</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589"/>
            <a:ext cx="7772400" cy="1456267"/>
          </a:xfrm>
        </p:spPr>
        <p:txBody>
          <a:bodyPr>
            <a:normAutofit/>
          </a:bodyPr>
          <a:lstStyle/>
          <a:p>
            <a:r>
              <a:rPr lang="id-ID" sz="4400" dirty="0">
                <a:solidFill>
                  <a:srgbClr val="00B050"/>
                </a:solidFill>
              </a:rPr>
              <a:t>Perubahan Farmakokinetika</a:t>
            </a:r>
            <a:endParaRPr lang="id-ID" sz="4400" dirty="0">
              <a:solidFill>
                <a:srgbClr val="00B050"/>
              </a:solidFill>
            </a:endParaRPr>
          </a:p>
        </p:txBody>
      </p:sp>
      <p:sp>
        <p:nvSpPr>
          <p:cNvPr id="3" name="Content Placeholder 2"/>
          <p:cNvSpPr>
            <a:spLocks noGrp="1"/>
          </p:cNvSpPr>
          <p:nvPr>
            <p:ph idx="1"/>
          </p:nvPr>
        </p:nvSpPr>
        <p:spPr/>
        <p:txBody>
          <a:bodyPr>
            <a:normAutofit/>
          </a:bodyPr>
          <a:lstStyle/>
          <a:p>
            <a:r>
              <a:rPr lang="id-ID" sz="4000" dirty="0"/>
              <a:t>Absorbsi</a:t>
            </a:r>
          </a:p>
          <a:p>
            <a:r>
              <a:rPr lang="id-ID" sz="4000" dirty="0"/>
              <a:t>Distribusi</a:t>
            </a:r>
          </a:p>
          <a:p>
            <a:r>
              <a:rPr lang="id-ID" sz="4000" dirty="0"/>
              <a:t>Metabolisme</a:t>
            </a:r>
          </a:p>
          <a:p>
            <a:r>
              <a:rPr lang="id-ID" sz="4000" dirty="0"/>
              <a:t>Eksresi</a:t>
            </a:r>
            <a:endParaRPr lang="id-ID" sz="4000" dirty="0"/>
          </a:p>
        </p:txBody>
      </p:sp>
      <p:pic>
        <p:nvPicPr>
          <p:cNvPr id="15362" name="Picture 2" descr="https://www.researchgate.net/profile/Mehrdad_Hamidi/publication/255964735/figure/fig3/AS:297694833725446@1447987387778/FIG-3-A-schematic-diagram-of-different-ADME-phenomena-that-a-drug-nanocarrier-undergo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57043"/>
            <a:ext cx="3269507" cy="3653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8680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dirty="0" smtClean="0">
                <a:solidFill>
                  <a:srgbClr val="00B050"/>
                </a:solidFill>
              </a:rPr>
              <a:t>Absorbsi (Saluran Cerna)</a:t>
            </a:r>
            <a:endParaRPr lang="id-ID" sz="4000" dirty="0">
              <a:solidFill>
                <a:srgbClr val="00B050"/>
              </a:solidFill>
            </a:endParaRPr>
          </a:p>
        </p:txBody>
      </p:sp>
      <p:sp>
        <p:nvSpPr>
          <p:cNvPr id="3" name="Content Placeholder 2"/>
          <p:cNvSpPr>
            <a:spLocks noGrp="1"/>
          </p:cNvSpPr>
          <p:nvPr>
            <p:ph idx="1"/>
          </p:nvPr>
        </p:nvSpPr>
        <p:spPr/>
        <p:txBody>
          <a:bodyPr>
            <a:noAutofit/>
          </a:bodyPr>
          <a:lstStyle/>
          <a:p>
            <a:pPr algn="just"/>
            <a:r>
              <a:rPr lang="id-ID" dirty="0"/>
              <a:t>Pada wanita hamil terjadi penurunan sekresi asam lambung (40% dibandingkan wanita tidak hamil), disertai peningkatan sekresi mukus, kombinasi kedua hal tersebut akan menyebabkan peningkatan pH lambung dan kapasitas buffer. Secara klinik hal ini akan mempengaruhi ionisasi asam-basa yang berakibat pada absorbsinya.</a:t>
            </a:r>
            <a:endParaRPr lang="id-ID" b="1" dirty="0"/>
          </a:p>
        </p:txBody>
      </p:sp>
    </p:spTree>
    <p:extLst>
      <p:ext uri="{BB962C8B-B14F-4D97-AF65-F5344CB8AC3E}">
        <p14:creationId xmlns:p14="http://schemas.microsoft.com/office/powerpoint/2010/main" val="36683908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dirty="0" smtClean="0">
                <a:solidFill>
                  <a:srgbClr val="00B050"/>
                </a:solidFill>
              </a:rPr>
              <a:t>Absorbsi Paru</a:t>
            </a:r>
            <a:endParaRPr lang="id-ID" sz="4000" dirty="0">
              <a:solidFill>
                <a:srgbClr val="00B050"/>
              </a:solidFill>
            </a:endParaRPr>
          </a:p>
        </p:txBody>
      </p:sp>
      <p:sp>
        <p:nvSpPr>
          <p:cNvPr id="3" name="Content Placeholder 2"/>
          <p:cNvSpPr>
            <a:spLocks noGrp="1"/>
          </p:cNvSpPr>
          <p:nvPr>
            <p:ph idx="1"/>
          </p:nvPr>
        </p:nvSpPr>
        <p:spPr/>
        <p:txBody>
          <a:bodyPr>
            <a:noAutofit/>
          </a:bodyPr>
          <a:lstStyle/>
          <a:p>
            <a:pPr algn="just"/>
            <a:r>
              <a:rPr lang="id-ID" sz="3600" dirty="0"/>
              <a:t>Pada kehamilan terjadi peningkatan curah jantung, tidal volume, ventilasi, dan aliran darah paru. Perubahan-perubahan ini mengakibatkan peningkatan absorbsi alveolar, sehingga perlu dipertimbangkan dalam pemberian obat inhalan.</a:t>
            </a:r>
            <a:endParaRPr lang="id-ID" sz="3600" b="1" dirty="0"/>
          </a:p>
        </p:txBody>
      </p:sp>
    </p:spTree>
    <p:extLst>
      <p:ext uri="{BB962C8B-B14F-4D97-AF65-F5344CB8AC3E}">
        <p14:creationId xmlns:p14="http://schemas.microsoft.com/office/powerpoint/2010/main" val="17812734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dirty="0" smtClean="0">
                <a:solidFill>
                  <a:srgbClr val="00B050"/>
                </a:solidFill>
              </a:rPr>
              <a:t>Distribusi</a:t>
            </a:r>
            <a:endParaRPr lang="id-ID" sz="4000" dirty="0">
              <a:solidFill>
                <a:srgbClr val="00B050"/>
              </a:solidFill>
            </a:endParaRPr>
          </a:p>
        </p:txBody>
      </p:sp>
      <p:sp>
        <p:nvSpPr>
          <p:cNvPr id="3" name="Content Placeholder 2"/>
          <p:cNvSpPr>
            <a:spLocks noGrp="1"/>
          </p:cNvSpPr>
          <p:nvPr>
            <p:ph idx="1"/>
          </p:nvPr>
        </p:nvSpPr>
        <p:spPr/>
        <p:txBody>
          <a:bodyPr>
            <a:noAutofit/>
          </a:bodyPr>
          <a:lstStyle/>
          <a:p>
            <a:pPr algn="just"/>
            <a:r>
              <a:rPr lang="id-ID" sz="2400" dirty="0"/>
              <a:t>Volume distribusi obat akan mengalami perubahan selama kehamilan akibat peningkatan jumlah volume plasma hingga 50%. Peningkatan curah jantung akan berakibat peningkatan aliran darah ginjal sampai 50% pada akhir trimester I, dan peningkatan aliran darah uterus yang mencapai puncaknya pada aterm (36-42 L/jam); 80% akan menuju ke plasenta dan 20% akan mendarahi myometrium. Akibat peningkatan jumlah volume ini, terjadi penurunan kadar puncak obat (Cmax) dalam serum.</a:t>
            </a:r>
            <a:endParaRPr lang="id-ID" sz="2400" b="1" dirty="0"/>
          </a:p>
        </p:txBody>
      </p:sp>
    </p:spTree>
    <p:extLst>
      <p:ext uri="{BB962C8B-B14F-4D97-AF65-F5344CB8AC3E}">
        <p14:creationId xmlns:p14="http://schemas.microsoft.com/office/powerpoint/2010/main" val="37512151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smtClean="0">
                <a:solidFill>
                  <a:srgbClr val="00B050"/>
                </a:solidFill>
              </a:rPr>
              <a:t>Pengikatan Protein</a:t>
            </a:r>
            <a:endParaRPr lang="id-ID" sz="3600" dirty="0">
              <a:solidFill>
                <a:srgbClr val="00B050"/>
              </a:solidFill>
            </a:endParaRPr>
          </a:p>
        </p:txBody>
      </p:sp>
      <p:sp>
        <p:nvSpPr>
          <p:cNvPr id="3" name="Content Placeholder 2"/>
          <p:cNvSpPr>
            <a:spLocks noGrp="1"/>
          </p:cNvSpPr>
          <p:nvPr>
            <p:ph idx="1"/>
          </p:nvPr>
        </p:nvSpPr>
        <p:spPr/>
        <p:txBody>
          <a:bodyPr>
            <a:noAutofit/>
          </a:bodyPr>
          <a:lstStyle/>
          <a:p>
            <a:pPr algn="just"/>
            <a:r>
              <a:rPr lang="id-ID" sz="2400" dirty="0"/>
              <a:t>Sesuai dengan perjalanan kehamilan, volume plasma akan bertambah, tetapi tidak diikuti dengan peningkatan produksi albumin, sehingga menimbulkan </a:t>
            </a:r>
            <a:r>
              <a:rPr lang="id-ID" sz="2400" dirty="0"/>
              <a:t>hipo albuminemia </a:t>
            </a:r>
            <a:r>
              <a:rPr lang="id-ID" sz="2400" dirty="0"/>
              <a:t>fisiologis yang mengakibatkan kadar obat bebas akan meningkat. Obat-obat yang tidak terikat pada protein pengikat secara farmakologis adalah obat yang aktif, maka pada wanita hamil diperkirakan akan terjadi peningkatan efek obat</a:t>
            </a:r>
            <a:r>
              <a:rPr lang="id-ID" sz="2400" dirty="0"/>
              <a:t>.</a:t>
            </a:r>
          </a:p>
          <a:p>
            <a:pPr algn="just"/>
            <a:endParaRPr lang="id-ID" sz="2400" b="1" dirty="0"/>
          </a:p>
          <a:p>
            <a:pPr algn="just"/>
            <a:r>
              <a:rPr lang="id-ID" sz="2400" b="1" dirty="0"/>
              <a:t>Tapi hal ini sejalan dengan peningkatan aktivitas / kecepatan METABOLISME obat.</a:t>
            </a:r>
          </a:p>
        </p:txBody>
      </p:sp>
    </p:spTree>
    <p:extLst>
      <p:ext uri="{BB962C8B-B14F-4D97-AF65-F5344CB8AC3E}">
        <p14:creationId xmlns:p14="http://schemas.microsoft.com/office/powerpoint/2010/main" val="295236576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dirty="0" smtClean="0">
                <a:solidFill>
                  <a:srgbClr val="00B050"/>
                </a:solidFill>
              </a:rPr>
              <a:t>Metabolisme - Eliminasi</a:t>
            </a:r>
            <a:endParaRPr lang="id-ID" sz="4000" dirty="0">
              <a:solidFill>
                <a:srgbClr val="00B050"/>
              </a:solidFill>
            </a:endParaRPr>
          </a:p>
        </p:txBody>
      </p:sp>
      <p:sp>
        <p:nvSpPr>
          <p:cNvPr id="3" name="Content Placeholder 2"/>
          <p:cNvSpPr>
            <a:spLocks noGrp="1"/>
          </p:cNvSpPr>
          <p:nvPr>
            <p:ph idx="1"/>
          </p:nvPr>
        </p:nvSpPr>
        <p:spPr>
          <a:xfrm>
            <a:off x="457200" y="2142068"/>
            <a:ext cx="8291264" cy="3649133"/>
          </a:xfrm>
        </p:spPr>
        <p:txBody>
          <a:bodyPr>
            <a:noAutofit/>
          </a:bodyPr>
          <a:lstStyle/>
          <a:p>
            <a:pPr algn="just"/>
            <a:r>
              <a:rPr lang="id-ID" sz="2400" dirty="0"/>
              <a:t>Fungsi hati dalam kehamilan banyak dipengaruhi oleh kadar estrogen dan progesteron yang tinggi. Pada beberapa obat tertentu seperti phenytoin, metabolisme hati meningkat mungkin akibat rangsangan pada aktivitas enzim mikrosom hati yang disebabkan oleh hormon progesteron; sedangkan pada obat-obatan seperti teofilin dan kafein, eliminasi hati berkurang sebagai akibat sekunder inhibisi komfetitif dari enzim oksidase mikrosom oleh estrogen dan progesterone.</a:t>
            </a:r>
            <a:br>
              <a:rPr lang="id-ID" sz="2400" dirty="0"/>
            </a:br>
            <a:endParaRPr lang="id-ID" sz="2400" b="1" dirty="0"/>
          </a:p>
        </p:txBody>
      </p:sp>
    </p:spTree>
    <p:extLst>
      <p:ext uri="{BB962C8B-B14F-4D97-AF65-F5344CB8AC3E}">
        <p14:creationId xmlns:p14="http://schemas.microsoft.com/office/powerpoint/2010/main" val="41370686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smtClean="0">
                <a:solidFill>
                  <a:srgbClr val="00B050"/>
                </a:solidFill>
              </a:rPr>
              <a:t>Eliminasi Ginjal (Eksresi)</a:t>
            </a:r>
            <a:endParaRPr lang="id-ID" sz="3600" dirty="0">
              <a:solidFill>
                <a:srgbClr val="00B050"/>
              </a:solidFill>
            </a:endParaRPr>
          </a:p>
        </p:txBody>
      </p:sp>
      <p:sp>
        <p:nvSpPr>
          <p:cNvPr id="3" name="Content Placeholder 2"/>
          <p:cNvSpPr>
            <a:spLocks noGrp="1"/>
          </p:cNvSpPr>
          <p:nvPr>
            <p:ph idx="1"/>
          </p:nvPr>
        </p:nvSpPr>
        <p:spPr>
          <a:xfrm>
            <a:off x="251520" y="2186538"/>
            <a:ext cx="8568952" cy="3144069"/>
          </a:xfrm>
        </p:spPr>
        <p:txBody>
          <a:bodyPr>
            <a:noAutofit/>
          </a:bodyPr>
          <a:lstStyle/>
          <a:p>
            <a:pPr marL="34299" indent="0" algn="just">
              <a:buNone/>
            </a:pPr>
            <a:r>
              <a:rPr lang="id-ID" sz="2800" dirty="0"/>
              <a:t>	Pada </a:t>
            </a:r>
            <a:r>
              <a:rPr lang="id-ID" sz="2800" dirty="0"/>
              <a:t>kehamilan terjadi peningkatan aliran plasma renal </a:t>
            </a:r>
            <a:r>
              <a:rPr lang="id-ID" sz="2800" dirty="0"/>
              <a:t>25 - 50</a:t>
            </a:r>
            <a:r>
              <a:rPr lang="id-ID" sz="2800" dirty="0"/>
              <a:t>%. Obat-obat yang dikeluarkan dalam bentuk </a:t>
            </a:r>
            <a:r>
              <a:rPr lang="id-ID" sz="2800" dirty="0"/>
              <a:t>utuh dalam </a:t>
            </a:r>
            <a:r>
              <a:rPr lang="id-ID" sz="2800" dirty="0"/>
              <a:t>urin seperti penisilin, digoksin, dan </a:t>
            </a:r>
            <a:r>
              <a:rPr lang="id-ID" sz="2800" dirty="0"/>
              <a:t>lithium menunjukkan </a:t>
            </a:r>
            <a:r>
              <a:rPr lang="id-ID" sz="2800" dirty="0"/>
              <a:t>peningkatan eliminasi dan konsentrasi serum steady state yang lebih rendah.</a:t>
            </a:r>
            <a:br>
              <a:rPr lang="id-ID" sz="2800" dirty="0"/>
            </a:br>
            <a:endParaRPr lang="id-ID" sz="2800" b="1" dirty="0"/>
          </a:p>
        </p:txBody>
      </p:sp>
    </p:spTree>
    <p:extLst>
      <p:ext uri="{BB962C8B-B14F-4D97-AF65-F5344CB8AC3E}">
        <p14:creationId xmlns:p14="http://schemas.microsoft.com/office/powerpoint/2010/main" val="40535436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796" y="2672719"/>
            <a:ext cx="6516798" cy="800308"/>
          </a:xfrm>
        </p:spPr>
        <p:txBody>
          <a:bodyPr>
            <a:noAutofit/>
          </a:bodyPr>
          <a:lstStyle/>
          <a:p>
            <a:r>
              <a:rPr lang="id-ID" sz="6000" dirty="0">
                <a:solidFill>
                  <a:srgbClr val="00B050"/>
                </a:solidFill>
              </a:rPr>
              <a:t>Perubahan Farmakodinamika</a:t>
            </a:r>
            <a:endParaRPr lang="id-ID" sz="6000" dirty="0">
              <a:solidFill>
                <a:srgbClr val="00B050"/>
              </a:solidFill>
            </a:endParaRPr>
          </a:p>
        </p:txBody>
      </p:sp>
    </p:spTree>
    <p:extLst>
      <p:ext uri="{BB962C8B-B14F-4D97-AF65-F5344CB8AC3E}">
        <p14:creationId xmlns:p14="http://schemas.microsoft.com/office/powerpoint/2010/main" val="403622629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smtClean="0">
                <a:solidFill>
                  <a:srgbClr val="00B050"/>
                </a:solidFill>
              </a:rPr>
              <a:t>Mekanisme Kerja Obat dalam Tubuh</a:t>
            </a:r>
            <a:endParaRPr lang="id-ID" sz="3600" dirty="0">
              <a:solidFill>
                <a:srgbClr val="00B050"/>
              </a:solidFill>
            </a:endParaRPr>
          </a:p>
        </p:txBody>
      </p:sp>
      <p:sp>
        <p:nvSpPr>
          <p:cNvPr id="3" name="Content Placeholder 2"/>
          <p:cNvSpPr>
            <a:spLocks noGrp="1"/>
          </p:cNvSpPr>
          <p:nvPr>
            <p:ph idx="1"/>
          </p:nvPr>
        </p:nvSpPr>
        <p:spPr>
          <a:xfrm>
            <a:off x="683568" y="2636912"/>
            <a:ext cx="8064896" cy="3144069"/>
          </a:xfrm>
        </p:spPr>
        <p:txBody>
          <a:bodyPr>
            <a:noAutofit/>
          </a:bodyPr>
          <a:lstStyle/>
          <a:p>
            <a:pPr marL="34299" indent="0" algn="just">
              <a:buNone/>
            </a:pPr>
            <a:r>
              <a:rPr lang="id-ID" sz="2400" dirty="0"/>
              <a:t>	</a:t>
            </a:r>
            <a:r>
              <a:rPr lang="id-ID" sz="2400" dirty="0"/>
              <a:t>Efek obat pada jaringan reproduksi, uterus dan kelenjar susu, pada kehamilan kadang dipengaruhi oleh hormon-hormon sesuai dengan fase kehamilan. Efek obat pada jaringan tidak berubah bermakna karena kehamilan tidak berubah, walau terjadi perubahan misalnya curah jantung, aliran darah ke ginjal. Perubahan tersebut kadang menyebabkan wanita hamil membutuhkan obat yang tidak dibutuhkan pada saat tidak hamil. Contohnya glikosida jantung dan diuretik yang dibutuhkan pada kehamilan karena peningkatan beban jantung pada kehamilan. Atau insulin yang dibutuhkan untuk mengontrol glukosa darah pada diabetes yang diinduksi oleh kehamilan. </a:t>
            </a:r>
          </a:p>
          <a:p>
            <a:pPr marL="34299" indent="0" algn="just">
              <a:buNone/>
            </a:pPr>
            <a:r>
              <a:rPr lang="id-ID" sz="2400" dirty="0"/>
              <a:t>.</a:t>
            </a:r>
            <a:r>
              <a:rPr lang="id-ID" sz="2400" dirty="0"/>
              <a:t/>
            </a:r>
            <a:br>
              <a:rPr lang="id-ID" sz="2400" dirty="0"/>
            </a:br>
            <a:endParaRPr lang="id-ID" sz="2400" b="1" dirty="0"/>
          </a:p>
        </p:txBody>
      </p:sp>
    </p:spTree>
    <p:extLst>
      <p:ext uri="{BB962C8B-B14F-4D97-AF65-F5344CB8AC3E}">
        <p14:creationId xmlns:p14="http://schemas.microsoft.com/office/powerpoint/2010/main" val="13524472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1429122" y="3627395"/>
            <a:ext cx="1742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id-ID" sz="1800" b="1" dirty="0"/>
              <a:t>OBAT</a:t>
            </a:r>
          </a:p>
        </p:txBody>
      </p:sp>
      <p:sp>
        <p:nvSpPr>
          <p:cNvPr id="7" name="Text Box 13"/>
          <p:cNvSpPr txBox="1">
            <a:spLocks noChangeArrowheads="1"/>
          </p:cNvSpPr>
          <p:nvPr/>
        </p:nvSpPr>
        <p:spPr bwMode="auto">
          <a:xfrm>
            <a:off x="3489000" y="4697356"/>
            <a:ext cx="13275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id-ID" sz="1800"/>
              <a:t>JANIN</a:t>
            </a:r>
          </a:p>
        </p:txBody>
      </p:sp>
      <p:sp>
        <p:nvSpPr>
          <p:cNvPr id="8" name="Text Box 15"/>
          <p:cNvSpPr txBox="1">
            <a:spLocks noChangeArrowheads="1"/>
          </p:cNvSpPr>
          <p:nvPr/>
        </p:nvSpPr>
        <p:spPr bwMode="auto">
          <a:xfrm>
            <a:off x="3315563" y="2655592"/>
            <a:ext cx="14934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id-ID" sz="1800" dirty="0"/>
              <a:t>IBU</a:t>
            </a:r>
          </a:p>
        </p:txBody>
      </p:sp>
      <p:sp>
        <p:nvSpPr>
          <p:cNvPr id="9" name="Line 18"/>
          <p:cNvSpPr>
            <a:spLocks noChangeShapeType="1"/>
          </p:cNvSpPr>
          <p:nvPr/>
        </p:nvSpPr>
        <p:spPr bwMode="auto">
          <a:xfrm flipV="1">
            <a:off x="2686750" y="2976971"/>
            <a:ext cx="1327526" cy="79501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sz="1350"/>
          </a:p>
        </p:txBody>
      </p:sp>
      <p:sp>
        <p:nvSpPr>
          <p:cNvPr id="10" name="Line 19"/>
          <p:cNvSpPr>
            <a:spLocks noChangeShapeType="1"/>
          </p:cNvSpPr>
          <p:nvPr/>
        </p:nvSpPr>
        <p:spPr bwMode="auto">
          <a:xfrm>
            <a:off x="2686749" y="3834445"/>
            <a:ext cx="1161585" cy="79501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sz="1350"/>
          </a:p>
        </p:txBody>
      </p:sp>
      <p:sp>
        <p:nvSpPr>
          <p:cNvPr id="11" name="AutoShape 20"/>
          <p:cNvSpPr>
            <a:spLocks/>
          </p:cNvSpPr>
          <p:nvPr/>
        </p:nvSpPr>
        <p:spPr bwMode="auto">
          <a:xfrm>
            <a:off x="4744686" y="2945917"/>
            <a:ext cx="248912" cy="1855040"/>
          </a:xfrm>
          <a:prstGeom prst="rightBrace">
            <a:avLst>
              <a:gd name="adj1" fmla="val 9722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d-ID" altLang="id-ID" sz="1800"/>
          </a:p>
        </p:txBody>
      </p:sp>
      <p:sp>
        <p:nvSpPr>
          <p:cNvPr id="12" name="Text Box 21"/>
          <p:cNvSpPr txBox="1">
            <a:spLocks noChangeArrowheads="1"/>
          </p:cNvSpPr>
          <p:nvPr/>
        </p:nvSpPr>
        <p:spPr bwMode="auto">
          <a:xfrm>
            <a:off x="5144840" y="3428999"/>
            <a:ext cx="165940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id-ID" sz="1800"/>
              <a:t>RISK</a:t>
            </a:r>
          </a:p>
          <a:p>
            <a:pPr eaLnBrk="1" hangingPunct="1">
              <a:spcBef>
                <a:spcPct val="50000"/>
              </a:spcBef>
            </a:pPr>
            <a:r>
              <a:rPr lang="en-US" altLang="id-ID" sz="1800"/>
              <a:t>BENEFIT</a:t>
            </a:r>
          </a:p>
        </p:txBody>
      </p:sp>
      <p:sp>
        <p:nvSpPr>
          <p:cNvPr id="13" name="Line 22"/>
          <p:cNvSpPr>
            <a:spLocks noChangeShapeType="1"/>
          </p:cNvSpPr>
          <p:nvPr/>
        </p:nvSpPr>
        <p:spPr bwMode="auto">
          <a:xfrm>
            <a:off x="5259170" y="3771989"/>
            <a:ext cx="13275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sz="1350"/>
          </a:p>
        </p:txBody>
      </p:sp>
    </p:spTree>
    <p:extLst>
      <p:ext uri="{BB962C8B-B14F-4D97-AF65-F5344CB8AC3E}">
        <p14:creationId xmlns:p14="http://schemas.microsoft.com/office/powerpoint/2010/main" val="6135563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411760"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3" descr="D:\ARTWORK\UNISA\BRAND BOOK\CDR\__MASTER TEMPLATE\TEMPLATE PPT\JPG\1,1.png"/>
          <p:cNvPicPr>
            <a:picLocks noChangeAspect="1" noChangeArrowheads="1"/>
          </p:cNvPicPr>
          <p:nvPr/>
        </p:nvPicPr>
        <p:blipFill>
          <a:blip r:embed="rId3" cstate="print"/>
          <a:srcRect/>
          <a:stretch>
            <a:fillRect/>
          </a:stretch>
        </p:blipFill>
        <p:spPr bwMode="auto">
          <a:xfrm>
            <a:off x="179512" y="266012"/>
            <a:ext cx="1643074" cy="592720"/>
          </a:xfrm>
          <a:prstGeom prst="rect">
            <a:avLst/>
          </a:prstGeom>
          <a:noFill/>
        </p:spPr>
      </p:pic>
      <p:sp>
        <p:nvSpPr>
          <p:cNvPr id="8" name="TextBox 7"/>
          <p:cNvSpPr txBox="1"/>
          <p:nvPr/>
        </p:nvSpPr>
        <p:spPr>
          <a:xfrm>
            <a:off x="2591272" y="273957"/>
            <a:ext cx="5544616" cy="584775"/>
          </a:xfrm>
          <a:prstGeom prst="rect">
            <a:avLst/>
          </a:prstGeom>
          <a:noFill/>
        </p:spPr>
        <p:txBody>
          <a:bodyPr wrap="square" rtlCol="0">
            <a:spAutoFit/>
          </a:bodyPr>
          <a:lstStyle/>
          <a:p>
            <a:r>
              <a:rPr lang="id-ID" sz="3200" b="1" dirty="0" smtClean="0"/>
              <a:t>Korelasi Qur’an dan IPTEK</a:t>
            </a:r>
            <a:endParaRPr lang="id-ID" sz="3200" b="1" dirty="0"/>
          </a:p>
        </p:txBody>
      </p:sp>
      <p:sp>
        <p:nvSpPr>
          <p:cNvPr id="2" name="Rectangle 1"/>
          <p:cNvSpPr/>
          <p:nvPr/>
        </p:nvSpPr>
        <p:spPr>
          <a:xfrm>
            <a:off x="395536" y="1556792"/>
            <a:ext cx="8136904" cy="1323439"/>
          </a:xfrm>
          <a:prstGeom prst="rect">
            <a:avLst/>
          </a:prstGeom>
        </p:spPr>
        <p:txBody>
          <a:bodyPr wrap="square">
            <a:spAutoFit/>
          </a:bodyPr>
          <a:lstStyle/>
          <a:p>
            <a:r>
              <a:rPr lang="id-ID" sz="2000" b="1" i="1" dirty="0">
                <a:solidFill>
                  <a:srgbClr val="326041"/>
                </a:solidFill>
                <a:latin typeface="Titillium"/>
              </a:rPr>
              <a:t>82. Dan Kami turunkan dari Al Quran suatu yang menjadi penawar dan rahmat bagi orang-orang yang beriman dan Al Quran itu tidaklah menambah kepada orang-orang yang zalim selain kerugian (Al Israak 82)</a:t>
            </a:r>
            <a:endParaRPr lang="id-ID" sz="2000" b="1" dirty="0">
              <a:solidFill>
                <a:srgbClr val="326041"/>
              </a:solidFill>
            </a:endParaRPr>
          </a:p>
        </p:txBody>
      </p:sp>
      <p:sp>
        <p:nvSpPr>
          <p:cNvPr id="3" name="Rectangle 2"/>
          <p:cNvSpPr/>
          <p:nvPr/>
        </p:nvSpPr>
        <p:spPr>
          <a:xfrm>
            <a:off x="395536" y="3312279"/>
            <a:ext cx="7740352" cy="707886"/>
          </a:xfrm>
          <a:prstGeom prst="rect">
            <a:avLst/>
          </a:prstGeom>
        </p:spPr>
        <p:txBody>
          <a:bodyPr wrap="square">
            <a:spAutoFit/>
          </a:bodyPr>
          <a:lstStyle/>
          <a:p>
            <a:r>
              <a:rPr lang="sv-SE" sz="2000" b="1" i="1" dirty="0">
                <a:solidFill>
                  <a:srgbClr val="326041"/>
                </a:solidFill>
                <a:latin typeface="Titillium"/>
              </a:rPr>
              <a:t>80. dan apabila aku sakit, Dialah Yang menyembuhkan aku (Asy Syu’araa 80)</a:t>
            </a:r>
            <a:endParaRPr lang="id-ID" sz="2000" b="1" dirty="0">
              <a:solidFill>
                <a:srgbClr val="326041"/>
              </a:solidFill>
            </a:endParaRPr>
          </a:p>
        </p:txBody>
      </p:sp>
    </p:spTree>
    <p:extLst>
      <p:ext uri="{BB962C8B-B14F-4D97-AF65-F5344CB8AC3E}">
        <p14:creationId xmlns:p14="http://schemas.microsoft.com/office/powerpoint/2010/main" val="2585425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4" descr="Image-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72725" y="1256734"/>
            <a:ext cx="7169583" cy="4115872"/>
          </a:xfrm>
          <a:prstGeom prst="rect">
            <a:avLst/>
          </a:prstGeom>
          <a:noFill/>
        </p:spPr>
      </p:pic>
    </p:spTree>
    <p:extLst>
      <p:ext uri="{BB962C8B-B14F-4D97-AF65-F5344CB8AC3E}">
        <p14:creationId xmlns:p14="http://schemas.microsoft.com/office/powerpoint/2010/main" val="15188998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58435" y="1430257"/>
            <a:ext cx="7832910" cy="3942349"/>
          </a:xfrm>
          <a:prstGeom prst="rect">
            <a:avLst/>
          </a:prstGeom>
        </p:spPr>
        <p:txBody>
          <a:bodyPr vert="horz" lIns="68598" tIns="34299" rIns="68598" bIns="34299"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en-US" altLang="id-ID" sz="2401" dirty="0" err="1"/>
              <a:t>Ibu</a:t>
            </a:r>
            <a:r>
              <a:rPr lang="en-US" altLang="id-ID" sz="2401" dirty="0"/>
              <a:t>  </a:t>
            </a:r>
            <a:r>
              <a:rPr lang="en-US" altLang="id-ID" sz="2401" b="1" baseline="30000" dirty="0" err="1"/>
              <a:t>obat</a:t>
            </a:r>
            <a:r>
              <a:rPr lang="en-US" altLang="id-ID" sz="2401" dirty="0"/>
              <a:t>	     </a:t>
            </a:r>
            <a:r>
              <a:rPr lang="en-US" altLang="id-ID" sz="2401" dirty="0" err="1"/>
              <a:t>Plasenta</a:t>
            </a:r>
            <a:r>
              <a:rPr lang="en-US" altLang="id-ID" sz="2401" dirty="0"/>
              <a:t>		</a:t>
            </a:r>
            <a:r>
              <a:rPr lang="en-US" altLang="id-ID" sz="2401" dirty="0" err="1"/>
              <a:t>Janin</a:t>
            </a:r>
            <a:endParaRPr lang="en-US" altLang="id-ID" sz="2401" dirty="0"/>
          </a:p>
          <a:p>
            <a:endParaRPr lang="en-US" altLang="id-ID" sz="2401" dirty="0"/>
          </a:p>
          <a:p>
            <a:r>
              <a:rPr lang="en-US" altLang="id-ID" sz="2401" dirty="0" err="1"/>
              <a:t>Obat</a:t>
            </a:r>
            <a:r>
              <a:rPr lang="en-US" altLang="id-ID" sz="2401" dirty="0"/>
              <a:t> </a:t>
            </a:r>
            <a:r>
              <a:rPr lang="en-US" altLang="id-ID" sz="2401" dirty="0" err="1"/>
              <a:t>menembus</a:t>
            </a:r>
            <a:r>
              <a:rPr lang="en-US" altLang="id-ID" sz="2401" dirty="0"/>
              <a:t> </a:t>
            </a:r>
            <a:r>
              <a:rPr lang="en-US" altLang="id-ID" sz="2401" dirty="0" err="1"/>
              <a:t>plasenta</a:t>
            </a:r>
            <a:r>
              <a:rPr lang="en-US" altLang="id-ID" sz="2401" dirty="0"/>
              <a:t> </a:t>
            </a:r>
            <a:r>
              <a:rPr lang="en-US" altLang="id-ID" sz="2401" dirty="0" err="1"/>
              <a:t>dengan</a:t>
            </a:r>
            <a:r>
              <a:rPr lang="en-US" altLang="id-ID" sz="2401" dirty="0"/>
              <a:t> </a:t>
            </a:r>
            <a:r>
              <a:rPr lang="en-US" altLang="id-ID" sz="2401" dirty="0" err="1"/>
              <a:t>mekanisme</a:t>
            </a:r>
            <a:r>
              <a:rPr lang="en-US" altLang="id-ID" sz="2401" dirty="0"/>
              <a:t> </a:t>
            </a:r>
            <a:r>
              <a:rPr lang="en-US" altLang="id-ID" sz="2401" dirty="0" err="1"/>
              <a:t>difusi</a:t>
            </a:r>
            <a:r>
              <a:rPr lang="en-US" altLang="id-ID" sz="2401" dirty="0"/>
              <a:t> </a:t>
            </a:r>
            <a:r>
              <a:rPr lang="en-US" altLang="id-ID" sz="2401" dirty="0" err="1"/>
              <a:t>pasif</a:t>
            </a:r>
            <a:r>
              <a:rPr lang="en-US" altLang="id-ID" sz="2401" dirty="0"/>
              <a:t>.</a:t>
            </a:r>
          </a:p>
          <a:p>
            <a:r>
              <a:rPr lang="en-US" altLang="id-ID" sz="2401" dirty="0" err="1"/>
              <a:t>Mudah</a:t>
            </a:r>
            <a:r>
              <a:rPr lang="en-US" altLang="id-ID" sz="2401" dirty="0"/>
              <a:t> </a:t>
            </a:r>
            <a:r>
              <a:rPr lang="en-US" altLang="id-ID" sz="2401" dirty="0" err="1"/>
              <a:t>menembus</a:t>
            </a:r>
            <a:r>
              <a:rPr lang="en-US" altLang="id-ID" sz="2401" dirty="0"/>
              <a:t> </a:t>
            </a:r>
            <a:r>
              <a:rPr lang="en-US" altLang="id-ID" sz="2401" dirty="0" err="1"/>
              <a:t>sawar</a:t>
            </a:r>
            <a:r>
              <a:rPr lang="en-US" altLang="id-ID" sz="2401" dirty="0"/>
              <a:t> </a:t>
            </a:r>
            <a:r>
              <a:rPr lang="en-US" altLang="id-ID" sz="2401" dirty="0" err="1"/>
              <a:t>plasenta</a:t>
            </a:r>
            <a:r>
              <a:rPr lang="en-US" altLang="id-ID" sz="2401" dirty="0"/>
              <a:t> </a:t>
            </a:r>
            <a:r>
              <a:rPr lang="en-US" altLang="id-ID" sz="2401" dirty="0" err="1"/>
              <a:t>bila</a:t>
            </a:r>
            <a:r>
              <a:rPr lang="en-US" altLang="id-ID" sz="2401" dirty="0"/>
              <a:t>:</a:t>
            </a:r>
          </a:p>
          <a:p>
            <a:pPr lvl="1"/>
            <a:r>
              <a:rPr lang="en-US" altLang="id-ID" sz="2401" dirty="0"/>
              <a:t>BM </a:t>
            </a:r>
            <a:r>
              <a:rPr lang="en-US" altLang="id-ID" sz="2401" dirty="0" err="1"/>
              <a:t>rendah</a:t>
            </a:r>
            <a:endParaRPr lang="en-US" altLang="id-ID" sz="2401" dirty="0"/>
          </a:p>
          <a:p>
            <a:pPr lvl="1"/>
            <a:r>
              <a:rPr lang="en-US" altLang="id-ID" sz="2401" dirty="0" err="1"/>
              <a:t>Larut</a:t>
            </a:r>
            <a:r>
              <a:rPr lang="en-US" altLang="id-ID" sz="2401" dirty="0"/>
              <a:t> </a:t>
            </a:r>
            <a:r>
              <a:rPr lang="en-US" altLang="id-ID" sz="2401" dirty="0" err="1"/>
              <a:t>dalam</a:t>
            </a:r>
            <a:r>
              <a:rPr lang="en-US" altLang="id-ID" sz="2401" dirty="0"/>
              <a:t> </a:t>
            </a:r>
            <a:r>
              <a:rPr lang="en-US" altLang="id-ID" sz="2401" dirty="0" err="1"/>
              <a:t>lemak</a:t>
            </a:r>
            <a:endParaRPr lang="en-US" altLang="id-ID" sz="2401" dirty="0"/>
          </a:p>
          <a:p>
            <a:pPr lvl="1"/>
            <a:r>
              <a:rPr lang="en-US" altLang="id-ID" sz="2401" dirty="0" err="1"/>
              <a:t>Tak</a:t>
            </a:r>
            <a:r>
              <a:rPr lang="en-US" altLang="id-ID" sz="2401" dirty="0"/>
              <a:t> </a:t>
            </a:r>
            <a:r>
              <a:rPr lang="en-US" altLang="id-ID" sz="2401" dirty="0" err="1"/>
              <a:t>terionisasi</a:t>
            </a:r>
            <a:endParaRPr lang="en-US" altLang="id-ID" sz="2401" dirty="0"/>
          </a:p>
        </p:txBody>
      </p:sp>
      <p:sp>
        <p:nvSpPr>
          <p:cNvPr id="5" name="Line 5"/>
          <p:cNvSpPr>
            <a:spLocks noChangeShapeType="1"/>
          </p:cNvSpPr>
          <p:nvPr/>
        </p:nvSpPr>
        <p:spPr bwMode="auto">
          <a:xfrm>
            <a:off x="1222756" y="1754378"/>
            <a:ext cx="85747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sz="2401"/>
          </a:p>
        </p:txBody>
      </p:sp>
      <p:sp>
        <p:nvSpPr>
          <p:cNvPr id="6" name="Line 6"/>
          <p:cNvSpPr>
            <a:spLocks noChangeShapeType="1"/>
          </p:cNvSpPr>
          <p:nvPr/>
        </p:nvSpPr>
        <p:spPr bwMode="auto">
          <a:xfrm flipV="1">
            <a:off x="3545619" y="1754378"/>
            <a:ext cx="864321" cy="187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sz="2401"/>
          </a:p>
        </p:txBody>
      </p:sp>
    </p:spTree>
    <p:extLst>
      <p:ext uri="{BB962C8B-B14F-4D97-AF65-F5344CB8AC3E}">
        <p14:creationId xmlns:p14="http://schemas.microsoft.com/office/powerpoint/2010/main" val="11796571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841" y="861978"/>
            <a:ext cx="3610822" cy="800308"/>
          </a:xfrm>
        </p:spPr>
        <p:txBody>
          <a:bodyPr>
            <a:noAutofit/>
          </a:bodyPr>
          <a:lstStyle/>
          <a:p>
            <a:r>
              <a:rPr lang="en-US" sz="4501" dirty="0">
                <a:solidFill>
                  <a:srgbClr val="00B050"/>
                </a:solidFill>
              </a:rPr>
              <a:t>Thalidomide</a:t>
            </a:r>
            <a:r>
              <a:rPr lang="id-ID" sz="4501" dirty="0">
                <a:solidFill>
                  <a:srgbClr val="00B050"/>
                </a:solidFill>
              </a:rPr>
              <a:t> Case</a:t>
            </a:r>
            <a:endParaRPr lang="id-ID" sz="4501" dirty="0">
              <a:solidFill>
                <a:srgbClr val="00B050"/>
              </a:solidFill>
            </a:endParaRPr>
          </a:p>
        </p:txBody>
      </p:sp>
      <p:sp>
        <p:nvSpPr>
          <p:cNvPr id="3" name="Content Placeholder 2"/>
          <p:cNvSpPr>
            <a:spLocks noGrp="1"/>
          </p:cNvSpPr>
          <p:nvPr>
            <p:ph idx="1"/>
          </p:nvPr>
        </p:nvSpPr>
        <p:spPr/>
        <p:txBody>
          <a:bodyPr/>
          <a:lstStyle/>
          <a:p>
            <a:endParaRPr lang="id-ID" dirty="0"/>
          </a:p>
        </p:txBody>
      </p:sp>
      <p:grpSp>
        <p:nvGrpSpPr>
          <p:cNvPr id="4" name="Group 8"/>
          <p:cNvGrpSpPr>
            <a:grpSpLocks/>
          </p:cNvGrpSpPr>
          <p:nvPr/>
        </p:nvGrpSpPr>
        <p:grpSpPr bwMode="auto">
          <a:xfrm rot="944068">
            <a:off x="4300826" y="1204196"/>
            <a:ext cx="3133164" cy="4409102"/>
            <a:chOff x="2064" y="288"/>
            <a:chExt cx="1344" cy="1872"/>
          </a:xfrm>
        </p:grpSpPr>
        <p:sp>
          <p:nvSpPr>
            <p:cNvPr id="5" name="AutoShape 9"/>
            <p:cNvSpPr>
              <a:spLocks noChangeArrowheads="1"/>
            </p:cNvSpPr>
            <p:nvPr/>
          </p:nvSpPr>
          <p:spPr bwMode="auto">
            <a:xfrm>
              <a:off x="2064" y="288"/>
              <a:ext cx="1344" cy="1872"/>
            </a:xfrm>
            <a:prstGeom prst="bevel">
              <a:avLst>
                <a:gd name="adj" fmla="val 12500"/>
              </a:avLst>
            </a:prstGeom>
            <a:solidFill>
              <a:srgbClr val="FFFF00"/>
            </a:solidFill>
            <a:ln w="9525">
              <a:noFill/>
              <a:miter lim="800000"/>
              <a:headEnd type="none" w="sm" len="sm"/>
              <a:tailEnd type="none" w="sm" len="sm"/>
            </a:ln>
          </p:spPr>
          <p:txBody>
            <a:bodyPr wrap="none" anchor="ctr"/>
            <a:lstStyle/>
            <a:p>
              <a:endParaRPr lang="id-ID" sz="1350"/>
            </a:p>
          </p:txBody>
        </p:sp>
        <p:pic>
          <p:nvPicPr>
            <p:cNvPr id="6" name="Picture 10" descr="thalidomide"/>
            <p:cNvPicPr>
              <a:picLocks noChangeAspect="1" noChangeArrowheads="1"/>
            </p:cNvPicPr>
            <p:nvPr/>
          </p:nvPicPr>
          <p:blipFill>
            <a:blip r:embed="rId2" cstate="print"/>
            <a:srcRect/>
            <a:stretch>
              <a:fillRect/>
            </a:stretch>
          </p:blipFill>
          <p:spPr bwMode="auto">
            <a:xfrm>
              <a:off x="2262" y="474"/>
              <a:ext cx="948" cy="1499"/>
            </a:xfrm>
            <a:prstGeom prst="rect">
              <a:avLst/>
            </a:prstGeom>
            <a:noFill/>
            <a:ln w="9525">
              <a:noFill/>
              <a:miter lim="800000"/>
              <a:headEnd/>
              <a:tailEnd/>
            </a:ln>
          </p:spPr>
        </p:pic>
      </p:grpSp>
      <p:pic>
        <p:nvPicPr>
          <p:cNvPr id="7" name="Picture 4" descr="Image-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rot="20541851">
            <a:off x="1438837" y="2813871"/>
            <a:ext cx="1908013" cy="2575637"/>
          </a:xfrm>
          <a:prstGeom prst="rect">
            <a:avLst/>
          </a:prstGeom>
          <a:noFill/>
        </p:spPr>
      </p:pic>
    </p:spTree>
    <p:extLst>
      <p:ext uri="{BB962C8B-B14F-4D97-AF65-F5344CB8AC3E}">
        <p14:creationId xmlns:p14="http://schemas.microsoft.com/office/powerpoint/2010/main" val="36277045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8640"/>
            <a:ext cx="6741400" cy="800308"/>
          </a:xfrm>
        </p:spPr>
        <p:txBody>
          <a:bodyPr>
            <a:normAutofit/>
          </a:bodyPr>
          <a:lstStyle/>
          <a:p>
            <a:r>
              <a:rPr lang="id-ID" sz="4000" dirty="0" smtClean="0">
                <a:solidFill>
                  <a:srgbClr val="00B050"/>
                </a:solidFill>
              </a:rPr>
              <a:t>Tragedi Thalidomide</a:t>
            </a:r>
            <a:endParaRPr lang="id-ID" sz="4000" dirty="0">
              <a:solidFill>
                <a:srgbClr val="00B050"/>
              </a:solidFill>
            </a:endParaRPr>
          </a:p>
        </p:txBody>
      </p:sp>
      <p:sp>
        <p:nvSpPr>
          <p:cNvPr id="3" name="Content Placeholder 2"/>
          <p:cNvSpPr>
            <a:spLocks noGrp="1"/>
          </p:cNvSpPr>
          <p:nvPr>
            <p:ph idx="1"/>
          </p:nvPr>
        </p:nvSpPr>
        <p:spPr>
          <a:xfrm>
            <a:off x="0" y="1484784"/>
            <a:ext cx="8892480" cy="4115871"/>
          </a:xfrm>
        </p:spPr>
        <p:txBody>
          <a:bodyPr>
            <a:noAutofit/>
          </a:bodyPr>
          <a:lstStyle/>
          <a:p>
            <a:pPr algn="just"/>
            <a:r>
              <a:rPr lang="id-ID" sz="2400" dirty="0" smtClean="0"/>
              <a:t>Perusahaan </a:t>
            </a:r>
            <a:r>
              <a:rPr lang="id-ID" sz="2400" dirty="0"/>
              <a:t>farmasi Jerman untuk pertama kali menyampaikan permintaan maaf atas tragedi thalidomide - 50 tahun setelah obat untuk mengatasi mual pada pagi hari yang diminum ibu hamil pada tahun 1950-an dan awal 1960-an itu menyebabkan ribuan bayi lahir dengan kecacatan yang parah</a:t>
            </a:r>
            <a:r>
              <a:rPr lang="id-ID" sz="2400" dirty="0" smtClean="0"/>
              <a:t>.</a:t>
            </a:r>
            <a:r>
              <a:rPr lang="id-ID" sz="2400" dirty="0"/>
              <a:t/>
            </a:r>
            <a:br>
              <a:rPr lang="id-ID" sz="2400" dirty="0"/>
            </a:br>
            <a:r>
              <a:rPr lang="id-ID" sz="2400" dirty="0"/>
              <a:t>CEO Grunenthal, Harald Stock, hari Jumat meminta maaf, dengan menyatakan "kami selama ini bungkam. Untuk itu, kami minta maaf." Kepala farmasi itu berbicara di Stolberg, Jerman, pada peresmian patung perunggu peringatan tragedi tersebut, yang melambangkan anak lahir tanpa anggota badan akibat thalidomide.</a:t>
            </a:r>
            <a:endParaRPr lang="id-ID" sz="2400" b="1" dirty="0"/>
          </a:p>
          <a:p>
            <a:endParaRPr lang="id-ID" sz="2400" dirty="0"/>
          </a:p>
        </p:txBody>
      </p:sp>
    </p:spTree>
    <p:extLst>
      <p:ext uri="{BB962C8B-B14F-4D97-AF65-F5344CB8AC3E}">
        <p14:creationId xmlns:p14="http://schemas.microsoft.com/office/powerpoint/2010/main" val="37433110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2555" y="1161228"/>
            <a:ext cx="6516798" cy="800308"/>
          </a:xfrm>
        </p:spPr>
        <p:txBody>
          <a:bodyPr>
            <a:normAutofit fontScale="90000"/>
          </a:bodyPr>
          <a:lstStyle/>
          <a:p>
            <a:pPr>
              <a:defRPr/>
            </a:pPr>
            <a:r>
              <a:rPr lang="en-US" sz="3001" dirty="0">
                <a:solidFill>
                  <a:srgbClr val="00B050"/>
                </a:solidFill>
              </a:rPr>
              <a:t>KLASIFIKASI KEAMANAN OBAT </a:t>
            </a:r>
            <a:br>
              <a:rPr lang="en-US" sz="3001" dirty="0">
                <a:solidFill>
                  <a:srgbClr val="00B050"/>
                </a:solidFill>
              </a:rPr>
            </a:br>
            <a:r>
              <a:rPr lang="en-US" sz="3001" dirty="0">
                <a:solidFill>
                  <a:srgbClr val="00B050"/>
                </a:solidFill>
              </a:rPr>
              <a:t>PADA KEHAMILAN (FDA)</a:t>
            </a:r>
          </a:p>
        </p:txBody>
      </p:sp>
      <p:sp>
        <p:nvSpPr>
          <p:cNvPr id="17411" name="Content Placeholder 3"/>
          <p:cNvSpPr>
            <a:spLocks noGrp="1"/>
          </p:cNvSpPr>
          <p:nvPr>
            <p:ph idx="1"/>
          </p:nvPr>
        </p:nvSpPr>
        <p:spPr/>
        <p:txBody>
          <a:bodyPr/>
          <a:lstStyle/>
          <a:p>
            <a:endParaRPr lang="id-ID" altLang="id-ID" smtClean="0"/>
          </a:p>
        </p:txBody>
      </p:sp>
      <p:graphicFrame>
        <p:nvGraphicFramePr>
          <p:cNvPr id="5" name="Group 26"/>
          <p:cNvGraphicFramePr>
            <a:graphicFrameLocks/>
          </p:cNvGraphicFramePr>
          <p:nvPr>
            <p:extLst/>
          </p:nvPr>
        </p:nvGraphicFramePr>
        <p:xfrm>
          <a:off x="799118" y="2132951"/>
          <a:ext cx="5487829" cy="3395356"/>
        </p:xfrm>
        <a:graphic>
          <a:graphicData uri="http://schemas.openxmlformats.org/drawingml/2006/table">
            <a:tbl>
              <a:tblPr/>
              <a:tblGrid>
                <a:gridCol w="971803"/>
                <a:gridCol w="4516026"/>
              </a:tblGrid>
              <a:tr h="6788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rgbClr val="00B050"/>
                          </a:solidFill>
                          <a:effectLst/>
                          <a:latin typeface="Tahoma" pitchFamily="34" charset="0"/>
                        </a:rPr>
                        <a:t>A</a:t>
                      </a:r>
                    </a:p>
                  </a:txBody>
                  <a:tcPr marL="68598" marR="68598"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B050"/>
                          </a:solidFill>
                          <a:effectLst/>
                          <a:latin typeface="Tahoma" pitchFamily="34" charset="0"/>
                        </a:rPr>
                        <a:t>Data </a:t>
                      </a:r>
                      <a:r>
                        <a:rPr kumimoji="0" lang="en-US" sz="1800" b="0" i="0" u="none" strike="noStrike" cap="none" normalizeH="0" baseline="0" dirty="0" err="1" smtClean="0">
                          <a:ln>
                            <a:noFill/>
                          </a:ln>
                          <a:solidFill>
                            <a:srgbClr val="00B050"/>
                          </a:solidFill>
                          <a:effectLst/>
                          <a:latin typeface="Tahoma" pitchFamily="34" charset="0"/>
                        </a:rPr>
                        <a:t>klinik</a:t>
                      </a:r>
                      <a:r>
                        <a:rPr kumimoji="0" lang="en-US" sz="1800" b="0" i="0" u="none" strike="noStrike" cap="none" normalizeH="0" baseline="0" dirty="0" smtClean="0">
                          <a:ln>
                            <a:noFill/>
                          </a:ln>
                          <a:solidFill>
                            <a:srgbClr val="00B050"/>
                          </a:solidFill>
                          <a:effectLst/>
                          <a:latin typeface="Tahoma" pitchFamily="34" charset="0"/>
                        </a:rPr>
                        <a:t> </a:t>
                      </a:r>
                      <a:r>
                        <a:rPr kumimoji="0" lang="en-US" sz="1800" b="0" i="0" u="none" strike="noStrike" cap="none" normalizeH="0" baseline="0" dirty="0" err="1" smtClean="0">
                          <a:ln>
                            <a:noFill/>
                          </a:ln>
                          <a:solidFill>
                            <a:srgbClr val="00B050"/>
                          </a:solidFill>
                          <a:effectLst/>
                          <a:latin typeface="Tahoma" pitchFamily="34" charset="0"/>
                        </a:rPr>
                        <a:t>dipercaya</a:t>
                      </a:r>
                      <a:r>
                        <a:rPr kumimoji="0" lang="en-US" sz="1800" b="0" i="0" u="none" strike="noStrike" cap="none" normalizeH="0" baseline="0" dirty="0" smtClean="0">
                          <a:ln>
                            <a:noFill/>
                          </a:ln>
                          <a:solidFill>
                            <a:srgbClr val="00B050"/>
                          </a:solidFill>
                          <a:effectLst/>
                          <a:latin typeface="Tahoma" pitchFamily="34" charset="0"/>
                        </a:rPr>
                        <a:t> </a:t>
                      </a:r>
                      <a:r>
                        <a:rPr kumimoji="0" lang="en-US" sz="1800" b="0" i="0" u="none" strike="noStrike" cap="none" normalizeH="0" baseline="0" dirty="0" err="1" smtClean="0">
                          <a:ln>
                            <a:noFill/>
                          </a:ln>
                          <a:solidFill>
                            <a:srgbClr val="00B050"/>
                          </a:solidFill>
                          <a:effectLst/>
                          <a:latin typeface="Tahoma" pitchFamily="34" charset="0"/>
                        </a:rPr>
                        <a:t>obat</a:t>
                      </a:r>
                      <a:r>
                        <a:rPr kumimoji="0" lang="en-US" sz="1800" b="0" i="0" u="none" strike="noStrike" cap="none" normalizeH="0" baseline="0" dirty="0" smtClean="0">
                          <a:ln>
                            <a:noFill/>
                          </a:ln>
                          <a:solidFill>
                            <a:srgbClr val="00B050"/>
                          </a:solidFill>
                          <a:effectLst/>
                          <a:latin typeface="Tahoma" pitchFamily="34" charset="0"/>
                        </a:rPr>
                        <a:t> </a:t>
                      </a:r>
                      <a:r>
                        <a:rPr kumimoji="0" lang="en-US" sz="1800" b="0" i="0" u="none" strike="noStrike" cap="none" normalizeH="0" baseline="0" dirty="0" err="1" smtClean="0">
                          <a:ln>
                            <a:noFill/>
                          </a:ln>
                          <a:solidFill>
                            <a:srgbClr val="00B050"/>
                          </a:solidFill>
                          <a:effectLst/>
                          <a:latin typeface="Tahoma" pitchFamily="34" charset="0"/>
                        </a:rPr>
                        <a:t>tidak</a:t>
                      </a:r>
                      <a:r>
                        <a:rPr kumimoji="0" lang="en-US" sz="1800" b="0" i="0" u="none" strike="noStrike" cap="none" normalizeH="0" baseline="0" dirty="0" smtClean="0">
                          <a:ln>
                            <a:noFill/>
                          </a:ln>
                          <a:solidFill>
                            <a:srgbClr val="00B050"/>
                          </a:solidFill>
                          <a:effectLst/>
                          <a:latin typeface="Tahoma" pitchFamily="34" charset="0"/>
                        </a:rPr>
                        <a:t> </a:t>
                      </a:r>
                      <a:r>
                        <a:rPr kumimoji="0" lang="en-US" sz="1800" b="0" i="0" u="none" strike="noStrike" cap="none" normalizeH="0" baseline="0" dirty="0" err="1" smtClean="0">
                          <a:ln>
                            <a:noFill/>
                          </a:ln>
                          <a:solidFill>
                            <a:srgbClr val="00B050"/>
                          </a:solidFill>
                          <a:effectLst/>
                          <a:latin typeface="Tahoma" pitchFamily="34" charset="0"/>
                        </a:rPr>
                        <a:t>ada</a:t>
                      </a:r>
                      <a:r>
                        <a:rPr kumimoji="0" lang="en-US" sz="1800" b="0" i="0" u="none" strike="noStrike" cap="none" normalizeH="0" baseline="0" dirty="0" smtClean="0">
                          <a:ln>
                            <a:noFill/>
                          </a:ln>
                          <a:solidFill>
                            <a:srgbClr val="00B050"/>
                          </a:solidFill>
                          <a:effectLst/>
                          <a:latin typeface="Tahoma" pitchFamily="34" charset="0"/>
                        </a:rPr>
                        <a:t> </a:t>
                      </a:r>
                      <a:r>
                        <a:rPr kumimoji="0" lang="en-US" sz="1800" b="0" i="0" u="none" strike="noStrike" cap="none" normalizeH="0" baseline="0" dirty="0" err="1" smtClean="0">
                          <a:ln>
                            <a:noFill/>
                          </a:ln>
                          <a:solidFill>
                            <a:srgbClr val="00B050"/>
                          </a:solidFill>
                          <a:effectLst/>
                          <a:latin typeface="Tahoma" pitchFamily="34" charset="0"/>
                        </a:rPr>
                        <a:t>resiko</a:t>
                      </a:r>
                      <a:endParaRPr kumimoji="0" lang="en-US" sz="1800" b="0" i="0" u="none" strike="noStrike" cap="none" normalizeH="0" baseline="0" dirty="0" smtClean="0">
                        <a:ln>
                          <a:noFill/>
                        </a:ln>
                        <a:solidFill>
                          <a:srgbClr val="00B050"/>
                        </a:solidFill>
                        <a:effectLst/>
                        <a:latin typeface="Tahoma" pitchFamily="34" charset="0"/>
                      </a:endParaRPr>
                    </a:p>
                  </a:txBody>
                  <a:tcPr marL="68598" marR="68598"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88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rgbClr val="00B050"/>
                          </a:solidFill>
                          <a:effectLst/>
                          <a:latin typeface="Tahoma" pitchFamily="34" charset="0"/>
                        </a:rPr>
                        <a:t>B</a:t>
                      </a:r>
                    </a:p>
                  </a:txBody>
                  <a:tcPr marL="68598" marR="68598"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B050"/>
                          </a:solidFill>
                          <a:effectLst/>
                          <a:latin typeface="Tahoma" pitchFamily="34" charset="0"/>
                        </a:rPr>
                        <a:t>Penelitian pada hewan ada resiko, pada manusia tidak</a:t>
                      </a:r>
                    </a:p>
                  </a:txBody>
                  <a:tcPr marL="68598" marR="68598"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00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rgbClr val="00B050"/>
                          </a:solidFill>
                          <a:effectLst/>
                          <a:latin typeface="Tahoma" pitchFamily="34" charset="0"/>
                        </a:rPr>
                        <a:t>C</a:t>
                      </a:r>
                    </a:p>
                  </a:txBody>
                  <a:tcPr marL="68598" marR="68598"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B050"/>
                          </a:solidFill>
                          <a:effectLst/>
                          <a:latin typeface="Tahoma" pitchFamily="34" charset="0"/>
                        </a:rPr>
                        <a:t>Ada resiko, tapi bukan malformasi</a:t>
                      </a:r>
                    </a:p>
                  </a:txBody>
                  <a:tcPr marL="68598" marR="68598"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88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rgbClr val="00B050"/>
                          </a:solidFill>
                          <a:effectLst/>
                          <a:latin typeface="Tahoma" pitchFamily="34" charset="0"/>
                        </a:rPr>
                        <a:t>D</a:t>
                      </a:r>
                    </a:p>
                  </a:txBody>
                  <a:tcPr marL="68598" marR="68598"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B050"/>
                          </a:solidFill>
                          <a:effectLst/>
                          <a:latin typeface="Tahoma" pitchFamily="34" charset="0"/>
                        </a:rPr>
                        <a:t>Resiko pada malformasi janin</a:t>
                      </a:r>
                    </a:p>
                  </a:txBody>
                  <a:tcPr marL="68598" marR="68598"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88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rgbClr val="00B050"/>
                          </a:solidFill>
                          <a:effectLst/>
                          <a:latin typeface="Tahoma" pitchFamily="34" charset="0"/>
                        </a:rPr>
                        <a:t>X</a:t>
                      </a:r>
                    </a:p>
                  </a:txBody>
                  <a:tcPr marL="68598" marR="68598"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rgbClr val="00B050"/>
                          </a:solidFill>
                          <a:effectLst/>
                          <a:latin typeface="Tahoma" pitchFamily="34" charset="0"/>
                        </a:rPr>
                        <a:t>Kontraindikasi</a:t>
                      </a:r>
                      <a:r>
                        <a:rPr kumimoji="0" lang="en-US" sz="1800" b="0" i="0" u="none" strike="noStrike" cap="none" normalizeH="0" baseline="0" dirty="0" smtClean="0">
                          <a:ln>
                            <a:noFill/>
                          </a:ln>
                          <a:solidFill>
                            <a:srgbClr val="00B050"/>
                          </a:solidFill>
                          <a:effectLst/>
                          <a:latin typeface="Tahoma" pitchFamily="34" charset="0"/>
                        </a:rPr>
                        <a:t> </a:t>
                      </a:r>
                      <a:r>
                        <a:rPr kumimoji="0" lang="en-US" sz="1800" b="0" i="0" u="none" strike="noStrike" cap="none" normalizeH="0" baseline="0" dirty="0" err="1" smtClean="0">
                          <a:ln>
                            <a:noFill/>
                          </a:ln>
                          <a:solidFill>
                            <a:srgbClr val="00B050"/>
                          </a:solidFill>
                          <a:effectLst/>
                          <a:latin typeface="Tahoma" pitchFamily="34" charset="0"/>
                        </a:rPr>
                        <a:t>pada</a:t>
                      </a:r>
                      <a:r>
                        <a:rPr kumimoji="0" lang="en-US" sz="1800" b="0" i="0" u="none" strike="noStrike" cap="none" normalizeH="0" baseline="0" dirty="0" smtClean="0">
                          <a:ln>
                            <a:noFill/>
                          </a:ln>
                          <a:solidFill>
                            <a:srgbClr val="00B050"/>
                          </a:solidFill>
                          <a:effectLst/>
                          <a:latin typeface="Tahoma" pitchFamily="34" charset="0"/>
                        </a:rPr>
                        <a:t> </a:t>
                      </a:r>
                      <a:r>
                        <a:rPr kumimoji="0" lang="en-US" sz="1800" b="0" i="0" u="none" strike="noStrike" cap="none" normalizeH="0" baseline="0" dirty="0" err="1" smtClean="0">
                          <a:ln>
                            <a:noFill/>
                          </a:ln>
                          <a:solidFill>
                            <a:srgbClr val="00B050"/>
                          </a:solidFill>
                          <a:effectLst/>
                          <a:latin typeface="Tahoma" pitchFamily="34" charset="0"/>
                        </a:rPr>
                        <a:t>kehamilan</a:t>
                      </a:r>
                      <a:endParaRPr kumimoji="0" lang="en-US" sz="1800" b="0" i="0" u="none" strike="noStrike" cap="none" normalizeH="0" baseline="0" dirty="0" smtClean="0">
                        <a:ln>
                          <a:noFill/>
                        </a:ln>
                        <a:solidFill>
                          <a:srgbClr val="00B050"/>
                        </a:solidFill>
                        <a:effectLst/>
                        <a:latin typeface="Tahoma" pitchFamily="34" charset="0"/>
                      </a:endParaRPr>
                    </a:p>
                  </a:txBody>
                  <a:tcPr marL="68598" marR="68598"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9424069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455" y="764704"/>
            <a:ext cx="8480025" cy="4781425"/>
          </a:xfrm>
        </p:spPr>
        <p:txBody>
          <a:bodyPr>
            <a:normAutofit/>
          </a:bodyPr>
          <a:lstStyle/>
          <a:p>
            <a:r>
              <a:rPr lang="id-ID" dirty="0"/>
              <a:t>Kategori A = Aman untuk janin</a:t>
            </a:r>
          </a:p>
          <a:p>
            <a:r>
              <a:rPr lang="id-ID" dirty="0"/>
              <a:t>Kategori B = Cukup aman untuk janin</a:t>
            </a:r>
          </a:p>
          <a:p>
            <a:r>
              <a:rPr lang="id-ID" dirty="0"/>
              <a:t>Kategori C = Digunakan jika perlu, kemungkinan bisa ada efek samping pada janin</a:t>
            </a:r>
          </a:p>
          <a:p>
            <a:r>
              <a:rPr lang="id-ID" dirty="0"/>
              <a:t>Kategori D = Digunakan jika darurat, bisa terjadi efek samping pada janin</a:t>
            </a:r>
          </a:p>
          <a:p>
            <a:r>
              <a:rPr lang="id-ID" dirty="0"/>
              <a:t>Kategori X = Tidak pernah digunakan dan sangat berbahaya bagi janin</a:t>
            </a:r>
          </a:p>
        </p:txBody>
      </p:sp>
    </p:spTree>
    <p:extLst>
      <p:ext uri="{BB962C8B-B14F-4D97-AF65-F5344CB8AC3E}">
        <p14:creationId xmlns:p14="http://schemas.microsoft.com/office/powerpoint/2010/main" val="31487420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7410" name="Picture 2" descr="http://ijinsehat.com/wp-content/uploads/2016/12/Informasi-sebenarnya-tentang-obat-aborsi-misoprost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515" y="2057043"/>
            <a:ext cx="7169689" cy="293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96296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24" y="2541775"/>
            <a:ext cx="7772400" cy="1456267"/>
          </a:xfrm>
        </p:spPr>
        <p:txBody>
          <a:bodyPr>
            <a:normAutofit fontScale="90000"/>
          </a:bodyPr>
          <a:lstStyle/>
          <a:p>
            <a:r>
              <a:rPr lang="id-ID" sz="4000" dirty="0" smtClean="0"/>
              <a:t>FARMAKOKINETIKA – FARMAKODINAMIKA PADA ANAK</a:t>
            </a:r>
            <a:br>
              <a:rPr lang="id-ID" sz="4000" dirty="0" smtClean="0"/>
            </a:br>
            <a:r>
              <a:rPr lang="id-ID" sz="4000" dirty="0" smtClean="0"/>
              <a:t>(Berdasarkan Rute Pemberian)</a:t>
            </a:r>
            <a:endParaRPr lang="id-ID" sz="4000" dirty="0"/>
          </a:p>
        </p:txBody>
      </p:sp>
    </p:spTree>
    <p:extLst>
      <p:ext uri="{BB962C8B-B14F-4D97-AF65-F5344CB8AC3E}">
        <p14:creationId xmlns:p14="http://schemas.microsoft.com/office/powerpoint/2010/main" val="28116505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4800" dirty="0"/>
              <a:t>Rute melalui suntikan</a:t>
            </a:r>
            <a:br>
              <a:rPr lang="id-ID" sz="4800" dirty="0"/>
            </a:br>
            <a:endParaRPr lang="id-ID" sz="4800" dirty="0"/>
          </a:p>
        </p:txBody>
      </p:sp>
      <p:sp>
        <p:nvSpPr>
          <p:cNvPr id="3" name="Content Placeholder 2"/>
          <p:cNvSpPr>
            <a:spLocks noGrp="1"/>
          </p:cNvSpPr>
          <p:nvPr>
            <p:ph idx="1"/>
          </p:nvPr>
        </p:nvSpPr>
        <p:spPr/>
        <p:txBody>
          <a:bodyPr/>
          <a:lstStyle/>
          <a:p>
            <a:r>
              <a:rPr lang="id-ID" dirty="0"/>
              <a:t>Suntikan IM umumnya dihindari pada anak-anak karena rasa sakit dan kemungkinan kerusakan jaringan, namun, bila diperlukan, obat yang larut dalam air adalah yang terbaik karena mereka tidak mengendap di tempat suntikan</a:t>
            </a:r>
            <a:endParaRPr lang="id-ID" dirty="0"/>
          </a:p>
        </p:txBody>
      </p:sp>
    </p:spTree>
    <p:extLst>
      <p:ext uri="{BB962C8B-B14F-4D97-AF65-F5344CB8AC3E}">
        <p14:creationId xmlns:p14="http://schemas.microsoft.com/office/powerpoint/2010/main" val="3907658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4800" dirty="0"/>
              <a:t>Rute transdermal</a:t>
            </a:r>
            <a:br>
              <a:rPr lang="id-ID" sz="4800" dirty="0"/>
            </a:br>
            <a:endParaRPr lang="id-ID" sz="4800" dirty="0"/>
          </a:p>
        </p:txBody>
      </p:sp>
      <p:sp>
        <p:nvSpPr>
          <p:cNvPr id="3" name="Content Placeholder 2"/>
          <p:cNvSpPr>
            <a:spLocks noGrp="1"/>
          </p:cNvSpPr>
          <p:nvPr>
            <p:ph idx="1"/>
          </p:nvPr>
        </p:nvSpPr>
        <p:spPr/>
        <p:txBody>
          <a:bodyPr/>
          <a:lstStyle/>
          <a:p>
            <a:r>
              <a:rPr lang="id-ID" dirty="0"/>
              <a:t>Penyerapan transdermal dapat ditingkatkan pada neonatus dan bayi karena stratum korneum (lapisan kulit terluar) yang tipis dan karena rasio luas permukaan berat jauh lebih besar daripada untuk anak-anak dan orang dewasa. gangguan kulit (misalnya, lecet, eksim, luka bakar) meningkatkan penyerapan pada anak-anak dari segala usia.</a:t>
            </a:r>
            <a:endParaRPr lang="id-ID" dirty="0"/>
          </a:p>
        </p:txBody>
      </p:sp>
    </p:spTree>
    <p:extLst>
      <p:ext uri="{BB962C8B-B14F-4D97-AF65-F5344CB8AC3E}">
        <p14:creationId xmlns:p14="http://schemas.microsoft.com/office/powerpoint/2010/main" val="1861889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3"/>
          <a:stretch>
            <a:fillRect/>
          </a:stretch>
        </p:blipFill>
        <p:spPr>
          <a:xfrm>
            <a:off x="2453" y="1306"/>
            <a:ext cx="9141546" cy="1617934"/>
          </a:xfrm>
          <a:prstGeom prst="rect">
            <a:avLst/>
          </a:prstGeom>
        </p:spPr>
      </p:pic>
      <p:pic>
        <p:nvPicPr>
          <p:cNvPr id="12" name="Picture 3" descr="D:\ARTWORK\UNISA\BRAND BOOK\CDR\__MASTER TEMPLATE\TEMPLATE PPT\JPG\1,1.png"/>
          <p:cNvPicPr>
            <a:picLocks noChangeAspect="1" noChangeArrowheads="1"/>
          </p:cNvPicPr>
          <p:nvPr/>
        </p:nvPicPr>
        <p:blipFill>
          <a:blip r:embed="rId4" cstate="print"/>
          <a:srcRect/>
          <a:stretch>
            <a:fillRect/>
          </a:stretch>
        </p:blipFill>
        <p:spPr bwMode="auto">
          <a:xfrm>
            <a:off x="642910" y="214290"/>
            <a:ext cx="1643074" cy="592720"/>
          </a:xfrm>
          <a:prstGeom prst="rect">
            <a:avLst/>
          </a:prstGeom>
          <a:noFill/>
        </p:spPr>
      </p:pic>
      <p:sp>
        <p:nvSpPr>
          <p:cNvPr id="6" name="Title 1"/>
          <p:cNvSpPr txBox="1">
            <a:spLocks/>
          </p:cNvSpPr>
          <p:nvPr/>
        </p:nvSpPr>
        <p:spPr>
          <a:xfrm>
            <a:off x="3491880" y="420799"/>
            <a:ext cx="5385792" cy="145626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4000" dirty="0" smtClean="0"/>
              <a:t>Journal / Literature </a:t>
            </a:r>
            <a:endParaRPr lang="id-ID" sz="4000" dirty="0"/>
          </a:p>
        </p:txBody>
      </p:sp>
      <p:pic>
        <p:nvPicPr>
          <p:cNvPr id="2054" name="Picture 6" descr="http://library.usd.ac.id/web/images/buku/20082015042348_12724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1322040"/>
            <a:ext cx="2851789"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togamas.com/css/images/items/potrait/muri_6682_Farmakologi__Obat_Obat_Dalam_Praktek_Kebidanan_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2" y="1169684"/>
            <a:ext cx="28575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lidesharecdn.com/farmakologikebidanan-141230062622-conversion-gate01/95/farmakologi-kebidanan-1-638.jpg?cb=14199424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8800" y="1467814"/>
            <a:ext cx="3067269" cy="488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324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4800" dirty="0"/>
              <a:t>Rute </a:t>
            </a:r>
            <a:r>
              <a:rPr lang="id-ID" sz="4800" dirty="0" smtClean="0"/>
              <a:t>Rektal</a:t>
            </a:r>
            <a:r>
              <a:rPr lang="id-ID" sz="4800" dirty="0"/>
              <a:t/>
            </a:r>
            <a:br>
              <a:rPr lang="id-ID" sz="4800" dirty="0"/>
            </a:br>
            <a:endParaRPr lang="id-ID" sz="4800" dirty="0"/>
          </a:p>
        </p:txBody>
      </p:sp>
      <p:sp>
        <p:nvSpPr>
          <p:cNvPr id="3" name="Content Placeholder 2"/>
          <p:cNvSpPr>
            <a:spLocks noGrp="1"/>
          </p:cNvSpPr>
          <p:nvPr>
            <p:ph idx="1"/>
          </p:nvPr>
        </p:nvSpPr>
        <p:spPr>
          <a:xfrm>
            <a:off x="251520" y="2204864"/>
            <a:ext cx="8640960" cy="3649133"/>
          </a:xfrm>
        </p:spPr>
        <p:txBody>
          <a:bodyPr/>
          <a:lstStyle/>
          <a:p>
            <a:pPr algn="just"/>
            <a:r>
              <a:rPr lang="id-ID" dirty="0"/>
              <a:t>Terapi obat transrectal (melalui dubur seperti supositoria) umumnya hanya cocok untuk keadaan darurat ketika rute IV tidak tersedia (misalnya, penggunaan diazepam rektal untuk status epileptikus). Lokasi penempatan obat di dalam rongga dubur dapat mempengaruhi penyerapan karena perbedaan dalam sistem drainase vena. Pada bayi  juga dapat mengeluarkan obat sebelum penyerapan signifikan terjadi.</a:t>
            </a:r>
            <a:endParaRPr lang="id-ID" dirty="0"/>
          </a:p>
        </p:txBody>
      </p:sp>
    </p:spTree>
    <p:extLst>
      <p:ext uri="{BB962C8B-B14F-4D97-AF65-F5344CB8AC3E}">
        <p14:creationId xmlns:p14="http://schemas.microsoft.com/office/powerpoint/2010/main" val="3629851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800" dirty="0"/>
              <a:t>Rute inhalasi</a:t>
            </a:r>
          </a:p>
        </p:txBody>
      </p:sp>
      <p:sp>
        <p:nvSpPr>
          <p:cNvPr id="3" name="Content Placeholder 2"/>
          <p:cNvSpPr>
            <a:spLocks noGrp="1"/>
          </p:cNvSpPr>
          <p:nvPr>
            <p:ph idx="1"/>
          </p:nvPr>
        </p:nvSpPr>
        <p:spPr/>
        <p:txBody>
          <a:bodyPr/>
          <a:lstStyle/>
          <a:p>
            <a:r>
              <a:rPr lang="id-ID" dirty="0"/>
              <a:t>Penyerapan obat melalui paru-paru (misalnya, </a:t>
            </a:r>
            <a:r>
              <a:rPr lang="el-GR" dirty="0"/>
              <a:t>β-</a:t>
            </a:r>
            <a:r>
              <a:rPr lang="id-ID" dirty="0"/>
              <a:t>agonis untuk asma, surfaktan paru untuk sindrom gangguan pernapasan) bervariasi kurang dengan parameter fisiologis dan lainnya keandalan perangkat pengiriman dan pasien atau teknik penggunaan obatnya.</a:t>
            </a:r>
            <a:endParaRPr lang="id-ID" dirty="0"/>
          </a:p>
        </p:txBody>
      </p:sp>
    </p:spTree>
    <p:extLst>
      <p:ext uri="{BB962C8B-B14F-4D97-AF65-F5344CB8AC3E}">
        <p14:creationId xmlns:p14="http://schemas.microsoft.com/office/powerpoint/2010/main" val="1963626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5830"/>
            <a:ext cx="7772400" cy="1456267"/>
          </a:xfrm>
        </p:spPr>
        <p:txBody>
          <a:bodyPr>
            <a:normAutofit/>
          </a:bodyPr>
          <a:lstStyle/>
          <a:p>
            <a:pPr algn="ctr"/>
            <a:r>
              <a:rPr lang="id-ID" sz="6000" dirty="0" smtClean="0"/>
              <a:t>TERIMA KASIH</a:t>
            </a:r>
            <a:endParaRPr lang="id-ID" sz="6000" dirty="0"/>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567452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ARTWORK\UNISA\BRAND BOOK\CDR\__MASTER TEMPLATE\TEMPLATE PPT\JPG\4.png"/>
          <p:cNvPicPr>
            <a:picLocks noChangeAspect="1" noChangeArrowheads="1"/>
          </p:cNvPicPr>
          <p:nvPr/>
        </p:nvPicPr>
        <p:blipFill>
          <a:blip r:embed="rId3"/>
          <a:srcRect/>
          <a:stretch>
            <a:fillRect/>
          </a:stretch>
        </p:blipFill>
        <p:spPr bwMode="auto">
          <a:xfrm>
            <a:off x="3500430" y="2214554"/>
            <a:ext cx="2071702" cy="236364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 SIH OBAT ITU ?</a:t>
            </a:r>
            <a:endParaRPr lang="en-US" dirty="0"/>
          </a:p>
        </p:txBody>
      </p:sp>
      <p:pic>
        <p:nvPicPr>
          <p:cNvPr id="4" name="Picture 3"/>
          <p:cNvPicPr>
            <a:picLocks noChangeAspect="1"/>
          </p:cNvPicPr>
          <p:nvPr/>
        </p:nvPicPr>
        <p:blipFill>
          <a:blip r:embed="rId2"/>
          <a:stretch>
            <a:fillRect/>
          </a:stretch>
        </p:blipFill>
        <p:spPr>
          <a:xfrm>
            <a:off x="3206839" y="2569059"/>
            <a:ext cx="2476975" cy="3302633"/>
          </a:xfrm>
          <a:prstGeom prst="rect">
            <a:avLst/>
          </a:prstGeom>
        </p:spPr>
      </p:pic>
    </p:spTree>
    <p:extLst>
      <p:ext uri="{BB962C8B-B14F-4D97-AF65-F5344CB8AC3E}">
        <p14:creationId xmlns:p14="http://schemas.microsoft.com/office/powerpoint/2010/main" val="1304668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7"/>
            <a:ext cx="7772400" cy="864096"/>
          </a:xfrm>
        </p:spPr>
        <p:txBody>
          <a:bodyPr>
            <a:noAutofit/>
          </a:bodyPr>
          <a:lstStyle/>
          <a:p>
            <a:r>
              <a:rPr lang="en-US" sz="5400" dirty="0" err="1" smtClean="0"/>
              <a:t>Definisi</a:t>
            </a:r>
            <a:endParaRPr lang="en-US" sz="5400" dirty="0"/>
          </a:p>
        </p:txBody>
      </p:sp>
      <p:sp>
        <p:nvSpPr>
          <p:cNvPr id="3" name="Content Placeholder 2"/>
          <p:cNvSpPr>
            <a:spLocks noGrp="1"/>
          </p:cNvSpPr>
          <p:nvPr>
            <p:ph idx="1"/>
          </p:nvPr>
        </p:nvSpPr>
        <p:spPr>
          <a:xfrm>
            <a:off x="457200" y="908720"/>
            <a:ext cx="7772400" cy="4882481"/>
          </a:xfrm>
        </p:spPr>
        <p:txBody>
          <a:bodyPr/>
          <a:lstStyle/>
          <a:p>
            <a:r>
              <a:rPr lang="en-US" dirty="0" err="1"/>
              <a:t>Obat</a:t>
            </a:r>
            <a:r>
              <a:rPr lang="en-US" dirty="0"/>
              <a:t> </a:t>
            </a:r>
            <a:r>
              <a:rPr lang="en-US" dirty="0" err="1"/>
              <a:t>merupakan</a:t>
            </a:r>
            <a:r>
              <a:rPr lang="en-US" dirty="0"/>
              <a:t> </a:t>
            </a:r>
            <a:r>
              <a:rPr lang="en-US" dirty="0" err="1"/>
              <a:t>sebuah</a:t>
            </a:r>
            <a:r>
              <a:rPr lang="en-US" dirty="0"/>
              <a:t> </a:t>
            </a:r>
            <a:r>
              <a:rPr lang="en-US" dirty="0" err="1"/>
              <a:t>substansi</a:t>
            </a:r>
            <a:r>
              <a:rPr lang="en-US" dirty="0"/>
              <a:t> yang </a:t>
            </a:r>
            <a:r>
              <a:rPr lang="en-US" dirty="0" err="1"/>
              <a:t>diberikan</a:t>
            </a:r>
            <a:r>
              <a:rPr lang="en-US" dirty="0"/>
              <a:t> </a:t>
            </a:r>
            <a:r>
              <a:rPr lang="en-US" dirty="0" err="1"/>
              <a:t>kepada</a:t>
            </a:r>
            <a:r>
              <a:rPr lang="en-US" dirty="0"/>
              <a:t> </a:t>
            </a:r>
            <a:r>
              <a:rPr lang="en-US" dirty="0" err="1"/>
              <a:t>manusia</a:t>
            </a:r>
            <a:r>
              <a:rPr lang="en-US" dirty="0"/>
              <a:t> </a:t>
            </a:r>
            <a:r>
              <a:rPr lang="en-US" dirty="0" err="1"/>
              <a:t>atau</a:t>
            </a:r>
            <a:r>
              <a:rPr lang="en-US" dirty="0"/>
              <a:t> </a:t>
            </a:r>
            <a:r>
              <a:rPr lang="en-US" dirty="0" err="1"/>
              <a:t>binatang</a:t>
            </a:r>
            <a:r>
              <a:rPr lang="en-US" dirty="0"/>
              <a:t> </a:t>
            </a:r>
            <a:r>
              <a:rPr lang="en-US" dirty="0" err="1"/>
              <a:t>sebagai</a:t>
            </a:r>
            <a:r>
              <a:rPr lang="en-US" dirty="0"/>
              <a:t> </a:t>
            </a:r>
            <a:r>
              <a:rPr lang="en-US" dirty="0" err="1"/>
              <a:t>perawatan</a:t>
            </a:r>
            <a:r>
              <a:rPr lang="en-US" dirty="0"/>
              <a:t> </a:t>
            </a:r>
            <a:r>
              <a:rPr lang="en-US" dirty="0" err="1"/>
              <a:t>atau</a:t>
            </a:r>
            <a:r>
              <a:rPr lang="en-US" dirty="0"/>
              <a:t> </a:t>
            </a:r>
            <a:r>
              <a:rPr lang="en-US" dirty="0" err="1"/>
              <a:t>pengobatan</a:t>
            </a:r>
            <a:r>
              <a:rPr lang="en-US" dirty="0"/>
              <a:t> </a:t>
            </a:r>
            <a:r>
              <a:rPr lang="en-US" dirty="0" err="1"/>
              <a:t>bahkan</a:t>
            </a:r>
            <a:r>
              <a:rPr lang="en-US" dirty="0"/>
              <a:t> </a:t>
            </a:r>
            <a:r>
              <a:rPr lang="en-US" dirty="0" err="1"/>
              <a:t>pencegahan</a:t>
            </a:r>
            <a:r>
              <a:rPr lang="en-US" dirty="0"/>
              <a:t> </a:t>
            </a:r>
            <a:r>
              <a:rPr lang="en-US" dirty="0" err="1"/>
              <a:t>terhadap</a:t>
            </a:r>
            <a:r>
              <a:rPr lang="en-US" dirty="0"/>
              <a:t> </a:t>
            </a:r>
            <a:r>
              <a:rPr lang="en-US" dirty="0" err="1"/>
              <a:t>berbagai</a:t>
            </a:r>
            <a:r>
              <a:rPr lang="en-US" dirty="0"/>
              <a:t> </a:t>
            </a:r>
            <a:r>
              <a:rPr lang="en-US" dirty="0" err="1"/>
              <a:t>gangguan</a:t>
            </a:r>
            <a:r>
              <a:rPr lang="en-US" dirty="0"/>
              <a:t> yang </a:t>
            </a:r>
            <a:r>
              <a:rPr lang="en-US" dirty="0" err="1"/>
              <a:t>terjadi</a:t>
            </a:r>
            <a:r>
              <a:rPr lang="en-US" dirty="0"/>
              <a:t> di </a:t>
            </a:r>
            <a:r>
              <a:rPr lang="en-US" dirty="0" err="1"/>
              <a:t>dalam</a:t>
            </a:r>
            <a:r>
              <a:rPr lang="en-US" dirty="0"/>
              <a:t> </a:t>
            </a:r>
            <a:r>
              <a:rPr lang="en-US" dirty="0" err="1"/>
              <a:t>tubuh</a:t>
            </a:r>
            <a:r>
              <a:rPr lang="en-US" dirty="0"/>
              <a:t>.</a:t>
            </a:r>
          </a:p>
        </p:txBody>
      </p:sp>
    </p:spTree>
    <p:extLst>
      <p:ext uri="{BB962C8B-B14F-4D97-AF65-F5344CB8AC3E}">
        <p14:creationId xmlns:p14="http://schemas.microsoft.com/office/powerpoint/2010/main" val="3001715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FARMAKOLOGI ?</a:t>
            </a:r>
            <a:endParaRPr lang="en-US" sz="4000" dirty="0"/>
          </a:p>
        </p:txBody>
      </p:sp>
      <p:sp>
        <p:nvSpPr>
          <p:cNvPr id="3" name="Content Placeholder 2"/>
          <p:cNvSpPr>
            <a:spLocks noGrp="1"/>
          </p:cNvSpPr>
          <p:nvPr>
            <p:ph idx="1"/>
          </p:nvPr>
        </p:nvSpPr>
        <p:spPr>
          <a:xfrm>
            <a:off x="609598" y="2160590"/>
            <a:ext cx="8138865" cy="3880773"/>
          </a:xfrm>
        </p:spPr>
        <p:txBody>
          <a:bodyPr>
            <a:normAutofit/>
          </a:bodyPr>
          <a:lstStyle/>
          <a:p>
            <a:pPr marL="0" indent="0">
              <a:buNone/>
            </a:pPr>
            <a:r>
              <a:rPr lang="en-US" dirty="0"/>
              <a:t>• </a:t>
            </a:r>
            <a:r>
              <a:rPr lang="en-US" dirty="0" err="1"/>
              <a:t>Ilmu</a:t>
            </a:r>
            <a:r>
              <a:rPr lang="en-US" dirty="0"/>
              <a:t> </a:t>
            </a:r>
            <a:r>
              <a:rPr lang="en-US" dirty="0" err="1"/>
              <a:t>tentang</a:t>
            </a:r>
            <a:r>
              <a:rPr lang="en-US" dirty="0"/>
              <a:t> </a:t>
            </a:r>
            <a:r>
              <a:rPr lang="en-US" dirty="0" err="1"/>
              <a:t>obat</a:t>
            </a:r>
            <a:r>
              <a:rPr lang="en-US" dirty="0"/>
              <a:t> (</a:t>
            </a:r>
            <a:r>
              <a:rPr lang="en-US" dirty="0" err="1"/>
              <a:t>pharmacon</a:t>
            </a:r>
            <a:r>
              <a:rPr lang="en-US" dirty="0"/>
              <a:t> </a:t>
            </a:r>
            <a:r>
              <a:rPr lang="en-US" dirty="0" err="1"/>
              <a:t>dan</a:t>
            </a:r>
            <a:r>
              <a:rPr lang="en-US" dirty="0"/>
              <a:t> logos ) </a:t>
            </a:r>
            <a:endParaRPr lang="en-US" dirty="0" smtClean="0"/>
          </a:p>
          <a:p>
            <a:pPr marL="0" indent="0">
              <a:buNone/>
            </a:pPr>
            <a:r>
              <a:rPr lang="en-US" dirty="0" smtClean="0"/>
              <a:t>• </a:t>
            </a:r>
            <a:r>
              <a:rPr lang="en-US" dirty="0" err="1"/>
              <a:t>Ilmu</a:t>
            </a:r>
            <a:r>
              <a:rPr lang="en-US" dirty="0"/>
              <a:t> yang </a:t>
            </a:r>
            <a:r>
              <a:rPr lang="en-US" dirty="0" err="1"/>
              <a:t>mempelajari</a:t>
            </a:r>
            <a:r>
              <a:rPr lang="en-US" dirty="0"/>
              <a:t> </a:t>
            </a:r>
            <a:r>
              <a:rPr lang="en-US" dirty="0" err="1"/>
              <a:t>interaksi</a:t>
            </a:r>
            <a:r>
              <a:rPr lang="en-US" dirty="0"/>
              <a:t> </a:t>
            </a:r>
            <a:r>
              <a:rPr lang="en-US" dirty="0" err="1"/>
              <a:t>obat</a:t>
            </a:r>
            <a:r>
              <a:rPr lang="en-US" dirty="0"/>
              <a:t> </a:t>
            </a:r>
            <a:r>
              <a:rPr lang="en-US" dirty="0" err="1"/>
              <a:t>dengan</a:t>
            </a:r>
            <a:r>
              <a:rPr lang="en-US" dirty="0"/>
              <a:t> </a:t>
            </a:r>
            <a:r>
              <a:rPr lang="en-US" dirty="0" err="1"/>
              <a:t>organisme</a:t>
            </a:r>
            <a:r>
              <a:rPr lang="en-US" dirty="0"/>
              <a:t> </a:t>
            </a:r>
            <a:r>
              <a:rPr lang="en-US" dirty="0" err="1"/>
              <a:t>hidup</a:t>
            </a:r>
            <a:r>
              <a:rPr lang="en-US" dirty="0"/>
              <a:t> </a:t>
            </a:r>
            <a:endParaRPr lang="en-US" dirty="0" smtClean="0"/>
          </a:p>
          <a:p>
            <a:pPr marL="0" indent="0">
              <a:buNone/>
            </a:pPr>
            <a:r>
              <a:rPr lang="en-US" dirty="0" smtClean="0"/>
              <a:t>• </a:t>
            </a:r>
            <a:r>
              <a:rPr lang="en-US" dirty="0" err="1"/>
              <a:t>Studi</a:t>
            </a:r>
            <a:r>
              <a:rPr lang="en-US" dirty="0"/>
              <a:t> </a:t>
            </a:r>
            <a:r>
              <a:rPr lang="en-US" dirty="0" err="1"/>
              <a:t>terintegrasi</a:t>
            </a:r>
            <a:r>
              <a:rPr lang="en-US" dirty="0"/>
              <a:t> </a:t>
            </a:r>
            <a:r>
              <a:rPr lang="en-US" dirty="0" err="1"/>
              <a:t>tentang</a:t>
            </a:r>
            <a:r>
              <a:rPr lang="en-US" dirty="0"/>
              <a:t> </a:t>
            </a:r>
            <a:r>
              <a:rPr lang="en-US" dirty="0" err="1"/>
              <a:t>sifat-sifat</a:t>
            </a:r>
            <a:r>
              <a:rPr lang="en-US" dirty="0"/>
              <a:t> </a:t>
            </a:r>
            <a:r>
              <a:rPr lang="en-US" dirty="0" err="1"/>
              <a:t>zat</a:t>
            </a:r>
            <a:r>
              <a:rPr lang="en-US" dirty="0"/>
              <a:t> </a:t>
            </a:r>
            <a:r>
              <a:rPr lang="en-US" dirty="0" err="1"/>
              <a:t>kimia</a:t>
            </a:r>
            <a:r>
              <a:rPr lang="en-US" dirty="0"/>
              <a:t> </a:t>
            </a:r>
            <a:r>
              <a:rPr lang="en-US" dirty="0" err="1"/>
              <a:t>dan</a:t>
            </a:r>
            <a:r>
              <a:rPr lang="en-US" dirty="0"/>
              <a:t> </a:t>
            </a:r>
            <a:r>
              <a:rPr lang="en-US" dirty="0" err="1"/>
              <a:t>organisme</a:t>
            </a:r>
            <a:r>
              <a:rPr lang="en-US" dirty="0"/>
              <a:t> </a:t>
            </a:r>
            <a:r>
              <a:rPr lang="en-US" dirty="0" err="1"/>
              <a:t>hidup</a:t>
            </a:r>
            <a:r>
              <a:rPr lang="en-US" dirty="0"/>
              <a:t> </a:t>
            </a:r>
            <a:r>
              <a:rPr lang="en-US" dirty="0" err="1"/>
              <a:t>serta</a:t>
            </a:r>
            <a:r>
              <a:rPr lang="en-US" dirty="0"/>
              <a:t> </a:t>
            </a:r>
            <a:r>
              <a:rPr lang="en-US" dirty="0" err="1"/>
              <a:t>segala</a:t>
            </a:r>
            <a:r>
              <a:rPr lang="en-US" dirty="0"/>
              <a:t> </a:t>
            </a:r>
            <a:r>
              <a:rPr lang="en-US" dirty="0" err="1"/>
              <a:t>aspek</a:t>
            </a:r>
            <a:r>
              <a:rPr lang="en-US" dirty="0"/>
              <a:t> </a:t>
            </a:r>
            <a:r>
              <a:rPr lang="en-US" dirty="0" err="1"/>
              <a:t>interaksinya</a:t>
            </a:r>
            <a:endParaRPr lang="en-US" dirty="0"/>
          </a:p>
        </p:txBody>
      </p:sp>
    </p:spTree>
    <p:extLst>
      <p:ext uri="{BB962C8B-B14F-4D97-AF65-F5344CB8AC3E}">
        <p14:creationId xmlns:p14="http://schemas.microsoft.com/office/powerpoint/2010/main" val="3617082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80">
                                          <p:stCondLst>
                                            <p:cond delay="0"/>
                                          </p:stCondLst>
                                        </p:cTn>
                                        <p:tgtEl>
                                          <p:spTgt spid="3">
                                            <p:txEl>
                                              <p:pRg st="1" end="1"/>
                                            </p:txEl>
                                          </p:spTgt>
                                        </p:tgtEl>
                                      </p:cBhvr>
                                    </p:animEffect>
                                    <p:anim calcmode="lin" valueType="num">
                                      <p:cBhvr>
                                        <p:cTn id="2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1" end="1"/>
                                            </p:txEl>
                                          </p:spTgt>
                                        </p:tgtEl>
                                      </p:cBhvr>
                                      <p:to x="100000" y="60000"/>
                                    </p:animScale>
                                    <p:animScale>
                                      <p:cBhvr>
                                        <p:cTn id="35" dur="166" decel="50000">
                                          <p:stCondLst>
                                            <p:cond delay="676"/>
                                          </p:stCondLst>
                                        </p:cTn>
                                        <p:tgtEl>
                                          <p:spTgt spid="3">
                                            <p:txEl>
                                              <p:pRg st="1" end="1"/>
                                            </p:txEl>
                                          </p:spTgt>
                                        </p:tgtEl>
                                      </p:cBhvr>
                                      <p:to x="100000" y="100000"/>
                                    </p:animScale>
                                    <p:animScale>
                                      <p:cBhvr>
                                        <p:cTn id="36" dur="26">
                                          <p:stCondLst>
                                            <p:cond delay="1312"/>
                                          </p:stCondLst>
                                        </p:cTn>
                                        <p:tgtEl>
                                          <p:spTgt spid="3">
                                            <p:txEl>
                                              <p:pRg st="1" end="1"/>
                                            </p:txEl>
                                          </p:spTgt>
                                        </p:tgtEl>
                                      </p:cBhvr>
                                      <p:to x="100000" y="80000"/>
                                    </p:animScale>
                                    <p:animScale>
                                      <p:cBhvr>
                                        <p:cTn id="37" dur="166" decel="50000">
                                          <p:stCondLst>
                                            <p:cond delay="1338"/>
                                          </p:stCondLst>
                                        </p:cTn>
                                        <p:tgtEl>
                                          <p:spTgt spid="3">
                                            <p:txEl>
                                              <p:pRg st="1" end="1"/>
                                            </p:txEl>
                                          </p:spTgt>
                                        </p:tgtEl>
                                      </p:cBhvr>
                                      <p:to x="100000" y="100000"/>
                                    </p:animScale>
                                    <p:animScale>
                                      <p:cBhvr>
                                        <p:cTn id="38" dur="26">
                                          <p:stCondLst>
                                            <p:cond delay="1642"/>
                                          </p:stCondLst>
                                        </p:cTn>
                                        <p:tgtEl>
                                          <p:spTgt spid="3">
                                            <p:txEl>
                                              <p:pRg st="1" end="1"/>
                                            </p:txEl>
                                          </p:spTgt>
                                        </p:tgtEl>
                                      </p:cBhvr>
                                      <p:to x="100000" y="90000"/>
                                    </p:animScale>
                                    <p:animScale>
                                      <p:cBhvr>
                                        <p:cTn id="39" dur="166" decel="50000">
                                          <p:stCondLst>
                                            <p:cond delay="1668"/>
                                          </p:stCondLst>
                                        </p:cTn>
                                        <p:tgtEl>
                                          <p:spTgt spid="3">
                                            <p:txEl>
                                              <p:pRg st="1" end="1"/>
                                            </p:txEl>
                                          </p:spTgt>
                                        </p:tgtEl>
                                      </p:cBhvr>
                                      <p:to x="100000" y="100000"/>
                                    </p:animScale>
                                    <p:animScale>
                                      <p:cBhvr>
                                        <p:cTn id="40" dur="26">
                                          <p:stCondLst>
                                            <p:cond delay="1808"/>
                                          </p:stCondLst>
                                        </p:cTn>
                                        <p:tgtEl>
                                          <p:spTgt spid="3">
                                            <p:txEl>
                                              <p:pRg st="1" end="1"/>
                                            </p:txEl>
                                          </p:spTgt>
                                        </p:tgtEl>
                                      </p:cBhvr>
                                      <p:to x="100000" y="95000"/>
                                    </p:animScale>
                                    <p:animScale>
                                      <p:cBhvr>
                                        <p:cTn id="41" dur="166" decel="50000">
                                          <p:stCondLst>
                                            <p:cond delay="1834"/>
                                          </p:stCondLst>
                                        </p:cTn>
                                        <p:tgtEl>
                                          <p:spTgt spid="3">
                                            <p:txEl>
                                              <p:pRg st="1" end="1"/>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down)">
                                      <p:cBhvr>
                                        <p:cTn id="44" dur="580">
                                          <p:stCondLst>
                                            <p:cond delay="0"/>
                                          </p:stCondLst>
                                        </p:cTn>
                                        <p:tgtEl>
                                          <p:spTgt spid="3">
                                            <p:txEl>
                                              <p:pRg st="2" end="2"/>
                                            </p:txEl>
                                          </p:spTgt>
                                        </p:tgtEl>
                                      </p:cBhvr>
                                    </p:animEffect>
                                    <p:anim calcmode="lin" valueType="num">
                                      <p:cBhvr>
                                        <p:cTn id="4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2" end="2"/>
                                            </p:txEl>
                                          </p:spTgt>
                                        </p:tgtEl>
                                      </p:cBhvr>
                                      <p:to x="100000" y="60000"/>
                                    </p:animScale>
                                    <p:animScale>
                                      <p:cBhvr>
                                        <p:cTn id="51" dur="166" decel="50000">
                                          <p:stCondLst>
                                            <p:cond delay="676"/>
                                          </p:stCondLst>
                                        </p:cTn>
                                        <p:tgtEl>
                                          <p:spTgt spid="3">
                                            <p:txEl>
                                              <p:pRg st="2" end="2"/>
                                            </p:txEl>
                                          </p:spTgt>
                                        </p:tgtEl>
                                      </p:cBhvr>
                                      <p:to x="100000" y="100000"/>
                                    </p:animScale>
                                    <p:animScale>
                                      <p:cBhvr>
                                        <p:cTn id="52" dur="26">
                                          <p:stCondLst>
                                            <p:cond delay="1312"/>
                                          </p:stCondLst>
                                        </p:cTn>
                                        <p:tgtEl>
                                          <p:spTgt spid="3">
                                            <p:txEl>
                                              <p:pRg st="2" end="2"/>
                                            </p:txEl>
                                          </p:spTgt>
                                        </p:tgtEl>
                                      </p:cBhvr>
                                      <p:to x="100000" y="80000"/>
                                    </p:animScale>
                                    <p:animScale>
                                      <p:cBhvr>
                                        <p:cTn id="53" dur="166" decel="50000">
                                          <p:stCondLst>
                                            <p:cond delay="1338"/>
                                          </p:stCondLst>
                                        </p:cTn>
                                        <p:tgtEl>
                                          <p:spTgt spid="3">
                                            <p:txEl>
                                              <p:pRg st="2" end="2"/>
                                            </p:txEl>
                                          </p:spTgt>
                                        </p:tgtEl>
                                      </p:cBhvr>
                                      <p:to x="100000" y="100000"/>
                                    </p:animScale>
                                    <p:animScale>
                                      <p:cBhvr>
                                        <p:cTn id="54" dur="26">
                                          <p:stCondLst>
                                            <p:cond delay="1642"/>
                                          </p:stCondLst>
                                        </p:cTn>
                                        <p:tgtEl>
                                          <p:spTgt spid="3">
                                            <p:txEl>
                                              <p:pRg st="2" end="2"/>
                                            </p:txEl>
                                          </p:spTgt>
                                        </p:tgtEl>
                                      </p:cBhvr>
                                      <p:to x="100000" y="90000"/>
                                    </p:animScale>
                                    <p:animScale>
                                      <p:cBhvr>
                                        <p:cTn id="55" dur="166" decel="50000">
                                          <p:stCondLst>
                                            <p:cond delay="1668"/>
                                          </p:stCondLst>
                                        </p:cTn>
                                        <p:tgtEl>
                                          <p:spTgt spid="3">
                                            <p:txEl>
                                              <p:pRg st="2" end="2"/>
                                            </p:txEl>
                                          </p:spTgt>
                                        </p:tgtEl>
                                      </p:cBhvr>
                                      <p:to x="100000" y="100000"/>
                                    </p:animScale>
                                    <p:animScale>
                                      <p:cBhvr>
                                        <p:cTn id="56" dur="26">
                                          <p:stCondLst>
                                            <p:cond delay="1808"/>
                                          </p:stCondLst>
                                        </p:cTn>
                                        <p:tgtEl>
                                          <p:spTgt spid="3">
                                            <p:txEl>
                                              <p:pRg st="2" end="2"/>
                                            </p:txEl>
                                          </p:spTgt>
                                        </p:tgtEl>
                                      </p:cBhvr>
                                      <p:to x="100000" y="95000"/>
                                    </p:animScale>
                                    <p:animScale>
                                      <p:cBhvr>
                                        <p:cTn id="57"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FARMAKOLOGI</a:t>
            </a:r>
            <a:endParaRPr lang="en-US" sz="3600" dirty="0"/>
          </a:p>
        </p:txBody>
      </p:sp>
      <p:sp>
        <p:nvSpPr>
          <p:cNvPr id="3" name="Content Placeholder 2"/>
          <p:cNvSpPr>
            <a:spLocks noGrp="1"/>
          </p:cNvSpPr>
          <p:nvPr>
            <p:ph idx="1"/>
          </p:nvPr>
        </p:nvSpPr>
        <p:spPr>
          <a:xfrm>
            <a:off x="449695" y="1700808"/>
            <a:ext cx="7772400" cy="1862996"/>
          </a:xfrm>
        </p:spPr>
        <p:txBody>
          <a:bodyPr>
            <a:normAutofit/>
          </a:bodyPr>
          <a:lstStyle/>
          <a:p>
            <a:r>
              <a:rPr lang="en-US" sz="4400" dirty="0" err="1" smtClean="0"/>
              <a:t>Farmakokinetika</a:t>
            </a:r>
            <a:endParaRPr lang="en-US" sz="4400" dirty="0" smtClean="0"/>
          </a:p>
          <a:p>
            <a:r>
              <a:rPr lang="en-US" sz="4400" dirty="0" err="1" smtClean="0"/>
              <a:t>Farmakodinamika</a:t>
            </a:r>
            <a:endParaRPr lang="en-US" sz="4400" dirty="0"/>
          </a:p>
        </p:txBody>
      </p:sp>
    </p:spTree>
    <p:extLst>
      <p:ext uri="{BB962C8B-B14F-4D97-AF65-F5344CB8AC3E}">
        <p14:creationId xmlns:p14="http://schemas.microsoft.com/office/powerpoint/2010/main" val="1237177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 UNISA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UNISA_01</Template>
  <TotalTime>213</TotalTime>
  <Words>1534</Words>
  <Application>Microsoft Office PowerPoint</Application>
  <PresentationFormat>On-screen Show (4:3)</PresentationFormat>
  <Paragraphs>140</Paragraphs>
  <Slides>53</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53</vt:i4>
      </vt:variant>
    </vt:vector>
  </HeadingPairs>
  <TitlesOfParts>
    <vt:vector size="62" baseType="lpstr">
      <vt:lpstr>Arial Unicode MS</vt:lpstr>
      <vt:lpstr>Arial</vt:lpstr>
      <vt:lpstr>Calibri</vt:lpstr>
      <vt:lpstr>Tahoma</vt:lpstr>
      <vt:lpstr>Times New Roman</vt:lpstr>
      <vt:lpstr>Titillium</vt:lpstr>
      <vt:lpstr>Presentation UNISA_01</vt:lpstr>
      <vt:lpstr>1_Office Theme</vt:lpstr>
      <vt:lpstr>2_Office Theme</vt:lpstr>
      <vt:lpstr>PowerPoint Presentation</vt:lpstr>
      <vt:lpstr>PowerPoint Presentation</vt:lpstr>
      <vt:lpstr>PowerPoint Presentation</vt:lpstr>
      <vt:lpstr>PowerPoint Presentation</vt:lpstr>
      <vt:lpstr>PowerPoint Presentation</vt:lpstr>
      <vt:lpstr>APA SIH OBAT ITU ?</vt:lpstr>
      <vt:lpstr>Definisi</vt:lpstr>
      <vt:lpstr>FARMAKOLOGI ?</vt:lpstr>
      <vt:lpstr>FARMAKOLOGI</vt:lpstr>
      <vt:lpstr>FARMAKOKINETIKA</vt:lpstr>
      <vt:lpstr>Farmakokinetik </vt:lpstr>
      <vt:lpstr>PowerPoint Presentation</vt:lpstr>
      <vt:lpstr>PowerPoint Presentation</vt:lpstr>
      <vt:lpstr>PowerPoint Presentation</vt:lpstr>
      <vt:lpstr>Absorbsi</vt:lpstr>
      <vt:lpstr>First Pass Metabolism</vt:lpstr>
      <vt:lpstr>Distribusi</vt:lpstr>
      <vt:lpstr>Metabolisme</vt:lpstr>
      <vt:lpstr>PowerPoint Presentation</vt:lpstr>
      <vt:lpstr>PowerPoint Presentation</vt:lpstr>
      <vt:lpstr>Eksresi</vt:lpstr>
      <vt:lpstr>PowerPoint Presentation</vt:lpstr>
      <vt:lpstr>FARMAKOKINETIKA BY CONDITION</vt:lpstr>
      <vt:lpstr>PowerPoint Presentation</vt:lpstr>
      <vt:lpstr>Farmakodinamik</vt:lpstr>
      <vt:lpstr>Reaksi Pemberian Obat</vt:lpstr>
      <vt:lpstr>Efek Obat</vt:lpstr>
      <vt:lpstr>Farmakodinamika dan Farmakokinetika ibu hamil</vt:lpstr>
      <vt:lpstr>OBAT —&gt; DARAH (PLASMA) —&gt; TEMPAT KERJA —&gt; EFEK</vt:lpstr>
      <vt:lpstr>Perubahan Farmakokinetika</vt:lpstr>
      <vt:lpstr>Absorbsi (Saluran Cerna)</vt:lpstr>
      <vt:lpstr>Absorbsi Paru</vt:lpstr>
      <vt:lpstr>Distribusi</vt:lpstr>
      <vt:lpstr>Pengikatan Protein</vt:lpstr>
      <vt:lpstr>Metabolisme - Eliminasi</vt:lpstr>
      <vt:lpstr>Eliminasi Ginjal (Eksresi)</vt:lpstr>
      <vt:lpstr>Perubahan Farmakodinamika</vt:lpstr>
      <vt:lpstr>Mekanisme Kerja Obat dalam Tubuh</vt:lpstr>
      <vt:lpstr>PowerPoint Presentation</vt:lpstr>
      <vt:lpstr>PowerPoint Presentation</vt:lpstr>
      <vt:lpstr>PowerPoint Presentation</vt:lpstr>
      <vt:lpstr>Thalidomide Case</vt:lpstr>
      <vt:lpstr>Tragedi Thalidomide</vt:lpstr>
      <vt:lpstr>KLASIFIKASI KEAMANAN OBAT  PADA KEHAMILAN (FDA)</vt:lpstr>
      <vt:lpstr>PowerPoint Presentation</vt:lpstr>
      <vt:lpstr>PowerPoint Presentation</vt:lpstr>
      <vt:lpstr>FARMAKOKINETIKA – FARMAKODINAMIKA PADA ANAK (Berdasarkan Rute Pemberian)</vt:lpstr>
      <vt:lpstr>Rute melalui suntikan </vt:lpstr>
      <vt:lpstr>Rute transdermal </vt:lpstr>
      <vt:lpstr>Rute Rektal </vt:lpstr>
      <vt:lpstr>Rute inhalasi</vt:lpstr>
      <vt:lpstr>TERIMA KASIH</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27</cp:revision>
  <dcterms:created xsi:type="dcterms:W3CDTF">2018-06-25T02:53:00Z</dcterms:created>
  <dcterms:modified xsi:type="dcterms:W3CDTF">2020-03-07T02:05:45Z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