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handoutMasterIdLst>
    <p:handoutMasterId r:id="rId58"/>
  </p:handoutMasterIdLst>
  <p:sldIdLst>
    <p:sldId id="257" r:id="rId5"/>
    <p:sldId id="258" r:id="rId6"/>
    <p:sldId id="259" r:id="rId7"/>
    <p:sldId id="264" r:id="rId8"/>
    <p:sldId id="302" r:id="rId9"/>
    <p:sldId id="303" r:id="rId10"/>
    <p:sldId id="304" r:id="rId11"/>
    <p:sldId id="305" r:id="rId12"/>
    <p:sldId id="306" r:id="rId13"/>
    <p:sldId id="308" r:id="rId14"/>
    <p:sldId id="311" r:id="rId15"/>
    <p:sldId id="309" r:id="rId16"/>
    <p:sldId id="310" r:id="rId17"/>
    <p:sldId id="312" r:id="rId18"/>
    <p:sldId id="313" r:id="rId19"/>
    <p:sldId id="314" r:id="rId20"/>
    <p:sldId id="315" r:id="rId21"/>
    <p:sldId id="317" r:id="rId22"/>
    <p:sldId id="319" r:id="rId23"/>
    <p:sldId id="320" r:id="rId24"/>
    <p:sldId id="321" r:id="rId25"/>
    <p:sldId id="322" r:id="rId26"/>
    <p:sldId id="344"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5" r:id="rId45"/>
    <p:sldId id="346" r:id="rId46"/>
    <p:sldId id="347" r:id="rId47"/>
    <p:sldId id="348" r:id="rId48"/>
    <p:sldId id="349" r:id="rId49"/>
    <p:sldId id="350" r:id="rId50"/>
    <p:sldId id="351" r:id="rId51"/>
    <p:sldId id="340" r:id="rId52"/>
    <p:sldId id="341" r:id="rId53"/>
    <p:sldId id="342" r:id="rId54"/>
    <p:sldId id="307" r:id="rId55"/>
    <p:sldId id="343" r:id="rId5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470" autoAdjust="0"/>
  </p:normalViewPr>
  <p:slideViewPr>
    <p:cSldViewPr showGuides="1">
      <p:cViewPr varScale="1">
        <p:scale>
          <a:sx n="63" d="100"/>
          <a:sy n="63" d="100"/>
        </p:scale>
        <p:origin x="1008" y="78"/>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3/14/2020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3/14/2020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28640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BB98AFB-CB0D-4DFE-87B9-B4B0D0DE73CD}" type="slidenum">
              <a:rPr lang="id-ID" smtClean="0"/>
              <a:t>2</a:t>
            </a:fld>
            <a:endParaRPr lang="id-ID" dirty="0"/>
          </a:p>
        </p:txBody>
      </p:sp>
    </p:spTree>
    <p:extLst>
      <p:ext uri="{BB962C8B-B14F-4D97-AF65-F5344CB8AC3E}">
        <p14:creationId xmlns:p14="http://schemas.microsoft.com/office/powerpoint/2010/main" val="27047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a:xfrm>
            <a:off x="1065213" y="6432551"/>
            <a:ext cx="5653087" cy="273049"/>
          </a:xfrm>
        </p:spPr>
        <p:txBody>
          <a:bodyPr/>
          <a:lstStyle>
            <a:lvl1pPr>
              <a:defRPr>
                <a:effectLst/>
              </a:defRPr>
            </a:lvl1pPr>
          </a:lstStyle>
          <a:p>
            <a:r>
              <a:rPr lang="en-US" dirty="0"/>
              <a:t>Add a footer</a:t>
            </a:r>
          </a:p>
        </p:txBody>
      </p:sp>
      <p:sp>
        <p:nvSpPr>
          <p:cNvPr id="4" name="Date Placeholder 3"/>
          <p:cNvSpPr>
            <a:spLocks noGrp="1"/>
          </p:cNvSpPr>
          <p:nvPr>
            <p:ph type="dt" sz="half" idx="10"/>
          </p:nvPr>
        </p:nvSpPr>
        <p:spPr>
          <a:xfrm>
            <a:off x="6932612" y="6432551"/>
            <a:ext cx="1371600" cy="273049"/>
          </a:xfrm>
        </p:spPr>
        <p:txBody>
          <a:bodyPr/>
          <a:lstStyle/>
          <a:p>
            <a:fld id="{3E0FA9E5-6744-4841-888F-9E7CC0C2B7EC}" type="datetimeFigureOut">
              <a:rPr lang="en-US" smtClean="0"/>
              <a:t>3/14/2020</a:t>
            </a:fld>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3/14/2020</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fld id="{3E0FA9E5-6744-4841-888F-9E7CC0C2B7EC}" type="datetimeFigureOut">
              <a:rPr lang="en-US" smtClean="0"/>
              <a:pPr/>
              <a:t>3/14/2020</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drozindonesiatranstv.blogspot.com/2014/06/khasiat-beras-merah-untuk-diabetes.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drozindonesiatranstv.blogspot.com/2014/05/tips-obat-alami-hilangkan-pegal-da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1764" y="955203"/>
            <a:ext cx="6829398" cy="1131169"/>
          </a:xfrm>
        </p:spPr>
        <p:txBody>
          <a:bodyPr>
            <a:noAutofit/>
          </a:bodyPr>
          <a:lstStyle/>
          <a:p>
            <a:r>
              <a:rPr lang="id-ID" sz="5400" dirty="0" smtClean="0">
                <a:solidFill>
                  <a:srgbClr val="0D5F0D"/>
                </a:solidFill>
              </a:rPr>
              <a:t>Konsumsi Obat dan Nutrisi Kehamilan</a:t>
            </a:r>
            <a:endParaRPr lang="en-US" sz="5400" dirty="0">
              <a:solidFill>
                <a:srgbClr val="0D5F0D"/>
              </a:solidFill>
            </a:endParaRPr>
          </a:p>
        </p:txBody>
      </p:sp>
      <p:sp>
        <p:nvSpPr>
          <p:cNvPr id="3" name="Content Placeholder 2"/>
          <p:cNvSpPr>
            <a:spLocks noGrp="1"/>
          </p:cNvSpPr>
          <p:nvPr>
            <p:ph type="subTitle" idx="1"/>
          </p:nvPr>
        </p:nvSpPr>
        <p:spPr>
          <a:xfrm>
            <a:off x="333772" y="2086372"/>
            <a:ext cx="5029201" cy="1397000"/>
          </a:xfrm>
        </p:spPr>
        <p:txBody>
          <a:bodyPr/>
          <a:lstStyle/>
          <a:p>
            <a:r>
              <a:rPr lang="id-ID" dirty="0" smtClean="0"/>
              <a:t>Arif Yusuf Wicaksana, </a:t>
            </a:r>
            <a:r>
              <a:rPr lang="id-ID" dirty="0" smtClean="0"/>
              <a:t>M</a:t>
            </a:r>
            <a:r>
              <a:rPr lang="id-ID" dirty="0" smtClean="0"/>
              <a:t>.Sc., </a:t>
            </a:r>
            <a:r>
              <a:rPr lang="id-ID" dirty="0" smtClean="0"/>
              <a:t>Apt</a:t>
            </a:r>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764" y="264592"/>
            <a:ext cx="2611360" cy="2520280"/>
          </a:xfrm>
          <a:prstGeom prst="rect">
            <a:avLst/>
          </a:prstGeom>
          <a:effectLst>
            <a:glow rad="444500">
              <a:schemeClr val="accent1">
                <a:lumMod val="50000"/>
                <a:alpha val="40000"/>
              </a:schemeClr>
            </a:glow>
            <a:outerShdw blurRad="406400" dist="76200" dir="5220000" algn="tl" rotWithShape="0">
              <a:prstClr val="black">
                <a:alpha val="40000"/>
              </a:prstClr>
            </a:outerShdw>
          </a:effectLst>
        </p:spPr>
      </p:pic>
      <p:pic>
        <p:nvPicPr>
          <p:cNvPr id="1026" name="Picture 2" descr="https://moko31.files.wordpress.com/2010/04/obh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772" y="4365104"/>
            <a:ext cx="2999993" cy="2249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lcium-during-pregnency.jpg (413×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2124" y="4365104"/>
            <a:ext cx="3204303" cy="224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96" y="764704"/>
            <a:ext cx="10081120" cy="5486400"/>
          </a:xfrm>
        </p:spPr>
        <p:txBody>
          <a:bodyPr>
            <a:normAutofit/>
          </a:bodyPr>
          <a:lstStyle/>
          <a:p>
            <a:r>
              <a:rPr lang="id-ID" sz="2800" dirty="0"/>
              <a:t>Kategori A = Aman untuk janin</a:t>
            </a:r>
          </a:p>
          <a:p>
            <a:r>
              <a:rPr lang="id-ID" sz="2800" dirty="0"/>
              <a:t>Kategori B = Cukup aman untuk janin</a:t>
            </a:r>
          </a:p>
          <a:p>
            <a:r>
              <a:rPr lang="id-ID" sz="2800" dirty="0"/>
              <a:t>Kategori C = Digunakan jika perlu, kemungkinan bisa ada efek samping pada janin</a:t>
            </a:r>
          </a:p>
          <a:p>
            <a:r>
              <a:rPr lang="id-ID" sz="2800" dirty="0"/>
              <a:t>Kategori D = Digunakan jika darurat, bisa terjadi efek samping pada janin</a:t>
            </a:r>
          </a:p>
          <a:p>
            <a:r>
              <a:rPr lang="id-ID" sz="2800" dirty="0"/>
              <a:t>Kategori X = Tidak pernah digunakan dan sangat berbahaya bagi janin</a:t>
            </a:r>
          </a:p>
        </p:txBody>
      </p:sp>
    </p:spTree>
    <p:extLst>
      <p:ext uri="{BB962C8B-B14F-4D97-AF65-F5344CB8AC3E}">
        <p14:creationId xmlns:p14="http://schemas.microsoft.com/office/powerpoint/2010/main" val="397567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7410" name="Picture 2" descr="http://ijinsehat.com/wp-content/uploads/2016/12/Informasi-sebenarnya-tentang-obat-aborsi-misoprost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1600200"/>
            <a:ext cx="9557096" cy="39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06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a:solidFill>
                  <a:srgbClr val="00B050"/>
                </a:solidFill>
              </a:rPr>
              <a:t>- Kategori A</a:t>
            </a:r>
            <a:r>
              <a:rPr lang="id-ID" i="1" dirty="0" smtClean="0">
                <a:solidFill>
                  <a:srgbClr val="00B050"/>
                </a:solidFill>
              </a:rPr>
              <a:t>:</a:t>
            </a:r>
            <a:endParaRPr lang="id-ID" dirty="0"/>
          </a:p>
        </p:txBody>
      </p:sp>
      <p:sp>
        <p:nvSpPr>
          <p:cNvPr id="3" name="Content Placeholder 2"/>
          <p:cNvSpPr>
            <a:spLocks noGrp="1"/>
          </p:cNvSpPr>
          <p:nvPr>
            <p:ph idx="1"/>
          </p:nvPr>
        </p:nvSpPr>
        <p:spPr/>
        <p:txBody>
          <a:bodyPr>
            <a:normAutofit/>
          </a:bodyPr>
          <a:lstStyle/>
          <a:p>
            <a:r>
              <a:rPr lang="id-ID" sz="2800" dirty="0" smtClean="0"/>
              <a:t>Adalah </a:t>
            </a:r>
            <a:r>
              <a:rPr lang="id-ID" sz="2800" dirty="0"/>
              <a:t>obat-obat yang telah banyak digunakan oleh wanita hamil tanpa disertai kenaikan frekuensi malformasi janin atau pengaruh buruk lannya (ex: parasetamol, penisilin, eritromisin, glikosida jantung, isoniazid serta bahan-bahan hemopoetik seperti besi dan asam folat.)</a:t>
            </a:r>
          </a:p>
          <a:p>
            <a:endParaRPr lang="id-ID" sz="2800" dirty="0"/>
          </a:p>
        </p:txBody>
      </p:sp>
    </p:spTree>
    <p:extLst>
      <p:ext uri="{BB962C8B-B14F-4D97-AF65-F5344CB8AC3E}">
        <p14:creationId xmlns:p14="http://schemas.microsoft.com/office/powerpoint/2010/main" val="4152249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a:solidFill>
                  <a:srgbClr val="00B050"/>
                </a:solidFill>
              </a:rPr>
              <a:t>- Kategori </a:t>
            </a:r>
            <a:r>
              <a:rPr lang="id-ID" i="1" dirty="0" smtClean="0">
                <a:solidFill>
                  <a:srgbClr val="00B050"/>
                </a:solidFill>
              </a:rPr>
              <a:t>B:</a:t>
            </a:r>
            <a:endParaRPr lang="id-ID" dirty="0"/>
          </a:p>
        </p:txBody>
      </p:sp>
      <p:sp>
        <p:nvSpPr>
          <p:cNvPr id="3" name="Content Placeholder 2"/>
          <p:cNvSpPr>
            <a:spLocks noGrp="1"/>
          </p:cNvSpPr>
          <p:nvPr>
            <p:ph idx="1"/>
          </p:nvPr>
        </p:nvSpPr>
        <p:spPr>
          <a:xfrm>
            <a:off x="405780" y="1828800"/>
            <a:ext cx="9937104" cy="4191000"/>
          </a:xfrm>
        </p:spPr>
        <p:txBody>
          <a:bodyPr>
            <a:noAutofit/>
          </a:bodyPr>
          <a:lstStyle/>
          <a:p>
            <a:pPr algn="just"/>
            <a:r>
              <a:rPr lang="id-ID" dirty="0"/>
              <a:t>Meliputi obat-obat yang pengalaman pemakainya pada wanita hamil masih terbatas, tetapi tidak terbukti meningkatkan frekuensi malformasi atau pengaruh buruk lainnya pada janin.</a:t>
            </a:r>
          </a:p>
          <a:p>
            <a:pPr algn="just"/>
            <a:r>
              <a:rPr lang="id-ID" b="1" u="sng" dirty="0"/>
              <a:t>B1</a:t>
            </a:r>
            <a:r>
              <a:rPr lang="id-ID" dirty="0"/>
              <a:t> : Dari penelitian pada hewan tidak terbukti meningkatnya kejadian kerusakan janin (fetal damage). Contoh simetidin, dipiridamol, dan spektinomisin.</a:t>
            </a:r>
          </a:p>
          <a:p>
            <a:pPr algn="just"/>
            <a:r>
              <a:rPr lang="id-ID" b="1" u="sng" dirty="0"/>
              <a:t>B2</a:t>
            </a:r>
            <a:r>
              <a:rPr lang="id-ID" dirty="0"/>
              <a:t> : Data dari penilitian pada hewan belum memadai, tetapi ada petunjuk tidak meningkatnya kejadian kerusakan janin. Contoh ikarsilin, amfoterisin, dopamin, asetilkistein, dan alkaloid belladonna.</a:t>
            </a:r>
          </a:p>
          <a:p>
            <a:pPr algn="just"/>
            <a:r>
              <a:rPr lang="id-ID" b="1" u="sng" dirty="0"/>
              <a:t>B3</a:t>
            </a:r>
            <a:r>
              <a:rPr lang="id-ID" dirty="0"/>
              <a:t> : Penelitian pada hewan menunjukkan peningkatan kejadian kerusakan janin, tetapi belum tentu bermakna pada manusia. Contoh adalah karbamazepin, pirimetamin, griseofulvin, trimetoprim, dan mebendazol.</a:t>
            </a:r>
          </a:p>
          <a:p>
            <a:pPr marL="45720" indent="0" algn="just">
              <a:buNone/>
            </a:pPr>
            <a:r>
              <a:rPr lang="id-ID" dirty="0"/>
              <a:t/>
            </a:r>
            <a:br>
              <a:rPr lang="id-ID" dirty="0"/>
            </a:br>
            <a:endParaRPr lang="id-ID" dirty="0"/>
          </a:p>
        </p:txBody>
      </p:sp>
    </p:spTree>
    <p:extLst>
      <p:ext uri="{BB962C8B-B14F-4D97-AF65-F5344CB8AC3E}">
        <p14:creationId xmlns:p14="http://schemas.microsoft.com/office/powerpoint/2010/main" val="2963836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a:solidFill>
                  <a:srgbClr val="00B050"/>
                </a:solidFill>
              </a:rPr>
              <a:t>- Kategori C</a:t>
            </a:r>
            <a:r>
              <a:rPr lang="id-ID" i="1" dirty="0" smtClean="0">
                <a:solidFill>
                  <a:srgbClr val="00B050"/>
                </a:solidFill>
              </a:rPr>
              <a:t>:</a:t>
            </a:r>
            <a:endParaRPr lang="id-ID" dirty="0"/>
          </a:p>
        </p:txBody>
      </p:sp>
      <p:sp>
        <p:nvSpPr>
          <p:cNvPr id="3" name="Content Placeholder 2"/>
          <p:cNvSpPr>
            <a:spLocks noGrp="1"/>
          </p:cNvSpPr>
          <p:nvPr>
            <p:ph idx="1"/>
          </p:nvPr>
        </p:nvSpPr>
        <p:spPr>
          <a:xfrm>
            <a:off x="1065212" y="1828800"/>
            <a:ext cx="7477472" cy="4191000"/>
          </a:xfrm>
        </p:spPr>
        <p:txBody>
          <a:bodyPr>
            <a:noAutofit/>
          </a:bodyPr>
          <a:lstStyle/>
          <a:p>
            <a:pPr marL="45720" indent="0" algn="just">
              <a:buNone/>
            </a:pPr>
            <a:r>
              <a:rPr lang="id-ID" sz="2800" dirty="0" smtClean="0"/>
              <a:t>	Merupakan </a:t>
            </a:r>
            <a:r>
              <a:rPr lang="id-ID" sz="2800" dirty="0"/>
              <a:t>obat-obat yang dapat memberi pengaruh buruk pada janin tanpa disertai malformasi anatomik semata-mata karena efek farmakologiknya. Umumnya bersifat reversibel (membaik kembali). </a:t>
            </a:r>
            <a:r>
              <a:rPr lang="id-ID" sz="2800" dirty="0" smtClean="0"/>
              <a:t>Contoh </a:t>
            </a:r>
            <a:r>
              <a:rPr lang="id-ID" sz="2800" i="1" dirty="0"/>
              <a:t>analgetik-narkotik, fenotiazin, rifampisin, aspirin, antiinflamasi </a:t>
            </a:r>
            <a:r>
              <a:rPr lang="id-ID" sz="2800" i="1" dirty="0" smtClean="0"/>
              <a:t>non-steroid dan diuretik</a:t>
            </a:r>
            <a:r>
              <a:rPr lang="id-ID" sz="2800" dirty="0"/>
              <a:t/>
            </a:r>
            <a:br>
              <a:rPr lang="id-ID" sz="2800" dirty="0"/>
            </a:br>
            <a:endParaRPr lang="id-ID" sz="2800" dirty="0"/>
          </a:p>
        </p:txBody>
      </p:sp>
    </p:spTree>
    <p:extLst>
      <p:ext uri="{BB962C8B-B14F-4D97-AF65-F5344CB8AC3E}">
        <p14:creationId xmlns:p14="http://schemas.microsoft.com/office/powerpoint/2010/main" val="1047510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a:solidFill>
                  <a:srgbClr val="00B050"/>
                </a:solidFill>
              </a:rPr>
              <a:t>- Kategori </a:t>
            </a:r>
            <a:r>
              <a:rPr lang="id-ID" i="1" dirty="0" smtClean="0">
                <a:solidFill>
                  <a:srgbClr val="00B050"/>
                </a:solidFill>
              </a:rPr>
              <a:t>D:</a:t>
            </a:r>
            <a:endParaRPr lang="id-ID" dirty="0"/>
          </a:p>
        </p:txBody>
      </p:sp>
      <p:sp>
        <p:nvSpPr>
          <p:cNvPr id="3" name="Content Placeholder 2"/>
          <p:cNvSpPr>
            <a:spLocks noGrp="1"/>
          </p:cNvSpPr>
          <p:nvPr>
            <p:ph idx="1"/>
          </p:nvPr>
        </p:nvSpPr>
        <p:spPr>
          <a:xfrm>
            <a:off x="1065212" y="1828800"/>
            <a:ext cx="9421688" cy="4191000"/>
          </a:xfrm>
        </p:spPr>
        <p:txBody>
          <a:bodyPr>
            <a:noAutofit/>
          </a:bodyPr>
          <a:lstStyle/>
          <a:p>
            <a:pPr algn="just"/>
            <a:r>
              <a:rPr lang="id-ID" sz="2400" dirty="0"/>
              <a:t>Obat-obat yang terbukti menyebabkan meningkatnya kejadian malformasi janin pada manusia atau menyebabkan kerusakan janin yang bersifat ireversibel (tidak dapat membaik kembali). Obat-obat dalam kategori ini jugamempunyai efek farmakologik yang merugikan terhadap janin. </a:t>
            </a:r>
            <a:endParaRPr lang="id-ID" sz="2400" dirty="0" smtClean="0"/>
          </a:p>
          <a:p>
            <a:pPr algn="just"/>
            <a:r>
              <a:rPr lang="id-ID" sz="2400" dirty="0" smtClean="0"/>
              <a:t>Misalnya</a:t>
            </a:r>
            <a:r>
              <a:rPr lang="id-ID" sz="2400" dirty="0"/>
              <a:t>: androgen, fenitoin, </a:t>
            </a:r>
            <a:r>
              <a:rPr lang="id-ID" sz="2400" dirty="0" smtClean="0"/>
              <a:t>pirimidon, fenobarbiton</a:t>
            </a:r>
            <a:r>
              <a:rPr lang="id-ID" sz="2400" dirty="0"/>
              <a:t>, kinin, klonazepam, valproat, steroid anabolik, dan </a:t>
            </a:r>
            <a:r>
              <a:rPr lang="id-ID" sz="2400" dirty="0" smtClean="0"/>
              <a:t>antikoagulansia, </a:t>
            </a:r>
            <a:r>
              <a:rPr lang="id-ID" altLang="id-ID" sz="2400" dirty="0" smtClean="0"/>
              <a:t>C</a:t>
            </a:r>
            <a:r>
              <a:rPr lang="sv-SE" altLang="id-ID" sz="2400" dirty="0" smtClean="0"/>
              <a:t>aptopril </a:t>
            </a:r>
            <a:r>
              <a:rPr lang="sv-SE" altLang="id-ID" sz="2400" dirty="0"/>
              <a:t>(antihipertensi, gol ACE </a:t>
            </a:r>
            <a:r>
              <a:rPr lang="sv-SE" altLang="id-ID" sz="2400" dirty="0" smtClean="0"/>
              <a:t>Inhibitor)</a:t>
            </a:r>
            <a:r>
              <a:rPr lang="id-ID" altLang="id-ID" sz="2400" dirty="0" smtClean="0"/>
              <a:t> </a:t>
            </a:r>
            <a:r>
              <a:rPr lang="sv-SE" altLang="id-ID" sz="2400" dirty="0" smtClean="0"/>
              <a:t>Losartan</a:t>
            </a:r>
            <a:r>
              <a:rPr lang="sv-SE" altLang="id-ID" sz="2400" dirty="0"/>
              <a:t>, Valsartan (antihipertensi, gol Angiotensin II Reseptor Antagonis) </a:t>
            </a:r>
            <a:r>
              <a:rPr lang="sv-SE" altLang="id-ID" sz="2400" dirty="0" smtClean="0"/>
              <a:t>Doksisiklin</a:t>
            </a:r>
            <a:r>
              <a:rPr lang="sv-SE" altLang="id-ID" sz="2400" dirty="0"/>
              <a:t>, Minosiklin, Tetrasiklin (antibiotika, gol </a:t>
            </a:r>
            <a:r>
              <a:rPr lang="sv-SE" altLang="id-ID" sz="2400" dirty="0" smtClean="0"/>
              <a:t>Tetrasiklin)</a:t>
            </a:r>
            <a:r>
              <a:rPr lang="id-ID" altLang="id-ID" sz="2400" dirty="0" smtClean="0"/>
              <a:t> </a:t>
            </a:r>
            <a:r>
              <a:rPr lang="sv-SE" altLang="id-ID" sz="2400" dirty="0" smtClean="0"/>
              <a:t>Amikasin</a:t>
            </a:r>
            <a:r>
              <a:rPr lang="sv-SE" altLang="id-ID" sz="2400" dirty="0"/>
              <a:t>, Gentamisin, Kanamisin, Neomisin (antibiotika, gol aminoglikosid)</a:t>
            </a:r>
            <a:endParaRPr lang="id-ID" sz="2400" dirty="0"/>
          </a:p>
          <a:p>
            <a:pPr marL="45720" indent="0" algn="just">
              <a:buNone/>
            </a:pPr>
            <a:r>
              <a:rPr lang="id-ID" sz="2400" dirty="0"/>
              <a:t/>
            </a:r>
            <a:br>
              <a:rPr lang="id-ID" sz="2400" dirty="0"/>
            </a:br>
            <a:endParaRPr lang="id-ID" sz="2400" dirty="0"/>
          </a:p>
        </p:txBody>
      </p:sp>
    </p:spTree>
    <p:extLst>
      <p:ext uri="{BB962C8B-B14F-4D97-AF65-F5344CB8AC3E}">
        <p14:creationId xmlns:p14="http://schemas.microsoft.com/office/powerpoint/2010/main" val="2776682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a:solidFill>
                  <a:srgbClr val="00B050"/>
                </a:solidFill>
              </a:rPr>
              <a:t>- Kategori X</a:t>
            </a:r>
            <a:r>
              <a:rPr lang="id-ID" i="1" dirty="0" smtClean="0">
                <a:solidFill>
                  <a:srgbClr val="00B050"/>
                </a:solidFill>
              </a:rPr>
              <a:t>:</a:t>
            </a:r>
            <a:endParaRPr lang="id-ID" dirty="0"/>
          </a:p>
        </p:txBody>
      </p:sp>
      <p:sp>
        <p:nvSpPr>
          <p:cNvPr id="3" name="Content Placeholder 2"/>
          <p:cNvSpPr>
            <a:spLocks noGrp="1"/>
          </p:cNvSpPr>
          <p:nvPr>
            <p:ph idx="1"/>
          </p:nvPr>
        </p:nvSpPr>
        <p:spPr>
          <a:xfrm>
            <a:off x="1071409" y="1772816"/>
            <a:ext cx="10009112" cy="4191000"/>
          </a:xfrm>
        </p:spPr>
        <p:txBody>
          <a:bodyPr>
            <a:noAutofit/>
          </a:bodyPr>
          <a:lstStyle/>
          <a:p>
            <a:r>
              <a:rPr lang="sv-SE" altLang="id-ID" sz="2400" dirty="0"/>
              <a:t>Kategori X : Obat-obat yang berisiko tinggi menyebabkan kerusakan permanen pada janin. Obat-obat ini sebaiknya tidak digunakan pada kehamilan atau keadaan dimana seorang wanita diperkirakan telah hamil. </a:t>
            </a:r>
            <a:endParaRPr lang="id-ID" altLang="id-ID" sz="2400" dirty="0" smtClean="0"/>
          </a:p>
          <a:p>
            <a:r>
              <a:rPr lang="sv-SE" altLang="id-ID" sz="2400" dirty="0" smtClean="0"/>
              <a:t>Salah </a:t>
            </a:r>
            <a:r>
              <a:rPr lang="sv-SE" altLang="id-ID" sz="2400" dirty="0"/>
              <a:t>satu obat dalam kategori X </a:t>
            </a:r>
            <a:r>
              <a:rPr lang="sv-SE" altLang="id-ID" sz="2400" dirty="0" smtClean="0"/>
              <a:t>adalah</a:t>
            </a:r>
            <a:r>
              <a:rPr lang="id-ID" altLang="id-ID" sz="2400" dirty="0" smtClean="0"/>
              <a:t> </a:t>
            </a:r>
            <a:r>
              <a:rPr lang="sv-SE" altLang="id-ID" sz="2400" dirty="0" smtClean="0"/>
              <a:t>:</a:t>
            </a:r>
            <a:r>
              <a:rPr lang="id-ID" altLang="id-ID" sz="2400" dirty="0" smtClean="0"/>
              <a:t> </a:t>
            </a:r>
            <a:r>
              <a:rPr lang="sv-SE" altLang="id-ID" sz="2400" dirty="0" smtClean="0"/>
              <a:t>Misoprostol </a:t>
            </a:r>
            <a:r>
              <a:rPr lang="sv-SE" altLang="id-ID" sz="2400" dirty="0"/>
              <a:t>(Obat Maag</a:t>
            </a:r>
            <a:r>
              <a:rPr lang="sv-SE" altLang="id-ID" sz="2400" dirty="0" smtClean="0"/>
              <a:t>)</a:t>
            </a:r>
            <a:r>
              <a:rPr lang="id-ID" altLang="id-ID" sz="2400" dirty="0" smtClean="0"/>
              <a:t>, </a:t>
            </a:r>
            <a:r>
              <a:rPr lang="id-ID" sz="2400" dirty="0"/>
              <a:t>isotretionin dan dietilstilbestrol.</a:t>
            </a:r>
            <a:br>
              <a:rPr lang="id-ID" sz="2400" dirty="0"/>
            </a:br>
            <a:endParaRPr lang="id-ID" sz="2400" dirty="0"/>
          </a:p>
        </p:txBody>
      </p:sp>
    </p:spTree>
    <p:extLst>
      <p:ext uri="{BB962C8B-B14F-4D97-AF65-F5344CB8AC3E}">
        <p14:creationId xmlns:p14="http://schemas.microsoft.com/office/powerpoint/2010/main" val="2083721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grpSp>
        <p:nvGrpSpPr>
          <p:cNvPr id="4" name="Group 2"/>
          <p:cNvGrpSpPr>
            <a:grpSpLocks/>
          </p:cNvGrpSpPr>
          <p:nvPr/>
        </p:nvGrpSpPr>
        <p:grpSpPr bwMode="auto">
          <a:xfrm>
            <a:off x="2916238" y="260648"/>
            <a:ext cx="5194398" cy="6264695"/>
            <a:chOff x="1837" y="659"/>
            <a:chExt cx="1524" cy="2845"/>
          </a:xfrm>
        </p:grpSpPr>
        <p:grpSp>
          <p:nvGrpSpPr>
            <p:cNvPr id="5" name="Group 3"/>
            <p:cNvGrpSpPr>
              <a:grpSpLocks/>
            </p:cNvGrpSpPr>
            <p:nvPr/>
          </p:nvGrpSpPr>
          <p:grpSpPr bwMode="auto">
            <a:xfrm>
              <a:off x="1900" y="1632"/>
              <a:ext cx="1440" cy="1872"/>
              <a:chOff x="528" y="2160"/>
              <a:chExt cx="1344" cy="1776"/>
            </a:xfrm>
          </p:grpSpPr>
          <p:sp>
            <p:nvSpPr>
              <p:cNvPr id="8" name="AutoShape 4"/>
              <p:cNvSpPr>
                <a:spLocks noChangeArrowheads="1"/>
              </p:cNvSpPr>
              <p:nvPr/>
            </p:nvSpPr>
            <p:spPr bwMode="auto">
              <a:xfrm>
                <a:off x="528" y="2160"/>
                <a:ext cx="1344" cy="1776"/>
              </a:xfrm>
              <a:prstGeom prst="bevel">
                <a:avLst>
                  <a:gd name="adj" fmla="val 12500"/>
                </a:avLst>
              </a:prstGeom>
              <a:solidFill>
                <a:schemeClr val="bg1"/>
              </a:solidFill>
              <a:ln w="9525">
                <a:noFill/>
                <a:miter lim="800000"/>
                <a:headEnd type="none" w="sm" len="sm"/>
                <a:tailEnd type="none" w="sm" len="sm"/>
              </a:ln>
            </p:spPr>
            <p:txBody>
              <a:bodyPr wrap="none" anchor="ctr"/>
              <a:lstStyle/>
              <a:p>
                <a:endParaRPr lang="id-ID"/>
              </a:p>
            </p:txBody>
          </p:sp>
          <p:pic>
            <p:nvPicPr>
              <p:cNvPr id="9" name="Picture 5" descr="cervix carcinoma"/>
              <p:cNvPicPr>
                <a:picLocks noChangeAspect="1" noChangeArrowheads="1"/>
              </p:cNvPicPr>
              <p:nvPr/>
            </p:nvPicPr>
            <p:blipFill>
              <a:blip r:embed="rId2" cstate="print"/>
              <a:srcRect/>
              <a:stretch>
                <a:fillRect/>
              </a:stretch>
            </p:blipFill>
            <p:spPr bwMode="auto">
              <a:xfrm>
                <a:off x="713" y="2354"/>
                <a:ext cx="975" cy="1388"/>
              </a:xfrm>
              <a:prstGeom prst="rect">
                <a:avLst/>
              </a:prstGeom>
              <a:noFill/>
              <a:ln w="9525">
                <a:noFill/>
                <a:miter lim="800000"/>
                <a:headEnd/>
                <a:tailEnd/>
              </a:ln>
            </p:spPr>
          </p:pic>
        </p:grpSp>
        <p:sp>
          <p:nvSpPr>
            <p:cNvPr id="6" name="AutoShape 6"/>
            <p:cNvSpPr>
              <a:spLocks noChangeArrowheads="1"/>
            </p:cNvSpPr>
            <p:nvPr/>
          </p:nvSpPr>
          <p:spPr bwMode="auto">
            <a:xfrm>
              <a:off x="1837" y="659"/>
              <a:ext cx="1524" cy="365"/>
            </a:xfrm>
            <a:prstGeom prst="bevel">
              <a:avLst>
                <a:gd name="adj" fmla="val 12500"/>
              </a:avLst>
            </a:prstGeom>
            <a:solidFill>
              <a:srgbClr val="FF0000"/>
            </a:solidFill>
            <a:ln w="9525">
              <a:noFill/>
              <a:miter lim="800000"/>
              <a:headEnd type="none" w="sm" len="sm"/>
              <a:tailEnd type="none" w="sm" len="sm"/>
            </a:ln>
          </p:spPr>
          <p:txBody>
            <a:bodyPr wrap="none">
              <a:spAutoFit/>
            </a:bodyPr>
            <a:lstStyle/>
            <a:p>
              <a:r>
                <a:rPr lang="en-US"/>
                <a:t>Diethylstilbestrol</a:t>
              </a:r>
            </a:p>
          </p:txBody>
        </p:sp>
        <p:pic>
          <p:nvPicPr>
            <p:cNvPr id="7" name="Picture 7" descr="RYELLOW"/>
            <p:cNvPicPr>
              <a:picLocks noChangeAspect="1" noChangeArrowheads="1" noCrop="1"/>
            </p:cNvPicPr>
            <p:nvPr/>
          </p:nvPicPr>
          <p:blipFill>
            <a:blip r:embed="rId3" cstate="print"/>
            <a:srcRect/>
            <a:stretch>
              <a:fillRect/>
            </a:stretch>
          </p:blipFill>
          <p:spPr bwMode="auto">
            <a:xfrm rot="5400000">
              <a:off x="2314" y="1236"/>
              <a:ext cx="612" cy="348"/>
            </a:xfrm>
            <a:prstGeom prst="rect">
              <a:avLst/>
            </a:prstGeom>
            <a:noFill/>
            <a:ln w="9525">
              <a:noFill/>
              <a:miter lim="800000"/>
              <a:headEnd/>
              <a:tailEnd/>
            </a:ln>
          </p:spPr>
        </p:pic>
      </p:grpSp>
    </p:spTree>
    <p:extLst>
      <p:ext uri="{BB962C8B-B14F-4D97-AF65-F5344CB8AC3E}">
        <p14:creationId xmlns:p14="http://schemas.microsoft.com/office/powerpoint/2010/main" val="344196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77788" y="1844824"/>
            <a:ext cx="9865096" cy="4191000"/>
          </a:xfrm>
        </p:spPr>
        <p:txBody>
          <a:bodyPr>
            <a:normAutofit/>
          </a:bodyPr>
          <a:lstStyle/>
          <a:p>
            <a:pPr eaLnBrk="1" hangingPunct="1">
              <a:buFont typeface="Wingdings" panose="05000000000000000000" pitchFamily="2" charset="2"/>
              <a:buNone/>
            </a:pPr>
            <a:r>
              <a:rPr lang="en-US" altLang="id-ID" sz="3200" dirty="0" err="1" smtClean="0"/>
              <a:t>Tetrasiklin</a:t>
            </a:r>
            <a:r>
              <a:rPr lang="en-US" altLang="id-ID" sz="3200" dirty="0" smtClean="0"/>
              <a:t> </a:t>
            </a:r>
            <a:r>
              <a:rPr lang="en-US" altLang="id-ID" sz="3200" dirty="0" smtClean="0">
                <a:sym typeface="Wingdings" panose="05000000000000000000" pitchFamily="2" charset="2"/>
              </a:rPr>
              <a:t> </a:t>
            </a:r>
            <a:r>
              <a:rPr lang="en-US" altLang="id-ID" sz="3200" dirty="0" err="1" smtClean="0">
                <a:sym typeface="Wingdings" panose="05000000000000000000" pitchFamily="2" charset="2"/>
              </a:rPr>
              <a:t>deposisi</a:t>
            </a:r>
            <a:r>
              <a:rPr lang="en-US" altLang="id-ID" sz="3200" dirty="0" smtClean="0">
                <a:sym typeface="Wingdings" panose="05000000000000000000" pitchFamily="2" charset="2"/>
              </a:rPr>
              <a:t> </a:t>
            </a:r>
            <a:r>
              <a:rPr lang="en-US" altLang="id-ID" sz="3200" dirty="0" err="1" smtClean="0">
                <a:sym typeface="Wingdings" panose="05000000000000000000" pitchFamily="2" charset="2"/>
              </a:rPr>
              <a:t>tulang</a:t>
            </a:r>
            <a:r>
              <a:rPr lang="en-US" altLang="id-ID" sz="3200" dirty="0" smtClean="0">
                <a:sym typeface="Wingdings" panose="05000000000000000000" pitchFamily="2" charset="2"/>
              </a:rPr>
              <a:t> in utero</a:t>
            </a:r>
          </a:p>
          <a:p>
            <a:pPr eaLnBrk="1" hangingPunct="1">
              <a:buFont typeface="Wingdings" panose="05000000000000000000" pitchFamily="2" charset="2"/>
              <a:buNone/>
            </a:pPr>
            <a:r>
              <a:rPr lang="en-US" altLang="id-ID" sz="3200" dirty="0" err="1" smtClean="0">
                <a:sym typeface="Wingdings" panose="05000000000000000000" pitchFamily="2" charset="2"/>
              </a:rPr>
              <a:t>Aminoglikosida</a:t>
            </a:r>
            <a:r>
              <a:rPr lang="en-US" altLang="id-ID" sz="3200" dirty="0" smtClean="0">
                <a:sym typeface="Wingdings" panose="05000000000000000000" pitchFamily="2" charset="2"/>
              </a:rPr>
              <a:t>  </a:t>
            </a:r>
            <a:r>
              <a:rPr lang="en-US" altLang="id-ID" sz="3200" dirty="0" err="1" smtClean="0">
                <a:sym typeface="Wingdings" panose="05000000000000000000" pitchFamily="2" charset="2"/>
              </a:rPr>
              <a:t>kerusakan</a:t>
            </a:r>
            <a:r>
              <a:rPr lang="en-US" altLang="id-ID" sz="3200" dirty="0" smtClean="0">
                <a:sym typeface="Wingdings" panose="05000000000000000000" pitchFamily="2" charset="2"/>
              </a:rPr>
              <a:t> </a:t>
            </a:r>
            <a:r>
              <a:rPr lang="en-US" altLang="id-ID" sz="3200" dirty="0" err="1" smtClean="0">
                <a:sym typeface="Wingdings" panose="05000000000000000000" pitchFamily="2" charset="2"/>
              </a:rPr>
              <a:t>ginjal</a:t>
            </a:r>
            <a:r>
              <a:rPr lang="en-US" altLang="id-ID" sz="3200" dirty="0" smtClean="0">
                <a:sym typeface="Wingdings" panose="05000000000000000000" pitchFamily="2" charset="2"/>
              </a:rPr>
              <a:t> </a:t>
            </a:r>
            <a:r>
              <a:rPr lang="en-US" altLang="id-ID" sz="3200" dirty="0" err="1" smtClean="0">
                <a:sym typeface="Wingdings" panose="05000000000000000000" pitchFamily="2" charset="2"/>
              </a:rPr>
              <a:t>tingkat</a:t>
            </a:r>
            <a:r>
              <a:rPr lang="id-ID" altLang="id-ID" sz="3200" dirty="0">
                <a:sym typeface="Wingdings" panose="05000000000000000000" pitchFamily="2" charset="2"/>
              </a:rPr>
              <a:t> </a:t>
            </a:r>
            <a:r>
              <a:rPr lang="en-US" altLang="id-ID" sz="3200" dirty="0" err="1" smtClean="0"/>
              <a:t>ringan</a:t>
            </a:r>
            <a:endParaRPr lang="en-US" altLang="id-ID" sz="3200" dirty="0" smtClean="0"/>
          </a:p>
          <a:p>
            <a:pPr eaLnBrk="1" hangingPunct="1">
              <a:buFont typeface="Wingdings" panose="05000000000000000000" pitchFamily="2" charset="2"/>
              <a:buNone/>
            </a:pPr>
            <a:r>
              <a:rPr lang="en-US" altLang="id-ID" sz="3200" dirty="0" err="1" smtClean="0"/>
              <a:t>Kloramfenikol</a:t>
            </a:r>
            <a:r>
              <a:rPr lang="en-US" altLang="id-ID" sz="3200" dirty="0" smtClean="0"/>
              <a:t> </a:t>
            </a:r>
            <a:r>
              <a:rPr lang="en-US" altLang="id-ID" sz="3200" dirty="0" smtClean="0">
                <a:sym typeface="Wingdings" panose="05000000000000000000" pitchFamily="2" charset="2"/>
              </a:rPr>
              <a:t> gray baby </a:t>
            </a:r>
            <a:r>
              <a:rPr lang="en-US" altLang="id-ID" sz="3200" dirty="0" err="1" smtClean="0">
                <a:sym typeface="Wingdings" panose="05000000000000000000" pitchFamily="2" charset="2"/>
              </a:rPr>
              <a:t>sindrome</a:t>
            </a:r>
            <a:endParaRPr lang="en-US" altLang="id-ID" sz="3200" dirty="0" smtClean="0">
              <a:sym typeface="Wingdings" panose="05000000000000000000" pitchFamily="2" charset="2"/>
            </a:endParaRPr>
          </a:p>
          <a:p>
            <a:pPr eaLnBrk="1" hangingPunct="1">
              <a:buFont typeface="Wingdings" panose="05000000000000000000" pitchFamily="2" charset="2"/>
              <a:buNone/>
            </a:pPr>
            <a:r>
              <a:rPr lang="en-US" altLang="id-ID" sz="3200" dirty="0" smtClean="0">
                <a:sym typeface="Wingdings" panose="05000000000000000000" pitchFamily="2" charset="2"/>
              </a:rPr>
              <a:t>Sulfonamide  kern icteric</a:t>
            </a:r>
          </a:p>
          <a:p>
            <a:pPr eaLnBrk="1" hangingPunct="1">
              <a:buFont typeface="Wingdings" panose="05000000000000000000" pitchFamily="2" charset="2"/>
              <a:buNone/>
            </a:pPr>
            <a:r>
              <a:rPr lang="en-US" altLang="id-ID" sz="3200" dirty="0" err="1" smtClean="0">
                <a:sym typeface="Wingdings" panose="05000000000000000000" pitchFamily="2" charset="2"/>
              </a:rPr>
              <a:t>Analgetik</a:t>
            </a:r>
            <a:r>
              <a:rPr lang="en-US" altLang="id-ID" sz="3200" dirty="0" smtClean="0">
                <a:sym typeface="Wingdings" panose="05000000000000000000" pitchFamily="2" charset="2"/>
              </a:rPr>
              <a:t> </a:t>
            </a:r>
            <a:r>
              <a:rPr lang="en-US" altLang="id-ID" sz="3200" dirty="0" err="1" smtClean="0">
                <a:sym typeface="Wingdings" panose="05000000000000000000" pitchFamily="2" charset="2"/>
              </a:rPr>
              <a:t>narkotik</a:t>
            </a:r>
            <a:r>
              <a:rPr lang="en-US" altLang="id-ID" sz="3200" dirty="0" smtClean="0">
                <a:sym typeface="Wingdings" panose="05000000000000000000" pitchFamily="2" charset="2"/>
              </a:rPr>
              <a:t> </a:t>
            </a:r>
            <a:r>
              <a:rPr lang="en-US" altLang="id-ID" sz="3200" dirty="0" err="1" smtClean="0">
                <a:sym typeface="Wingdings" panose="05000000000000000000" pitchFamily="2" charset="2"/>
              </a:rPr>
              <a:t>retardasi</a:t>
            </a:r>
            <a:r>
              <a:rPr lang="en-US" altLang="id-ID" sz="3200" dirty="0" smtClean="0">
                <a:sym typeface="Wingdings" panose="05000000000000000000" pitchFamily="2" charset="2"/>
              </a:rPr>
              <a:t> </a:t>
            </a:r>
            <a:r>
              <a:rPr lang="en-US" altLang="id-ID" sz="3200" dirty="0" err="1" smtClean="0">
                <a:sym typeface="Wingdings" panose="05000000000000000000" pitchFamily="2" charset="2"/>
              </a:rPr>
              <a:t>pertumbuh</a:t>
            </a:r>
            <a:r>
              <a:rPr lang="id-ID" altLang="id-ID" sz="3200" dirty="0" smtClean="0">
                <a:sym typeface="Wingdings" panose="05000000000000000000" pitchFamily="2" charset="2"/>
              </a:rPr>
              <a:t>an</a:t>
            </a:r>
            <a:r>
              <a:rPr lang="en-US" altLang="id-ID" sz="3200" dirty="0" smtClean="0">
                <a:sym typeface="Wingdings" panose="05000000000000000000" pitchFamily="2" charset="2"/>
              </a:rPr>
              <a:t> intra </a:t>
            </a:r>
            <a:r>
              <a:rPr lang="en-US" altLang="id-ID" sz="3200" dirty="0" err="1" smtClean="0">
                <a:sym typeface="Wingdings" panose="05000000000000000000" pitchFamily="2" charset="2"/>
              </a:rPr>
              <a:t>uterin</a:t>
            </a:r>
            <a:endParaRPr lang="en-US" altLang="id-ID" sz="3200" dirty="0" smtClean="0"/>
          </a:p>
        </p:txBody>
      </p:sp>
      <p:sp>
        <p:nvSpPr>
          <p:cNvPr id="2" name="Title 1"/>
          <p:cNvSpPr>
            <a:spLocks noGrp="1"/>
          </p:cNvSpPr>
          <p:nvPr>
            <p:ph type="title"/>
          </p:nvPr>
        </p:nvSpPr>
        <p:spPr>
          <a:xfrm>
            <a:off x="477788" y="533400"/>
            <a:ext cx="10225136" cy="1066800"/>
          </a:xfrm>
        </p:spPr>
        <p:txBody>
          <a:bodyPr/>
          <a:lstStyle/>
          <a:p>
            <a:pPr>
              <a:defRPr/>
            </a:pPr>
            <a:r>
              <a:rPr lang="en-US" sz="3200" dirty="0">
                <a:solidFill>
                  <a:srgbClr val="00B050"/>
                </a:solidFill>
              </a:rPr>
              <a:t>OBAT-OBAT YANG </a:t>
            </a:r>
            <a:r>
              <a:rPr lang="en-US" sz="3200" dirty="0" smtClean="0">
                <a:solidFill>
                  <a:srgbClr val="00B050"/>
                </a:solidFill>
              </a:rPr>
              <a:t>BERPOTENSI</a:t>
            </a:r>
            <a:r>
              <a:rPr lang="id-ID" sz="3200" dirty="0" smtClean="0">
                <a:solidFill>
                  <a:srgbClr val="00B050"/>
                </a:solidFill>
              </a:rPr>
              <a:t> </a:t>
            </a:r>
            <a:r>
              <a:rPr lang="en-US" sz="3200" dirty="0" smtClean="0">
                <a:solidFill>
                  <a:srgbClr val="00B050"/>
                </a:solidFill>
              </a:rPr>
              <a:t>MENIMBULKAN </a:t>
            </a:r>
            <a:r>
              <a:rPr lang="en-US" sz="3200" dirty="0">
                <a:solidFill>
                  <a:srgbClr val="00B050"/>
                </a:solidFill>
              </a:rPr>
              <a:t>EFEK TERATOGENIK</a:t>
            </a:r>
          </a:p>
        </p:txBody>
      </p:sp>
    </p:spTree>
    <p:extLst>
      <p:ext uri="{BB962C8B-B14F-4D97-AF65-F5344CB8AC3E}">
        <p14:creationId xmlns:p14="http://schemas.microsoft.com/office/powerpoint/2010/main" val="2495632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2412" y="228600"/>
            <a:ext cx="9144000" cy="914400"/>
          </a:xfrm>
          <a:solidFill>
            <a:srgbClr val="FFFF00"/>
          </a:solidFill>
        </p:spPr>
        <p:txBody>
          <a:bodyPr/>
          <a:lstStyle/>
          <a:p>
            <a:pPr eaLnBrk="1" hangingPunct="1"/>
            <a:r>
              <a:rPr lang="en-US" altLang="id-ID" sz="3200" dirty="0">
                <a:solidFill>
                  <a:srgbClr val="00B050"/>
                </a:solidFill>
              </a:rPr>
              <a:t>KONTRAINDIKASI PADA KEHAMILAN</a:t>
            </a:r>
          </a:p>
        </p:txBody>
      </p:sp>
      <p:sp>
        <p:nvSpPr>
          <p:cNvPr id="39939" name="Rectangle 3"/>
          <p:cNvSpPr>
            <a:spLocks noGrp="1" noChangeArrowheads="1"/>
          </p:cNvSpPr>
          <p:nvPr>
            <p:ph type="body" idx="1"/>
          </p:nvPr>
        </p:nvSpPr>
        <p:spPr>
          <a:xfrm>
            <a:off x="1522412" y="1371600"/>
            <a:ext cx="8991600" cy="5334000"/>
          </a:xfrm>
          <a:solidFill>
            <a:srgbClr val="FFFF99"/>
          </a:solidFill>
        </p:spPr>
        <p:txBody>
          <a:bodyPr>
            <a:normAutofit/>
          </a:bodyPr>
          <a:lstStyle/>
          <a:p>
            <a:pPr marL="609600" indent="-609600">
              <a:buFontTx/>
              <a:buAutoNum type="arabicPeriod"/>
            </a:pPr>
            <a:r>
              <a:rPr lang="en-US" altLang="id-ID" sz="2800" dirty="0" err="1" smtClean="0"/>
              <a:t>Obat</a:t>
            </a:r>
            <a:r>
              <a:rPr lang="en-US" altLang="id-ID" sz="2800" dirty="0" smtClean="0"/>
              <a:t> </a:t>
            </a:r>
            <a:r>
              <a:rPr lang="en-US" altLang="id-ID" sz="2800" dirty="0" err="1" smtClean="0"/>
              <a:t>sitotoksik</a:t>
            </a:r>
            <a:r>
              <a:rPr lang="en-US" altLang="id-ID" sz="2800" dirty="0" smtClean="0"/>
              <a:t>: </a:t>
            </a:r>
          </a:p>
          <a:p>
            <a:pPr marL="609600" indent="-609600">
              <a:buNone/>
            </a:pPr>
            <a:r>
              <a:rPr lang="en-US" altLang="id-ID" sz="2800" dirty="0" smtClean="0"/>
              <a:t>	- </a:t>
            </a:r>
            <a:r>
              <a:rPr lang="en-US" altLang="id-ID" sz="2800" dirty="0" err="1" smtClean="0"/>
              <a:t>Cyclofosfamid</a:t>
            </a:r>
            <a:r>
              <a:rPr lang="en-US" altLang="id-ID" sz="2800" dirty="0" smtClean="0"/>
              <a:t>	- MTX</a:t>
            </a:r>
          </a:p>
          <a:p>
            <a:pPr marL="609600" indent="-609600">
              <a:buNone/>
            </a:pPr>
            <a:r>
              <a:rPr lang="en-US" altLang="id-ID" sz="2800" dirty="0" smtClean="0"/>
              <a:t>	- </a:t>
            </a:r>
            <a:r>
              <a:rPr lang="en-US" altLang="id-ID" sz="2800" dirty="0" err="1" smtClean="0"/>
              <a:t>Busulphan</a:t>
            </a:r>
            <a:endParaRPr lang="en-US" altLang="id-ID" sz="2800" dirty="0" smtClean="0"/>
          </a:p>
          <a:p>
            <a:pPr marL="609600" indent="-609600">
              <a:buFontTx/>
              <a:buAutoNum type="arabicPeriod" startAt="2"/>
            </a:pPr>
            <a:r>
              <a:rPr lang="en-US" altLang="id-ID" sz="2800" dirty="0" err="1" smtClean="0"/>
              <a:t>Vit</a:t>
            </a:r>
            <a:r>
              <a:rPr lang="en-US" altLang="id-ID" sz="2800" dirty="0" smtClean="0"/>
              <a:t>. A &amp; </a:t>
            </a:r>
            <a:r>
              <a:rPr lang="en-US" altLang="id-ID" sz="2800" dirty="0" err="1" smtClean="0"/>
              <a:t>analognya</a:t>
            </a:r>
            <a:r>
              <a:rPr lang="en-US" altLang="id-ID" sz="2800" dirty="0" smtClean="0"/>
              <a:t>:</a:t>
            </a:r>
          </a:p>
          <a:p>
            <a:pPr marL="609600" indent="-609600">
              <a:buNone/>
            </a:pPr>
            <a:r>
              <a:rPr lang="en-US" altLang="id-ID" sz="2800" dirty="0" smtClean="0"/>
              <a:t>	- </a:t>
            </a:r>
            <a:r>
              <a:rPr lang="en-US" altLang="id-ID" sz="2800" dirty="0" err="1" smtClean="0"/>
              <a:t>Isotritenoin</a:t>
            </a:r>
            <a:r>
              <a:rPr lang="en-US" altLang="id-ID" sz="2800" dirty="0" smtClean="0"/>
              <a:t>, </a:t>
            </a:r>
            <a:r>
              <a:rPr lang="en-US" altLang="id-ID" sz="2800" dirty="0" err="1" smtClean="0"/>
              <a:t>Etretinate</a:t>
            </a:r>
            <a:endParaRPr lang="en-US" altLang="id-ID" sz="2800" dirty="0" smtClean="0"/>
          </a:p>
          <a:p>
            <a:pPr marL="609600" indent="-609600">
              <a:buFontTx/>
              <a:buAutoNum type="arabicPeriod" startAt="3"/>
            </a:pPr>
            <a:r>
              <a:rPr lang="en-US" altLang="id-ID" sz="2800" dirty="0" err="1" smtClean="0"/>
              <a:t>Obat</a:t>
            </a:r>
            <a:r>
              <a:rPr lang="en-US" altLang="id-ID" sz="2800" dirty="0" smtClean="0"/>
              <a:t> </a:t>
            </a:r>
            <a:r>
              <a:rPr lang="en-US" altLang="id-ID" sz="2800" dirty="0" err="1" smtClean="0"/>
              <a:t>Kardiovaskuler</a:t>
            </a:r>
            <a:r>
              <a:rPr lang="en-US" altLang="id-ID" sz="2800" dirty="0" smtClean="0"/>
              <a:t>:</a:t>
            </a:r>
          </a:p>
          <a:p>
            <a:pPr marL="609600" indent="-609600">
              <a:buNone/>
            </a:pPr>
            <a:r>
              <a:rPr lang="en-US" altLang="id-ID" sz="2800" dirty="0" smtClean="0"/>
              <a:t>	- ACE Inhibitor	- Losartan</a:t>
            </a:r>
          </a:p>
          <a:p>
            <a:pPr marL="609600" indent="-609600">
              <a:buNone/>
            </a:pPr>
            <a:r>
              <a:rPr lang="en-US" altLang="id-ID" sz="2800" dirty="0" smtClean="0"/>
              <a:t>	- </a:t>
            </a:r>
            <a:r>
              <a:rPr lang="en-US" altLang="id-ID" sz="2800" dirty="0" err="1" smtClean="0"/>
              <a:t>Spironolacton</a:t>
            </a:r>
            <a:endParaRPr lang="en-US" altLang="id-ID" sz="2800" dirty="0" smtClean="0"/>
          </a:p>
        </p:txBody>
      </p:sp>
    </p:spTree>
    <p:extLst>
      <p:ext uri="{BB962C8B-B14F-4D97-AF65-F5344CB8AC3E}">
        <p14:creationId xmlns:p14="http://schemas.microsoft.com/office/powerpoint/2010/main" val="3122745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0D5F0D"/>
                </a:solidFill>
              </a:rPr>
              <a:t>O</a:t>
            </a:r>
            <a:r>
              <a:rPr lang="id-ID" dirty="0" smtClean="0">
                <a:solidFill>
                  <a:srgbClr val="0D5F0D"/>
                </a:solidFill>
              </a:rPr>
              <a:t>utline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id-ID" dirty="0" smtClean="0"/>
              <a:t>Sejarah </a:t>
            </a:r>
            <a:r>
              <a:rPr lang="id-ID" dirty="0" smtClean="0"/>
              <a:t>penerapan indeks keamanan penggunaan obat oleh FDA.</a:t>
            </a:r>
          </a:p>
          <a:p>
            <a:pPr>
              <a:buFont typeface="Wingdings" panose="05000000000000000000" pitchFamily="2" charset="2"/>
              <a:buChar char="q"/>
            </a:pPr>
            <a:r>
              <a:rPr lang="id-ID" dirty="0" smtClean="0"/>
              <a:t>Obat yang aman dikonsumsi ibu hamil (Aspek Farmakologis).</a:t>
            </a:r>
          </a:p>
          <a:p>
            <a:pPr>
              <a:buFont typeface="Wingdings" panose="05000000000000000000" pitchFamily="2" charset="2"/>
              <a:buChar char="q"/>
            </a:pPr>
            <a:r>
              <a:rPr lang="id-ID" dirty="0" smtClean="0"/>
              <a:t>Obat yang berbahaya dikonsumsi ibu hamil (Aspek  Farmakologis).</a:t>
            </a:r>
          </a:p>
          <a:p>
            <a:pPr>
              <a:buFont typeface="Wingdings" panose="05000000000000000000" pitchFamily="2" charset="2"/>
              <a:buChar char="q"/>
            </a:pPr>
            <a:r>
              <a:rPr lang="id-ID" dirty="0" smtClean="0"/>
              <a:t>Nutrisi alami ibu hamil (Non Farmakologis).</a:t>
            </a:r>
          </a:p>
          <a:p>
            <a:pPr>
              <a:buFont typeface="Wingdings" panose="05000000000000000000" pitchFamily="2" charset="2"/>
              <a:buChar char="q"/>
            </a:pPr>
            <a:endParaRPr lang="id-ID" dirty="0" smtClean="0"/>
          </a:p>
          <a:p>
            <a:pPr>
              <a:buFont typeface="Wingdings" panose="05000000000000000000" pitchFamily="2" charset="2"/>
              <a:buChar char="q"/>
            </a:pPr>
            <a:endParaRPr lang="id-ID" dirty="0" smtClean="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p:txBody>
          <a:bodyPr>
            <a:noAutofit/>
          </a:bodyPr>
          <a:lstStyle/>
          <a:p>
            <a:pPr marL="609600" indent="-609600">
              <a:buFontTx/>
              <a:buAutoNum type="arabicPeriod" startAt="4"/>
            </a:pPr>
            <a:r>
              <a:rPr lang="en-US" altLang="id-ID" sz="2400" b="1" dirty="0"/>
              <a:t>Anti </a:t>
            </a:r>
            <a:r>
              <a:rPr lang="en-US" altLang="id-ID" sz="2400" b="1" dirty="0" err="1"/>
              <a:t>Jamur</a:t>
            </a:r>
            <a:r>
              <a:rPr lang="en-US" altLang="id-ID" sz="2400" b="1" dirty="0"/>
              <a:t>:</a:t>
            </a:r>
          </a:p>
          <a:p>
            <a:pPr marL="609600" indent="-609600">
              <a:buNone/>
            </a:pPr>
            <a:r>
              <a:rPr lang="en-US" altLang="id-ID" sz="2400" dirty="0"/>
              <a:t>	- </a:t>
            </a:r>
            <a:r>
              <a:rPr lang="en-US" altLang="id-ID" sz="2400" dirty="0" err="1"/>
              <a:t>Griseovulfin</a:t>
            </a:r>
            <a:r>
              <a:rPr lang="en-US" altLang="id-ID" sz="2400" dirty="0"/>
              <a:t>		- </a:t>
            </a:r>
            <a:r>
              <a:rPr lang="en-US" altLang="id-ID" sz="2400" dirty="0" err="1"/>
              <a:t>Itraconazol</a:t>
            </a:r>
            <a:endParaRPr lang="en-US" altLang="id-ID" sz="2400" dirty="0"/>
          </a:p>
          <a:p>
            <a:pPr marL="609600" indent="-609600">
              <a:buNone/>
            </a:pPr>
            <a:r>
              <a:rPr lang="en-US" altLang="id-ID" sz="2400" dirty="0"/>
              <a:t>	- </a:t>
            </a:r>
            <a:r>
              <a:rPr lang="en-US" altLang="id-ID" sz="2400" dirty="0" err="1"/>
              <a:t>Ketokonazol</a:t>
            </a:r>
            <a:r>
              <a:rPr lang="en-US" altLang="id-ID" sz="2400" dirty="0"/>
              <a:t>	</a:t>
            </a:r>
            <a:r>
              <a:rPr lang="id-ID" altLang="id-ID" sz="2400" dirty="0" smtClean="0"/>
              <a:t>	</a:t>
            </a:r>
            <a:r>
              <a:rPr lang="en-US" altLang="id-ID" sz="2400" dirty="0" smtClean="0"/>
              <a:t>- </a:t>
            </a:r>
            <a:r>
              <a:rPr lang="en-US" altLang="id-ID" sz="2400" dirty="0" err="1"/>
              <a:t>Fluconazol</a:t>
            </a:r>
            <a:endParaRPr lang="en-US" altLang="id-ID" sz="2400" dirty="0"/>
          </a:p>
          <a:p>
            <a:pPr marL="609600" indent="-609600">
              <a:buFontTx/>
              <a:buAutoNum type="arabicPeriod" startAt="5"/>
            </a:pPr>
            <a:r>
              <a:rPr lang="en-US" altLang="id-ID" sz="2400" b="1" dirty="0"/>
              <a:t>Anti </a:t>
            </a:r>
            <a:r>
              <a:rPr lang="en-US" altLang="id-ID" sz="2400" b="1" dirty="0" err="1"/>
              <a:t>Konvulsan</a:t>
            </a:r>
            <a:r>
              <a:rPr lang="en-US" altLang="id-ID" sz="2400" b="1" dirty="0"/>
              <a:t>:</a:t>
            </a:r>
          </a:p>
          <a:p>
            <a:pPr marL="609600" indent="-609600">
              <a:buNone/>
            </a:pPr>
            <a:r>
              <a:rPr lang="en-US" altLang="id-ID" sz="2400" dirty="0"/>
              <a:t>	- </a:t>
            </a:r>
            <a:r>
              <a:rPr lang="en-US" altLang="id-ID" sz="2400" dirty="0" err="1"/>
              <a:t>Karbamazepin</a:t>
            </a:r>
            <a:endParaRPr lang="en-US" altLang="id-ID" sz="2400" dirty="0"/>
          </a:p>
          <a:p>
            <a:pPr marL="609600" indent="-609600">
              <a:buNone/>
            </a:pPr>
            <a:r>
              <a:rPr lang="en-US" altLang="id-ID" sz="2400" dirty="0"/>
              <a:t>	- </a:t>
            </a:r>
            <a:r>
              <a:rPr lang="en-US" altLang="id-ID" sz="2400" dirty="0" err="1"/>
              <a:t>Fenitoin</a:t>
            </a:r>
            <a:endParaRPr lang="en-US" altLang="id-ID" sz="2400" dirty="0"/>
          </a:p>
          <a:p>
            <a:pPr marL="609600" indent="-609600">
              <a:buNone/>
            </a:pPr>
            <a:r>
              <a:rPr lang="en-US" altLang="id-ID" sz="2400" dirty="0"/>
              <a:t>	- Sodium </a:t>
            </a:r>
            <a:r>
              <a:rPr lang="en-US" altLang="id-ID" sz="2400" dirty="0" err="1"/>
              <a:t>valproat</a:t>
            </a:r>
            <a:endParaRPr lang="en-US" altLang="id-ID" sz="2400" dirty="0"/>
          </a:p>
          <a:p>
            <a:pPr marL="609600" indent="-609600">
              <a:buFontTx/>
              <a:buAutoNum type="arabicPeriod" startAt="6"/>
            </a:pPr>
            <a:r>
              <a:rPr lang="en-US" altLang="id-ID" sz="2400" b="1" dirty="0"/>
              <a:t>Anti </a:t>
            </a:r>
            <a:r>
              <a:rPr lang="en-US" altLang="id-ID" sz="2400" b="1" dirty="0" err="1"/>
              <a:t>Inflamasi</a:t>
            </a:r>
            <a:r>
              <a:rPr lang="en-US" altLang="id-ID" sz="2400" b="1" dirty="0"/>
              <a:t>: </a:t>
            </a:r>
            <a:r>
              <a:rPr lang="en-US" altLang="id-ID" sz="2400" b="1" dirty="0" err="1"/>
              <a:t>Kolkisin</a:t>
            </a:r>
            <a:endParaRPr lang="en-US" altLang="id-ID" sz="2400" b="1" dirty="0"/>
          </a:p>
          <a:p>
            <a:pPr marL="609600" indent="-609600">
              <a:buNone/>
            </a:pPr>
            <a:r>
              <a:rPr lang="en-US" altLang="id-ID" sz="2400" dirty="0"/>
              <a:t>	</a:t>
            </a:r>
          </a:p>
        </p:txBody>
      </p:sp>
      <p:sp>
        <p:nvSpPr>
          <p:cNvPr id="40963" name="Rectangle 4"/>
          <p:cNvSpPr>
            <a:spLocks noGrp="1" noChangeArrowheads="1"/>
          </p:cNvSpPr>
          <p:nvPr>
            <p:ph type="title"/>
          </p:nvPr>
        </p:nvSpPr>
        <p:spPr>
          <a:solidFill>
            <a:srgbClr val="FFFF00"/>
          </a:solidFill>
        </p:spPr>
        <p:txBody>
          <a:bodyPr/>
          <a:lstStyle/>
          <a:p>
            <a:pPr eaLnBrk="1" hangingPunct="1"/>
            <a:r>
              <a:rPr lang="en-US" altLang="id-ID" sz="3400" dirty="0">
                <a:solidFill>
                  <a:srgbClr val="00B050"/>
                </a:solidFill>
              </a:rPr>
              <a:t>KONTRAINDIKASI PADA KEHAMILAN</a:t>
            </a:r>
          </a:p>
        </p:txBody>
      </p:sp>
    </p:spTree>
    <p:extLst>
      <p:ext uri="{BB962C8B-B14F-4D97-AF65-F5344CB8AC3E}">
        <p14:creationId xmlns:p14="http://schemas.microsoft.com/office/powerpoint/2010/main" val="1038818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noAutofit/>
          </a:bodyPr>
          <a:lstStyle/>
          <a:p>
            <a:pPr marL="609600" indent="-609600">
              <a:buFontTx/>
              <a:buAutoNum type="arabicPeriod" startAt="7"/>
            </a:pPr>
            <a:r>
              <a:rPr lang="en-US" altLang="id-ID" sz="2800" b="1" dirty="0" err="1" smtClean="0"/>
              <a:t>Antibiotika</a:t>
            </a:r>
            <a:r>
              <a:rPr lang="en-US" altLang="id-ID" sz="2800" b="1" dirty="0" smtClean="0"/>
              <a:t>:</a:t>
            </a:r>
          </a:p>
          <a:p>
            <a:pPr marL="609600" indent="-609600">
              <a:buNone/>
            </a:pPr>
            <a:r>
              <a:rPr lang="en-US" altLang="id-ID" sz="2800" dirty="0" smtClean="0"/>
              <a:t>	- </a:t>
            </a:r>
            <a:r>
              <a:rPr lang="en-US" altLang="id-ID" sz="2800" dirty="0" err="1" smtClean="0"/>
              <a:t>Aminoglikosid</a:t>
            </a:r>
            <a:r>
              <a:rPr lang="en-US" altLang="id-ID" sz="2800" dirty="0" smtClean="0"/>
              <a:t>	 - </a:t>
            </a:r>
            <a:r>
              <a:rPr lang="en-US" altLang="id-ID" sz="2800" dirty="0" err="1" smtClean="0"/>
              <a:t>Tetrasiklin</a:t>
            </a:r>
            <a:endParaRPr lang="en-US" altLang="id-ID" sz="2800" dirty="0" smtClean="0"/>
          </a:p>
          <a:p>
            <a:pPr marL="609600" indent="-609600">
              <a:buNone/>
            </a:pPr>
            <a:r>
              <a:rPr lang="en-US" altLang="id-ID" sz="2800" dirty="0" smtClean="0"/>
              <a:t>	- </a:t>
            </a:r>
            <a:r>
              <a:rPr lang="en-US" altLang="id-ID" sz="2800" dirty="0" err="1" smtClean="0"/>
              <a:t>Kloramfenikol</a:t>
            </a:r>
            <a:r>
              <a:rPr lang="en-US" altLang="id-ID" sz="2800" dirty="0" smtClean="0"/>
              <a:t>	 - </a:t>
            </a:r>
            <a:r>
              <a:rPr lang="en-US" altLang="id-ID" sz="2800" dirty="0" err="1" smtClean="0"/>
              <a:t>Vancomisin</a:t>
            </a:r>
            <a:endParaRPr lang="en-US" altLang="id-ID" sz="2800" dirty="0" smtClean="0"/>
          </a:p>
          <a:p>
            <a:pPr marL="609600" indent="-609600">
              <a:buNone/>
            </a:pPr>
            <a:r>
              <a:rPr lang="en-US" altLang="id-ID" sz="2800" dirty="0" smtClean="0"/>
              <a:t>	- </a:t>
            </a:r>
            <a:r>
              <a:rPr lang="en-US" altLang="id-ID" sz="2800" dirty="0" err="1" smtClean="0"/>
              <a:t>Nitrofurantoin</a:t>
            </a:r>
            <a:endParaRPr lang="en-US" altLang="id-ID" sz="2800" dirty="0" smtClean="0"/>
          </a:p>
          <a:p>
            <a:pPr marL="609600" indent="-609600">
              <a:buNone/>
            </a:pPr>
            <a:endParaRPr lang="en-US" altLang="id-ID" sz="2800" dirty="0" smtClean="0"/>
          </a:p>
          <a:p>
            <a:pPr marL="609600" indent="-609600">
              <a:buFontTx/>
              <a:buAutoNum type="arabicPeriod" startAt="8"/>
            </a:pPr>
            <a:r>
              <a:rPr lang="en-US" altLang="id-ID" sz="2800" b="1" dirty="0" smtClean="0"/>
              <a:t>Anti </a:t>
            </a:r>
            <a:r>
              <a:rPr lang="en-US" altLang="id-ID" sz="2800" b="1" dirty="0" err="1" smtClean="0"/>
              <a:t>Helmintik</a:t>
            </a:r>
            <a:r>
              <a:rPr lang="en-US" altLang="id-ID" sz="2800" b="1" dirty="0" smtClean="0"/>
              <a:t> :</a:t>
            </a:r>
          </a:p>
          <a:p>
            <a:pPr marL="609600" indent="-609600">
              <a:buNone/>
            </a:pPr>
            <a:r>
              <a:rPr lang="en-US" altLang="id-ID" sz="2800" b="1" dirty="0" smtClean="0"/>
              <a:t>	</a:t>
            </a:r>
            <a:r>
              <a:rPr lang="en-US" altLang="id-ID" sz="2800" dirty="0" smtClean="0"/>
              <a:t>- </a:t>
            </a:r>
            <a:r>
              <a:rPr lang="en-US" altLang="id-ID" sz="2800" dirty="0" err="1" smtClean="0"/>
              <a:t>Mebendazol</a:t>
            </a:r>
            <a:endParaRPr lang="en-US" altLang="id-ID" sz="2800" dirty="0" smtClean="0"/>
          </a:p>
          <a:p>
            <a:pPr marL="609600" indent="-609600">
              <a:buNone/>
            </a:pPr>
            <a:r>
              <a:rPr lang="en-US" altLang="id-ID" sz="2800" dirty="0" smtClean="0"/>
              <a:t>	</a:t>
            </a:r>
          </a:p>
        </p:txBody>
      </p:sp>
      <p:sp>
        <p:nvSpPr>
          <p:cNvPr id="41987" name="Rectangle 4"/>
          <p:cNvSpPr>
            <a:spLocks noGrp="1" noChangeArrowheads="1"/>
          </p:cNvSpPr>
          <p:nvPr>
            <p:ph type="title"/>
          </p:nvPr>
        </p:nvSpPr>
        <p:spPr>
          <a:solidFill>
            <a:srgbClr val="FFFF00"/>
          </a:solidFill>
        </p:spPr>
        <p:txBody>
          <a:bodyPr/>
          <a:lstStyle/>
          <a:p>
            <a:pPr eaLnBrk="1" hangingPunct="1"/>
            <a:r>
              <a:rPr lang="en-US" altLang="id-ID" sz="3400">
                <a:solidFill>
                  <a:srgbClr val="00B050"/>
                </a:solidFill>
              </a:rPr>
              <a:t>KONTRAINDIKASI PADA KEHAMILAN</a:t>
            </a:r>
          </a:p>
        </p:txBody>
      </p:sp>
    </p:spTree>
    <p:extLst>
      <p:ext uri="{BB962C8B-B14F-4D97-AF65-F5344CB8AC3E}">
        <p14:creationId xmlns:p14="http://schemas.microsoft.com/office/powerpoint/2010/main" val="289480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5820" y="116632"/>
            <a:ext cx="8686801" cy="1066800"/>
          </a:xfrm>
        </p:spPr>
        <p:txBody>
          <a:bodyPr/>
          <a:lstStyle/>
          <a:p>
            <a:r>
              <a:rPr lang="en-US" altLang="id-ID" b="1" dirty="0" smtClean="0">
                <a:solidFill>
                  <a:srgbClr val="00B050"/>
                </a:solidFill>
              </a:rPr>
              <a:t>ANTIBIOTIKA</a:t>
            </a:r>
          </a:p>
        </p:txBody>
      </p:sp>
      <p:sp>
        <p:nvSpPr>
          <p:cNvPr id="43011" name="Rectangle 3"/>
          <p:cNvSpPr>
            <a:spLocks noGrp="1" noChangeArrowheads="1"/>
          </p:cNvSpPr>
          <p:nvPr>
            <p:ph type="body" idx="1"/>
          </p:nvPr>
        </p:nvSpPr>
        <p:spPr>
          <a:xfrm>
            <a:off x="765820" y="1295400"/>
            <a:ext cx="8305800" cy="5257800"/>
          </a:xfrm>
        </p:spPr>
        <p:txBody>
          <a:bodyPr>
            <a:noAutofit/>
          </a:bodyPr>
          <a:lstStyle/>
          <a:p>
            <a:pPr>
              <a:lnSpc>
                <a:spcPct val="90000"/>
              </a:lnSpc>
            </a:pPr>
            <a:r>
              <a:rPr lang="en-US" altLang="id-ID" sz="2800" b="1" dirty="0"/>
              <a:t>Drugs of  choice: </a:t>
            </a:r>
            <a:r>
              <a:rPr lang="en-US" altLang="id-ID" sz="2800" b="1" dirty="0" err="1">
                <a:solidFill>
                  <a:srgbClr val="00B050"/>
                </a:solidFill>
              </a:rPr>
              <a:t>Penisilin</a:t>
            </a:r>
            <a:r>
              <a:rPr lang="en-US" altLang="id-ID" sz="2800" b="1" dirty="0">
                <a:solidFill>
                  <a:srgbClr val="00B050"/>
                </a:solidFill>
              </a:rPr>
              <a:t> </a:t>
            </a:r>
            <a:r>
              <a:rPr lang="en-US" altLang="id-ID" sz="2800" b="1" dirty="0" err="1">
                <a:solidFill>
                  <a:srgbClr val="00B050"/>
                </a:solidFill>
              </a:rPr>
              <a:t>atau</a:t>
            </a:r>
            <a:r>
              <a:rPr lang="en-US" altLang="id-ID" sz="2800" b="1" dirty="0">
                <a:solidFill>
                  <a:srgbClr val="00B050"/>
                </a:solidFill>
              </a:rPr>
              <a:t> </a:t>
            </a:r>
            <a:r>
              <a:rPr lang="en-US" altLang="id-ID" sz="2800" b="1" dirty="0" err="1" smtClean="0">
                <a:solidFill>
                  <a:srgbClr val="00B050"/>
                </a:solidFill>
              </a:rPr>
              <a:t>turunannya</a:t>
            </a:r>
            <a:endParaRPr lang="en-US" altLang="id-ID" sz="2800" b="1" dirty="0">
              <a:solidFill>
                <a:srgbClr val="00B050"/>
              </a:solidFill>
            </a:endParaRPr>
          </a:p>
          <a:p>
            <a:pPr>
              <a:lnSpc>
                <a:spcPct val="90000"/>
              </a:lnSpc>
            </a:pPr>
            <a:r>
              <a:rPr lang="en-US" altLang="id-ID" sz="2800" dirty="0" err="1">
                <a:solidFill>
                  <a:srgbClr val="00B050"/>
                </a:solidFill>
              </a:rPr>
              <a:t>Beberapa</a:t>
            </a:r>
            <a:r>
              <a:rPr lang="en-US" altLang="id-ID" sz="2800" dirty="0">
                <a:solidFill>
                  <a:srgbClr val="00B050"/>
                </a:solidFill>
              </a:rPr>
              <a:t>  </a:t>
            </a:r>
            <a:r>
              <a:rPr lang="en-US" altLang="id-ID" sz="2800" dirty="0" err="1">
                <a:solidFill>
                  <a:srgbClr val="00B050"/>
                </a:solidFill>
              </a:rPr>
              <a:t>Antibiotika</a:t>
            </a:r>
            <a:r>
              <a:rPr lang="en-US" altLang="id-ID" sz="2800" dirty="0">
                <a:solidFill>
                  <a:srgbClr val="00B050"/>
                </a:solidFill>
              </a:rPr>
              <a:t> </a:t>
            </a:r>
            <a:r>
              <a:rPr lang="en-US" altLang="id-ID" sz="2800" dirty="0" err="1">
                <a:solidFill>
                  <a:srgbClr val="00B050"/>
                </a:solidFill>
              </a:rPr>
              <a:t>tergolong</a:t>
            </a:r>
            <a:r>
              <a:rPr lang="en-US" altLang="id-ID" sz="2800" dirty="0">
                <a:solidFill>
                  <a:srgbClr val="00B050"/>
                </a:solidFill>
              </a:rPr>
              <a:t> Teratogen</a:t>
            </a:r>
          </a:p>
          <a:p>
            <a:pPr>
              <a:lnSpc>
                <a:spcPct val="90000"/>
              </a:lnSpc>
              <a:buFontTx/>
              <a:buNone/>
            </a:pPr>
            <a:r>
              <a:rPr lang="en-US" altLang="id-ID" sz="2800" dirty="0">
                <a:solidFill>
                  <a:srgbClr val="00B050"/>
                </a:solidFill>
              </a:rPr>
              <a:t>		- </a:t>
            </a:r>
            <a:r>
              <a:rPr lang="en-US" altLang="id-ID" sz="2800" b="1" dirty="0" err="1">
                <a:solidFill>
                  <a:srgbClr val="00B050"/>
                </a:solidFill>
              </a:rPr>
              <a:t>Tetrasiklin</a:t>
            </a:r>
            <a:r>
              <a:rPr lang="en-US" altLang="id-ID" sz="2800" dirty="0">
                <a:solidFill>
                  <a:srgbClr val="00B050"/>
                </a:solidFill>
              </a:rPr>
              <a:t>    → </a:t>
            </a:r>
            <a:r>
              <a:rPr lang="en-US" altLang="id-ID" sz="2800" dirty="0" err="1">
                <a:solidFill>
                  <a:srgbClr val="00B050"/>
                </a:solidFill>
              </a:rPr>
              <a:t>tulang</a:t>
            </a:r>
            <a:r>
              <a:rPr lang="en-US" altLang="id-ID" sz="2800" dirty="0">
                <a:solidFill>
                  <a:srgbClr val="00B050"/>
                </a:solidFill>
              </a:rPr>
              <a:t> &amp; </a:t>
            </a:r>
            <a:r>
              <a:rPr lang="en-US" altLang="id-ID" sz="2800" dirty="0" err="1">
                <a:solidFill>
                  <a:srgbClr val="00B050"/>
                </a:solidFill>
              </a:rPr>
              <a:t>gigi</a:t>
            </a:r>
            <a:endParaRPr lang="en-US" altLang="id-ID" sz="2800" dirty="0">
              <a:solidFill>
                <a:srgbClr val="00B050"/>
              </a:solidFill>
            </a:endParaRPr>
          </a:p>
          <a:p>
            <a:pPr>
              <a:lnSpc>
                <a:spcPct val="90000"/>
              </a:lnSpc>
              <a:buFontTx/>
              <a:buNone/>
            </a:pPr>
            <a:r>
              <a:rPr lang="en-US" altLang="id-ID" sz="2800" b="1" dirty="0">
                <a:solidFill>
                  <a:srgbClr val="00B050"/>
                </a:solidFill>
              </a:rPr>
              <a:t>		- </a:t>
            </a:r>
            <a:r>
              <a:rPr lang="en-US" altLang="id-ID" sz="2800" b="1" dirty="0" err="1">
                <a:solidFill>
                  <a:srgbClr val="00B050"/>
                </a:solidFill>
              </a:rPr>
              <a:t>Gentamisin</a:t>
            </a:r>
            <a:r>
              <a:rPr lang="en-US" altLang="id-ID" sz="2800" dirty="0">
                <a:solidFill>
                  <a:srgbClr val="00B050"/>
                </a:solidFill>
              </a:rPr>
              <a:t>   → teratogen</a:t>
            </a:r>
            <a:r>
              <a:rPr lang="en-US" altLang="id-ID" sz="2800" dirty="0">
                <a:solidFill>
                  <a:srgbClr val="00B050"/>
                </a:solidFill>
                <a:latin typeface="Arial Black" panose="020B0A04020102020204" pitchFamily="34" charset="0"/>
              </a:rPr>
              <a:t> </a:t>
            </a:r>
            <a:r>
              <a:rPr lang="en-US" altLang="id-ID" sz="2800" dirty="0" err="1">
                <a:solidFill>
                  <a:srgbClr val="00B050"/>
                </a:solidFill>
              </a:rPr>
              <a:t>pd</a:t>
            </a:r>
            <a:r>
              <a:rPr lang="en-US" altLang="id-ID" sz="2800" dirty="0">
                <a:solidFill>
                  <a:srgbClr val="00B050"/>
                </a:solidFill>
              </a:rPr>
              <a:t> </a:t>
            </a:r>
            <a:r>
              <a:rPr lang="en-US" altLang="id-ID" sz="2800" dirty="0" err="1">
                <a:solidFill>
                  <a:srgbClr val="00B050"/>
                </a:solidFill>
              </a:rPr>
              <a:t>hewan</a:t>
            </a:r>
            <a:endParaRPr lang="en-US" altLang="id-ID" sz="2800" dirty="0">
              <a:solidFill>
                <a:srgbClr val="00B050"/>
              </a:solidFill>
            </a:endParaRPr>
          </a:p>
          <a:p>
            <a:pPr>
              <a:lnSpc>
                <a:spcPct val="90000"/>
              </a:lnSpc>
              <a:buFontTx/>
              <a:buNone/>
            </a:pPr>
            <a:r>
              <a:rPr lang="en-US" altLang="id-ID" sz="2800" dirty="0">
                <a:solidFill>
                  <a:srgbClr val="00B050"/>
                </a:solidFill>
              </a:rPr>
              <a:t>		- </a:t>
            </a:r>
            <a:r>
              <a:rPr lang="en-US" altLang="id-ID" sz="2800" b="1" dirty="0" err="1">
                <a:solidFill>
                  <a:srgbClr val="00B050"/>
                </a:solidFill>
              </a:rPr>
              <a:t>Streptomisin</a:t>
            </a:r>
            <a:r>
              <a:rPr lang="en-US" altLang="id-ID" sz="2800" b="1" dirty="0">
                <a:solidFill>
                  <a:srgbClr val="00B050"/>
                </a:solidFill>
              </a:rPr>
              <a:t> </a:t>
            </a:r>
            <a:r>
              <a:rPr lang="en-US" altLang="id-ID" sz="2800" dirty="0">
                <a:solidFill>
                  <a:srgbClr val="00B050"/>
                </a:solidFill>
                <a:latin typeface="Arial Black" panose="020B0A04020102020204" pitchFamily="34" charset="0"/>
              </a:rPr>
              <a:t>→ </a:t>
            </a:r>
            <a:r>
              <a:rPr lang="en-US" altLang="id-ID" sz="2800" dirty="0" err="1">
                <a:solidFill>
                  <a:srgbClr val="00B050"/>
                </a:solidFill>
              </a:rPr>
              <a:t>efek</a:t>
            </a:r>
            <a:r>
              <a:rPr lang="en-US" altLang="id-ID" sz="2800" dirty="0">
                <a:solidFill>
                  <a:srgbClr val="00B050"/>
                </a:solidFill>
              </a:rPr>
              <a:t> </a:t>
            </a:r>
            <a:r>
              <a:rPr lang="en-US" altLang="id-ID" sz="2800" dirty="0" err="1">
                <a:solidFill>
                  <a:srgbClr val="00B050"/>
                </a:solidFill>
              </a:rPr>
              <a:t>toksik</a:t>
            </a:r>
            <a:r>
              <a:rPr lang="en-US" altLang="id-ID" sz="2800" dirty="0">
                <a:solidFill>
                  <a:srgbClr val="00B050"/>
                </a:solidFill>
              </a:rPr>
              <a:t> </a:t>
            </a:r>
            <a:r>
              <a:rPr lang="en-US" altLang="id-ID" sz="2800" dirty="0" err="1">
                <a:solidFill>
                  <a:srgbClr val="00B050"/>
                </a:solidFill>
              </a:rPr>
              <a:t>posnatal</a:t>
            </a:r>
            <a:endParaRPr lang="en-US" altLang="id-ID" sz="2800" dirty="0">
              <a:solidFill>
                <a:srgbClr val="00B050"/>
              </a:solidFill>
            </a:endParaRPr>
          </a:p>
          <a:p>
            <a:pPr>
              <a:lnSpc>
                <a:spcPct val="90000"/>
              </a:lnSpc>
              <a:buFontTx/>
              <a:buNone/>
            </a:pPr>
            <a:r>
              <a:rPr lang="en-US" altLang="id-ID" sz="2800" dirty="0">
                <a:solidFill>
                  <a:srgbClr val="00B050"/>
                </a:solidFill>
              </a:rPr>
              <a:t>		- </a:t>
            </a:r>
            <a:r>
              <a:rPr lang="en-US" altLang="id-ID" sz="2800" b="1" dirty="0" err="1">
                <a:solidFill>
                  <a:srgbClr val="00B050"/>
                </a:solidFill>
              </a:rPr>
              <a:t>Eritromisin</a:t>
            </a:r>
            <a:r>
              <a:rPr lang="en-US" altLang="id-ID" sz="2800" dirty="0">
                <a:solidFill>
                  <a:srgbClr val="00B050"/>
                </a:solidFill>
              </a:rPr>
              <a:t>  → - </a:t>
            </a:r>
            <a:r>
              <a:rPr lang="en-US" altLang="id-ID" sz="2800" dirty="0" err="1">
                <a:solidFill>
                  <a:srgbClr val="00B050"/>
                </a:solidFill>
              </a:rPr>
              <a:t>defek</a:t>
            </a:r>
            <a:r>
              <a:rPr lang="en-US" altLang="id-ID" sz="2800" dirty="0">
                <a:solidFill>
                  <a:srgbClr val="00B050"/>
                </a:solidFill>
              </a:rPr>
              <a:t> </a:t>
            </a:r>
            <a:r>
              <a:rPr lang="en-US" altLang="id-ID" sz="2800" dirty="0" err="1">
                <a:solidFill>
                  <a:srgbClr val="00B050"/>
                </a:solidFill>
              </a:rPr>
              <a:t>kardiovaskular</a:t>
            </a:r>
            <a:endParaRPr lang="en-US" altLang="id-ID" sz="2800" dirty="0">
              <a:solidFill>
                <a:srgbClr val="00B050"/>
              </a:solidFill>
            </a:endParaRPr>
          </a:p>
          <a:p>
            <a:pPr>
              <a:lnSpc>
                <a:spcPct val="90000"/>
              </a:lnSpc>
              <a:buFontTx/>
              <a:buNone/>
            </a:pPr>
            <a:r>
              <a:rPr lang="en-US" altLang="id-ID" sz="2800" dirty="0">
                <a:solidFill>
                  <a:srgbClr val="00B050"/>
                </a:solidFill>
              </a:rPr>
              <a:t>				           - </a:t>
            </a:r>
            <a:r>
              <a:rPr lang="en-US" altLang="id-ID" sz="2800" dirty="0" err="1">
                <a:solidFill>
                  <a:srgbClr val="00B050"/>
                </a:solidFill>
              </a:rPr>
              <a:t>cacat</a:t>
            </a:r>
            <a:r>
              <a:rPr lang="en-US" altLang="id-ID" sz="2800" dirty="0">
                <a:solidFill>
                  <a:srgbClr val="00B050"/>
                </a:solidFill>
              </a:rPr>
              <a:t> duct. Pylorus ?</a:t>
            </a:r>
          </a:p>
          <a:p>
            <a:pPr>
              <a:lnSpc>
                <a:spcPct val="90000"/>
              </a:lnSpc>
              <a:buFontTx/>
              <a:buNone/>
            </a:pPr>
            <a:r>
              <a:rPr lang="en-US" altLang="id-ID" sz="2800" dirty="0">
                <a:solidFill>
                  <a:srgbClr val="00B050"/>
                </a:solidFill>
              </a:rPr>
              <a:t>		- </a:t>
            </a:r>
            <a:r>
              <a:rPr lang="en-US" altLang="id-ID" sz="2800" b="1" dirty="0" err="1">
                <a:solidFill>
                  <a:srgbClr val="00B050"/>
                </a:solidFill>
              </a:rPr>
              <a:t>Penisilin</a:t>
            </a:r>
            <a:r>
              <a:rPr lang="en-US" altLang="id-ID" sz="2800" b="1" dirty="0">
                <a:solidFill>
                  <a:srgbClr val="00B050"/>
                </a:solidFill>
              </a:rPr>
              <a:t> V</a:t>
            </a:r>
            <a:r>
              <a:rPr lang="en-US" altLang="id-ID" sz="2800" dirty="0">
                <a:solidFill>
                  <a:srgbClr val="00B050"/>
                </a:solidFill>
              </a:rPr>
              <a:t>    → </a:t>
            </a:r>
            <a:r>
              <a:rPr lang="en-US" altLang="id-ID" sz="2800" dirty="0" err="1">
                <a:solidFill>
                  <a:srgbClr val="00B050"/>
                </a:solidFill>
              </a:rPr>
              <a:t>kelainan</a:t>
            </a:r>
            <a:r>
              <a:rPr lang="en-US" altLang="id-ID" sz="2800" dirty="0">
                <a:solidFill>
                  <a:srgbClr val="00B050"/>
                </a:solidFill>
              </a:rPr>
              <a:t> </a:t>
            </a:r>
            <a:r>
              <a:rPr lang="en-US" altLang="id-ID" sz="2800" dirty="0" err="1">
                <a:solidFill>
                  <a:srgbClr val="00B050"/>
                </a:solidFill>
              </a:rPr>
              <a:t>kardiovaskuler</a:t>
            </a:r>
            <a:endParaRPr lang="en-US" altLang="id-ID" sz="2800" dirty="0">
              <a:solidFill>
                <a:srgbClr val="00B050"/>
              </a:solidFill>
            </a:endParaRPr>
          </a:p>
          <a:p>
            <a:pPr>
              <a:lnSpc>
                <a:spcPct val="90000"/>
              </a:lnSpc>
              <a:buFontTx/>
              <a:buNone/>
            </a:pPr>
            <a:endParaRPr lang="en-US" altLang="id-ID" sz="2800" dirty="0">
              <a:solidFill>
                <a:srgbClr val="000099"/>
              </a:solidFill>
            </a:endParaRPr>
          </a:p>
          <a:p>
            <a:pPr>
              <a:lnSpc>
                <a:spcPct val="90000"/>
              </a:lnSpc>
              <a:buFontTx/>
              <a:buNone/>
            </a:pPr>
            <a:r>
              <a:rPr lang="en-US" altLang="id-ID" sz="2800" dirty="0"/>
              <a:t>		</a:t>
            </a:r>
          </a:p>
        </p:txBody>
      </p:sp>
    </p:spTree>
    <p:extLst>
      <p:ext uri="{BB962C8B-B14F-4D97-AF65-F5344CB8AC3E}">
        <p14:creationId xmlns:p14="http://schemas.microsoft.com/office/powerpoint/2010/main" val="1197113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4580" t="32281" r="16241" b="9641"/>
          <a:stretch/>
        </p:blipFill>
        <p:spPr>
          <a:xfrm>
            <a:off x="189755" y="620688"/>
            <a:ext cx="11438797" cy="5399112"/>
          </a:xfrm>
          <a:prstGeom prst="rect">
            <a:avLst/>
          </a:prstGeom>
        </p:spPr>
      </p:pic>
    </p:spTree>
    <p:extLst>
      <p:ext uri="{BB962C8B-B14F-4D97-AF65-F5344CB8AC3E}">
        <p14:creationId xmlns:p14="http://schemas.microsoft.com/office/powerpoint/2010/main" val="2019698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21804" y="304800"/>
            <a:ext cx="9282608" cy="914400"/>
          </a:xfrm>
        </p:spPr>
        <p:txBody>
          <a:bodyPr>
            <a:normAutofit fontScale="90000"/>
          </a:bodyPr>
          <a:lstStyle/>
          <a:p>
            <a:r>
              <a:rPr lang="en-US" altLang="id-ID" dirty="0">
                <a:solidFill>
                  <a:srgbClr val="00B050"/>
                </a:solidFill>
              </a:rPr>
              <a:t>ANTIBIOTIKA </a:t>
            </a:r>
            <a:br>
              <a:rPr lang="en-US" altLang="id-ID" dirty="0">
                <a:solidFill>
                  <a:srgbClr val="00B050"/>
                </a:solidFill>
              </a:rPr>
            </a:br>
            <a:r>
              <a:rPr lang="en-US" altLang="id-ID" dirty="0">
                <a:solidFill>
                  <a:srgbClr val="00B050"/>
                </a:solidFill>
              </a:rPr>
              <a:t>KONTROVERSIAL</a:t>
            </a:r>
          </a:p>
        </p:txBody>
      </p:sp>
      <p:sp>
        <p:nvSpPr>
          <p:cNvPr id="44035" name="Rectangle 3"/>
          <p:cNvSpPr>
            <a:spLocks noGrp="1" noChangeArrowheads="1"/>
          </p:cNvSpPr>
          <p:nvPr>
            <p:ph type="body" idx="1"/>
          </p:nvPr>
        </p:nvSpPr>
        <p:spPr>
          <a:xfrm>
            <a:off x="2284412" y="1524000"/>
            <a:ext cx="8382000" cy="5029200"/>
          </a:xfrm>
        </p:spPr>
        <p:txBody>
          <a:bodyPr>
            <a:normAutofit/>
          </a:bodyPr>
          <a:lstStyle/>
          <a:p>
            <a:pPr>
              <a:lnSpc>
                <a:spcPct val="90000"/>
              </a:lnSpc>
            </a:pPr>
            <a:r>
              <a:rPr lang="en-US" altLang="id-ID" sz="2800" b="1" dirty="0" err="1" smtClean="0"/>
              <a:t>Cotrimoxazol</a:t>
            </a:r>
            <a:r>
              <a:rPr lang="en-US" altLang="id-ID" sz="2800" dirty="0" smtClean="0"/>
              <a:t> → - </a:t>
            </a:r>
            <a:r>
              <a:rPr lang="en-US" altLang="id-ID" sz="2800" dirty="0" err="1" smtClean="0"/>
              <a:t>risiko</a:t>
            </a:r>
            <a:r>
              <a:rPr lang="en-US" altLang="id-ID" sz="2800" dirty="0" smtClean="0"/>
              <a:t> </a:t>
            </a:r>
            <a:r>
              <a:rPr lang="en-US" altLang="id-ID" sz="2800" dirty="0" err="1" smtClean="0"/>
              <a:t>kelainan</a:t>
            </a:r>
            <a:r>
              <a:rPr lang="en-US" altLang="id-ID" sz="2800" dirty="0" smtClean="0"/>
              <a:t> </a:t>
            </a:r>
            <a:r>
              <a:rPr lang="en-US" altLang="id-ID" sz="2800" dirty="0" err="1" smtClean="0"/>
              <a:t>kongenital</a:t>
            </a:r>
            <a:endParaRPr lang="en-US" altLang="id-ID" sz="2800" dirty="0" smtClean="0"/>
          </a:p>
          <a:p>
            <a:pPr>
              <a:lnSpc>
                <a:spcPct val="90000"/>
              </a:lnSpc>
              <a:buFontTx/>
              <a:buNone/>
            </a:pPr>
            <a:r>
              <a:rPr lang="en-US" altLang="id-ID" sz="2800" dirty="0"/>
              <a:t>				     - </a:t>
            </a:r>
            <a:r>
              <a:rPr lang="en-US" altLang="id-ID" sz="2800" dirty="0" err="1" smtClean="0"/>
              <a:t>defek</a:t>
            </a:r>
            <a:r>
              <a:rPr lang="en-US" altLang="id-ID" sz="2800" dirty="0" smtClean="0"/>
              <a:t> </a:t>
            </a:r>
            <a:r>
              <a:rPr lang="en-US" altLang="id-ID" sz="2800" dirty="0" err="1" smtClean="0"/>
              <a:t>kardiovask</a:t>
            </a:r>
            <a:r>
              <a:rPr lang="en-US" altLang="id-ID" sz="2800" dirty="0" smtClean="0"/>
              <a:t> </a:t>
            </a:r>
            <a:r>
              <a:rPr lang="en-US" altLang="id-ID" sz="2800" dirty="0" smtClean="0">
                <a:cs typeface="Arial" panose="020B0604020202020204" pitchFamily="34" charset="0"/>
              </a:rPr>
              <a:t>↑ ↑</a:t>
            </a:r>
          </a:p>
          <a:p>
            <a:pPr>
              <a:lnSpc>
                <a:spcPct val="90000"/>
              </a:lnSpc>
              <a:buFontTx/>
              <a:buNone/>
            </a:pPr>
            <a:r>
              <a:rPr lang="en-US" altLang="id-ID" sz="2800" dirty="0" smtClean="0">
                <a:cs typeface="Arial" panose="020B0604020202020204" pitchFamily="34" charset="0"/>
              </a:rPr>
              <a:t>	</a:t>
            </a:r>
            <a:r>
              <a:rPr lang="en-US" altLang="id-ID" sz="2800" dirty="0" smtClean="0">
                <a:latin typeface="Arial Black" panose="020B0A04020102020204" pitchFamily="34" charset="0"/>
                <a:cs typeface="Arial" panose="020B0604020202020204" pitchFamily="34" charset="0"/>
              </a:rPr>
              <a:t>☺</a:t>
            </a:r>
            <a:r>
              <a:rPr lang="en-US" altLang="id-ID" sz="2800" dirty="0" err="1" smtClean="0">
                <a:cs typeface="Arial" panose="020B0604020202020204" pitchFamily="34" charset="0"/>
              </a:rPr>
              <a:t>Trimetropin</a:t>
            </a:r>
            <a:r>
              <a:rPr lang="en-US" altLang="id-ID" sz="2800" dirty="0" smtClean="0">
                <a:cs typeface="Arial" panose="020B0604020202020204" pitchFamily="34" charset="0"/>
              </a:rPr>
              <a:t> &amp; </a:t>
            </a:r>
            <a:r>
              <a:rPr lang="en-US" altLang="id-ID" sz="2800" dirty="0" err="1" smtClean="0">
                <a:cs typeface="Arial" panose="020B0604020202020204" pitchFamily="34" charset="0"/>
              </a:rPr>
              <a:t>Sulfonamid</a:t>
            </a:r>
            <a:r>
              <a:rPr lang="en-US" altLang="id-ID" sz="2800" dirty="0" smtClean="0">
                <a:cs typeface="Arial" panose="020B0604020202020204" pitchFamily="34" charset="0"/>
              </a:rPr>
              <a:t> </a:t>
            </a:r>
            <a:r>
              <a:rPr lang="en-US" altLang="id-ID" sz="2800" dirty="0" err="1" smtClean="0">
                <a:cs typeface="Arial" panose="020B0604020202020204" pitchFamily="34" charset="0"/>
              </a:rPr>
              <a:t>menghambat</a:t>
            </a:r>
            <a:r>
              <a:rPr lang="en-US" altLang="id-ID" sz="2800" dirty="0" smtClean="0">
                <a:cs typeface="Arial" panose="020B0604020202020204" pitchFamily="34" charset="0"/>
              </a:rPr>
              <a:t> 	</a:t>
            </a:r>
            <a:r>
              <a:rPr lang="en-US" altLang="id-ID" sz="2800" dirty="0" err="1" smtClean="0">
                <a:cs typeface="Arial" panose="020B0604020202020204" pitchFamily="34" charset="0"/>
              </a:rPr>
              <a:t>pembentukan</a:t>
            </a:r>
            <a:r>
              <a:rPr lang="en-US" altLang="id-ID" sz="2800" dirty="0" smtClean="0">
                <a:cs typeface="Arial" panose="020B0604020202020204" pitchFamily="34" charset="0"/>
              </a:rPr>
              <a:t> </a:t>
            </a:r>
            <a:r>
              <a:rPr lang="en-US" altLang="id-ID" sz="2800" dirty="0" err="1" smtClean="0">
                <a:cs typeface="Arial" panose="020B0604020202020204" pitchFamily="34" charset="0"/>
              </a:rPr>
              <a:t>asam</a:t>
            </a:r>
            <a:r>
              <a:rPr lang="en-US" altLang="id-ID" sz="2800" dirty="0" smtClean="0">
                <a:cs typeface="Arial" panose="020B0604020202020204" pitchFamily="34" charset="0"/>
              </a:rPr>
              <a:t> </a:t>
            </a:r>
            <a:r>
              <a:rPr lang="en-US" altLang="id-ID" sz="2800" dirty="0" err="1" smtClean="0">
                <a:cs typeface="Arial" panose="020B0604020202020204" pitchFamily="34" charset="0"/>
              </a:rPr>
              <a:t>folat</a:t>
            </a:r>
            <a:r>
              <a:rPr lang="en-US" altLang="id-ID" sz="2800" dirty="0" smtClean="0">
                <a:cs typeface="Arial" panose="020B0604020202020204" pitchFamily="34" charset="0"/>
              </a:rPr>
              <a:t>.</a:t>
            </a:r>
          </a:p>
          <a:p>
            <a:pPr>
              <a:lnSpc>
                <a:spcPct val="90000"/>
              </a:lnSpc>
              <a:buFontTx/>
              <a:buNone/>
            </a:pPr>
            <a:r>
              <a:rPr lang="en-US" altLang="id-ID" sz="2800" dirty="0" smtClean="0">
                <a:cs typeface="Arial" panose="020B0604020202020204" pitchFamily="34" charset="0"/>
              </a:rPr>
              <a:t>	 </a:t>
            </a:r>
            <a:r>
              <a:rPr lang="en-US" altLang="id-ID" sz="2800" dirty="0" smtClean="0">
                <a:latin typeface="Arial Black" panose="020B0A04020102020204" pitchFamily="34" charset="0"/>
                <a:cs typeface="Arial" panose="020B0604020202020204" pitchFamily="34" charset="0"/>
              </a:rPr>
              <a:t>☺</a:t>
            </a:r>
            <a:r>
              <a:rPr lang="en-US" altLang="id-ID" sz="2800" dirty="0" err="1" smtClean="0">
                <a:cs typeface="Arial" panose="020B0604020202020204" pitchFamily="34" charset="0"/>
              </a:rPr>
              <a:t>Cotrimoksazol</a:t>
            </a:r>
            <a:r>
              <a:rPr lang="en-US" altLang="id-ID" sz="2800" dirty="0" smtClean="0">
                <a:cs typeface="Arial" panose="020B0604020202020204" pitchFamily="34" charset="0"/>
              </a:rPr>
              <a:t> </a:t>
            </a:r>
            <a:r>
              <a:rPr lang="en-US" altLang="id-ID" sz="2800" dirty="0" err="1" smtClean="0">
                <a:cs typeface="Arial" panose="020B0604020202020204" pitchFamily="34" charset="0"/>
              </a:rPr>
              <a:t>tidak</a:t>
            </a:r>
            <a:r>
              <a:rPr lang="en-US" altLang="id-ID" sz="2800" dirty="0" smtClean="0">
                <a:cs typeface="Arial" panose="020B0604020202020204" pitchFamily="34" charset="0"/>
              </a:rPr>
              <a:t> </a:t>
            </a:r>
            <a:r>
              <a:rPr lang="en-US" altLang="id-ID" sz="2800" dirty="0" err="1" smtClean="0">
                <a:cs typeface="Arial" panose="020B0604020202020204" pitchFamily="34" charset="0"/>
              </a:rPr>
              <a:t>direkomendasikan</a:t>
            </a:r>
            <a:r>
              <a:rPr lang="en-US" altLang="id-ID" sz="2800" dirty="0" smtClean="0">
                <a:cs typeface="Arial" panose="020B0604020202020204" pitchFamily="34" charset="0"/>
              </a:rPr>
              <a:t> 	</a:t>
            </a:r>
            <a:r>
              <a:rPr lang="en-US" altLang="id-ID" sz="2800" dirty="0" err="1" smtClean="0">
                <a:cs typeface="Arial" panose="020B0604020202020204" pitchFamily="34" charset="0"/>
              </a:rPr>
              <a:t>utk</a:t>
            </a:r>
            <a:r>
              <a:rPr lang="en-US" altLang="id-ID" sz="2800" dirty="0" smtClean="0">
                <a:cs typeface="Arial" panose="020B0604020202020204" pitchFamily="34" charset="0"/>
              </a:rPr>
              <a:t> </a:t>
            </a:r>
            <a:r>
              <a:rPr lang="en-US" altLang="id-ID" sz="2800" dirty="0" err="1" smtClean="0">
                <a:cs typeface="Arial" panose="020B0604020202020204" pitchFamily="34" charset="0"/>
              </a:rPr>
              <a:t>digunakan</a:t>
            </a:r>
            <a:r>
              <a:rPr lang="en-US" altLang="id-ID" sz="2800" dirty="0" smtClean="0">
                <a:cs typeface="Arial" panose="020B0604020202020204" pitchFamily="34" charset="0"/>
              </a:rPr>
              <a:t> </a:t>
            </a:r>
            <a:r>
              <a:rPr lang="en-US" altLang="id-ID" sz="2800" dirty="0" err="1" smtClean="0">
                <a:cs typeface="Arial" panose="020B0604020202020204" pitchFamily="34" charset="0"/>
              </a:rPr>
              <a:t>dlm</a:t>
            </a:r>
            <a:r>
              <a:rPr lang="en-US" altLang="id-ID" sz="2800" dirty="0" smtClean="0">
                <a:cs typeface="Arial" panose="020B0604020202020204" pitchFamily="34" charset="0"/>
              </a:rPr>
              <a:t> Trimester 1, </a:t>
            </a:r>
            <a:r>
              <a:rPr lang="en-US" altLang="id-ID" sz="2800" dirty="0" err="1" smtClean="0">
                <a:cs typeface="Arial" panose="020B0604020202020204" pitchFamily="34" charset="0"/>
              </a:rPr>
              <a:t>disarankan</a:t>
            </a:r>
            <a:r>
              <a:rPr lang="en-US" altLang="id-ID" sz="2800" dirty="0" smtClean="0">
                <a:cs typeface="Arial" panose="020B0604020202020204" pitchFamily="34" charset="0"/>
              </a:rPr>
              <a:t> 	</a:t>
            </a:r>
            <a:r>
              <a:rPr lang="en-US" altLang="id-ID" sz="2800" dirty="0" err="1" smtClean="0">
                <a:cs typeface="Arial" panose="020B0604020202020204" pitchFamily="34" charset="0"/>
              </a:rPr>
              <a:t>pemakaiannya</a:t>
            </a:r>
            <a:r>
              <a:rPr lang="en-US" altLang="id-ID" sz="2800" dirty="0" smtClean="0">
                <a:cs typeface="Arial" panose="020B0604020202020204" pitchFamily="34" charset="0"/>
              </a:rPr>
              <a:t> </a:t>
            </a:r>
            <a:r>
              <a:rPr lang="en-US" altLang="id-ID" sz="2800" dirty="0" err="1" smtClean="0">
                <a:cs typeface="Arial" panose="020B0604020202020204" pitchFamily="34" charset="0"/>
              </a:rPr>
              <a:t>bersama</a:t>
            </a:r>
            <a:r>
              <a:rPr lang="en-US" altLang="id-ID" sz="2800" dirty="0" smtClean="0">
                <a:cs typeface="Arial" panose="020B0604020202020204" pitchFamily="34" charset="0"/>
              </a:rPr>
              <a:t> </a:t>
            </a:r>
            <a:r>
              <a:rPr lang="en-US" altLang="id-ID" sz="2800" dirty="0" err="1" smtClean="0">
                <a:cs typeface="Arial" panose="020B0604020202020204" pitchFamily="34" charset="0"/>
              </a:rPr>
              <a:t>dengan</a:t>
            </a:r>
            <a:r>
              <a:rPr lang="en-US" altLang="id-ID" sz="2800" dirty="0" smtClean="0">
                <a:cs typeface="Arial" panose="020B0604020202020204" pitchFamily="34" charset="0"/>
              </a:rPr>
              <a:t> </a:t>
            </a:r>
            <a:r>
              <a:rPr lang="en-US" altLang="id-ID" sz="2800" b="1" dirty="0" err="1" smtClean="0">
                <a:cs typeface="Arial" panose="020B0604020202020204" pitchFamily="34" charset="0"/>
              </a:rPr>
              <a:t>asam</a:t>
            </a:r>
            <a:r>
              <a:rPr lang="en-US" altLang="id-ID" sz="2800" b="1" dirty="0" smtClean="0">
                <a:cs typeface="Arial" panose="020B0604020202020204" pitchFamily="34" charset="0"/>
              </a:rPr>
              <a:t> 	</a:t>
            </a:r>
            <a:r>
              <a:rPr lang="en-US" altLang="id-ID" sz="2800" b="1" dirty="0" err="1" smtClean="0">
                <a:cs typeface="Arial" panose="020B0604020202020204" pitchFamily="34" charset="0"/>
              </a:rPr>
              <a:t>folat</a:t>
            </a:r>
            <a:endParaRPr lang="en-US" altLang="id-ID" sz="2800" b="1" dirty="0" smtClean="0">
              <a:cs typeface="Arial" panose="020B0604020202020204" pitchFamily="34" charset="0"/>
            </a:endParaRPr>
          </a:p>
          <a:p>
            <a:pPr>
              <a:lnSpc>
                <a:spcPct val="90000"/>
              </a:lnSpc>
              <a:buFontTx/>
              <a:buNone/>
            </a:pPr>
            <a:endParaRPr lang="en-US" altLang="id-ID" sz="2800" dirty="0" smtClean="0">
              <a:cs typeface="Arial" panose="020B0604020202020204" pitchFamily="34" charset="0"/>
            </a:endParaRPr>
          </a:p>
          <a:p>
            <a:pPr>
              <a:lnSpc>
                <a:spcPct val="90000"/>
              </a:lnSpc>
              <a:buFontTx/>
              <a:buNone/>
            </a:pPr>
            <a:r>
              <a:rPr lang="en-US" altLang="id-ID" sz="2800" dirty="0" smtClean="0">
                <a:cs typeface="Arial" panose="020B0604020202020204" pitchFamily="34" charset="0"/>
              </a:rPr>
              <a:t>	</a:t>
            </a:r>
          </a:p>
        </p:txBody>
      </p:sp>
    </p:spTree>
    <p:extLst>
      <p:ext uri="{BB962C8B-B14F-4D97-AF65-F5344CB8AC3E}">
        <p14:creationId xmlns:p14="http://schemas.microsoft.com/office/powerpoint/2010/main" val="3080044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id-ID" sz="4000" dirty="0">
                <a:solidFill>
                  <a:srgbClr val="00B050"/>
                </a:solidFill>
              </a:rPr>
              <a:t>ANTIBIOTIKA KONTROVERSIAL</a:t>
            </a:r>
          </a:p>
        </p:txBody>
      </p:sp>
      <p:sp>
        <p:nvSpPr>
          <p:cNvPr id="45059" name="Rectangle 3"/>
          <p:cNvSpPr>
            <a:spLocks noGrp="1" noChangeArrowheads="1"/>
          </p:cNvSpPr>
          <p:nvPr>
            <p:ph type="body" idx="1"/>
          </p:nvPr>
        </p:nvSpPr>
        <p:spPr/>
        <p:txBody>
          <a:bodyPr>
            <a:noAutofit/>
          </a:bodyPr>
          <a:lstStyle/>
          <a:p>
            <a:pPr>
              <a:lnSpc>
                <a:spcPct val="90000"/>
              </a:lnSpc>
              <a:buFontTx/>
              <a:buNone/>
            </a:pPr>
            <a:r>
              <a:rPr lang="en-US" altLang="id-ID" sz="3200" smtClean="0"/>
              <a:t>1. </a:t>
            </a:r>
            <a:r>
              <a:rPr lang="en-US" altLang="id-ID" sz="3200" b="1" smtClean="0">
                <a:solidFill>
                  <a:srgbClr val="000099"/>
                </a:solidFill>
              </a:rPr>
              <a:t>Ciprofloksasin</a:t>
            </a:r>
            <a:r>
              <a:rPr lang="en-US" altLang="id-ID" sz="3200" smtClean="0">
                <a:solidFill>
                  <a:srgbClr val="000099"/>
                </a:solidFill>
              </a:rPr>
              <a:t> </a:t>
            </a:r>
            <a:r>
              <a:rPr lang="en-US" altLang="id-ID" sz="3200" smtClean="0"/>
              <a:t>: teratogen ?</a:t>
            </a:r>
          </a:p>
          <a:p>
            <a:pPr>
              <a:lnSpc>
                <a:spcPct val="90000"/>
              </a:lnSpc>
              <a:buFontTx/>
              <a:buNone/>
            </a:pPr>
            <a:r>
              <a:rPr lang="en-US" altLang="id-ID" sz="3200" smtClean="0"/>
              <a:t>	 ☺ Penelitian terbaru: tak terbukti</a:t>
            </a:r>
          </a:p>
          <a:p>
            <a:pPr>
              <a:lnSpc>
                <a:spcPct val="90000"/>
              </a:lnSpc>
              <a:buFontTx/>
              <a:buNone/>
            </a:pPr>
            <a:r>
              <a:rPr lang="en-US" altLang="id-ID" sz="3200" smtClean="0"/>
              <a:t>	 ☺ Aman, setidaknya pd trimester 1</a:t>
            </a:r>
          </a:p>
          <a:p>
            <a:pPr>
              <a:lnSpc>
                <a:spcPct val="90000"/>
              </a:lnSpc>
              <a:buFontTx/>
              <a:buNone/>
            </a:pPr>
            <a:endParaRPr lang="en-US" altLang="id-ID" sz="3200" smtClean="0"/>
          </a:p>
          <a:p>
            <a:pPr>
              <a:lnSpc>
                <a:spcPct val="90000"/>
              </a:lnSpc>
              <a:buFontTx/>
              <a:buNone/>
            </a:pPr>
            <a:r>
              <a:rPr lang="en-US" altLang="id-ID" sz="3200" smtClean="0"/>
              <a:t>2. </a:t>
            </a:r>
            <a:r>
              <a:rPr lang="en-US" altLang="id-ID" sz="3200" b="1" smtClean="0">
                <a:solidFill>
                  <a:srgbClr val="000099"/>
                </a:solidFill>
              </a:rPr>
              <a:t>Metronidazol </a:t>
            </a:r>
            <a:r>
              <a:rPr lang="en-US" altLang="id-ID" sz="3200" smtClean="0"/>
              <a:t>: </a:t>
            </a:r>
          </a:p>
          <a:p>
            <a:pPr>
              <a:lnSpc>
                <a:spcPct val="90000"/>
              </a:lnSpc>
              <a:buFontTx/>
              <a:buNone/>
            </a:pPr>
            <a:r>
              <a:rPr lang="en-US" altLang="id-ID" sz="3200" smtClean="0"/>
              <a:t>	 </a:t>
            </a:r>
            <a:r>
              <a:rPr lang="en-US" altLang="id-ID" sz="3200" smtClean="0">
                <a:latin typeface="Arial Black" panose="020B0A04020102020204" pitchFamily="34" charset="0"/>
              </a:rPr>
              <a:t>☺</a:t>
            </a:r>
            <a:r>
              <a:rPr lang="en-US" altLang="id-ID" sz="3200" smtClean="0"/>
              <a:t>Terbukti aman, bahkan sekarang di 	rekomendasikan pada Tx Vaginosis 	Bakterial</a:t>
            </a:r>
          </a:p>
          <a:p>
            <a:pPr>
              <a:lnSpc>
                <a:spcPct val="90000"/>
              </a:lnSpc>
              <a:buFontTx/>
              <a:buNone/>
            </a:pPr>
            <a:r>
              <a:rPr lang="en-US" altLang="id-ID" sz="3200" smtClean="0"/>
              <a:t>	</a:t>
            </a:r>
          </a:p>
        </p:txBody>
      </p:sp>
    </p:spTree>
    <p:extLst>
      <p:ext uri="{BB962C8B-B14F-4D97-AF65-F5344CB8AC3E}">
        <p14:creationId xmlns:p14="http://schemas.microsoft.com/office/powerpoint/2010/main" val="4263796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08212" y="228600"/>
            <a:ext cx="7772400" cy="1295400"/>
          </a:xfrm>
        </p:spPr>
        <p:txBody>
          <a:bodyPr/>
          <a:lstStyle/>
          <a:p>
            <a:r>
              <a:rPr lang="en-US" altLang="id-ID" sz="4000" dirty="0">
                <a:solidFill>
                  <a:srgbClr val="00B050"/>
                </a:solidFill>
              </a:rPr>
              <a:t>ANTIBIOTIKA KONTROVERSIAL</a:t>
            </a:r>
          </a:p>
        </p:txBody>
      </p:sp>
      <p:sp>
        <p:nvSpPr>
          <p:cNvPr id="46083" name="Rectangle 3"/>
          <p:cNvSpPr>
            <a:spLocks noGrp="1" noChangeArrowheads="1"/>
          </p:cNvSpPr>
          <p:nvPr>
            <p:ph type="body" idx="1"/>
          </p:nvPr>
        </p:nvSpPr>
        <p:spPr>
          <a:xfrm>
            <a:off x="2132012" y="1828800"/>
            <a:ext cx="7772400" cy="4648200"/>
          </a:xfrm>
        </p:spPr>
        <p:txBody>
          <a:bodyPr/>
          <a:lstStyle/>
          <a:p>
            <a:r>
              <a:rPr lang="en-US" altLang="id-ID" sz="3600">
                <a:solidFill>
                  <a:srgbClr val="000099"/>
                </a:solidFill>
              </a:rPr>
              <a:t>Cefalosporin Generasi Baru</a:t>
            </a:r>
            <a:r>
              <a:rPr lang="en-US" altLang="id-ID" sz="3600"/>
              <a:t> : belum cukup bukti keamanannya dalam kehamilan.</a:t>
            </a:r>
          </a:p>
          <a:p>
            <a:pPr>
              <a:buFontTx/>
              <a:buNone/>
            </a:pPr>
            <a:r>
              <a:rPr lang="en-US" altLang="id-ID" sz="3600"/>
              <a:t>	</a:t>
            </a:r>
            <a:r>
              <a:rPr lang="en-US" altLang="id-ID" sz="3600">
                <a:latin typeface="Arial Black" panose="020B0A04020102020204" pitchFamily="34" charset="0"/>
              </a:rPr>
              <a:t>→ </a:t>
            </a:r>
            <a:r>
              <a:rPr lang="en-US" altLang="id-ID" sz="3600"/>
              <a:t>Gunakan hanya bila obat lain tidak 	efektif.</a:t>
            </a:r>
          </a:p>
        </p:txBody>
      </p:sp>
    </p:spTree>
    <p:extLst>
      <p:ext uri="{BB962C8B-B14F-4D97-AF65-F5344CB8AC3E}">
        <p14:creationId xmlns:p14="http://schemas.microsoft.com/office/powerpoint/2010/main" val="299323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69476" y="692696"/>
            <a:ext cx="8686801" cy="1066800"/>
          </a:xfrm>
        </p:spPr>
        <p:txBody>
          <a:bodyPr/>
          <a:lstStyle/>
          <a:p>
            <a:r>
              <a:rPr lang="en-US" altLang="id-ID" b="1" dirty="0" smtClean="0">
                <a:solidFill>
                  <a:srgbClr val="00B050"/>
                </a:solidFill>
              </a:rPr>
              <a:t>Anti </a:t>
            </a:r>
            <a:r>
              <a:rPr lang="en-US" altLang="id-ID" b="1" dirty="0" err="1" smtClean="0">
                <a:solidFill>
                  <a:srgbClr val="00B050"/>
                </a:solidFill>
              </a:rPr>
              <a:t>Jamur</a:t>
            </a:r>
            <a:endParaRPr lang="en-US" altLang="id-ID" b="1" dirty="0" smtClean="0">
              <a:solidFill>
                <a:srgbClr val="00B050"/>
              </a:solidFill>
            </a:endParaRPr>
          </a:p>
        </p:txBody>
      </p:sp>
      <p:sp>
        <p:nvSpPr>
          <p:cNvPr id="48131" name="Rectangle 3"/>
          <p:cNvSpPr>
            <a:spLocks noGrp="1" noChangeArrowheads="1"/>
          </p:cNvSpPr>
          <p:nvPr>
            <p:ph type="body" idx="1"/>
          </p:nvPr>
        </p:nvSpPr>
        <p:spPr>
          <a:xfrm>
            <a:off x="693812" y="1916832"/>
            <a:ext cx="9972600" cy="4179168"/>
          </a:xfrm>
        </p:spPr>
        <p:txBody>
          <a:bodyPr>
            <a:normAutofit/>
          </a:bodyPr>
          <a:lstStyle/>
          <a:p>
            <a:r>
              <a:rPr lang="en-US" altLang="id-ID" sz="4400" b="1" dirty="0" err="1"/>
              <a:t>Griseofulvin</a:t>
            </a:r>
            <a:r>
              <a:rPr lang="en-US" altLang="id-ID" sz="2800" dirty="0" smtClean="0"/>
              <a:t>: Teratogen</a:t>
            </a:r>
          </a:p>
          <a:p>
            <a:pPr>
              <a:buFontTx/>
              <a:buNone/>
            </a:pPr>
            <a:r>
              <a:rPr lang="en-US" altLang="id-ID" sz="2800" dirty="0" smtClean="0"/>
              <a:t>	KI  </a:t>
            </a:r>
            <a:r>
              <a:rPr lang="en-US" altLang="id-ID" sz="2800" dirty="0" err="1" smtClean="0"/>
              <a:t>pada</a:t>
            </a:r>
            <a:r>
              <a:rPr lang="en-US" altLang="id-ID" sz="2800" dirty="0" smtClean="0"/>
              <a:t> ♀ </a:t>
            </a:r>
            <a:r>
              <a:rPr lang="en-US" altLang="id-ID" sz="2800" dirty="0" err="1" smtClean="0"/>
              <a:t>hamil</a:t>
            </a:r>
            <a:r>
              <a:rPr lang="en-US" altLang="id-ID" sz="2800" dirty="0" smtClean="0"/>
              <a:t> &amp; </a:t>
            </a:r>
            <a:r>
              <a:rPr lang="en-US" altLang="id-ID" sz="2800" dirty="0" err="1" smtClean="0"/>
              <a:t>kehamilan</a:t>
            </a:r>
            <a:r>
              <a:rPr lang="en-US" altLang="id-ID" sz="2800" dirty="0" smtClean="0"/>
              <a:t> </a:t>
            </a:r>
            <a:r>
              <a:rPr lang="en-US" altLang="id-ID" sz="2800" dirty="0" err="1" smtClean="0"/>
              <a:t>harus</a:t>
            </a:r>
            <a:r>
              <a:rPr lang="en-US" altLang="id-ID" sz="2800" dirty="0" smtClean="0"/>
              <a:t> </a:t>
            </a:r>
            <a:r>
              <a:rPr lang="en-US" altLang="id-ID" sz="2800" dirty="0" err="1" smtClean="0"/>
              <a:t>ditunda</a:t>
            </a:r>
            <a:r>
              <a:rPr lang="en-US" altLang="id-ID" sz="2800" dirty="0" smtClean="0"/>
              <a:t> </a:t>
            </a:r>
            <a:r>
              <a:rPr lang="en-US" altLang="id-ID" sz="2800" dirty="0" smtClean="0">
                <a:cs typeface="Arial" panose="020B0604020202020204" pitchFamily="34" charset="0"/>
              </a:rPr>
              <a:t>± 1 </a:t>
            </a:r>
            <a:r>
              <a:rPr lang="en-US" altLang="id-ID" sz="2800" dirty="0" err="1" smtClean="0">
                <a:cs typeface="Arial" panose="020B0604020202020204" pitchFamily="34" charset="0"/>
              </a:rPr>
              <a:t>bln</a:t>
            </a:r>
            <a:r>
              <a:rPr lang="en-US" altLang="id-ID" sz="2800" dirty="0" smtClean="0">
                <a:cs typeface="Arial" panose="020B0604020202020204" pitchFamily="34" charset="0"/>
              </a:rPr>
              <a:t> </a:t>
            </a:r>
            <a:r>
              <a:rPr lang="en-US" altLang="id-ID" sz="2800" dirty="0" err="1" smtClean="0">
                <a:cs typeface="Arial" panose="020B0604020202020204" pitchFamily="34" charset="0"/>
              </a:rPr>
              <a:t>pasca</a:t>
            </a:r>
            <a:r>
              <a:rPr lang="en-US" altLang="id-ID" sz="2800" dirty="0" smtClean="0">
                <a:cs typeface="Arial" panose="020B0604020202020204" pitchFamily="34" charset="0"/>
              </a:rPr>
              <a:t> </a:t>
            </a:r>
            <a:r>
              <a:rPr lang="en-US" altLang="id-ID" sz="2800" dirty="0" err="1" smtClean="0">
                <a:cs typeface="Arial" panose="020B0604020202020204" pitchFamily="34" charset="0"/>
              </a:rPr>
              <a:t>terapi</a:t>
            </a:r>
            <a:r>
              <a:rPr lang="en-US" altLang="id-ID" sz="2800" dirty="0" smtClean="0">
                <a:cs typeface="Arial" panose="020B0604020202020204" pitchFamily="34" charset="0"/>
              </a:rPr>
              <a:t> </a:t>
            </a:r>
            <a:r>
              <a:rPr lang="en-US" altLang="id-ID" sz="2800" dirty="0" err="1" smtClean="0">
                <a:cs typeface="Arial" panose="020B0604020202020204" pitchFamily="34" charset="0"/>
              </a:rPr>
              <a:t>obat</a:t>
            </a:r>
            <a:r>
              <a:rPr lang="en-US" altLang="id-ID" sz="2800" dirty="0" smtClean="0">
                <a:cs typeface="Arial" panose="020B0604020202020204" pitchFamily="34" charset="0"/>
              </a:rPr>
              <a:t> </a:t>
            </a:r>
            <a:r>
              <a:rPr lang="en-US" altLang="id-ID" sz="2800" dirty="0" err="1" smtClean="0">
                <a:cs typeface="Arial" panose="020B0604020202020204" pitchFamily="34" charset="0"/>
              </a:rPr>
              <a:t>ini</a:t>
            </a:r>
            <a:r>
              <a:rPr lang="en-US" altLang="id-ID" sz="2800" dirty="0" smtClean="0">
                <a:cs typeface="Arial" panose="020B0604020202020204" pitchFamily="34" charset="0"/>
              </a:rPr>
              <a:t>.</a:t>
            </a:r>
          </a:p>
          <a:p>
            <a:endParaRPr lang="en-US" altLang="id-ID" sz="2800" dirty="0" smtClean="0">
              <a:cs typeface="Arial" panose="020B0604020202020204" pitchFamily="34" charset="0"/>
            </a:endParaRPr>
          </a:p>
          <a:p>
            <a:r>
              <a:rPr lang="en-US" altLang="id-ID" sz="2800" b="1" dirty="0" err="1" smtClean="0">
                <a:cs typeface="Arial" panose="020B0604020202020204" pitchFamily="34" charset="0"/>
              </a:rPr>
              <a:t>Ketoconazol</a:t>
            </a:r>
            <a:r>
              <a:rPr lang="en-US" altLang="id-ID" sz="2800" dirty="0" smtClean="0">
                <a:cs typeface="Arial" panose="020B0604020202020204" pitchFamily="34" charset="0"/>
              </a:rPr>
              <a:t> : </a:t>
            </a:r>
            <a:r>
              <a:rPr lang="en-US" altLang="id-ID" sz="2800" dirty="0" err="1" smtClean="0">
                <a:cs typeface="Arial" panose="020B0604020202020204" pitchFamily="34" charset="0"/>
              </a:rPr>
              <a:t>menghalangi</a:t>
            </a:r>
            <a:r>
              <a:rPr lang="en-US" altLang="id-ID" sz="2800" dirty="0" smtClean="0">
                <a:cs typeface="Arial" panose="020B0604020202020204" pitchFamily="34" charset="0"/>
              </a:rPr>
              <a:t> aromatase </a:t>
            </a:r>
            <a:r>
              <a:rPr lang="en-US" altLang="id-ID" sz="2800" dirty="0" err="1" smtClean="0">
                <a:cs typeface="Arial" panose="020B0604020202020204" pitchFamily="34" charset="0"/>
              </a:rPr>
              <a:t>mikrosomal</a:t>
            </a:r>
            <a:r>
              <a:rPr lang="en-US" altLang="id-ID" sz="2800" dirty="0" smtClean="0">
                <a:cs typeface="Arial" panose="020B0604020202020204" pitchFamily="34" charset="0"/>
              </a:rPr>
              <a:t> </a:t>
            </a:r>
            <a:r>
              <a:rPr lang="en-US" altLang="id-ID" sz="2800" dirty="0" err="1" smtClean="0">
                <a:cs typeface="Arial" panose="020B0604020202020204" pitchFamily="34" charset="0"/>
              </a:rPr>
              <a:t>plasental</a:t>
            </a:r>
            <a:r>
              <a:rPr lang="en-US" altLang="id-ID" sz="2800" dirty="0" smtClean="0">
                <a:cs typeface="Arial" panose="020B0604020202020204" pitchFamily="34" charset="0"/>
              </a:rPr>
              <a:t> &amp; </a:t>
            </a:r>
            <a:r>
              <a:rPr lang="en-US" altLang="id-ID" sz="2800" dirty="0" err="1" smtClean="0">
                <a:cs typeface="Arial" panose="020B0604020202020204" pitchFamily="34" charset="0"/>
              </a:rPr>
              <a:t>pembentukan</a:t>
            </a:r>
            <a:r>
              <a:rPr lang="en-US" altLang="id-ID" sz="2800" dirty="0" smtClean="0">
                <a:cs typeface="Arial" panose="020B0604020202020204" pitchFamily="34" charset="0"/>
              </a:rPr>
              <a:t> </a:t>
            </a:r>
            <a:r>
              <a:rPr lang="en-US" altLang="id-ID" sz="2800" dirty="0" err="1" smtClean="0">
                <a:cs typeface="Arial" panose="020B0604020202020204" pitchFamily="34" charset="0"/>
              </a:rPr>
              <a:t>sitikrom</a:t>
            </a:r>
            <a:r>
              <a:rPr lang="en-US" altLang="id-ID" sz="2800" dirty="0" smtClean="0">
                <a:cs typeface="Arial" panose="020B0604020202020204" pitchFamily="34" charset="0"/>
              </a:rPr>
              <a:t> P-450.</a:t>
            </a:r>
          </a:p>
          <a:p>
            <a:pPr>
              <a:buFontTx/>
              <a:buNone/>
            </a:pPr>
            <a:r>
              <a:rPr lang="en-US" altLang="id-ID" sz="2800" dirty="0" smtClean="0">
                <a:cs typeface="Arial" panose="020B0604020202020204" pitchFamily="34" charset="0"/>
              </a:rPr>
              <a:t>	</a:t>
            </a:r>
            <a:r>
              <a:rPr lang="en-US" altLang="id-ID" sz="2800" dirty="0" err="1" smtClean="0">
                <a:cs typeface="Arial" panose="020B0604020202020204" pitchFamily="34" charset="0"/>
              </a:rPr>
              <a:t>Hindari</a:t>
            </a:r>
            <a:r>
              <a:rPr lang="en-US" altLang="id-ID" sz="2800" dirty="0" smtClean="0">
                <a:cs typeface="Arial" panose="020B0604020202020204" pitchFamily="34" charset="0"/>
              </a:rPr>
              <a:t> </a:t>
            </a:r>
            <a:r>
              <a:rPr lang="en-US" altLang="id-ID" sz="2800" dirty="0" err="1" smtClean="0">
                <a:cs typeface="Arial" panose="020B0604020202020204" pitchFamily="34" charset="0"/>
              </a:rPr>
              <a:t>pemakaian</a:t>
            </a:r>
            <a:r>
              <a:rPr lang="en-US" altLang="id-ID" sz="2800" dirty="0" smtClean="0">
                <a:cs typeface="Arial" panose="020B0604020202020204" pitchFamily="34" charset="0"/>
              </a:rPr>
              <a:t> </a:t>
            </a:r>
            <a:r>
              <a:rPr lang="en-US" altLang="id-ID" sz="2800" dirty="0" err="1" smtClean="0">
                <a:cs typeface="Arial" panose="020B0604020202020204" pitchFamily="34" charset="0"/>
              </a:rPr>
              <a:t>pd</a:t>
            </a:r>
            <a:r>
              <a:rPr lang="en-US" altLang="id-ID" sz="2800" dirty="0" smtClean="0">
                <a:cs typeface="Arial" panose="020B0604020202020204" pitchFamily="34" charset="0"/>
              </a:rPr>
              <a:t> trimester </a:t>
            </a:r>
            <a:r>
              <a:rPr lang="en-US" altLang="id-ID" sz="2800" dirty="0" err="1" smtClean="0">
                <a:cs typeface="Arial" panose="020B0604020202020204" pitchFamily="34" charset="0"/>
              </a:rPr>
              <a:t>awal</a:t>
            </a:r>
            <a:r>
              <a:rPr lang="en-US" altLang="id-ID" sz="2800" dirty="0" smtClean="0">
                <a:cs typeface="Arial" panose="020B0604020202020204" pitchFamily="34" charset="0"/>
              </a:rPr>
              <a:t>.</a:t>
            </a:r>
          </a:p>
        </p:txBody>
      </p:sp>
    </p:spTree>
    <p:extLst>
      <p:ext uri="{BB962C8B-B14F-4D97-AF65-F5344CB8AC3E}">
        <p14:creationId xmlns:p14="http://schemas.microsoft.com/office/powerpoint/2010/main" val="3715461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3361" y="423930"/>
            <a:ext cx="4572000" cy="609600"/>
          </a:xfrm>
        </p:spPr>
        <p:txBody>
          <a:bodyPr/>
          <a:lstStyle/>
          <a:p>
            <a:pPr eaLnBrk="1" hangingPunct="1"/>
            <a:r>
              <a:rPr lang="en-US" altLang="id-ID" sz="4000">
                <a:solidFill>
                  <a:srgbClr val="00B050"/>
                </a:solidFill>
              </a:rPr>
              <a:t>ANTI EPILEPSI</a:t>
            </a:r>
          </a:p>
        </p:txBody>
      </p:sp>
      <p:sp>
        <p:nvSpPr>
          <p:cNvPr id="49155" name="Rectangle 3"/>
          <p:cNvSpPr>
            <a:spLocks noGrp="1" noChangeArrowheads="1"/>
          </p:cNvSpPr>
          <p:nvPr>
            <p:ph type="body" idx="1"/>
          </p:nvPr>
        </p:nvSpPr>
        <p:spPr>
          <a:xfrm>
            <a:off x="621804" y="1412776"/>
            <a:ext cx="10044608" cy="5140424"/>
          </a:xfrm>
        </p:spPr>
        <p:txBody>
          <a:bodyPr/>
          <a:lstStyle/>
          <a:p>
            <a:pPr eaLnBrk="1" hangingPunct="1"/>
            <a:r>
              <a:rPr lang="en-US" altLang="id-ID" sz="2800" b="1" dirty="0" err="1"/>
              <a:t>Karbamazepin</a:t>
            </a:r>
            <a:r>
              <a:rPr lang="en-US" altLang="id-ID" sz="2800" b="1" dirty="0"/>
              <a:t>:</a:t>
            </a:r>
          </a:p>
          <a:p>
            <a:pPr eaLnBrk="1" hangingPunct="1">
              <a:buFont typeface="Wingdings" panose="05000000000000000000" pitchFamily="2" charset="2"/>
              <a:buChar char="Ø"/>
            </a:pPr>
            <a:r>
              <a:rPr lang="en-US" altLang="id-ID" sz="2400" dirty="0"/>
              <a:t>Neural Tube defect</a:t>
            </a:r>
          </a:p>
          <a:p>
            <a:pPr eaLnBrk="1" hangingPunct="1">
              <a:buFont typeface="Wingdings" panose="05000000000000000000" pitchFamily="2" charset="2"/>
              <a:buChar char="Ø"/>
            </a:pPr>
            <a:r>
              <a:rPr lang="en-US" altLang="id-ID" sz="2400" dirty="0" err="1"/>
              <a:t>Gangguan</a:t>
            </a:r>
            <a:r>
              <a:rPr lang="en-US" altLang="id-ID" sz="2400" dirty="0"/>
              <a:t> </a:t>
            </a:r>
            <a:r>
              <a:rPr lang="en-US" altLang="id-ID" sz="2400" dirty="0" err="1"/>
              <a:t>tumbuh</a:t>
            </a:r>
            <a:r>
              <a:rPr lang="en-US" altLang="id-ID" sz="2400" dirty="0"/>
              <a:t> </a:t>
            </a:r>
            <a:r>
              <a:rPr lang="en-US" altLang="id-ID" sz="2400" dirty="0" err="1"/>
              <a:t>kembang</a:t>
            </a:r>
            <a:endParaRPr lang="en-US" altLang="id-ID" sz="2400" dirty="0"/>
          </a:p>
          <a:p>
            <a:pPr eaLnBrk="1" hangingPunct="1"/>
            <a:r>
              <a:rPr lang="en-US" altLang="id-ID" sz="2800" b="1" dirty="0"/>
              <a:t>Sodium </a:t>
            </a:r>
            <a:r>
              <a:rPr lang="en-US" altLang="id-ID" sz="2800" b="1" dirty="0" err="1"/>
              <a:t>Valproat</a:t>
            </a:r>
            <a:endParaRPr lang="en-US" altLang="id-ID" sz="2800" b="1" dirty="0"/>
          </a:p>
          <a:p>
            <a:pPr eaLnBrk="1" hangingPunct="1">
              <a:buFont typeface="Wingdings" panose="05000000000000000000" pitchFamily="2" charset="2"/>
              <a:buChar char="Ø"/>
            </a:pPr>
            <a:r>
              <a:rPr lang="en-US" altLang="id-ID" sz="2400" dirty="0"/>
              <a:t>Spina bifida</a:t>
            </a:r>
          </a:p>
          <a:p>
            <a:pPr eaLnBrk="1" hangingPunct="1">
              <a:buFont typeface="Wingdings" panose="05000000000000000000" pitchFamily="2" charset="2"/>
              <a:buChar char="Ø"/>
            </a:pPr>
            <a:r>
              <a:rPr lang="en-US" altLang="id-ID" sz="2400" dirty="0" err="1"/>
              <a:t>Labiopalatoschisis</a:t>
            </a:r>
            <a:endParaRPr lang="en-US" altLang="id-ID" sz="2400" dirty="0"/>
          </a:p>
          <a:p>
            <a:pPr eaLnBrk="1" hangingPunct="1">
              <a:buFont typeface="Wingdings" panose="05000000000000000000" pitchFamily="2" charset="2"/>
              <a:buChar char="Ø"/>
            </a:pPr>
            <a:endParaRPr lang="en-US" altLang="id-ID" sz="2400" dirty="0"/>
          </a:p>
          <a:p>
            <a:pPr eaLnBrk="1" hangingPunct="1">
              <a:buFont typeface="Wingdings" panose="05000000000000000000" pitchFamily="2" charset="2"/>
              <a:buChar char="q"/>
            </a:pPr>
            <a:r>
              <a:rPr lang="en-US" altLang="id-ID" sz="2800" dirty="0" err="1"/>
              <a:t>Pemberian</a:t>
            </a:r>
            <a:r>
              <a:rPr lang="en-US" altLang="id-ID" sz="2800" dirty="0"/>
              <a:t> anti </a:t>
            </a:r>
            <a:r>
              <a:rPr lang="en-US" altLang="id-ID" sz="2800" dirty="0" err="1"/>
              <a:t>epilepsi</a:t>
            </a:r>
            <a:r>
              <a:rPr lang="en-US" altLang="id-ID" sz="2800" dirty="0"/>
              <a:t> </a:t>
            </a:r>
            <a:r>
              <a:rPr lang="en-US" altLang="id-ID" sz="2800" dirty="0" err="1"/>
              <a:t>sebaiknya</a:t>
            </a:r>
            <a:r>
              <a:rPr lang="en-US" altLang="id-ID" sz="2800" dirty="0"/>
              <a:t> </a:t>
            </a:r>
            <a:r>
              <a:rPr lang="en-US" altLang="id-ID" sz="2800" dirty="0" err="1"/>
              <a:t>disertai</a:t>
            </a:r>
            <a:r>
              <a:rPr lang="en-US" altLang="id-ID" sz="2800" dirty="0"/>
              <a:t> </a:t>
            </a:r>
            <a:r>
              <a:rPr lang="en-US" altLang="id-ID" sz="2800" dirty="0" err="1"/>
              <a:t>asam</a:t>
            </a:r>
            <a:r>
              <a:rPr lang="en-US" altLang="id-ID" sz="2800" dirty="0"/>
              <a:t> </a:t>
            </a:r>
            <a:r>
              <a:rPr lang="en-US" altLang="id-ID" sz="2800" dirty="0" err="1"/>
              <a:t>folat</a:t>
            </a:r>
            <a:r>
              <a:rPr lang="en-US" altLang="id-ID" sz="2800" dirty="0"/>
              <a:t>.</a:t>
            </a:r>
          </a:p>
          <a:p>
            <a:pPr lvl="1" eaLnBrk="1" hangingPunct="1">
              <a:buFont typeface="Wingdings" panose="05000000000000000000" pitchFamily="2" charset="2"/>
              <a:buChar char="Ø"/>
            </a:pPr>
            <a:endParaRPr lang="en-US" altLang="id-ID" sz="2400" dirty="0"/>
          </a:p>
        </p:txBody>
      </p:sp>
    </p:spTree>
    <p:extLst>
      <p:ext uri="{BB962C8B-B14F-4D97-AF65-F5344CB8AC3E}">
        <p14:creationId xmlns:p14="http://schemas.microsoft.com/office/powerpoint/2010/main" val="4018493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25860" y="381000"/>
            <a:ext cx="9159552" cy="1371600"/>
          </a:xfrm>
        </p:spPr>
        <p:txBody>
          <a:bodyPr/>
          <a:lstStyle/>
          <a:p>
            <a:r>
              <a:rPr lang="id-ID" altLang="id-ID" dirty="0" smtClean="0">
                <a:solidFill>
                  <a:srgbClr val="00B050"/>
                </a:solidFill>
              </a:rPr>
              <a:t>O</a:t>
            </a:r>
            <a:r>
              <a:rPr lang="en-US" altLang="id-ID" dirty="0" smtClean="0">
                <a:solidFill>
                  <a:srgbClr val="00B050"/>
                </a:solidFill>
              </a:rPr>
              <a:t>BAT KARDIOVASKULER</a:t>
            </a:r>
            <a:r>
              <a:rPr lang="id-ID" altLang="id-ID" dirty="0" smtClean="0">
                <a:solidFill>
                  <a:srgbClr val="00B050"/>
                </a:solidFill>
              </a:rPr>
              <a:t> (</a:t>
            </a:r>
            <a:r>
              <a:rPr lang="en-US" altLang="id-ID" dirty="0" smtClean="0">
                <a:solidFill>
                  <a:srgbClr val="00B050"/>
                </a:solidFill>
              </a:rPr>
              <a:t>Anti </a:t>
            </a:r>
            <a:r>
              <a:rPr lang="en-US" altLang="id-ID" dirty="0" err="1" smtClean="0">
                <a:solidFill>
                  <a:srgbClr val="00B050"/>
                </a:solidFill>
              </a:rPr>
              <a:t>Hipertensi</a:t>
            </a:r>
            <a:r>
              <a:rPr lang="id-ID" altLang="id-ID" dirty="0" smtClean="0">
                <a:solidFill>
                  <a:srgbClr val="00B050"/>
                </a:solidFill>
              </a:rPr>
              <a:t>)</a:t>
            </a:r>
            <a:endParaRPr lang="en-US" altLang="id-ID" dirty="0">
              <a:solidFill>
                <a:srgbClr val="00B050"/>
              </a:solidFill>
            </a:endParaRPr>
          </a:p>
        </p:txBody>
      </p:sp>
      <p:sp>
        <p:nvSpPr>
          <p:cNvPr id="50179" name="Rectangle 3"/>
          <p:cNvSpPr>
            <a:spLocks noGrp="1" noChangeArrowheads="1"/>
          </p:cNvSpPr>
          <p:nvPr>
            <p:ph type="body" idx="1"/>
          </p:nvPr>
        </p:nvSpPr>
        <p:spPr>
          <a:xfrm>
            <a:off x="1125860" y="2060848"/>
            <a:ext cx="9159552" cy="4038600"/>
          </a:xfrm>
        </p:spPr>
        <p:txBody>
          <a:bodyPr>
            <a:normAutofit/>
          </a:bodyPr>
          <a:lstStyle/>
          <a:p>
            <a:r>
              <a:rPr lang="en-US" altLang="id-ID" sz="2800" b="1" i="1" dirty="0" smtClean="0"/>
              <a:t>Drug of choice</a:t>
            </a:r>
            <a:r>
              <a:rPr lang="en-US" altLang="id-ID" sz="2800" dirty="0" smtClean="0"/>
              <a:t> : </a:t>
            </a:r>
            <a:r>
              <a:rPr lang="en-US" altLang="id-ID" sz="2800" b="1" i="1" dirty="0" err="1" smtClean="0">
                <a:solidFill>
                  <a:srgbClr val="000099"/>
                </a:solidFill>
              </a:rPr>
              <a:t>Metyl-dopa</a:t>
            </a:r>
            <a:endParaRPr lang="en-US" altLang="id-ID" sz="2800" b="1" i="1" dirty="0" smtClean="0">
              <a:solidFill>
                <a:srgbClr val="000099"/>
              </a:solidFill>
            </a:endParaRPr>
          </a:p>
          <a:p>
            <a:r>
              <a:rPr lang="en-US" altLang="id-ID" sz="2800" b="1" i="1" dirty="0" smtClean="0">
                <a:solidFill>
                  <a:srgbClr val="000099"/>
                </a:solidFill>
              </a:rPr>
              <a:t>Second line: </a:t>
            </a:r>
            <a:r>
              <a:rPr lang="en-US" altLang="id-ID" sz="2800" b="1" i="1" dirty="0" smtClean="0">
                <a:solidFill>
                  <a:srgbClr val="000099"/>
                </a:solidFill>
                <a:cs typeface="Times New Roman" panose="02020603050405020304" pitchFamily="18" charset="0"/>
              </a:rPr>
              <a:t>ß-blockers, Ca antagonist.</a:t>
            </a:r>
          </a:p>
          <a:p>
            <a:r>
              <a:rPr lang="en-US" altLang="id-ID" sz="2800" dirty="0" smtClean="0"/>
              <a:t>AWAS:  </a:t>
            </a:r>
            <a:r>
              <a:rPr lang="en-US" altLang="id-ID" sz="2800" dirty="0" err="1" smtClean="0"/>
              <a:t>Singkirkan</a:t>
            </a:r>
            <a:r>
              <a:rPr lang="en-US" altLang="id-ID" sz="2800" dirty="0" smtClean="0"/>
              <a:t> </a:t>
            </a:r>
            <a:r>
              <a:rPr lang="en-US" altLang="id-ID" sz="2800" dirty="0" err="1" smtClean="0"/>
              <a:t>terlebih</a:t>
            </a:r>
            <a:r>
              <a:rPr lang="en-US" altLang="id-ID" sz="2800" dirty="0" smtClean="0"/>
              <a:t> </a:t>
            </a:r>
            <a:r>
              <a:rPr lang="en-US" altLang="id-ID" sz="2800" dirty="0" err="1" smtClean="0"/>
              <a:t>dahulu</a:t>
            </a:r>
            <a:r>
              <a:rPr lang="en-US" altLang="id-ID" sz="2800" dirty="0" smtClean="0"/>
              <a:t> </a:t>
            </a:r>
            <a:r>
              <a:rPr lang="en-US" altLang="id-ID" sz="2800" dirty="0" err="1" smtClean="0"/>
              <a:t>adanya</a:t>
            </a:r>
            <a:r>
              <a:rPr lang="en-US" altLang="id-ID" sz="2800" dirty="0" smtClean="0"/>
              <a:t> PREEKLAMSIA, </a:t>
            </a:r>
            <a:r>
              <a:rPr lang="en-US" altLang="id-ID" sz="2800" dirty="0" err="1" smtClean="0"/>
              <a:t>dan</a:t>
            </a:r>
            <a:r>
              <a:rPr lang="en-US" altLang="id-ID" sz="2800" dirty="0" smtClean="0"/>
              <a:t> </a:t>
            </a:r>
            <a:r>
              <a:rPr lang="en-US" altLang="id-ID" sz="2800" dirty="0" err="1" smtClean="0"/>
              <a:t>atau</a:t>
            </a:r>
            <a:r>
              <a:rPr lang="en-US" altLang="id-ID" sz="2800" dirty="0" smtClean="0"/>
              <a:t> PIH (</a:t>
            </a:r>
            <a:r>
              <a:rPr lang="en-US" altLang="id-ID" sz="2800" b="1" i="1" dirty="0" smtClean="0"/>
              <a:t>Pregnancy Induced </a:t>
            </a:r>
            <a:r>
              <a:rPr lang="en-US" altLang="id-ID" sz="2800" b="1" i="1" dirty="0" err="1" smtClean="0"/>
              <a:t>Hypertesion</a:t>
            </a:r>
            <a:r>
              <a:rPr lang="en-US" altLang="id-ID" sz="2800" dirty="0" smtClean="0"/>
              <a:t>).</a:t>
            </a:r>
          </a:p>
          <a:p>
            <a:r>
              <a:rPr lang="en-US" altLang="id-ID" sz="2800" dirty="0" err="1" smtClean="0"/>
              <a:t>Upayakan</a:t>
            </a:r>
            <a:r>
              <a:rPr lang="en-US" altLang="id-ID" sz="2800" dirty="0" smtClean="0"/>
              <a:t> </a:t>
            </a:r>
            <a:r>
              <a:rPr lang="en-US" altLang="id-ID" sz="2800" dirty="0" err="1" smtClean="0"/>
              <a:t>penurunan</a:t>
            </a:r>
            <a:r>
              <a:rPr lang="en-US" altLang="id-ID" sz="2800" dirty="0" smtClean="0"/>
              <a:t> </a:t>
            </a:r>
            <a:r>
              <a:rPr lang="en-US" altLang="id-ID" sz="2800" dirty="0" err="1" smtClean="0"/>
              <a:t>Tek</a:t>
            </a:r>
            <a:r>
              <a:rPr lang="en-US" altLang="id-ID" sz="2800" dirty="0" smtClean="0"/>
              <a:t>. </a:t>
            </a:r>
            <a:r>
              <a:rPr lang="en-US" altLang="id-ID" sz="2800" dirty="0" err="1" smtClean="0"/>
              <a:t>Darah</a:t>
            </a:r>
            <a:r>
              <a:rPr lang="en-US" altLang="id-ID" sz="2800" dirty="0" smtClean="0"/>
              <a:t> </a:t>
            </a:r>
            <a:r>
              <a:rPr lang="en-US" altLang="id-ID" sz="2800" dirty="0" smtClean="0">
                <a:cs typeface="Times New Roman" panose="02020603050405020304" pitchFamily="18" charset="0"/>
              </a:rPr>
              <a:t>≤ 20%.</a:t>
            </a:r>
          </a:p>
          <a:p>
            <a:pPr>
              <a:buFontTx/>
              <a:buNone/>
            </a:pP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Awas</a:t>
            </a:r>
            <a:r>
              <a:rPr lang="en-US" altLang="id-ID" sz="2800" dirty="0" smtClean="0">
                <a:cs typeface="Times New Roman" panose="02020603050405020304" pitchFamily="18" charset="0"/>
              </a:rPr>
              <a:t>: </a:t>
            </a:r>
            <a:r>
              <a:rPr lang="en-US" altLang="id-ID" sz="2800" b="1" i="1" dirty="0" smtClean="0">
                <a:cs typeface="Times New Roman" panose="02020603050405020304" pitchFamily="18" charset="0"/>
              </a:rPr>
              <a:t>Intra Uterine fetal Death</a:t>
            </a:r>
          </a:p>
          <a:p>
            <a:endParaRPr lang="en-US" altLang="id-ID" sz="2800" b="1" i="1" dirty="0" smtClean="0"/>
          </a:p>
        </p:txBody>
      </p:sp>
    </p:spTree>
    <p:extLst>
      <p:ext uri="{BB962C8B-B14F-4D97-AF65-F5344CB8AC3E}">
        <p14:creationId xmlns:p14="http://schemas.microsoft.com/office/powerpoint/2010/main" val="3455315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00B050"/>
                </a:solidFill>
              </a:rPr>
              <a:t>Fisiologi Ibu hamil</a:t>
            </a:r>
            <a:endParaRPr lang="en-US" dirty="0">
              <a:solidFill>
                <a:srgbClr val="00B050"/>
              </a:solidFill>
            </a:endParaRPr>
          </a:p>
        </p:txBody>
      </p:sp>
      <p:sp>
        <p:nvSpPr>
          <p:cNvPr id="3" name="Content Placeholder 2"/>
          <p:cNvSpPr>
            <a:spLocks noGrp="1"/>
          </p:cNvSpPr>
          <p:nvPr>
            <p:ph idx="1"/>
          </p:nvPr>
        </p:nvSpPr>
        <p:spPr/>
        <p:txBody>
          <a:bodyPr/>
          <a:lstStyle/>
          <a:p>
            <a:endParaRPr lang="en-US" dirty="0"/>
          </a:p>
        </p:txBody>
      </p:sp>
      <p:pic>
        <p:nvPicPr>
          <p:cNvPr id="2052" name="Picture 4" descr="http://jualproduktiens.com/wp-content/uploads/2014/05/Apakah-Jenis-Vitamin-Yang-Dibutuhkan-Ibu-Ham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212" y="1828800"/>
            <a:ext cx="561138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edulisehat.info/wp-content/uploads/2015/11/kulit-ibu-hamil-hari-ib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1828800"/>
            <a:ext cx="2794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id-ID" b="1" dirty="0" smtClean="0">
                <a:solidFill>
                  <a:srgbClr val="00B050"/>
                </a:solidFill>
              </a:rPr>
              <a:t>ACE inhibitor</a:t>
            </a:r>
          </a:p>
        </p:txBody>
      </p:sp>
      <p:sp>
        <p:nvSpPr>
          <p:cNvPr id="51203" name="Rectangle 3"/>
          <p:cNvSpPr>
            <a:spLocks noGrp="1" noChangeArrowheads="1"/>
          </p:cNvSpPr>
          <p:nvPr>
            <p:ph type="body" idx="1"/>
          </p:nvPr>
        </p:nvSpPr>
        <p:spPr>
          <a:xfrm>
            <a:off x="1065212" y="1600200"/>
            <a:ext cx="9277672" cy="4495800"/>
          </a:xfrm>
        </p:spPr>
        <p:txBody>
          <a:bodyPr>
            <a:normAutofit/>
          </a:bodyPr>
          <a:lstStyle/>
          <a:p>
            <a:r>
              <a:rPr lang="en-US" altLang="id-ID" sz="3600" b="1" dirty="0" smtClean="0"/>
              <a:t>Teratogen</a:t>
            </a:r>
            <a:r>
              <a:rPr lang="en-US" altLang="id-ID" sz="3600" dirty="0" smtClean="0"/>
              <a:t> → </a:t>
            </a:r>
            <a:r>
              <a:rPr lang="en-US" altLang="id-ID" sz="3600" i="1" dirty="0" smtClean="0"/>
              <a:t>Fetal Toxic</a:t>
            </a:r>
          </a:p>
          <a:p>
            <a:r>
              <a:rPr lang="en-US" altLang="id-ID" sz="3600" dirty="0" smtClean="0"/>
              <a:t>KI </a:t>
            </a:r>
            <a:r>
              <a:rPr lang="en-US" altLang="id-ID" sz="3600" dirty="0" err="1" smtClean="0"/>
              <a:t>pd</a:t>
            </a:r>
            <a:r>
              <a:rPr lang="en-US" altLang="id-ID" sz="3600" dirty="0" smtClean="0"/>
              <a:t> </a:t>
            </a:r>
            <a:r>
              <a:rPr lang="en-US" altLang="id-ID" sz="3600" dirty="0" err="1" smtClean="0"/>
              <a:t>kehamilan</a:t>
            </a:r>
            <a:r>
              <a:rPr lang="en-US" altLang="id-ID" sz="3600" dirty="0" smtClean="0"/>
              <a:t> 	</a:t>
            </a:r>
            <a:r>
              <a:rPr lang="en-US" altLang="id-ID" sz="3600" dirty="0" err="1" smtClean="0"/>
              <a:t>khususnya</a:t>
            </a:r>
            <a:r>
              <a:rPr lang="en-US" altLang="id-ID" sz="3600" dirty="0" smtClean="0"/>
              <a:t> </a:t>
            </a:r>
            <a:r>
              <a:rPr lang="en-US" altLang="id-ID" sz="3600" dirty="0" err="1" smtClean="0"/>
              <a:t>pd</a:t>
            </a:r>
            <a:r>
              <a:rPr lang="en-US" altLang="id-ID" sz="3600" dirty="0" smtClean="0"/>
              <a:t> trimester 2 &amp; 3 </a:t>
            </a:r>
          </a:p>
          <a:p>
            <a:r>
              <a:rPr lang="en-US" altLang="id-ID" sz="3600" dirty="0" err="1" smtClean="0"/>
              <a:t>Menyebabkan</a:t>
            </a:r>
            <a:r>
              <a:rPr lang="en-US" altLang="id-ID" sz="3600" dirty="0" smtClean="0"/>
              <a:t> </a:t>
            </a:r>
            <a:r>
              <a:rPr lang="en-US" altLang="id-ID" sz="3600" dirty="0" err="1" smtClean="0"/>
              <a:t>disfungsi</a:t>
            </a:r>
            <a:r>
              <a:rPr lang="en-US" altLang="id-ID" sz="3600" dirty="0" smtClean="0"/>
              <a:t> </a:t>
            </a:r>
            <a:r>
              <a:rPr lang="en-US" altLang="id-ID" sz="3600" dirty="0" err="1" smtClean="0"/>
              <a:t>ginjal</a:t>
            </a:r>
            <a:r>
              <a:rPr lang="en-US" altLang="id-ID" sz="3600" dirty="0" smtClean="0"/>
              <a:t> </a:t>
            </a:r>
            <a:r>
              <a:rPr lang="en-US" altLang="id-ID" sz="3600" dirty="0" err="1" smtClean="0"/>
              <a:t>janin</a:t>
            </a:r>
            <a:r>
              <a:rPr lang="en-US" altLang="id-ID" sz="3600" dirty="0" smtClean="0"/>
              <a:t>, </a:t>
            </a:r>
            <a:r>
              <a:rPr lang="en-US" altLang="id-ID" sz="3600" dirty="0" err="1" smtClean="0"/>
              <a:t>oligohidramnion</a:t>
            </a:r>
            <a:r>
              <a:rPr lang="en-US" altLang="id-ID" sz="3600" dirty="0" smtClean="0"/>
              <a:t>, </a:t>
            </a:r>
            <a:r>
              <a:rPr lang="en-US" altLang="id-ID" sz="3600" dirty="0" err="1" smtClean="0"/>
              <a:t>defek</a:t>
            </a:r>
            <a:r>
              <a:rPr lang="en-US" altLang="id-ID" sz="3600" dirty="0" smtClean="0"/>
              <a:t> </a:t>
            </a:r>
            <a:r>
              <a:rPr lang="en-US" altLang="id-ID" sz="3600" dirty="0" err="1" smtClean="0"/>
              <a:t>osifikasi</a:t>
            </a:r>
            <a:r>
              <a:rPr lang="en-US" altLang="id-ID" sz="3600" dirty="0" smtClean="0"/>
              <a:t> </a:t>
            </a:r>
            <a:r>
              <a:rPr lang="en-US" altLang="id-ID" sz="3600" dirty="0" err="1" smtClean="0"/>
              <a:t>tengkorak</a:t>
            </a:r>
            <a:r>
              <a:rPr lang="en-US" altLang="id-ID" sz="3600" dirty="0" smtClean="0"/>
              <a:t>, </a:t>
            </a:r>
            <a:r>
              <a:rPr lang="en-US" altLang="id-ID" sz="3600" b="1" i="1" dirty="0" smtClean="0"/>
              <a:t>IUGR, stillbirth</a:t>
            </a:r>
            <a:r>
              <a:rPr lang="en-US" altLang="id-ID" sz="3600" dirty="0" smtClean="0"/>
              <a:t>, </a:t>
            </a:r>
            <a:r>
              <a:rPr lang="en-US" altLang="id-ID" sz="3600" dirty="0" err="1" smtClean="0"/>
              <a:t>dan</a:t>
            </a:r>
            <a:r>
              <a:rPr lang="en-US" altLang="id-ID" sz="3600" dirty="0" smtClean="0"/>
              <a:t> </a:t>
            </a:r>
            <a:r>
              <a:rPr lang="en-US" altLang="id-ID" sz="3600" dirty="0" err="1" smtClean="0"/>
              <a:t>kematian</a:t>
            </a:r>
            <a:r>
              <a:rPr lang="en-US" altLang="id-ID" sz="3600" dirty="0" smtClean="0"/>
              <a:t> neonatal</a:t>
            </a:r>
          </a:p>
          <a:p>
            <a:pPr>
              <a:buFontTx/>
              <a:buNone/>
            </a:pPr>
            <a:endParaRPr lang="en-US" altLang="id-ID" sz="3600" dirty="0" smtClean="0"/>
          </a:p>
        </p:txBody>
      </p:sp>
    </p:spTree>
    <p:extLst>
      <p:ext uri="{BB962C8B-B14F-4D97-AF65-F5344CB8AC3E}">
        <p14:creationId xmlns:p14="http://schemas.microsoft.com/office/powerpoint/2010/main" val="3015366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id-ID" b="1" dirty="0" smtClean="0">
                <a:solidFill>
                  <a:srgbClr val="00B050"/>
                </a:solidFill>
                <a:cs typeface="Times New Roman" panose="02020603050405020304" pitchFamily="18" charset="0"/>
              </a:rPr>
              <a:t>ß-adrenergic antagonist</a:t>
            </a:r>
            <a:br>
              <a:rPr lang="en-US" altLang="id-ID" b="1" dirty="0" smtClean="0">
                <a:solidFill>
                  <a:srgbClr val="00B050"/>
                </a:solidFill>
                <a:cs typeface="Times New Roman" panose="02020603050405020304" pitchFamily="18" charset="0"/>
              </a:rPr>
            </a:br>
            <a:endParaRPr lang="en-US" altLang="id-ID" b="1" dirty="0" smtClean="0">
              <a:solidFill>
                <a:srgbClr val="00B050"/>
              </a:solidFill>
              <a:cs typeface="Times New Roman" panose="02020603050405020304" pitchFamily="18" charset="0"/>
            </a:endParaRPr>
          </a:p>
        </p:txBody>
      </p:sp>
      <p:sp>
        <p:nvSpPr>
          <p:cNvPr id="52227" name="Rectangle 3"/>
          <p:cNvSpPr>
            <a:spLocks noGrp="1" noChangeArrowheads="1"/>
          </p:cNvSpPr>
          <p:nvPr>
            <p:ph type="body" idx="1"/>
          </p:nvPr>
        </p:nvSpPr>
        <p:spPr/>
        <p:txBody>
          <a:bodyPr>
            <a:normAutofit/>
          </a:bodyPr>
          <a:lstStyle/>
          <a:p>
            <a:r>
              <a:rPr lang="en-US" altLang="id-ID" sz="2800" dirty="0" err="1" smtClean="0"/>
              <a:t>Aman</a:t>
            </a:r>
            <a:r>
              <a:rPr lang="en-US" altLang="id-ID" sz="2800" dirty="0" smtClean="0"/>
              <a:t> </a:t>
            </a:r>
            <a:r>
              <a:rPr lang="en-US" altLang="id-ID" sz="2800" dirty="0" err="1" smtClean="0"/>
              <a:t>digunakan</a:t>
            </a:r>
            <a:r>
              <a:rPr lang="en-US" altLang="id-ID" sz="2800" dirty="0" smtClean="0"/>
              <a:t> </a:t>
            </a:r>
            <a:r>
              <a:rPr lang="en-US" altLang="id-ID" sz="2800" dirty="0" err="1" smtClean="0"/>
              <a:t>pada</a:t>
            </a:r>
            <a:r>
              <a:rPr lang="en-US" altLang="id-ID" sz="2800" dirty="0" smtClean="0"/>
              <a:t> trimester 3</a:t>
            </a:r>
          </a:p>
          <a:p>
            <a:r>
              <a:rPr lang="en-US" altLang="id-ID" sz="2800" dirty="0" err="1" smtClean="0"/>
              <a:t>Hati-hati</a:t>
            </a:r>
            <a:r>
              <a:rPr lang="en-US" altLang="id-ID" sz="2800" dirty="0" smtClean="0"/>
              <a:t> </a:t>
            </a:r>
            <a:r>
              <a:rPr lang="en-US" altLang="id-ID" sz="2800" dirty="0" err="1" smtClean="0"/>
              <a:t>pada</a:t>
            </a:r>
            <a:r>
              <a:rPr lang="en-US" altLang="id-ID" sz="2800" dirty="0" smtClean="0"/>
              <a:t> trimester </a:t>
            </a:r>
            <a:r>
              <a:rPr lang="en-US" altLang="id-ID" sz="2800" dirty="0" err="1" smtClean="0"/>
              <a:t>awal</a:t>
            </a:r>
            <a:r>
              <a:rPr lang="en-US" altLang="id-ID" sz="2800" dirty="0" smtClean="0"/>
              <a:t> </a:t>
            </a:r>
            <a:r>
              <a:rPr lang="en-US" altLang="id-ID" sz="2800" dirty="0" err="1" smtClean="0"/>
              <a:t>karena</a:t>
            </a:r>
            <a:r>
              <a:rPr lang="en-US" altLang="id-ID" sz="2800" dirty="0" smtClean="0"/>
              <a:t> </a:t>
            </a:r>
            <a:r>
              <a:rPr lang="en-US" altLang="id-ID" sz="2800" dirty="0" err="1" smtClean="0"/>
              <a:t>menyebabkan</a:t>
            </a:r>
            <a:r>
              <a:rPr lang="en-US" altLang="id-ID" sz="2800" dirty="0" smtClean="0"/>
              <a:t> </a:t>
            </a:r>
            <a:r>
              <a:rPr lang="en-US" altLang="id-ID" sz="2800" b="1" i="1" dirty="0" smtClean="0"/>
              <a:t>IUGR</a:t>
            </a:r>
            <a:r>
              <a:rPr lang="en-US" altLang="id-ID" sz="2800" dirty="0" smtClean="0"/>
              <a:t>, </a:t>
            </a:r>
            <a:r>
              <a:rPr lang="en-US" altLang="id-ID" sz="2800" dirty="0" err="1" smtClean="0"/>
              <a:t>hipokalsemia</a:t>
            </a:r>
            <a:r>
              <a:rPr lang="en-US" altLang="id-ID" sz="2800" dirty="0" smtClean="0"/>
              <a:t>, &amp; </a:t>
            </a:r>
            <a:r>
              <a:rPr lang="en-US" altLang="id-ID" sz="2800" b="1" i="1" dirty="0" smtClean="0"/>
              <a:t>respiratory distress </a:t>
            </a:r>
            <a:r>
              <a:rPr lang="en-US" altLang="id-ID" sz="2800" dirty="0" err="1" smtClean="0"/>
              <a:t>pada</a:t>
            </a:r>
            <a:r>
              <a:rPr lang="en-US" altLang="id-ID" sz="2800" dirty="0" smtClean="0"/>
              <a:t> </a:t>
            </a:r>
            <a:r>
              <a:rPr lang="en-US" altLang="id-ID" sz="2800" dirty="0" err="1" smtClean="0"/>
              <a:t>janin</a:t>
            </a:r>
            <a:r>
              <a:rPr lang="en-US" altLang="id-ID" sz="2800" dirty="0" smtClean="0"/>
              <a:t>.</a:t>
            </a:r>
          </a:p>
          <a:p>
            <a:r>
              <a:rPr lang="en-US" altLang="id-ID" sz="2800" dirty="0" err="1" smtClean="0"/>
              <a:t>Sebaiknya</a:t>
            </a:r>
            <a:r>
              <a:rPr lang="en-US" altLang="id-ID" sz="2800" dirty="0" smtClean="0"/>
              <a:t> </a:t>
            </a:r>
            <a:r>
              <a:rPr lang="en-US" altLang="id-ID" sz="2800" dirty="0" err="1" smtClean="0"/>
              <a:t>digunakan</a:t>
            </a:r>
            <a:r>
              <a:rPr lang="en-US" altLang="id-ID" sz="2800" dirty="0" smtClean="0"/>
              <a:t> </a:t>
            </a:r>
            <a:r>
              <a:rPr lang="en-US" altLang="id-ID" sz="2800" dirty="0" err="1" smtClean="0"/>
              <a:t>pada</a:t>
            </a:r>
            <a:r>
              <a:rPr lang="en-US" altLang="id-ID" sz="2800" dirty="0" smtClean="0"/>
              <a:t> </a:t>
            </a:r>
            <a:r>
              <a:rPr lang="en-US" altLang="id-ID" sz="2800" dirty="0" err="1" smtClean="0"/>
              <a:t>kehamilan</a:t>
            </a:r>
            <a:r>
              <a:rPr lang="en-US" altLang="id-ID" sz="2800" dirty="0" smtClean="0"/>
              <a:t> &lt; 28 </a:t>
            </a:r>
            <a:r>
              <a:rPr lang="en-US" altLang="id-ID" sz="2800" dirty="0" err="1" smtClean="0"/>
              <a:t>minggu</a:t>
            </a:r>
            <a:r>
              <a:rPr lang="en-US" altLang="id-ID" sz="2800" dirty="0" smtClean="0"/>
              <a:t> </a:t>
            </a:r>
            <a:r>
              <a:rPr lang="en-US" altLang="id-ID" sz="2800" dirty="0" err="1" smtClean="0">
                <a:solidFill>
                  <a:srgbClr val="FF0000"/>
                </a:solidFill>
              </a:rPr>
              <a:t>hanya</a:t>
            </a:r>
            <a:r>
              <a:rPr lang="en-US" altLang="id-ID" sz="2800" dirty="0" smtClean="0">
                <a:solidFill>
                  <a:srgbClr val="FF0000"/>
                </a:solidFill>
              </a:rPr>
              <a:t> </a:t>
            </a:r>
            <a:r>
              <a:rPr lang="en-US" altLang="id-ID" sz="2800" dirty="0" err="1" smtClean="0"/>
              <a:t>bila</a:t>
            </a:r>
            <a:r>
              <a:rPr lang="en-US" altLang="id-ID" sz="2800" dirty="0" smtClean="0"/>
              <a:t> </a:t>
            </a:r>
            <a:r>
              <a:rPr lang="en-US" altLang="id-ID" sz="2800" dirty="0" err="1" smtClean="0"/>
              <a:t>gagal</a:t>
            </a:r>
            <a:r>
              <a:rPr lang="en-US" altLang="id-ID" sz="2800" dirty="0" smtClean="0"/>
              <a:t> </a:t>
            </a:r>
            <a:r>
              <a:rPr lang="en-US" altLang="id-ID" sz="2800" dirty="0" err="1" smtClean="0"/>
              <a:t>dengan</a:t>
            </a:r>
            <a:r>
              <a:rPr lang="en-US" altLang="id-ID" sz="2800" dirty="0" smtClean="0"/>
              <a:t> </a:t>
            </a:r>
            <a:r>
              <a:rPr lang="en-US" altLang="id-ID" sz="2800" b="1" i="1" dirty="0" err="1" smtClean="0"/>
              <a:t>metyl</a:t>
            </a:r>
            <a:r>
              <a:rPr lang="en-US" altLang="id-ID" sz="2800" b="1" i="1" dirty="0" smtClean="0"/>
              <a:t> </a:t>
            </a:r>
            <a:r>
              <a:rPr lang="en-US" altLang="id-ID" sz="2800" b="1" i="1" dirty="0" err="1" smtClean="0"/>
              <a:t>dopa</a:t>
            </a:r>
            <a:endParaRPr lang="en-US" altLang="id-ID" sz="2800" b="1" i="1" dirty="0" smtClean="0">
              <a:solidFill>
                <a:srgbClr val="FF0000"/>
              </a:solidFill>
            </a:endParaRPr>
          </a:p>
        </p:txBody>
      </p:sp>
    </p:spTree>
    <p:extLst>
      <p:ext uri="{BB962C8B-B14F-4D97-AF65-F5344CB8AC3E}">
        <p14:creationId xmlns:p14="http://schemas.microsoft.com/office/powerpoint/2010/main" val="2867913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53852" y="457200"/>
            <a:ext cx="8686801" cy="1066800"/>
          </a:xfrm>
        </p:spPr>
        <p:txBody>
          <a:bodyPr/>
          <a:lstStyle/>
          <a:p>
            <a:r>
              <a:rPr lang="en-US" altLang="id-ID" b="1" dirty="0" smtClean="0">
                <a:solidFill>
                  <a:srgbClr val="00B050"/>
                </a:solidFill>
              </a:rPr>
              <a:t>PERHATIAN KHUSUS</a:t>
            </a:r>
          </a:p>
        </p:txBody>
      </p:sp>
      <p:sp>
        <p:nvSpPr>
          <p:cNvPr id="53251" name="Rectangle 3"/>
          <p:cNvSpPr>
            <a:spLocks noGrp="1" noChangeArrowheads="1"/>
          </p:cNvSpPr>
          <p:nvPr>
            <p:ph type="body" idx="1"/>
          </p:nvPr>
        </p:nvSpPr>
        <p:spPr>
          <a:xfrm>
            <a:off x="1053852" y="1524000"/>
            <a:ext cx="9073008" cy="4572000"/>
          </a:xfrm>
        </p:spPr>
        <p:txBody>
          <a:bodyPr>
            <a:normAutofit/>
          </a:bodyPr>
          <a:lstStyle/>
          <a:p>
            <a:pPr>
              <a:lnSpc>
                <a:spcPct val="80000"/>
              </a:lnSpc>
            </a:pPr>
            <a:r>
              <a:rPr lang="en-US" altLang="id-ID" sz="2400" b="1" dirty="0" err="1" smtClean="0">
                <a:solidFill>
                  <a:srgbClr val="000099"/>
                </a:solidFill>
              </a:rPr>
              <a:t>Nifedipin</a:t>
            </a:r>
            <a:r>
              <a:rPr lang="en-US" altLang="id-ID" sz="2400" dirty="0" smtClean="0"/>
              <a:t> </a:t>
            </a:r>
            <a:r>
              <a:rPr lang="en-US" altLang="id-ID" sz="2400" dirty="0" smtClean="0">
                <a:latin typeface="Arial Black" panose="020B0A04020102020204" pitchFamily="34" charset="0"/>
              </a:rPr>
              <a:t>→ </a:t>
            </a:r>
            <a:r>
              <a:rPr lang="en-US" altLang="id-ID" sz="2400" dirty="0" err="1" smtClean="0"/>
              <a:t>memperlemah</a:t>
            </a:r>
            <a:r>
              <a:rPr lang="en-US" altLang="id-ID" sz="2400" dirty="0" smtClean="0"/>
              <a:t> </a:t>
            </a:r>
            <a:r>
              <a:rPr lang="en-US" altLang="id-ID" sz="2400" dirty="0" err="1" smtClean="0"/>
              <a:t>kontraksi</a:t>
            </a:r>
            <a:r>
              <a:rPr lang="en-US" altLang="id-ID" sz="2400" dirty="0" smtClean="0"/>
              <a:t> uterus </a:t>
            </a:r>
            <a:r>
              <a:rPr lang="en-US" altLang="id-ID" sz="2400" dirty="0" smtClean="0">
                <a:latin typeface="Arial Black" panose="020B0A04020102020204" pitchFamily="34" charset="0"/>
              </a:rPr>
              <a:t>→ </a:t>
            </a:r>
            <a:r>
              <a:rPr lang="en-US" altLang="id-ID" sz="2400" dirty="0" err="1" smtClean="0"/>
              <a:t>perdarahan</a:t>
            </a:r>
            <a:r>
              <a:rPr lang="en-US" altLang="id-ID" sz="2400" dirty="0" smtClean="0"/>
              <a:t> post partum</a:t>
            </a:r>
          </a:p>
          <a:p>
            <a:pPr>
              <a:lnSpc>
                <a:spcPct val="80000"/>
              </a:lnSpc>
            </a:pPr>
            <a:r>
              <a:rPr lang="en-US" altLang="id-ID" sz="2400" dirty="0" err="1" smtClean="0"/>
              <a:t>Pemberian</a:t>
            </a:r>
            <a:r>
              <a:rPr lang="en-US" altLang="id-ID" sz="2400" dirty="0" smtClean="0"/>
              <a:t> </a:t>
            </a:r>
            <a:r>
              <a:rPr lang="en-US" altLang="id-ID" sz="2400" dirty="0" err="1" smtClean="0"/>
              <a:t>Nifedipin</a:t>
            </a:r>
            <a:r>
              <a:rPr lang="en-US" altLang="id-ID" sz="2400" dirty="0" smtClean="0"/>
              <a:t> </a:t>
            </a:r>
            <a:r>
              <a:rPr lang="en-US" altLang="id-ID" sz="2400" dirty="0" err="1" smtClean="0"/>
              <a:t>bersama</a:t>
            </a:r>
            <a:r>
              <a:rPr lang="en-US" altLang="id-ID" sz="2400" dirty="0" smtClean="0"/>
              <a:t> </a:t>
            </a:r>
            <a:r>
              <a:rPr lang="en-US" altLang="id-ID" sz="2400" b="1" dirty="0" smtClean="0"/>
              <a:t>MgSO4 </a:t>
            </a:r>
            <a:r>
              <a:rPr lang="en-US" altLang="id-ID" sz="2400" dirty="0" err="1" smtClean="0"/>
              <a:t>bersifat</a:t>
            </a:r>
            <a:r>
              <a:rPr lang="en-US" altLang="id-ID" sz="2400" dirty="0" smtClean="0"/>
              <a:t> </a:t>
            </a:r>
            <a:r>
              <a:rPr lang="en-US" altLang="id-ID" sz="2400" dirty="0" err="1" smtClean="0"/>
              <a:t>sinergis</a:t>
            </a:r>
            <a:r>
              <a:rPr lang="en-US" altLang="id-ID" sz="2400" dirty="0" smtClean="0"/>
              <a:t>.</a:t>
            </a:r>
          </a:p>
          <a:p>
            <a:pPr>
              <a:lnSpc>
                <a:spcPct val="80000"/>
              </a:lnSpc>
              <a:buFontTx/>
              <a:buNone/>
            </a:pPr>
            <a:r>
              <a:rPr lang="en-US" altLang="id-ID" sz="2400" dirty="0" smtClean="0"/>
              <a:t>	</a:t>
            </a:r>
            <a:r>
              <a:rPr lang="en-US" altLang="id-ID" sz="2400" dirty="0" err="1" smtClean="0"/>
              <a:t>Awas</a:t>
            </a:r>
            <a:r>
              <a:rPr lang="en-US" altLang="id-ID" sz="2400" dirty="0" smtClean="0"/>
              <a:t>:	 1. </a:t>
            </a:r>
            <a:r>
              <a:rPr lang="en-US" altLang="id-ID" sz="2400" dirty="0" err="1" smtClean="0"/>
              <a:t>Hipotensi</a:t>
            </a:r>
            <a:endParaRPr lang="en-US" altLang="id-ID" sz="2400" dirty="0" smtClean="0"/>
          </a:p>
          <a:p>
            <a:pPr>
              <a:lnSpc>
                <a:spcPct val="80000"/>
              </a:lnSpc>
              <a:buFontTx/>
              <a:buNone/>
            </a:pPr>
            <a:r>
              <a:rPr lang="en-US" altLang="id-ID" sz="2400" dirty="0" smtClean="0"/>
              <a:t>			 2. </a:t>
            </a:r>
            <a:r>
              <a:rPr lang="en-US" altLang="id-ID" sz="2400" dirty="0" err="1" smtClean="0"/>
              <a:t>Kontraksi</a:t>
            </a:r>
            <a:r>
              <a:rPr lang="en-US" altLang="id-ID" sz="2400" dirty="0" smtClean="0"/>
              <a:t> uterus &lt;&lt;&lt;</a:t>
            </a:r>
          </a:p>
          <a:p>
            <a:pPr>
              <a:lnSpc>
                <a:spcPct val="80000"/>
              </a:lnSpc>
              <a:buFontTx/>
              <a:buNone/>
            </a:pPr>
            <a:endParaRPr lang="en-US" altLang="id-ID" sz="2400" dirty="0" smtClean="0"/>
          </a:p>
          <a:p>
            <a:pPr>
              <a:lnSpc>
                <a:spcPct val="80000"/>
              </a:lnSpc>
            </a:pPr>
            <a:r>
              <a:rPr lang="en-US" altLang="id-ID" sz="3200" b="1" dirty="0" err="1"/>
              <a:t>Nifedipin</a:t>
            </a:r>
            <a:r>
              <a:rPr lang="en-US" altLang="id-ID" sz="3200" b="1" dirty="0"/>
              <a:t> </a:t>
            </a:r>
            <a:r>
              <a:rPr lang="en-US" altLang="id-ID" sz="3200" b="1" dirty="0" err="1"/>
              <a:t>sebaiknya</a:t>
            </a:r>
            <a:r>
              <a:rPr lang="en-US" altLang="id-ID" sz="3200" b="1" dirty="0"/>
              <a:t> </a:t>
            </a:r>
            <a:r>
              <a:rPr lang="en-US" altLang="id-ID" sz="3200" b="1" dirty="0" err="1"/>
              <a:t>diberikan</a:t>
            </a:r>
            <a:r>
              <a:rPr lang="en-US" altLang="id-ID" sz="3200" b="1" dirty="0"/>
              <a:t> minimal 3 jam </a:t>
            </a:r>
            <a:r>
              <a:rPr lang="en-US" altLang="id-ID" sz="3200" b="1" dirty="0" err="1"/>
              <a:t>setelah</a:t>
            </a:r>
            <a:r>
              <a:rPr lang="en-US" altLang="id-ID" sz="3200" b="1" dirty="0"/>
              <a:t> </a:t>
            </a:r>
            <a:r>
              <a:rPr lang="en-US" altLang="id-ID" sz="3200" b="1" dirty="0" err="1"/>
              <a:t>pemberian</a:t>
            </a:r>
            <a:r>
              <a:rPr lang="en-US" altLang="id-ID" sz="3200" b="1" dirty="0"/>
              <a:t> MgSO4</a:t>
            </a:r>
            <a:r>
              <a:rPr lang="en-US" altLang="id-ID" sz="2800" dirty="0"/>
              <a:t>		</a:t>
            </a:r>
          </a:p>
          <a:p>
            <a:pPr>
              <a:lnSpc>
                <a:spcPct val="80000"/>
              </a:lnSpc>
              <a:buFontTx/>
              <a:buNone/>
            </a:pPr>
            <a:r>
              <a:rPr lang="en-US" altLang="id-ID" sz="2800" dirty="0"/>
              <a:t>					</a:t>
            </a:r>
          </a:p>
        </p:txBody>
      </p:sp>
    </p:spTree>
    <p:extLst>
      <p:ext uri="{BB962C8B-B14F-4D97-AF65-F5344CB8AC3E}">
        <p14:creationId xmlns:p14="http://schemas.microsoft.com/office/powerpoint/2010/main" val="2190218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25860" y="332656"/>
            <a:ext cx="8686801" cy="1066800"/>
          </a:xfrm>
        </p:spPr>
        <p:txBody>
          <a:bodyPr/>
          <a:lstStyle/>
          <a:p>
            <a:r>
              <a:rPr lang="en-US" altLang="id-ID" b="1" dirty="0" smtClean="0">
                <a:solidFill>
                  <a:srgbClr val="00B050"/>
                </a:solidFill>
              </a:rPr>
              <a:t>Anti </a:t>
            </a:r>
            <a:r>
              <a:rPr lang="en-US" altLang="id-ID" b="1" dirty="0" err="1" smtClean="0">
                <a:solidFill>
                  <a:srgbClr val="00B050"/>
                </a:solidFill>
              </a:rPr>
              <a:t>Aritmia</a:t>
            </a:r>
            <a:endParaRPr lang="en-US" altLang="id-ID" b="1" dirty="0" smtClean="0">
              <a:solidFill>
                <a:srgbClr val="00B050"/>
              </a:solidFill>
            </a:endParaRPr>
          </a:p>
        </p:txBody>
      </p:sp>
      <p:sp>
        <p:nvSpPr>
          <p:cNvPr id="54275" name="Rectangle 3"/>
          <p:cNvSpPr>
            <a:spLocks noGrp="1" noChangeArrowheads="1"/>
          </p:cNvSpPr>
          <p:nvPr>
            <p:ph type="body" idx="1"/>
          </p:nvPr>
        </p:nvSpPr>
        <p:spPr>
          <a:xfrm>
            <a:off x="909836" y="1524000"/>
            <a:ext cx="9375576" cy="5029200"/>
          </a:xfrm>
        </p:spPr>
        <p:txBody>
          <a:bodyPr>
            <a:normAutofit/>
          </a:bodyPr>
          <a:lstStyle/>
          <a:p>
            <a:r>
              <a:rPr lang="en-US" altLang="id-ID" sz="2800" dirty="0" smtClean="0"/>
              <a:t>Digoxin &amp; </a:t>
            </a:r>
            <a:r>
              <a:rPr lang="en-US" altLang="id-ID" sz="2800" dirty="0" smtClean="0">
                <a:cs typeface="Times New Roman" panose="02020603050405020304" pitchFamily="18" charset="0"/>
              </a:rPr>
              <a:t>ß-blocker, </a:t>
            </a:r>
            <a:r>
              <a:rPr lang="en-US" altLang="id-ID" sz="2800" dirty="0" err="1" smtClean="0">
                <a:cs typeface="Times New Roman" panose="02020603050405020304" pitchFamily="18" charset="0"/>
              </a:rPr>
              <a:t>atau</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Calsium</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antagonis</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dapat</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digunakan</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utk</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terapi</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supraventrikular</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aritmia</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dlm</a:t>
            </a:r>
            <a:r>
              <a:rPr lang="en-US" altLang="id-ID" sz="2800" dirty="0" smtClean="0">
                <a:cs typeface="Times New Roman" panose="02020603050405020304" pitchFamily="18" charset="0"/>
              </a:rPr>
              <a:t> </a:t>
            </a:r>
            <a:r>
              <a:rPr lang="en-US" altLang="id-ID" sz="3200" dirty="0" err="1" smtClean="0">
                <a:cs typeface="Times New Roman" panose="02020603050405020304" pitchFamily="18" charset="0"/>
              </a:rPr>
              <a:t>kehamilan</a:t>
            </a:r>
            <a:r>
              <a:rPr lang="en-US" altLang="id-ID" sz="2800" dirty="0" smtClean="0">
                <a:cs typeface="Times New Roman" panose="02020603050405020304" pitchFamily="18" charset="0"/>
              </a:rPr>
              <a:t>.</a:t>
            </a:r>
          </a:p>
          <a:p>
            <a:r>
              <a:rPr lang="en-US" altLang="id-ID" sz="2800" dirty="0" err="1" smtClean="0">
                <a:cs typeface="Times New Roman" panose="02020603050405020304" pitchFamily="18" charset="0"/>
              </a:rPr>
              <a:t>Meski</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menembus</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sawar</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plasenta</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namun</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obat-obat</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tsb</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tidak</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terlalu</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berbahaya</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bagi</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janin</a:t>
            </a:r>
            <a:r>
              <a:rPr lang="en-US" altLang="id-ID" sz="2800" dirty="0" smtClean="0">
                <a:cs typeface="Times New Roman" panose="02020603050405020304" pitchFamily="18" charset="0"/>
              </a:rPr>
              <a:t>.</a:t>
            </a:r>
          </a:p>
          <a:p>
            <a:r>
              <a:rPr lang="en-US" altLang="id-ID" sz="2800" dirty="0" err="1" smtClean="0">
                <a:cs typeface="Times New Roman" panose="02020603050405020304" pitchFamily="18" charset="0"/>
              </a:rPr>
              <a:t>Untuk</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profilaktik</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pilihan</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pertama</a:t>
            </a:r>
            <a:r>
              <a:rPr lang="en-US" altLang="id-ID" sz="2800" dirty="0" smtClean="0">
                <a:cs typeface="Times New Roman" panose="02020603050405020304" pitchFamily="18" charset="0"/>
              </a:rPr>
              <a:t> </a:t>
            </a:r>
            <a:r>
              <a:rPr lang="en-US" altLang="id-ID" sz="2800" dirty="0" err="1" smtClean="0">
                <a:cs typeface="Times New Roman" panose="02020603050405020304" pitchFamily="18" charset="0"/>
              </a:rPr>
              <a:t>adalah</a:t>
            </a:r>
            <a:r>
              <a:rPr lang="en-US" altLang="id-ID" sz="2800" dirty="0" smtClean="0">
                <a:cs typeface="Times New Roman" panose="02020603050405020304" pitchFamily="18" charset="0"/>
              </a:rPr>
              <a:t> </a:t>
            </a:r>
          </a:p>
          <a:p>
            <a:pPr>
              <a:buFontTx/>
              <a:buNone/>
            </a:pPr>
            <a:r>
              <a:rPr lang="en-US" altLang="id-ID" sz="2800" dirty="0" smtClean="0">
                <a:cs typeface="Times New Roman" panose="02020603050405020304" pitchFamily="18" charset="0"/>
              </a:rPr>
              <a:t>	 ß-blocker </a:t>
            </a:r>
            <a:r>
              <a:rPr lang="en-US" altLang="id-ID" sz="2800" dirty="0" err="1" smtClean="0">
                <a:cs typeface="Times New Roman" panose="02020603050405020304" pitchFamily="18" charset="0"/>
              </a:rPr>
              <a:t>kardioselektif</a:t>
            </a:r>
            <a:r>
              <a:rPr lang="en-US" altLang="id-ID" sz="2800" dirty="0" smtClean="0">
                <a:cs typeface="Times New Roman" panose="02020603050405020304" pitchFamily="18" charset="0"/>
              </a:rPr>
              <a:t>.</a:t>
            </a:r>
          </a:p>
        </p:txBody>
      </p:sp>
    </p:spTree>
    <p:extLst>
      <p:ext uri="{BB962C8B-B14F-4D97-AF65-F5344CB8AC3E}">
        <p14:creationId xmlns:p14="http://schemas.microsoft.com/office/powerpoint/2010/main" val="3021143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id-ID" b="1" dirty="0" err="1" smtClean="0">
                <a:solidFill>
                  <a:srgbClr val="00B050"/>
                </a:solidFill>
              </a:rPr>
              <a:t>Obat</a:t>
            </a:r>
            <a:r>
              <a:rPr lang="en-US" altLang="id-ID" b="1" dirty="0" smtClean="0">
                <a:solidFill>
                  <a:srgbClr val="00B050"/>
                </a:solidFill>
              </a:rPr>
              <a:t> </a:t>
            </a:r>
            <a:r>
              <a:rPr lang="en-US" altLang="id-ID" b="1" dirty="0" err="1" smtClean="0">
                <a:solidFill>
                  <a:srgbClr val="00B050"/>
                </a:solidFill>
              </a:rPr>
              <a:t>Kardiovaskuler</a:t>
            </a:r>
            <a:r>
              <a:rPr lang="en-US" altLang="id-ID" b="1" dirty="0" smtClean="0">
                <a:solidFill>
                  <a:srgbClr val="00B050"/>
                </a:solidFill>
              </a:rPr>
              <a:t> lain</a:t>
            </a:r>
          </a:p>
        </p:txBody>
      </p:sp>
      <p:sp>
        <p:nvSpPr>
          <p:cNvPr id="56323" name="Rectangle 3"/>
          <p:cNvSpPr>
            <a:spLocks noGrp="1" noChangeArrowheads="1"/>
          </p:cNvSpPr>
          <p:nvPr>
            <p:ph type="body" idx="1"/>
          </p:nvPr>
        </p:nvSpPr>
        <p:spPr>
          <a:xfrm>
            <a:off x="909836" y="1772816"/>
            <a:ext cx="9375576" cy="4323184"/>
          </a:xfrm>
        </p:spPr>
        <p:txBody>
          <a:bodyPr/>
          <a:lstStyle/>
          <a:p>
            <a:r>
              <a:rPr lang="en-US" altLang="id-ID" sz="3600" b="1" dirty="0" err="1">
                <a:solidFill>
                  <a:srgbClr val="000099"/>
                </a:solidFill>
              </a:rPr>
              <a:t>Spironolacton</a:t>
            </a:r>
            <a:r>
              <a:rPr lang="en-US" altLang="id-ID" sz="3600" dirty="0"/>
              <a:t> : </a:t>
            </a:r>
            <a:r>
              <a:rPr lang="en-US" altLang="id-ID" sz="3600" dirty="0" err="1"/>
              <a:t>mempunyai</a:t>
            </a:r>
            <a:r>
              <a:rPr lang="en-US" altLang="id-ID" sz="3600" dirty="0"/>
              <a:t> </a:t>
            </a:r>
            <a:r>
              <a:rPr lang="en-US" altLang="id-ID" sz="3600" dirty="0" err="1"/>
              <a:t>efek</a:t>
            </a:r>
            <a:r>
              <a:rPr lang="en-US" altLang="id-ID" sz="3600" dirty="0"/>
              <a:t> </a:t>
            </a:r>
            <a:r>
              <a:rPr lang="en-US" altLang="id-ID" sz="3600" b="1" dirty="0"/>
              <a:t>anti </a:t>
            </a:r>
            <a:r>
              <a:rPr lang="en-US" altLang="id-ID" sz="3600" b="1" dirty="0" err="1"/>
              <a:t>androgenik</a:t>
            </a:r>
            <a:r>
              <a:rPr lang="en-US" altLang="id-ID" sz="3600" dirty="0"/>
              <a:t> </a:t>
            </a:r>
            <a:r>
              <a:rPr lang="en-US" altLang="id-ID" sz="3600" dirty="0" err="1"/>
              <a:t>pada</a:t>
            </a:r>
            <a:r>
              <a:rPr lang="en-US" altLang="id-ID" sz="3600" dirty="0"/>
              <a:t> </a:t>
            </a:r>
            <a:r>
              <a:rPr lang="en-US" altLang="id-ID" sz="3600" dirty="0" err="1"/>
              <a:t>tingkat</a:t>
            </a:r>
            <a:r>
              <a:rPr lang="en-US" altLang="id-ID" sz="3600" dirty="0"/>
              <a:t> </a:t>
            </a:r>
            <a:r>
              <a:rPr lang="en-US" altLang="id-ID" sz="3600" dirty="0" err="1"/>
              <a:t>testoteron</a:t>
            </a:r>
            <a:r>
              <a:rPr lang="en-US" altLang="id-ID" sz="3600" dirty="0"/>
              <a:t>, </a:t>
            </a:r>
            <a:r>
              <a:rPr lang="en-US" altLang="id-ID" sz="3600" dirty="0" err="1"/>
              <a:t>atau</a:t>
            </a:r>
            <a:r>
              <a:rPr lang="en-US" altLang="id-ID" sz="3600" dirty="0"/>
              <a:t> </a:t>
            </a:r>
            <a:r>
              <a:rPr lang="en-US" altLang="id-ID" sz="3600" dirty="0" err="1"/>
              <a:t>kemungkinan</a:t>
            </a:r>
            <a:r>
              <a:rPr lang="en-US" altLang="id-ID" sz="3600" dirty="0"/>
              <a:t> </a:t>
            </a:r>
            <a:r>
              <a:rPr lang="en-US" altLang="id-ID" sz="3600" dirty="0" err="1"/>
              <a:t>pada</a:t>
            </a:r>
            <a:r>
              <a:rPr lang="en-US" altLang="id-ID" sz="3600" dirty="0"/>
              <a:t> </a:t>
            </a:r>
            <a:r>
              <a:rPr lang="en-US" altLang="id-ID" sz="3600" dirty="0" err="1"/>
              <a:t>reseptor</a:t>
            </a:r>
            <a:r>
              <a:rPr lang="en-US" altLang="id-ID" sz="3600" dirty="0"/>
              <a:t> </a:t>
            </a:r>
            <a:r>
              <a:rPr lang="en-US" altLang="id-ID" sz="3600" dirty="0" err="1"/>
              <a:t>androstenedion</a:t>
            </a:r>
            <a:r>
              <a:rPr lang="en-US" altLang="id-ID" sz="3600" dirty="0"/>
              <a:t>.</a:t>
            </a:r>
          </a:p>
          <a:p>
            <a:r>
              <a:rPr lang="en-US" altLang="id-ID" sz="3600" dirty="0" err="1">
                <a:solidFill>
                  <a:srgbClr val="FF0000"/>
                </a:solidFill>
              </a:rPr>
              <a:t>Awas</a:t>
            </a:r>
            <a:r>
              <a:rPr lang="en-US" altLang="id-ID" sz="3600" dirty="0">
                <a:solidFill>
                  <a:srgbClr val="FF0000"/>
                </a:solidFill>
              </a:rPr>
              <a:t>:</a:t>
            </a:r>
            <a:r>
              <a:rPr lang="en-US" altLang="id-ID" sz="3600" dirty="0"/>
              <a:t> </a:t>
            </a:r>
            <a:r>
              <a:rPr lang="en-US" altLang="id-ID" sz="3600" dirty="0" err="1"/>
              <a:t>obat</a:t>
            </a:r>
            <a:r>
              <a:rPr lang="en-US" altLang="id-ID" sz="3600" dirty="0"/>
              <a:t> </a:t>
            </a:r>
            <a:r>
              <a:rPr lang="en-US" altLang="id-ID" sz="3600" dirty="0" err="1"/>
              <a:t>ini</a:t>
            </a:r>
            <a:r>
              <a:rPr lang="en-US" altLang="id-ID" sz="3600" dirty="0"/>
              <a:t> </a:t>
            </a:r>
            <a:r>
              <a:rPr lang="en-US" altLang="id-ID" sz="3600" dirty="0" err="1"/>
              <a:t>dapat</a:t>
            </a:r>
            <a:r>
              <a:rPr lang="en-US" altLang="id-ID" sz="3600" dirty="0"/>
              <a:t> </a:t>
            </a:r>
            <a:r>
              <a:rPr lang="en-US" altLang="id-ID" sz="3600" dirty="0" err="1"/>
              <a:t>menyebabkan</a:t>
            </a:r>
            <a:r>
              <a:rPr lang="en-US" altLang="id-ID" sz="3600" dirty="0"/>
              <a:t> </a:t>
            </a:r>
            <a:r>
              <a:rPr lang="en-US" altLang="id-ID" sz="3600" b="1" dirty="0" err="1"/>
              <a:t>Anomali</a:t>
            </a:r>
            <a:r>
              <a:rPr lang="en-US" altLang="id-ID" sz="3600" b="1" dirty="0"/>
              <a:t> Genitalia </a:t>
            </a:r>
            <a:r>
              <a:rPr lang="en-US" altLang="id-ID" sz="3600" b="1" dirty="0" err="1"/>
              <a:t>Eksterna</a:t>
            </a:r>
            <a:r>
              <a:rPr lang="en-US" altLang="id-ID" sz="3600" b="1" dirty="0"/>
              <a:t>.</a:t>
            </a:r>
          </a:p>
        </p:txBody>
      </p:sp>
    </p:spTree>
    <p:extLst>
      <p:ext uri="{BB962C8B-B14F-4D97-AF65-F5344CB8AC3E}">
        <p14:creationId xmlns:p14="http://schemas.microsoft.com/office/powerpoint/2010/main" val="1285600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53852" y="332656"/>
            <a:ext cx="8686801" cy="1066800"/>
          </a:xfrm>
        </p:spPr>
        <p:txBody>
          <a:bodyPr/>
          <a:lstStyle/>
          <a:p>
            <a:r>
              <a:rPr lang="en-US" altLang="id-ID" b="1" dirty="0" smtClean="0">
                <a:solidFill>
                  <a:srgbClr val="00B050"/>
                </a:solidFill>
              </a:rPr>
              <a:t>ANALGETIK</a:t>
            </a:r>
          </a:p>
        </p:txBody>
      </p:sp>
      <p:sp>
        <p:nvSpPr>
          <p:cNvPr id="57347" name="Rectangle 3"/>
          <p:cNvSpPr>
            <a:spLocks noGrp="1" noChangeArrowheads="1"/>
          </p:cNvSpPr>
          <p:nvPr>
            <p:ph type="body" idx="1"/>
          </p:nvPr>
        </p:nvSpPr>
        <p:spPr>
          <a:xfrm>
            <a:off x="1053852" y="1524000"/>
            <a:ext cx="9612560" cy="4572000"/>
          </a:xfrm>
        </p:spPr>
        <p:txBody>
          <a:bodyPr>
            <a:normAutofit/>
          </a:bodyPr>
          <a:lstStyle/>
          <a:p>
            <a:r>
              <a:rPr lang="en-US" altLang="id-ID" sz="2400" b="1" dirty="0" smtClean="0"/>
              <a:t>NSAIDs</a:t>
            </a:r>
            <a:r>
              <a:rPr lang="en-US" altLang="id-ID" sz="2400" dirty="0" smtClean="0"/>
              <a:t> : paling </a:t>
            </a:r>
            <a:r>
              <a:rPr lang="en-US" altLang="id-ID" sz="2400" dirty="0" err="1" smtClean="0"/>
              <a:t>sering</a:t>
            </a:r>
            <a:r>
              <a:rPr lang="en-US" altLang="id-ID" sz="2400" dirty="0" smtClean="0"/>
              <a:t> </a:t>
            </a:r>
            <a:r>
              <a:rPr lang="en-US" altLang="id-ID" sz="2400" dirty="0" err="1" smtClean="0"/>
              <a:t>digunakan</a:t>
            </a:r>
            <a:r>
              <a:rPr lang="en-US" altLang="id-ID" sz="2400" dirty="0" smtClean="0"/>
              <a:t>.</a:t>
            </a:r>
          </a:p>
          <a:p>
            <a:r>
              <a:rPr lang="en-US" altLang="id-ID" sz="2400" dirty="0" smtClean="0"/>
              <a:t>NSAIDs </a:t>
            </a:r>
            <a:r>
              <a:rPr lang="en-US" altLang="id-ID" sz="2400" dirty="0" err="1" smtClean="0"/>
              <a:t>dapat</a:t>
            </a:r>
            <a:r>
              <a:rPr lang="en-US" altLang="id-ID" sz="2400" dirty="0" smtClean="0"/>
              <a:t> </a:t>
            </a:r>
            <a:r>
              <a:rPr lang="en-US" altLang="id-ID" sz="2400" dirty="0" err="1" smtClean="0"/>
              <a:t>menyebabkan</a:t>
            </a:r>
            <a:r>
              <a:rPr lang="en-US" altLang="id-ID" sz="2400" dirty="0" smtClean="0"/>
              <a:t> </a:t>
            </a:r>
            <a:r>
              <a:rPr lang="en-US" altLang="id-ID" sz="2400" dirty="0" err="1" smtClean="0"/>
              <a:t>terjadinya</a:t>
            </a:r>
            <a:r>
              <a:rPr lang="en-US" altLang="id-ID" sz="2400" dirty="0" smtClean="0"/>
              <a:t> </a:t>
            </a:r>
          </a:p>
          <a:p>
            <a:r>
              <a:rPr lang="en-US" altLang="id-ID" sz="2400" dirty="0" smtClean="0"/>
              <a:t>- </a:t>
            </a:r>
            <a:r>
              <a:rPr lang="en-US" altLang="id-ID" sz="2400" b="1" dirty="0" err="1" smtClean="0"/>
              <a:t>oligohidramnion</a:t>
            </a:r>
            <a:r>
              <a:rPr lang="en-US" altLang="id-ID" sz="2400" dirty="0" smtClean="0"/>
              <a:t>, </a:t>
            </a:r>
          </a:p>
          <a:p>
            <a:pPr>
              <a:buFontTx/>
              <a:buNone/>
            </a:pPr>
            <a:r>
              <a:rPr lang="en-US" altLang="id-ID" sz="2400" b="1" dirty="0" smtClean="0"/>
              <a:t>	- </a:t>
            </a:r>
            <a:r>
              <a:rPr lang="en-US" altLang="id-ID" sz="2400" b="1" dirty="0" err="1" smtClean="0"/>
              <a:t>perdarahan</a:t>
            </a:r>
            <a:r>
              <a:rPr lang="en-US" altLang="id-ID" sz="2400" b="1" dirty="0" smtClean="0"/>
              <a:t> </a:t>
            </a:r>
            <a:r>
              <a:rPr lang="en-US" altLang="id-ID" sz="2400" b="1" dirty="0" err="1" smtClean="0"/>
              <a:t>intrakranial</a:t>
            </a:r>
            <a:r>
              <a:rPr lang="en-US" altLang="id-ID" sz="2400" dirty="0" smtClean="0"/>
              <a:t>, </a:t>
            </a:r>
          </a:p>
          <a:p>
            <a:pPr>
              <a:buFontTx/>
              <a:buNone/>
            </a:pPr>
            <a:r>
              <a:rPr lang="en-US" altLang="id-ID" sz="2400" dirty="0" smtClean="0"/>
              <a:t>	- </a:t>
            </a:r>
            <a:r>
              <a:rPr lang="en-US" altLang="id-ID" sz="2400" dirty="0" err="1" smtClean="0"/>
              <a:t>enterokolitis</a:t>
            </a:r>
            <a:r>
              <a:rPr lang="en-US" altLang="id-ID" sz="2400" dirty="0" smtClean="0"/>
              <a:t>.</a:t>
            </a:r>
          </a:p>
          <a:p>
            <a:r>
              <a:rPr lang="en-US" altLang="id-ID" sz="2400" dirty="0" err="1" smtClean="0"/>
              <a:t>Pd</a:t>
            </a:r>
            <a:r>
              <a:rPr lang="en-US" altLang="id-ID" sz="2400" dirty="0" smtClean="0"/>
              <a:t> </a:t>
            </a:r>
            <a:r>
              <a:rPr lang="en-US" altLang="id-ID" sz="2400" dirty="0" err="1" smtClean="0"/>
              <a:t>pemakaian</a:t>
            </a:r>
            <a:r>
              <a:rPr lang="en-US" altLang="id-ID" sz="2400" dirty="0" smtClean="0"/>
              <a:t> lama </a:t>
            </a:r>
            <a:r>
              <a:rPr lang="en-US" altLang="id-ID" sz="2400" dirty="0" err="1" smtClean="0"/>
              <a:t>dapat</a:t>
            </a:r>
            <a:r>
              <a:rPr lang="en-US" altLang="id-ID" sz="2400" dirty="0" smtClean="0"/>
              <a:t> </a:t>
            </a:r>
            <a:r>
              <a:rPr lang="en-US" altLang="id-ID" sz="2400" dirty="0" err="1" smtClean="0"/>
              <a:t>menyebabkan</a:t>
            </a:r>
            <a:r>
              <a:rPr lang="en-US" altLang="id-ID" sz="2400" dirty="0" smtClean="0"/>
              <a:t> </a:t>
            </a:r>
            <a:r>
              <a:rPr lang="en-US" altLang="id-ID" sz="2400" dirty="0" err="1" smtClean="0"/>
              <a:t>perdarahan</a:t>
            </a:r>
            <a:r>
              <a:rPr lang="en-US" altLang="id-ID" sz="2400" dirty="0" smtClean="0"/>
              <a:t> neonatal </a:t>
            </a:r>
            <a:r>
              <a:rPr lang="en-US" altLang="id-ID" sz="2400" dirty="0" err="1" smtClean="0"/>
              <a:t>melalui</a:t>
            </a:r>
            <a:r>
              <a:rPr lang="en-US" altLang="id-ID" sz="2400" dirty="0" smtClean="0"/>
              <a:t> </a:t>
            </a:r>
            <a:r>
              <a:rPr lang="en-US" altLang="id-ID" sz="2400" dirty="0" err="1" smtClean="0"/>
              <a:t>inhibisinya</a:t>
            </a:r>
            <a:r>
              <a:rPr lang="en-US" altLang="id-ID" sz="2400" dirty="0" smtClean="0"/>
              <a:t> </a:t>
            </a:r>
            <a:r>
              <a:rPr lang="en-US" altLang="id-ID" sz="2400" dirty="0" err="1" smtClean="0"/>
              <a:t>pada</a:t>
            </a:r>
            <a:r>
              <a:rPr lang="en-US" altLang="id-ID" sz="2400" dirty="0" smtClean="0"/>
              <a:t> </a:t>
            </a:r>
            <a:r>
              <a:rPr lang="en-US" altLang="id-ID" sz="2400" dirty="0" err="1" smtClean="0"/>
              <a:t>fungsi</a:t>
            </a:r>
            <a:r>
              <a:rPr lang="en-US" altLang="id-ID" sz="2400" dirty="0" smtClean="0"/>
              <a:t> platelet.</a:t>
            </a:r>
          </a:p>
        </p:txBody>
      </p:sp>
    </p:spTree>
    <p:extLst>
      <p:ext uri="{BB962C8B-B14F-4D97-AF65-F5344CB8AC3E}">
        <p14:creationId xmlns:p14="http://schemas.microsoft.com/office/powerpoint/2010/main" val="3850912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id-ID" b="1" dirty="0" smtClean="0">
                <a:solidFill>
                  <a:srgbClr val="00B050"/>
                </a:solidFill>
              </a:rPr>
              <a:t>NSAIDs</a:t>
            </a:r>
          </a:p>
        </p:txBody>
      </p:sp>
      <p:sp>
        <p:nvSpPr>
          <p:cNvPr id="58371" name="Rectangle 3"/>
          <p:cNvSpPr>
            <a:spLocks noGrp="1" noChangeArrowheads="1"/>
          </p:cNvSpPr>
          <p:nvPr>
            <p:ph type="body" idx="1"/>
          </p:nvPr>
        </p:nvSpPr>
        <p:spPr>
          <a:xfrm>
            <a:off x="1065212" y="1844824"/>
            <a:ext cx="8915400" cy="4555976"/>
          </a:xfrm>
        </p:spPr>
        <p:txBody>
          <a:bodyPr>
            <a:normAutofit/>
          </a:bodyPr>
          <a:lstStyle/>
          <a:p>
            <a:r>
              <a:rPr lang="en-US" altLang="id-ID" sz="2800" dirty="0" err="1" smtClean="0"/>
              <a:t>Bahaya</a:t>
            </a:r>
            <a:r>
              <a:rPr lang="en-US" altLang="id-ID" sz="2800" dirty="0" smtClean="0"/>
              <a:t> lain : </a:t>
            </a:r>
            <a:r>
              <a:rPr lang="en-US" altLang="id-ID" sz="2800" b="1" i="1" dirty="0" smtClean="0">
                <a:solidFill>
                  <a:srgbClr val="FF0000"/>
                </a:solidFill>
              </a:rPr>
              <a:t>Premature Closure of Ductus Arteriosus</a:t>
            </a:r>
            <a:r>
              <a:rPr lang="en-US" altLang="id-ID" sz="2800" dirty="0" smtClean="0"/>
              <a:t> </a:t>
            </a:r>
            <a:r>
              <a:rPr lang="en-US" altLang="id-ID" sz="2800" dirty="0" err="1" smtClean="0"/>
              <a:t>akibat</a:t>
            </a:r>
            <a:r>
              <a:rPr lang="en-US" altLang="id-ID" sz="2800" dirty="0" smtClean="0"/>
              <a:t> </a:t>
            </a:r>
            <a:r>
              <a:rPr lang="en-US" altLang="id-ID" sz="2800" dirty="0" err="1" smtClean="0"/>
              <a:t>gangguan</a:t>
            </a:r>
            <a:r>
              <a:rPr lang="en-US" altLang="id-ID" sz="2800" dirty="0" smtClean="0"/>
              <a:t> </a:t>
            </a:r>
            <a:r>
              <a:rPr lang="en-US" altLang="id-ID" sz="2800" dirty="0" err="1" smtClean="0"/>
              <a:t>pada</a:t>
            </a:r>
            <a:r>
              <a:rPr lang="en-US" altLang="id-ID" sz="2800" dirty="0" smtClean="0"/>
              <a:t> </a:t>
            </a:r>
            <a:r>
              <a:rPr lang="en-US" altLang="id-ID" sz="2800" dirty="0" err="1" smtClean="0"/>
              <a:t>sintesis</a:t>
            </a:r>
            <a:r>
              <a:rPr lang="en-US" altLang="id-ID" sz="2800" dirty="0" smtClean="0"/>
              <a:t> prostaglandin.</a:t>
            </a:r>
          </a:p>
          <a:p>
            <a:r>
              <a:rPr lang="en-US" altLang="id-ID" sz="2800" dirty="0" err="1" smtClean="0"/>
              <a:t>Menurunkan</a:t>
            </a:r>
            <a:r>
              <a:rPr lang="en-US" altLang="id-ID" sz="2800" dirty="0" smtClean="0"/>
              <a:t> </a:t>
            </a:r>
            <a:r>
              <a:rPr lang="en-US" altLang="id-ID" sz="2800" dirty="0" err="1" smtClean="0"/>
              <a:t>kontraksi</a:t>
            </a:r>
            <a:r>
              <a:rPr lang="en-US" altLang="id-ID" sz="2800" dirty="0" smtClean="0"/>
              <a:t> uterus : </a:t>
            </a:r>
            <a:r>
              <a:rPr lang="en-US" altLang="id-ID" sz="2800" dirty="0" err="1" smtClean="0"/>
              <a:t>awas</a:t>
            </a:r>
            <a:r>
              <a:rPr lang="en-US" altLang="id-ID" sz="2800" dirty="0" smtClean="0"/>
              <a:t> </a:t>
            </a:r>
            <a:r>
              <a:rPr lang="en-US" altLang="id-ID" sz="2800" dirty="0" err="1" smtClean="0"/>
              <a:t>bahaya</a:t>
            </a:r>
            <a:r>
              <a:rPr lang="en-US" altLang="id-ID" sz="2800" dirty="0" smtClean="0"/>
              <a:t> </a:t>
            </a:r>
            <a:r>
              <a:rPr lang="en-US" altLang="id-ID" sz="2800" b="1" dirty="0" err="1" smtClean="0"/>
              <a:t>perdarahan</a:t>
            </a:r>
            <a:r>
              <a:rPr lang="en-US" altLang="id-ID" sz="2800" b="1" dirty="0" smtClean="0"/>
              <a:t> postpartum</a:t>
            </a:r>
          </a:p>
          <a:p>
            <a:r>
              <a:rPr lang="en-US" altLang="id-ID" sz="2800" dirty="0" smtClean="0"/>
              <a:t>NSAIDs </a:t>
            </a:r>
            <a:r>
              <a:rPr lang="en-US" altLang="id-ID" sz="2800" dirty="0" err="1" smtClean="0"/>
              <a:t>sebaiknya</a:t>
            </a:r>
            <a:r>
              <a:rPr lang="en-US" altLang="id-ID" sz="2800" dirty="0" smtClean="0"/>
              <a:t> </a:t>
            </a:r>
            <a:r>
              <a:rPr lang="en-US" altLang="id-ID" sz="2800" b="1" dirty="0" err="1" smtClean="0"/>
              <a:t>tidak</a:t>
            </a:r>
            <a:r>
              <a:rPr lang="en-US" altLang="id-ID" sz="2800" b="1" dirty="0" smtClean="0"/>
              <a:t> </a:t>
            </a:r>
            <a:r>
              <a:rPr lang="en-US" altLang="id-ID" sz="2800" b="1" dirty="0" err="1" smtClean="0"/>
              <a:t>digunakan</a:t>
            </a:r>
            <a:r>
              <a:rPr lang="en-US" altLang="id-ID" sz="2800" b="1" dirty="0" smtClean="0"/>
              <a:t> </a:t>
            </a:r>
            <a:r>
              <a:rPr lang="en-US" altLang="id-ID" sz="2800" b="1" dirty="0" err="1" smtClean="0"/>
              <a:t>pada</a:t>
            </a:r>
            <a:r>
              <a:rPr lang="en-US" altLang="id-ID" sz="2800" b="1" dirty="0" smtClean="0"/>
              <a:t> trimester </a:t>
            </a:r>
            <a:r>
              <a:rPr lang="en-US" altLang="id-ID" sz="2800" b="1" dirty="0" err="1" smtClean="0"/>
              <a:t>akhir</a:t>
            </a:r>
            <a:r>
              <a:rPr lang="en-US" altLang="id-ID" sz="2800" b="1" dirty="0" smtClean="0"/>
              <a:t> </a:t>
            </a:r>
            <a:r>
              <a:rPr lang="en-US" altLang="id-ID" sz="2800" b="1" dirty="0" err="1" smtClean="0"/>
              <a:t>kehamilan</a:t>
            </a:r>
            <a:r>
              <a:rPr lang="en-US" altLang="id-ID" sz="2800" dirty="0" smtClean="0"/>
              <a:t>, </a:t>
            </a:r>
            <a:r>
              <a:rPr lang="en-US" altLang="id-ID" sz="2800" dirty="0" err="1" smtClean="0"/>
              <a:t>atau</a:t>
            </a:r>
            <a:r>
              <a:rPr lang="en-US" altLang="id-ID" sz="2800" dirty="0" smtClean="0"/>
              <a:t> </a:t>
            </a:r>
            <a:r>
              <a:rPr lang="en-US" altLang="id-ID" sz="2800" dirty="0" err="1" smtClean="0"/>
              <a:t>hanya</a:t>
            </a:r>
            <a:r>
              <a:rPr lang="en-US" altLang="id-ID" sz="2800" dirty="0" smtClean="0"/>
              <a:t> </a:t>
            </a:r>
            <a:r>
              <a:rPr lang="en-US" altLang="id-ID" sz="2800" dirty="0" err="1" smtClean="0"/>
              <a:t>boleh</a:t>
            </a:r>
            <a:r>
              <a:rPr lang="en-US" altLang="id-ID" sz="2800" dirty="0" smtClean="0"/>
              <a:t> </a:t>
            </a:r>
            <a:r>
              <a:rPr lang="en-US" altLang="id-ID" sz="2800" dirty="0" err="1" smtClean="0"/>
              <a:t>digunakan</a:t>
            </a:r>
            <a:r>
              <a:rPr lang="en-US" altLang="id-ID" sz="2800" dirty="0" smtClean="0"/>
              <a:t> </a:t>
            </a:r>
            <a:r>
              <a:rPr lang="en-US" altLang="id-ID" sz="2800" dirty="0" err="1" smtClean="0"/>
              <a:t>pada</a:t>
            </a:r>
            <a:r>
              <a:rPr lang="en-US" altLang="id-ID" sz="2800" dirty="0" smtClean="0"/>
              <a:t> </a:t>
            </a:r>
            <a:r>
              <a:rPr lang="en-US" altLang="id-ID" sz="2800" dirty="0" err="1" smtClean="0"/>
              <a:t>kehamilan</a:t>
            </a:r>
            <a:r>
              <a:rPr lang="en-US" altLang="id-ID" sz="2800" dirty="0" smtClean="0"/>
              <a:t> &lt; 32 </a:t>
            </a:r>
            <a:r>
              <a:rPr lang="en-US" altLang="id-ID" sz="2800" dirty="0" err="1" smtClean="0"/>
              <a:t>minggu</a:t>
            </a:r>
            <a:r>
              <a:rPr lang="en-US" altLang="id-ID" sz="2800" dirty="0" smtClean="0"/>
              <a:t>.</a:t>
            </a:r>
          </a:p>
        </p:txBody>
      </p:sp>
    </p:spTree>
    <p:extLst>
      <p:ext uri="{BB962C8B-B14F-4D97-AF65-F5344CB8AC3E}">
        <p14:creationId xmlns:p14="http://schemas.microsoft.com/office/powerpoint/2010/main" val="1408933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extLst>
              <p:ext uri="{D42A27DB-BD31-4B8C-83A1-F6EECF244321}">
                <p14:modId xmlns:p14="http://schemas.microsoft.com/office/powerpoint/2010/main" val="4070408819"/>
              </p:ext>
            </p:extLst>
          </p:nvPr>
        </p:nvGraphicFramePr>
        <p:xfrm>
          <a:off x="1125860" y="338328"/>
          <a:ext cx="8208912" cy="6077752"/>
        </p:xfrm>
        <a:graphic>
          <a:graphicData uri="http://schemas.openxmlformats.org/presentationml/2006/ole">
            <mc:AlternateContent xmlns:mc="http://schemas.openxmlformats.org/markup-compatibility/2006">
              <mc:Choice xmlns:v="urn:schemas-microsoft-com:vml" Requires="v">
                <p:oleObj spid="_x0000_s29705" name="Document" r:id="rId3" imgW="5635226" imgH="3215928" progId="Word.Document.8">
                  <p:embed/>
                </p:oleObj>
              </mc:Choice>
              <mc:Fallback>
                <p:oleObj name="Document" r:id="rId3" imgW="5635226" imgH="321592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60" y="338328"/>
                        <a:ext cx="8208912" cy="607775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00558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extLst>
              <p:ext uri="{D42A27DB-BD31-4B8C-83A1-F6EECF244321}">
                <p14:modId xmlns:p14="http://schemas.microsoft.com/office/powerpoint/2010/main" val="712980607"/>
              </p:ext>
            </p:extLst>
          </p:nvPr>
        </p:nvGraphicFramePr>
        <p:xfrm>
          <a:off x="981844" y="-171400"/>
          <a:ext cx="9577064" cy="6629400"/>
        </p:xfrm>
        <a:graphic>
          <a:graphicData uri="http://schemas.openxmlformats.org/presentationml/2006/ole">
            <mc:AlternateContent xmlns:mc="http://schemas.openxmlformats.org/markup-compatibility/2006">
              <mc:Choice xmlns:v="urn:schemas-microsoft-com:vml" Requires="v">
                <p:oleObj spid="_x0000_s30729" name="Document" r:id="rId3" imgW="5635226" imgH="2319290" progId="Word.Document.8">
                  <p:embed/>
                </p:oleObj>
              </mc:Choice>
              <mc:Fallback>
                <p:oleObj name="Document" r:id="rId3" imgW="5635226" imgH="231929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844" y="-171400"/>
                        <a:ext cx="9577064" cy="6629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97831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extLst>
              <p:ext uri="{D42A27DB-BD31-4B8C-83A1-F6EECF244321}">
                <p14:modId xmlns:p14="http://schemas.microsoft.com/office/powerpoint/2010/main" val="1511312429"/>
              </p:ext>
            </p:extLst>
          </p:nvPr>
        </p:nvGraphicFramePr>
        <p:xfrm>
          <a:off x="1125860" y="332656"/>
          <a:ext cx="8172400" cy="5915261"/>
        </p:xfrm>
        <a:graphic>
          <a:graphicData uri="http://schemas.openxmlformats.org/presentationml/2006/ole">
            <mc:AlternateContent xmlns:mc="http://schemas.openxmlformats.org/markup-compatibility/2006">
              <mc:Choice xmlns:v="urn:schemas-microsoft-com:vml" Requires="v">
                <p:oleObj spid="_x0000_s31753" name="Document" r:id="rId3" imgW="5635226" imgH="3062342" progId="Word.Document.8">
                  <p:embed/>
                </p:oleObj>
              </mc:Choice>
              <mc:Fallback>
                <p:oleObj name="Document" r:id="rId3" imgW="5635226" imgH="306234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60" y="332656"/>
                        <a:ext cx="8172400" cy="591526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6911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descr="http://1.bp.blogspot.com/-19WgDgnY2Eo/VVPKIuORG_I/AAAAAAAAC5U/Cyrgqnktsfg/s640/perubahan%2Bfisiologis%2Bpada%2Bibu%2Bham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818" y="620688"/>
            <a:ext cx="8710195" cy="554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92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35496" y="548680"/>
            <a:ext cx="9493696" cy="1066800"/>
          </a:xfrm>
        </p:spPr>
        <p:txBody>
          <a:bodyPr>
            <a:noAutofit/>
          </a:bodyPr>
          <a:lstStyle/>
          <a:p>
            <a:pPr>
              <a:defRPr/>
            </a:pPr>
            <a:r>
              <a:rPr lang="id-ID" sz="4800" dirty="0" smtClean="0">
                <a:solidFill>
                  <a:srgbClr val="00B050"/>
                </a:solidFill>
              </a:rPr>
              <a:t>Bagaimana Dengan Herbal ?</a:t>
            </a:r>
            <a:endParaRPr lang="en-US" sz="4800" dirty="0">
              <a:solidFill>
                <a:srgbClr val="00B050"/>
              </a:solidFill>
            </a:endParaRPr>
          </a:p>
        </p:txBody>
      </p:sp>
      <p:sp>
        <p:nvSpPr>
          <p:cNvPr id="2" name="Content Placeholder 1"/>
          <p:cNvSpPr>
            <a:spLocks noGrp="1"/>
          </p:cNvSpPr>
          <p:nvPr>
            <p:ph idx="1"/>
          </p:nvPr>
        </p:nvSpPr>
        <p:spPr>
          <a:xfrm>
            <a:off x="621804" y="1828800"/>
            <a:ext cx="9721080" cy="4191000"/>
          </a:xfrm>
        </p:spPr>
        <p:txBody>
          <a:bodyPr>
            <a:normAutofit/>
          </a:bodyPr>
          <a:lstStyle/>
          <a:p>
            <a:r>
              <a:rPr lang="id-ID" sz="3600" dirty="0" smtClean="0"/>
              <a:t>Cabe Puyang ?</a:t>
            </a:r>
          </a:p>
          <a:p>
            <a:r>
              <a:rPr lang="id-ID" sz="3600" dirty="0" smtClean="0"/>
              <a:t>Kunir Asem ?</a:t>
            </a:r>
          </a:p>
          <a:p>
            <a:r>
              <a:rPr lang="id-ID" sz="3600" dirty="0" smtClean="0"/>
              <a:t>Jahe ?</a:t>
            </a:r>
          </a:p>
          <a:p>
            <a:r>
              <a:rPr lang="id-ID" sz="3600" dirty="0" smtClean="0"/>
              <a:t>Brotowali ?</a:t>
            </a:r>
            <a:endParaRPr lang="id-ID" sz="3600" dirty="0"/>
          </a:p>
        </p:txBody>
      </p:sp>
    </p:spTree>
    <p:extLst>
      <p:ext uri="{BB962C8B-B14F-4D97-AF65-F5344CB8AC3E}">
        <p14:creationId xmlns:p14="http://schemas.microsoft.com/office/powerpoint/2010/main" val="1905713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p:cNvPicPr>
          <p:nvPr/>
        </p:nvPicPr>
        <p:blipFill rotWithShape="1">
          <a:blip r:embed="rId2"/>
          <a:srcRect l="17347" t="16532" r="19008" b="9641"/>
          <a:stretch/>
        </p:blipFill>
        <p:spPr>
          <a:xfrm>
            <a:off x="693812" y="116632"/>
            <a:ext cx="10153128" cy="6621604"/>
          </a:xfrm>
          <a:prstGeom prst="rect">
            <a:avLst/>
          </a:prstGeom>
        </p:spPr>
      </p:pic>
    </p:spTree>
    <p:extLst>
      <p:ext uri="{BB962C8B-B14F-4D97-AF65-F5344CB8AC3E}">
        <p14:creationId xmlns:p14="http://schemas.microsoft.com/office/powerpoint/2010/main" val="3681294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21775" t="18500" r="22329" b="10625"/>
          <a:stretch/>
        </p:blipFill>
        <p:spPr>
          <a:xfrm>
            <a:off x="1341884" y="188640"/>
            <a:ext cx="8928992" cy="6365222"/>
          </a:xfrm>
          <a:prstGeom prst="rect">
            <a:avLst/>
          </a:prstGeom>
        </p:spPr>
      </p:pic>
    </p:spTree>
    <p:extLst>
      <p:ext uri="{BB962C8B-B14F-4D97-AF65-F5344CB8AC3E}">
        <p14:creationId xmlns:p14="http://schemas.microsoft.com/office/powerpoint/2010/main" val="136209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22329" t="21453" r="23989" b="7672"/>
          <a:stretch/>
        </p:blipFill>
        <p:spPr>
          <a:xfrm>
            <a:off x="1137220" y="116632"/>
            <a:ext cx="8917632" cy="6619274"/>
          </a:xfrm>
          <a:prstGeom prst="rect">
            <a:avLst/>
          </a:prstGeom>
        </p:spPr>
      </p:pic>
    </p:spTree>
    <p:extLst>
      <p:ext uri="{BB962C8B-B14F-4D97-AF65-F5344CB8AC3E}">
        <p14:creationId xmlns:p14="http://schemas.microsoft.com/office/powerpoint/2010/main" val="1465840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23435" t="18500" r="23435" b="9642"/>
          <a:stretch/>
        </p:blipFill>
        <p:spPr>
          <a:xfrm>
            <a:off x="1413892" y="116632"/>
            <a:ext cx="8712968" cy="6625486"/>
          </a:xfrm>
          <a:prstGeom prst="rect">
            <a:avLst/>
          </a:prstGeom>
        </p:spPr>
      </p:pic>
    </p:spTree>
    <p:extLst>
      <p:ext uri="{BB962C8B-B14F-4D97-AF65-F5344CB8AC3E}">
        <p14:creationId xmlns:p14="http://schemas.microsoft.com/office/powerpoint/2010/main" val="3846249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23989" t="17516" r="25650" b="11610"/>
          <a:stretch/>
        </p:blipFill>
        <p:spPr>
          <a:xfrm>
            <a:off x="1485900" y="116631"/>
            <a:ext cx="8520341" cy="6741369"/>
          </a:xfrm>
          <a:prstGeom prst="rect">
            <a:avLst/>
          </a:prstGeom>
        </p:spPr>
      </p:pic>
    </p:spTree>
    <p:extLst>
      <p:ext uri="{BB962C8B-B14F-4D97-AF65-F5344CB8AC3E}">
        <p14:creationId xmlns:p14="http://schemas.microsoft.com/office/powerpoint/2010/main" val="1661702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p:cNvPicPr>
          <p:nvPr/>
        </p:nvPicPr>
        <p:blipFill rotWithShape="1">
          <a:blip r:embed="rId2"/>
          <a:srcRect l="22329" t="20771" r="24542" b="11308"/>
          <a:stretch/>
        </p:blipFill>
        <p:spPr>
          <a:xfrm>
            <a:off x="1065212" y="44624"/>
            <a:ext cx="9217024" cy="6624736"/>
          </a:xfrm>
          <a:prstGeom prst="rect">
            <a:avLst/>
          </a:prstGeom>
        </p:spPr>
      </p:pic>
    </p:spTree>
    <p:extLst>
      <p:ext uri="{BB962C8B-B14F-4D97-AF65-F5344CB8AC3E}">
        <p14:creationId xmlns:p14="http://schemas.microsoft.com/office/powerpoint/2010/main" val="3144651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22329" t="16532" r="24542" b="17516"/>
          <a:stretch/>
        </p:blipFill>
        <p:spPr>
          <a:xfrm>
            <a:off x="1091792" y="332656"/>
            <a:ext cx="9079458" cy="6336704"/>
          </a:xfrm>
          <a:prstGeom prst="rect">
            <a:avLst/>
          </a:prstGeom>
        </p:spPr>
      </p:pic>
    </p:spTree>
    <p:extLst>
      <p:ext uri="{BB962C8B-B14F-4D97-AF65-F5344CB8AC3E}">
        <p14:creationId xmlns:p14="http://schemas.microsoft.com/office/powerpoint/2010/main" val="2505581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00B050"/>
                </a:solidFill>
              </a:rPr>
              <a:t>Nutrisi Ibu Hamil ( Non Farmakologi )</a:t>
            </a:r>
            <a:endParaRPr lang="id-ID" dirty="0">
              <a:solidFill>
                <a:srgbClr val="00B050"/>
              </a:solidFill>
            </a:endParaRPr>
          </a:p>
        </p:txBody>
      </p:sp>
      <p:sp>
        <p:nvSpPr>
          <p:cNvPr id="3" name="Content Placeholder 2"/>
          <p:cNvSpPr>
            <a:spLocks noGrp="1"/>
          </p:cNvSpPr>
          <p:nvPr>
            <p:ph idx="1"/>
          </p:nvPr>
        </p:nvSpPr>
        <p:spPr/>
        <p:txBody>
          <a:bodyPr/>
          <a:lstStyle/>
          <a:p>
            <a:pPr fontAlgn="base"/>
            <a:r>
              <a:rPr lang="id-ID" b="1" dirty="0"/>
              <a:t>Sayur</a:t>
            </a:r>
            <a:r>
              <a:rPr lang="id-ID" dirty="0"/>
              <a:t>. Tahukah anda pada saat sedang hamil ibu hamil kekurangan dengan zat besi. Dengan mengkonsumsi sayuran hijau seperti bayam dan kangkung bisa menutupi kebutuhan harian anda yang sedang kekurangan zat besi. Pada sayuran hijau mengandung banyak zat besi, vitamin c folat dan serat yang tentunya membantu mengatasi berbagai problema ibu hamil.</a:t>
            </a:r>
          </a:p>
          <a:p>
            <a:pPr fontAlgn="base"/>
            <a:r>
              <a:rPr lang="id-ID" b="1" dirty="0"/>
              <a:t>Nasi Merah</a:t>
            </a:r>
            <a:r>
              <a:rPr lang="id-ID" dirty="0"/>
              <a:t>. Nasi jenis ini merupakan nasi yang berasal dari beras merah yang mempunyai banyak manfaat. Pada artikel sebelumnya juga dibahas tentang manfaat </a:t>
            </a:r>
            <a:r>
              <a:rPr lang="id-ID" dirty="0">
                <a:hlinkClick r:id="rId2"/>
              </a:rPr>
              <a:t>beras merah</a:t>
            </a:r>
            <a:r>
              <a:rPr lang="id-ID" dirty="0"/>
              <a:t> untuk penyakit diabetes. Nasi merah mengandung vitamin B, serat dan zat besi. Nasi merah merrupakan salah satu makanan dengan indeks glikemik rendah yang tentunya dengan indeks glikemik yang rendah membuat anda tahan lapar. Pada kandungan vitamin B sangat berguna untuk meproduksi sel darah merah dan sistem syaraf.</a:t>
            </a:r>
          </a:p>
          <a:p>
            <a:endParaRPr lang="id-ID" dirty="0"/>
          </a:p>
        </p:txBody>
      </p:sp>
    </p:spTree>
    <p:extLst>
      <p:ext uri="{BB962C8B-B14F-4D97-AF65-F5344CB8AC3E}">
        <p14:creationId xmlns:p14="http://schemas.microsoft.com/office/powerpoint/2010/main" val="202537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621804" y="260648"/>
            <a:ext cx="9565704" cy="5919936"/>
          </a:xfrm>
        </p:spPr>
        <p:txBody>
          <a:bodyPr>
            <a:noAutofit/>
          </a:bodyPr>
          <a:lstStyle/>
          <a:p>
            <a:pPr fontAlgn="base"/>
            <a:r>
              <a:rPr lang="id-ID" sz="2400" b="1" dirty="0"/>
              <a:t>Buah Strawberry</a:t>
            </a:r>
            <a:r>
              <a:rPr lang="id-ID" sz="2400" dirty="0"/>
              <a:t>. Buah ini mengandung banyak sekali folat, serat, vit C dan antioksidan yang mempunyai manfaat melindungi bayi dari penyakit diabetes ataupun obesitas.</a:t>
            </a:r>
          </a:p>
          <a:p>
            <a:pPr fontAlgn="base"/>
            <a:r>
              <a:rPr lang="id-ID" sz="2400" b="1" dirty="0"/>
              <a:t>Minyak Ikan</a:t>
            </a:r>
            <a:r>
              <a:rPr lang="id-ID" sz="2400" dirty="0"/>
              <a:t>. Ibu hamil sangat penting agar mendapatkan sumber makanan yang mengandung minyak ikan seperti ikan Salmon yang mengandung asam lemak omega 3. Omega 3 dibutuhkan bayi untuk pertumbuhan dan perkembangan mata serta system syaraf pada bayi.</a:t>
            </a:r>
          </a:p>
          <a:p>
            <a:pPr fontAlgn="base"/>
            <a:r>
              <a:rPr lang="id-ID" sz="2400" b="1" dirty="0"/>
              <a:t>Pisang</a:t>
            </a:r>
            <a:r>
              <a:rPr lang="id-ID" sz="2400" dirty="0"/>
              <a:t>. Kandungan buah pisang mempunyai zat yang bernama potassium. Buah pisang juga bisa untuk mengatasi </a:t>
            </a:r>
            <a:r>
              <a:rPr lang="id-ID" sz="2400" dirty="0">
                <a:hlinkClick r:id="rId2"/>
              </a:rPr>
              <a:t>pegal dan capek</a:t>
            </a:r>
            <a:r>
              <a:rPr lang="id-ID" sz="2400" dirty="0"/>
              <a:t>. Pisang dibutuhkan agar bisa mengatasi kaki bengkak juga kram saat hamil. Buah pisang untuk ibu hamil bisa juga untuk menahan lapar lebih lama karena pisang merupakan buah dengan indeks glikemik rendah. Buah pisang juga kaya akan serat dan tentunya ini sangat baik buat mencegah sembelit pada ibu hamil. Saran saya sebaiknya buah pisang ini anda jadikan sebagai makanan cemilan pada saat senggang.</a:t>
            </a:r>
          </a:p>
          <a:p>
            <a:endParaRPr lang="id-ID" sz="2400" dirty="0"/>
          </a:p>
        </p:txBody>
      </p:sp>
    </p:spTree>
    <p:extLst>
      <p:ext uri="{BB962C8B-B14F-4D97-AF65-F5344CB8AC3E}">
        <p14:creationId xmlns:p14="http://schemas.microsoft.com/office/powerpoint/2010/main" val="1223731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4" descr="Imag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0134" y="533400"/>
            <a:ext cx="9556955" cy="5486400"/>
          </a:xfrm>
          <a:prstGeom prst="rect">
            <a:avLst/>
          </a:prstGeom>
          <a:noFill/>
        </p:spPr>
      </p:pic>
    </p:spTree>
    <p:extLst>
      <p:ext uri="{BB962C8B-B14F-4D97-AF65-F5344CB8AC3E}">
        <p14:creationId xmlns:p14="http://schemas.microsoft.com/office/powerpoint/2010/main" val="1359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77788" y="533400"/>
            <a:ext cx="10081120" cy="5486400"/>
          </a:xfrm>
        </p:spPr>
        <p:txBody>
          <a:bodyPr>
            <a:noAutofit/>
          </a:bodyPr>
          <a:lstStyle/>
          <a:p>
            <a:pPr fontAlgn="base"/>
            <a:r>
              <a:rPr lang="id-ID" sz="2400" b="1" dirty="0"/>
              <a:t>Daging Merah</a:t>
            </a:r>
            <a:r>
              <a:rPr lang="id-ID" sz="2400" dirty="0"/>
              <a:t>. Ibu hamil biasanya terkena anemia, nah tips untuk mengatasi anemia pada ibu hamil sebaiknya anda konsumsi daging merah namun tanpa lemak karena pada daging merah ini terdapat sumber zat besi dan protein yang cukup baik bagi ibu hamil yang terkena anemia. Jangan mengkonsumsi hati, karena kandungan retinol tinggi pada hati berbahaya untuk bayi.</a:t>
            </a:r>
          </a:p>
          <a:p>
            <a:pPr fontAlgn="base"/>
            <a:r>
              <a:rPr lang="id-ID" sz="2400" b="1" dirty="0"/>
              <a:t>Buah Kiwi</a:t>
            </a:r>
            <a:r>
              <a:rPr lang="id-ID" sz="2400" dirty="0"/>
              <a:t>. Antioksidan tinggi dan vitamin C yang tingginya melebihi kandungan dari jeruk merupakan kombinasi dua hal yang sangat diperlukan buat tumbuh kembang si bayi.</a:t>
            </a:r>
          </a:p>
          <a:p>
            <a:pPr fontAlgn="base"/>
            <a:r>
              <a:rPr lang="id-ID" sz="2400" b="1" dirty="0"/>
              <a:t>Ubi</a:t>
            </a:r>
            <a:r>
              <a:rPr lang="id-ID" sz="2400" dirty="0"/>
              <a:t>. Makanan asli dan alami ini tentunya kita sudah tidak asing lagi dengan makanan ini. Kandungan Vit B, vit C, serat dan antioksidan juga karbohidrat sangat diperlukan bagi ibu hamil. Serat dari ubi bisa mencegah terjadinya sembelit pada ibu hamil. Karbohidrat dari ubi merupakan makanan dengan indeks glikemik rendah dan mempunyai manfaat kenyang lebih lama.</a:t>
            </a:r>
          </a:p>
          <a:p>
            <a:endParaRPr lang="id-ID" sz="2400" dirty="0"/>
          </a:p>
        </p:txBody>
      </p:sp>
    </p:spTree>
    <p:extLst>
      <p:ext uri="{BB962C8B-B14F-4D97-AF65-F5344CB8AC3E}">
        <p14:creationId xmlns:p14="http://schemas.microsoft.com/office/powerpoint/2010/main" val="1244894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00B050"/>
                </a:solidFill>
              </a:rPr>
              <a:t>Daftar Pustaka</a:t>
            </a:r>
            <a:endParaRPr lang="id-ID"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r>
              <a:rPr lang="id-ID" dirty="0"/>
              <a:t>Sastrawinata, Sulaiman. 1983. Obstetri Fisiologi. Bandung: Fakultas Kedokteran Universitas Padjadjaran Bandung. </a:t>
            </a:r>
            <a:endParaRPr lang="id-ID" dirty="0" smtClean="0"/>
          </a:p>
          <a:p>
            <a:r>
              <a:rPr lang="id-ID" dirty="0" smtClean="0"/>
              <a:t>Mocthar</a:t>
            </a:r>
            <a:r>
              <a:rPr lang="id-ID" dirty="0"/>
              <a:t>, Rustam. 1998. Sinopsis Obstetri Obstetri Fisiologis Obstetri Patologi Jilid I. Jakarta: Penerbit Buku Kedokteran EGC. </a:t>
            </a:r>
            <a:endParaRPr lang="id-ID" dirty="0" smtClean="0"/>
          </a:p>
          <a:p>
            <a:r>
              <a:rPr lang="en-US" altLang="id-ID" dirty="0" smtClean="0"/>
              <a:t>Goodman </a:t>
            </a:r>
            <a:r>
              <a:rPr lang="en-US" altLang="id-ID" dirty="0"/>
              <a:t>&amp; </a:t>
            </a:r>
            <a:r>
              <a:rPr lang="en-US" altLang="id-ID" dirty="0" err="1"/>
              <a:t>Gilmans,The</a:t>
            </a:r>
            <a:r>
              <a:rPr lang="en-US" altLang="id-ID" dirty="0"/>
              <a:t> </a:t>
            </a:r>
            <a:r>
              <a:rPr lang="en-US" altLang="id-ID" dirty="0" smtClean="0"/>
              <a:t>Pharmacological </a:t>
            </a:r>
            <a:r>
              <a:rPr lang="en-US" altLang="id-ID" dirty="0"/>
              <a:t>Basis of </a:t>
            </a:r>
            <a:r>
              <a:rPr lang="en-US" altLang="id-ID" dirty="0" smtClean="0"/>
              <a:t>THERAPEUTIC</a:t>
            </a:r>
            <a:endParaRPr lang="id-ID" altLang="id-ID" dirty="0" smtClean="0"/>
          </a:p>
          <a:p>
            <a:r>
              <a:rPr lang="en-US" altLang="id-ID" dirty="0" smtClean="0"/>
              <a:t>Brody </a:t>
            </a:r>
            <a:r>
              <a:rPr lang="en-US" altLang="id-ID" i="1" dirty="0"/>
              <a:t>et al, </a:t>
            </a:r>
            <a:r>
              <a:rPr lang="en-US" altLang="id-ID" dirty="0"/>
              <a:t>Human </a:t>
            </a:r>
            <a:r>
              <a:rPr lang="en-US" altLang="id-ID" dirty="0" smtClean="0"/>
              <a:t>Pharmacology </a:t>
            </a:r>
            <a:r>
              <a:rPr lang="en-US" altLang="id-ID" dirty="0"/>
              <a:t>Molecular to </a:t>
            </a:r>
            <a:r>
              <a:rPr lang="en-US" altLang="id-ID" dirty="0" smtClean="0"/>
              <a:t>Clinical</a:t>
            </a:r>
            <a:r>
              <a:rPr lang="id-ID" altLang="id-ID" dirty="0" smtClean="0"/>
              <a:t>.</a:t>
            </a:r>
          </a:p>
          <a:p>
            <a:r>
              <a:rPr lang="id-ID" dirty="0"/>
              <a:t>Riordan, Jan, EdD, RN, IBCLC, FAAN, 1996, Buku Saku Menyusui &amp; Laktasi, Penerbit Buku Kedokteran, EGC, Jakarta. </a:t>
            </a:r>
            <a:endParaRPr lang="id-ID" dirty="0" smtClean="0"/>
          </a:p>
          <a:p>
            <a:r>
              <a:rPr lang="id-ID" dirty="0" smtClean="0"/>
              <a:t>Anonim, </a:t>
            </a:r>
            <a:r>
              <a:rPr lang="id-ID" dirty="0"/>
              <a:t>2005, Indek Keamanan Obat Pada Kehamilan dan Petunjuk Penggunaan Obat dengan atau tanpa Makanan, Tugas Khusus Pelatihan Praktek Kerja Profesi Apoteker di Rumah Sakit Fatmawati, </a:t>
            </a:r>
            <a:r>
              <a:rPr lang="id-ID" dirty="0" smtClean="0"/>
              <a:t>Jakarta</a:t>
            </a:r>
          </a:p>
          <a:p>
            <a:r>
              <a:rPr lang="id-ID" dirty="0" smtClean="0"/>
              <a:t>MIMS</a:t>
            </a:r>
            <a:r>
              <a:rPr lang="id-ID" dirty="0"/>
              <a:t>, 102nd ed 2005, </a:t>
            </a:r>
            <a:r>
              <a:rPr lang="id-ID" dirty="0" smtClean="0"/>
              <a:t>Indonesia</a:t>
            </a:r>
          </a:p>
          <a:p>
            <a:r>
              <a:rPr lang="id-ID" dirty="0"/>
              <a:t>Rubin, Peter, 1999, Peresepan Untuk Ibu Hamil, Penerbit Hipokrates, Jakarta </a:t>
            </a:r>
            <a:endParaRPr lang="id-ID" altLang="id-ID" dirty="0" smtClean="0"/>
          </a:p>
          <a:p>
            <a:endParaRPr lang="en-US" altLang="id-ID" dirty="0"/>
          </a:p>
        </p:txBody>
      </p:sp>
    </p:spTree>
    <p:extLst>
      <p:ext uri="{BB962C8B-B14F-4D97-AF65-F5344CB8AC3E}">
        <p14:creationId xmlns:p14="http://schemas.microsoft.com/office/powerpoint/2010/main" val="1479159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876" y="2420888"/>
            <a:ext cx="8686801" cy="1066800"/>
          </a:xfrm>
        </p:spPr>
        <p:txBody>
          <a:bodyPr>
            <a:normAutofit/>
          </a:bodyPr>
          <a:lstStyle/>
          <a:p>
            <a:pPr algn="ctr"/>
            <a:r>
              <a:rPr lang="id-ID" sz="4800" dirty="0" smtClean="0">
                <a:solidFill>
                  <a:srgbClr val="00B050"/>
                </a:solidFill>
              </a:rPr>
              <a:t>Terima Kasih</a:t>
            </a:r>
            <a:endParaRPr lang="id-ID" sz="4800" dirty="0">
              <a:solidFill>
                <a:srgbClr val="00B050"/>
              </a:solidFill>
            </a:endParaRPr>
          </a:p>
        </p:txBody>
      </p:sp>
      <p:sp>
        <p:nvSpPr>
          <p:cNvPr id="3" name="Content Placeholder 2"/>
          <p:cNvSpPr>
            <a:spLocks noGrp="1"/>
          </p:cNvSpPr>
          <p:nvPr>
            <p:ph idx="1"/>
          </p:nvPr>
        </p:nvSpPr>
        <p:spPr/>
        <p:txBody>
          <a:bodyPr/>
          <a:lstStyle/>
          <a:p>
            <a:endParaRPr lang="id-ID" dirty="0"/>
          </a:p>
        </p:txBody>
      </p:sp>
    </p:spTree>
    <p:extLst>
      <p:ext uri="{BB962C8B-B14F-4D97-AF65-F5344CB8AC3E}">
        <p14:creationId xmlns:p14="http://schemas.microsoft.com/office/powerpoint/2010/main" val="2966743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77788" y="764704"/>
            <a:ext cx="10441160" cy="525509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altLang="id-ID" sz="3200" dirty="0" err="1" smtClean="0"/>
              <a:t>Ibu</a:t>
            </a:r>
            <a:r>
              <a:rPr lang="en-US" altLang="id-ID" sz="3200" dirty="0" smtClean="0"/>
              <a:t>  </a:t>
            </a:r>
            <a:r>
              <a:rPr lang="en-US" altLang="id-ID" sz="3200" b="1" baseline="30000" dirty="0" err="1" smtClean="0"/>
              <a:t>obat</a:t>
            </a:r>
            <a:r>
              <a:rPr lang="en-US" altLang="id-ID" sz="3200" dirty="0" smtClean="0"/>
              <a:t>	     </a:t>
            </a:r>
            <a:r>
              <a:rPr lang="en-US" altLang="id-ID" sz="3200" dirty="0" err="1" smtClean="0"/>
              <a:t>Plasenta</a:t>
            </a:r>
            <a:r>
              <a:rPr lang="en-US" altLang="id-ID" sz="3200" dirty="0" smtClean="0"/>
              <a:t>		</a:t>
            </a:r>
            <a:r>
              <a:rPr lang="en-US" altLang="id-ID" sz="3200" dirty="0" err="1" smtClean="0"/>
              <a:t>Janin</a:t>
            </a:r>
            <a:endParaRPr lang="en-US" altLang="id-ID" sz="3200" dirty="0" smtClean="0"/>
          </a:p>
          <a:p>
            <a:endParaRPr lang="en-US" altLang="id-ID" sz="3200" dirty="0" smtClean="0"/>
          </a:p>
          <a:p>
            <a:r>
              <a:rPr lang="en-US" altLang="id-ID" sz="3200" dirty="0" err="1" smtClean="0"/>
              <a:t>Obat</a:t>
            </a:r>
            <a:r>
              <a:rPr lang="en-US" altLang="id-ID" sz="3200" dirty="0" smtClean="0"/>
              <a:t> </a:t>
            </a:r>
            <a:r>
              <a:rPr lang="en-US" altLang="id-ID" sz="3200" dirty="0" err="1" smtClean="0"/>
              <a:t>menembus</a:t>
            </a:r>
            <a:r>
              <a:rPr lang="en-US" altLang="id-ID" sz="3200" dirty="0" smtClean="0"/>
              <a:t> </a:t>
            </a:r>
            <a:r>
              <a:rPr lang="en-US" altLang="id-ID" sz="3200" dirty="0" err="1" smtClean="0"/>
              <a:t>plasenta</a:t>
            </a:r>
            <a:r>
              <a:rPr lang="en-US" altLang="id-ID" sz="3200" dirty="0" smtClean="0"/>
              <a:t> </a:t>
            </a:r>
            <a:r>
              <a:rPr lang="en-US" altLang="id-ID" sz="3200" dirty="0" err="1" smtClean="0"/>
              <a:t>dengan</a:t>
            </a:r>
            <a:r>
              <a:rPr lang="en-US" altLang="id-ID" sz="3200" dirty="0" smtClean="0"/>
              <a:t> </a:t>
            </a:r>
            <a:r>
              <a:rPr lang="en-US" altLang="id-ID" sz="3200" dirty="0" err="1" smtClean="0"/>
              <a:t>mekanisme</a:t>
            </a:r>
            <a:r>
              <a:rPr lang="en-US" altLang="id-ID" sz="3200" dirty="0" smtClean="0"/>
              <a:t> </a:t>
            </a:r>
            <a:r>
              <a:rPr lang="en-US" altLang="id-ID" sz="3200" dirty="0" err="1" smtClean="0"/>
              <a:t>difusi</a:t>
            </a:r>
            <a:r>
              <a:rPr lang="en-US" altLang="id-ID" sz="3200" dirty="0" smtClean="0"/>
              <a:t> </a:t>
            </a:r>
            <a:r>
              <a:rPr lang="en-US" altLang="id-ID" sz="3200" dirty="0" err="1" smtClean="0"/>
              <a:t>pasif</a:t>
            </a:r>
            <a:r>
              <a:rPr lang="en-US" altLang="id-ID" sz="3200" dirty="0" smtClean="0"/>
              <a:t>.</a:t>
            </a:r>
          </a:p>
          <a:p>
            <a:r>
              <a:rPr lang="en-US" altLang="id-ID" sz="3200" dirty="0" err="1" smtClean="0"/>
              <a:t>Mudah</a:t>
            </a:r>
            <a:r>
              <a:rPr lang="en-US" altLang="id-ID" sz="3200" dirty="0" smtClean="0"/>
              <a:t> </a:t>
            </a:r>
            <a:r>
              <a:rPr lang="en-US" altLang="id-ID" sz="3200" dirty="0" err="1" smtClean="0"/>
              <a:t>menembus</a:t>
            </a:r>
            <a:r>
              <a:rPr lang="en-US" altLang="id-ID" sz="3200" dirty="0" smtClean="0"/>
              <a:t> </a:t>
            </a:r>
            <a:r>
              <a:rPr lang="en-US" altLang="id-ID" sz="3200" dirty="0" err="1" smtClean="0"/>
              <a:t>sawar</a:t>
            </a:r>
            <a:r>
              <a:rPr lang="en-US" altLang="id-ID" sz="3200" dirty="0" smtClean="0"/>
              <a:t> </a:t>
            </a:r>
            <a:r>
              <a:rPr lang="en-US" altLang="id-ID" sz="3200" dirty="0" err="1" smtClean="0"/>
              <a:t>plasenta</a:t>
            </a:r>
            <a:r>
              <a:rPr lang="en-US" altLang="id-ID" sz="3200" dirty="0" smtClean="0"/>
              <a:t> </a:t>
            </a:r>
            <a:r>
              <a:rPr lang="en-US" altLang="id-ID" sz="3200" dirty="0" err="1" smtClean="0"/>
              <a:t>bila</a:t>
            </a:r>
            <a:r>
              <a:rPr lang="en-US" altLang="id-ID" sz="3200" dirty="0" smtClean="0"/>
              <a:t>:</a:t>
            </a:r>
          </a:p>
          <a:p>
            <a:pPr lvl="1"/>
            <a:r>
              <a:rPr lang="en-US" altLang="id-ID" sz="3200" dirty="0" smtClean="0"/>
              <a:t>BM </a:t>
            </a:r>
            <a:r>
              <a:rPr lang="en-US" altLang="id-ID" sz="3200" dirty="0" err="1" smtClean="0"/>
              <a:t>rendah</a:t>
            </a:r>
            <a:endParaRPr lang="en-US" altLang="id-ID" sz="3200" dirty="0" smtClean="0"/>
          </a:p>
          <a:p>
            <a:pPr lvl="1"/>
            <a:r>
              <a:rPr lang="en-US" altLang="id-ID" sz="3200" dirty="0" err="1" smtClean="0"/>
              <a:t>Larut</a:t>
            </a:r>
            <a:r>
              <a:rPr lang="en-US" altLang="id-ID" sz="3200" dirty="0" smtClean="0"/>
              <a:t> </a:t>
            </a:r>
            <a:r>
              <a:rPr lang="en-US" altLang="id-ID" sz="3200" dirty="0" err="1" smtClean="0"/>
              <a:t>dalam</a:t>
            </a:r>
            <a:r>
              <a:rPr lang="en-US" altLang="id-ID" sz="3200" dirty="0" smtClean="0"/>
              <a:t> </a:t>
            </a:r>
            <a:r>
              <a:rPr lang="en-US" altLang="id-ID" sz="3200" dirty="0" err="1" smtClean="0"/>
              <a:t>lemak</a:t>
            </a:r>
            <a:endParaRPr lang="en-US" altLang="id-ID" sz="3200" dirty="0" smtClean="0"/>
          </a:p>
          <a:p>
            <a:pPr lvl="1"/>
            <a:r>
              <a:rPr lang="en-US" altLang="id-ID" sz="3200" dirty="0" err="1" smtClean="0"/>
              <a:t>Tak</a:t>
            </a:r>
            <a:r>
              <a:rPr lang="en-US" altLang="id-ID" sz="3200" dirty="0" smtClean="0"/>
              <a:t> </a:t>
            </a:r>
            <a:r>
              <a:rPr lang="en-US" altLang="id-ID" sz="3200" dirty="0" err="1" smtClean="0"/>
              <a:t>terionisasi</a:t>
            </a:r>
            <a:endParaRPr lang="en-US" altLang="id-ID" sz="3200" dirty="0" smtClean="0"/>
          </a:p>
        </p:txBody>
      </p:sp>
      <p:sp>
        <p:nvSpPr>
          <p:cNvPr id="5" name="Line 5"/>
          <p:cNvSpPr>
            <a:spLocks noChangeShapeType="1"/>
          </p:cNvSpPr>
          <p:nvPr/>
        </p:nvSpPr>
        <p:spPr bwMode="auto">
          <a:xfrm>
            <a:off x="1629916" y="1196752"/>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3200"/>
          </a:p>
        </p:txBody>
      </p:sp>
      <p:sp>
        <p:nvSpPr>
          <p:cNvPr id="6" name="Line 6"/>
          <p:cNvSpPr>
            <a:spLocks noChangeShapeType="1"/>
          </p:cNvSpPr>
          <p:nvPr/>
        </p:nvSpPr>
        <p:spPr bwMode="auto">
          <a:xfrm flipV="1">
            <a:off x="4726260" y="1196752"/>
            <a:ext cx="1152128" cy="249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3200"/>
          </a:p>
        </p:txBody>
      </p:sp>
    </p:spTree>
    <p:extLst>
      <p:ext uri="{BB962C8B-B14F-4D97-AF65-F5344CB8AC3E}">
        <p14:creationId xmlns:p14="http://schemas.microsoft.com/office/powerpoint/2010/main" val="812077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295400"/>
            <a:ext cx="4813176" cy="1066800"/>
          </a:xfrm>
        </p:spPr>
        <p:txBody>
          <a:bodyPr>
            <a:noAutofit/>
          </a:bodyPr>
          <a:lstStyle/>
          <a:p>
            <a:r>
              <a:rPr lang="en-US" sz="6000" dirty="0" smtClean="0">
                <a:solidFill>
                  <a:srgbClr val="00B050"/>
                </a:solidFill>
              </a:rPr>
              <a:t>Thalidomide</a:t>
            </a:r>
            <a:r>
              <a:rPr lang="id-ID" sz="6000" dirty="0" smtClean="0">
                <a:solidFill>
                  <a:srgbClr val="00B050"/>
                </a:solidFill>
              </a:rPr>
              <a:t> Case</a:t>
            </a:r>
            <a:endParaRPr lang="id-ID" sz="6000" dirty="0">
              <a:solidFill>
                <a:srgbClr val="00B050"/>
              </a:solidFill>
            </a:endParaRPr>
          </a:p>
        </p:txBody>
      </p:sp>
      <p:sp>
        <p:nvSpPr>
          <p:cNvPr id="3" name="Content Placeholder 2"/>
          <p:cNvSpPr>
            <a:spLocks noGrp="1"/>
          </p:cNvSpPr>
          <p:nvPr>
            <p:ph idx="1"/>
          </p:nvPr>
        </p:nvSpPr>
        <p:spPr/>
        <p:txBody>
          <a:bodyPr/>
          <a:lstStyle/>
          <a:p>
            <a:endParaRPr lang="id-ID" dirty="0"/>
          </a:p>
        </p:txBody>
      </p:sp>
      <p:grpSp>
        <p:nvGrpSpPr>
          <p:cNvPr id="4" name="Group 8"/>
          <p:cNvGrpSpPr>
            <a:grpSpLocks/>
          </p:cNvGrpSpPr>
          <p:nvPr/>
        </p:nvGrpSpPr>
        <p:grpSpPr bwMode="auto">
          <a:xfrm rot="944068">
            <a:off x="5732941" y="463367"/>
            <a:ext cx="4176464" cy="5877272"/>
            <a:chOff x="2064" y="288"/>
            <a:chExt cx="1344" cy="1872"/>
          </a:xfrm>
        </p:grpSpPr>
        <p:sp>
          <p:nvSpPr>
            <p:cNvPr id="5" name="AutoShape 9"/>
            <p:cNvSpPr>
              <a:spLocks noChangeArrowheads="1"/>
            </p:cNvSpPr>
            <p:nvPr/>
          </p:nvSpPr>
          <p:spPr bwMode="auto">
            <a:xfrm>
              <a:off x="2064" y="288"/>
              <a:ext cx="1344" cy="1872"/>
            </a:xfrm>
            <a:prstGeom prst="bevel">
              <a:avLst>
                <a:gd name="adj" fmla="val 12500"/>
              </a:avLst>
            </a:prstGeom>
            <a:solidFill>
              <a:srgbClr val="FFFF00"/>
            </a:solidFill>
            <a:ln w="9525">
              <a:noFill/>
              <a:miter lim="800000"/>
              <a:headEnd type="none" w="sm" len="sm"/>
              <a:tailEnd type="none" w="sm" len="sm"/>
            </a:ln>
          </p:spPr>
          <p:txBody>
            <a:bodyPr wrap="none" anchor="ctr"/>
            <a:lstStyle/>
            <a:p>
              <a:endParaRPr lang="id-ID"/>
            </a:p>
          </p:txBody>
        </p:sp>
        <p:pic>
          <p:nvPicPr>
            <p:cNvPr id="6" name="Picture 10" descr="thalidomide"/>
            <p:cNvPicPr>
              <a:picLocks noChangeAspect="1" noChangeArrowheads="1"/>
            </p:cNvPicPr>
            <p:nvPr/>
          </p:nvPicPr>
          <p:blipFill>
            <a:blip r:embed="rId2" cstate="print"/>
            <a:srcRect/>
            <a:stretch>
              <a:fillRect/>
            </a:stretch>
          </p:blipFill>
          <p:spPr bwMode="auto">
            <a:xfrm>
              <a:off x="2262" y="474"/>
              <a:ext cx="948" cy="1499"/>
            </a:xfrm>
            <a:prstGeom prst="rect">
              <a:avLst/>
            </a:prstGeom>
            <a:noFill/>
            <a:ln w="9525">
              <a:noFill/>
              <a:miter lim="800000"/>
              <a:headEnd/>
              <a:tailEnd/>
            </a:ln>
          </p:spPr>
        </p:pic>
      </p:grpSp>
      <p:pic>
        <p:nvPicPr>
          <p:cNvPr id="7" name="Picture 4" descr="Image-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0541851">
            <a:off x="1917948" y="2609042"/>
            <a:ext cx="2543355" cy="3433288"/>
          </a:xfrm>
          <a:prstGeom prst="rect">
            <a:avLst/>
          </a:prstGeom>
          <a:noFill/>
        </p:spPr>
      </p:pic>
    </p:spTree>
    <p:extLst>
      <p:ext uri="{BB962C8B-B14F-4D97-AF65-F5344CB8AC3E}">
        <p14:creationId xmlns:p14="http://schemas.microsoft.com/office/powerpoint/2010/main" val="2617127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533400"/>
            <a:ext cx="8986193" cy="1066800"/>
          </a:xfrm>
        </p:spPr>
        <p:txBody>
          <a:bodyPr/>
          <a:lstStyle/>
          <a:p>
            <a:r>
              <a:rPr lang="id-ID" dirty="0" smtClean="0">
                <a:solidFill>
                  <a:srgbClr val="00B050"/>
                </a:solidFill>
              </a:rPr>
              <a:t>Tragedi Thalidomide</a:t>
            </a:r>
            <a:endParaRPr lang="id-ID" dirty="0">
              <a:solidFill>
                <a:srgbClr val="00B050"/>
              </a:solidFill>
            </a:endParaRPr>
          </a:p>
        </p:txBody>
      </p:sp>
      <p:sp>
        <p:nvSpPr>
          <p:cNvPr id="3" name="Content Placeholder 2"/>
          <p:cNvSpPr>
            <a:spLocks noGrp="1"/>
          </p:cNvSpPr>
          <p:nvPr>
            <p:ph idx="1"/>
          </p:nvPr>
        </p:nvSpPr>
        <p:spPr>
          <a:xfrm>
            <a:off x="621804" y="1828800"/>
            <a:ext cx="9130209" cy="4191000"/>
          </a:xfrm>
        </p:spPr>
        <p:txBody>
          <a:bodyPr>
            <a:normAutofit/>
          </a:bodyPr>
          <a:lstStyle/>
          <a:p>
            <a:pPr algn="just"/>
            <a:r>
              <a:rPr lang="id-ID" sz="2400" b="1" dirty="0"/>
              <a:t>Tragedi thalidomide, obat mual bagi ibu hamil, pada tahun 1950-an dan awal 1960-an itu menyebabkan ribuan bayi lahir dengan kecacatan yang parah</a:t>
            </a:r>
            <a:r>
              <a:rPr lang="id-ID" sz="2400" b="1" dirty="0" smtClean="0"/>
              <a:t>.</a:t>
            </a:r>
          </a:p>
          <a:p>
            <a:pPr algn="just"/>
            <a:r>
              <a:rPr lang="id-ID" dirty="0"/>
              <a:t>Perusahaan farmasi Jerman untuk pertama kali menyampaikan permintaan maaf atas tragedi thalidomide - 50 tahun setelah obat untuk mengatasi mual pada pagi hari yang diminum ibu hamil pada tahun 1950-an dan awal 1960-an itu menyebabkan ribuan bayi lahir dengan kecacatan yang parah.</a:t>
            </a:r>
            <a:br>
              <a:rPr lang="id-ID" dirty="0"/>
            </a:br>
            <a:r>
              <a:rPr lang="id-ID" dirty="0"/>
              <a:t/>
            </a:r>
            <a:br>
              <a:rPr lang="id-ID" dirty="0"/>
            </a:br>
            <a:r>
              <a:rPr lang="id-ID" dirty="0"/>
              <a:t>CEO Grunenthal, Harald Stock, hari Jumat meminta maaf, dengan menyatakan "kami selama ini bungkam. Untuk itu, kami minta maaf." Kepala farmasi itu berbicara di Stolberg, Jerman, pada peresmian patung perunggu peringatan tragedi tersebut, yang melambangkan anak lahir tanpa anggota badan akibat thalidomide.</a:t>
            </a:r>
            <a:endParaRPr lang="id-ID" b="1" dirty="0"/>
          </a:p>
          <a:p>
            <a:endParaRPr lang="id-ID" dirty="0"/>
          </a:p>
        </p:txBody>
      </p:sp>
    </p:spTree>
    <p:extLst>
      <p:ext uri="{BB962C8B-B14F-4D97-AF65-F5344CB8AC3E}">
        <p14:creationId xmlns:p14="http://schemas.microsoft.com/office/powerpoint/2010/main" val="53511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09836" y="406091"/>
            <a:ext cx="8686801" cy="1066800"/>
          </a:xfrm>
        </p:spPr>
        <p:txBody>
          <a:bodyPr>
            <a:normAutofit/>
          </a:bodyPr>
          <a:lstStyle/>
          <a:p>
            <a:pPr>
              <a:defRPr/>
            </a:pPr>
            <a:r>
              <a:rPr lang="en-US" sz="4000" dirty="0">
                <a:solidFill>
                  <a:srgbClr val="00B050"/>
                </a:solidFill>
              </a:rPr>
              <a:t>KLASIFIKASI KEAMANAN OBAT </a:t>
            </a:r>
            <a:br>
              <a:rPr lang="en-US" sz="4000" dirty="0">
                <a:solidFill>
                  <a:srgbClr val="00B050"/>
                </a:solidFill>
              </a:rPr>
            </a:br>
            <a:r>
              <a:rPr lang="en-US" sz="4000" dirty="0">
                <a:solidFill>
                  <a:srgbClr val="00B050"/>
                </a:solidFill>
              </a:rPr>
              <a:t>PADA KEHAMILAN (FDA)</a:t>
            </a:r>
          </a:p>
        </p:txBody>
      </p:sp>
      <p:sp>
        <p:nvSpPr>
          <p:cNvPr id="17411" name="Content Placeholder 3"/>
          <p:cNvSpPr>
            <a:spLocks noGrp="1"/>
          </p:cNvSpPr>
          <p:nvPr>
            <p:ph idx="1"/>
          </p:nvPr>
        </p:nvSpPr>
        <p:spPr/>
        <p:txBody>
          <a:bodyPr/>
          <a:lstStyle/>
          <a:p>
            <a:endParaRPr lang="id-ID" altLang="id-ID" smtClean="0"/>
          </a:p>
        </p:txBody>
      </p:sp>
      <p:graphicFrame>
        <p:nvGraphicFramePr>
          <p:cNvPr id="5" name="Group 26"/>
          <p:cNvGraphicFramePr>
            <a:graphicFrameLocks/>
          </p:cNvGraphicFramePr>
          <p:nvPr>
            <p:extLst>
              <p:ext uri="{D42A27DB-BD31-4B8C-83A1-F6EECF244321}">
                <p14:modId xmlns:p14="http://schemas.microsoft.com/office/powerpoint/2010/main" val="4136269859"/>
              </p:ext>
            </p:extLst>
          </p:nvPr>
        </p:nvGraphicFramePr>
        <p:xfrm>
          <a:off x="1065212" y="1701384"/>
          <a:ext cx="7315200" cy="4525963"/>
        </p:xfrm>
        <a:graphic>
          <a:graphicData uri="http://schemas.openxmlformats.org/drawingml/2006/table">
            <a:tbl>
              <a:tblPr/>
              <a:tblGrid>
                <a:gridCol w="1295400"/>
                <a:gridCol w="6019800"/>
              </a:tblGrid>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B050"/>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B050"/>
                          </a:solidFill>
                          <a:effectLst/>
                          <a:latin typeface="Tahoma" pitchFamily="34" charset="0"/>
                        </a:rPr>
                        <a:t>Data </a:t>
                      </a:r>
                      <a:r>
                        <a:rPr kumimoji="0" lang="en-US" sz="2400" b="0" i="0" u="none" strike="noStrike" cap="none" normalizeH="0" baseline="0" dirty="0" err="1" smtClean="0">
                          <a:ln>
                            <a:noFill/>
                          </a:ln>
                          <a:solidFill>
                            <a:srgbClr val="00B050"/>
                          </a:solidFill>
                          <a:effectLst/>
                          <a:latin typeface="Tahoma" pitchFamily="34" charset="0"/>
                        </a:rPr>
                        <a:t>klinik</a:t>
                      </a:r>
                      <a:r>
                        <a:rPr kumimoji="0" lang="en-US" sz="2400" b="0" i="0" u="none" strike="noStrike" cap="none" normalizeH="0" baseline="0" dirty="0" smtClean="0">
                          <a:ln>
                            <a:noFill/>
                          </a:ln>
                          <a:solidFill>
                            <a:srgbClr val="00B050"/>
                          </a:solidFill>
                          <a:effectLst/>
                          <a:latin typeface="Tahoma" pitchFamily="34" charset="0"/>
                        </a:rPr>
                        <a:t> </a:t>
                      </a:r>
                      <a:r>
                        <a:rPr kumimoji="0" lang="en-US" sz="2400" b="0" i="0" u="none" strike="noStrike" cap="none" normalizeH="0" baseline="0" dirty="0" err="1" smtClean="0">
                          <a:ln>
                            <a:noFill/>
                          </a:ln>
                          <a:solidFill>
                            <a:srgbClr val="00B050"/>
                          </a:solidFill>
                          <a:effectLst/>
                          <a:latin typeface="Tahoma" pitchFamily="34" charset="0"/>
                        </a:rPr>
                        <a:t>dipercaya</a:t>
                      </a:r>
                      <a:r>
                        <a:rPr kumimoji="0" lang="en-US" sz="2400" b="0" i="0" u="none" strike="noStrike" cap="none" normalizeH="0" baseline="0" dirty="0" smtClean="0">
                          <a:ln>
                            <a:noFill/>
                          </a:ln>
                          <a:solidFill>
                            <a:srgbClr val="00B050"/>
                          </a:solidFill>
                          <a:effectLst/>
                          <a:latin typeface="Tahoma" pitchFamily="34" charset="0"/>
                        </a:rPr>
                        <a:t> </a:t>
                      </a:r>
                      <a:r>
                        <a:rPr kumimoji="0" lang="en-US" sz="2400" b="0" i="0" u="none" strike="noStrike" cap="none" normalizeH="0" baseline="0" dirty="0" err="1" smtClean="0">
                          <a:ln>
                            <a:noFill/>
                          </a:ln>
                          <a:solidFill>
                            <a:srgbClr val="00B050"/>
                          </a:solidFill>
                          <a:effectLst/>
                          <a:latin typeface="Tahoma" pitchFamily="34" charset="0"/>
                        </a:rPr>
                        <a:t>obat</a:t>
                      </a:r>
                      <a:r>
                        <a:rPr kumimoji="0" lang="en-US" sz="2400" b="0" i="0" u="none" strike="noStrike" cap="none" normalizeH="0" baseline="0" dirty="0" smtClean="0">
                          <a:ln>
                            <a:noFill/>
                          </a:ln>
                          <a:solidFill>
                            <a:srgbClr val="00B050"/>
                          </a:solidFill>
                          <a:effectLst/>
                          <a:latin typeface="Tahoma" pitchFamily="34" charset="0"/>
                        </a:rPr>
                        <a:t> </a:t>
                      </a:r>
                      <a:r>
                        <a:rPr kumimoji="0" lang="en-US" sz="2400" b="0" i="0" u="none" strike="noStrike" cap="none" normalizeH="0" baseline="0" dirty="0" err="1" smtClean="0">
                          <a:ln>
                            <a:noFill/>
                          </a:ln>
                          <a:solidFill>
                            <a:srgbClr val="00B050"/>
                          </a:solidFill>
                          <a:effectLst/>
                          <a:latin typeface="Tahoma" pitchFamily="34" charset="0"/>
                        </a:rPr>
                        <a:t>tidak</a:t>
                      </a:r>
                      <a:r>
                        <a:rPr kumimoji="0" lang="en-US" sz="2400" b="0" i="0" u="none" strike="noStrike" cap="none" normalizeH="0" baseline="0" dirty="0" smtClean="0">
                          <a:ln>
                            <a:noFill/>
                          </a:ln>
                          <a:solidFill>
                            <a:srgbClr val="00B050"/>
                          </a:solidFill>
                          <a:effectLst/>
                          <a:latin typeface="Tahoma" pitchFamily="34" charset="0"/>
                        </a:rPr>
                        <a:t> </a:t>
                      </a:r>
                      <a:r>
                        <a:rPr kumimoji="0" lang="en-US" sz="2400" b="0" i="0" u="none" strike="noStrike" cap="none" normalizeH="0" baseline="0" dirty="0" err="1" smtClean="0">
                          <a:ln>
                            <a:noFill/>
                          </a:ln>
                          <a:solidFill>
                            <a:srgbClr val="00B050"/>
                          </a:solidFill>
                          <a:effectLst/>
                          <a:latin typeface="Tahoma" pitchFamily="34" charset="0"/>
                        </a:rPr>
                        <a:t>ada</a:t>
                      </a:r>
                      <a:r>
                        <a:rPr kumimoji="0" lang="en-US" sz="2400" b="0" i="0" u="none" strike="noStrike" cap="none" normalizeH="0" baseline="0" dirty="0" smtClean="0">
                          <a:ln>
                            <a:noFill/>
                          </a:ln>
                          <a:solidFill>
                            <a:srgbClr val="00B050"/>
                          </a:solidFill>
                          <a:effectLst/>
                          <a:latin typeface="Tahoma" pitchFamily="34" charset="0"/>
                        </a:rPr>
                        <a:t> </a:t>
                      </a:r>
                      <a:r>
                        <a:rPr kumimoji="0" lang="en-US" sz="2400" b="0" i="0" u="none" strike="noStrike" cap="none" normalizeH="0" baseline="0" dirty="0" err="1" smtClean="0">
                          <a:ln>
                            <a:noFill/>
                          </a:ln>
                          <a:solidFill>
                            <a:srgbClr val="00B050"/>
                          </a:solidFill>
                          <a:effectLst/>
                          <a:latin typeface="Tahoma" pitchFamily="34" charset="0"/>
                        </a:rPr>
                        <a:t>resiko</a:t>
                      </a:r>
                      <a:endParaRPr kumimoji="0" lang="en-US" sz="2400" b="0" i="0" u="none" strike="noStrike" cap="none" normalizeH="0" baseline="0" dirty="0" smtClean="0">
                        <a:ln>
                          <a:noFill/>
                        </a:ln>
                        <a:solidFill>
                          <a:srgbClr val="00B050"/>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B050"/>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B050"/>
                          </a:solidFill>
                          <a:effectLst/>
                          <a:latin typeface="Tahoma" pitchFamily="34" charset="0"/>
                        </a:rPr>
                        <a:t>Penelitian pada hewan ada resiko, pada manusia tidak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B050"/>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B050"/>
                          </a:solidFill>
                          <a:effectLst/>
                          <a:latin typeface="Tahoma" pitchFamily="34" charset="0"/>
                        </a:rPr>
                        <a:t>Ada resiko, tapi bukan malformasi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B050"/>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B050"/>
                          </a:solidFill>
                          <a:effectLst/>
                          <a:latin typeface="Tahoma" pitchFamily="34" charset="0"/>
                        </a:rPr>
                        <a:t>Resiko pada malformasi janin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B050"/>
                          </a:solidFill>
                          <a:effectLst/>
                          <a:latin typeface="Tahoma"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B050"/>
                          </a:solidFill>
                          <a:effectLst/>
                          <a:latin typeface="Tahoma" pitchFamily="34" charset="0"/>
                        </a:rPr>
                        <a:t>Kontraindikasi</a:t>
                      </a:r>
                      <a:r>
                        <a:rPr kumimoji="0" lang="en-US" sz="2400" b="0" i="0" u="none" strike="noStrike" cap="none" normalizeH="0" baseline="0" dirty="0" smtClean="0">
                          <a:ln>
                            <a:noFill/>
                          </a:ln>
                          <a:solidFill>
                            <a:srgbClr val="00B050"/>
                          </a:solidFill>
                          <a:effectLst/>
                          <a:latin typeface="Tahoma" pitchFamily="34" charset="0"/>
                        </a:rPr>
                        <a:t> </a:t>
                      </a:r>
                      <a:r>
                        <a:rPr kumimoji="0" lang="en-US" sz="2400" b="0" i="0" u="none" strike="noStrike" cap="none" normalizeH="0" baseline="0" dirty="0" err="1" smtClean="0">
                          <a:ln>
                            <a:noFill/>
                          </a:ln>
                          <a:solidFill>
                            <a:srgbClr val="00B050"/>
                          </a:solidFill>
                          <a:effectLst/>
                          <a:latin typeface="Tahoma" pitchFamily="34" charset="0"/>
                        </a:rPr>
                        <a:t>pada</a:t>
                      </a:r>
                      <a:r>
                        <a:rPr kumimoji="0" lang="en-US" sz="2400" b="0" i="0" u="none" strike="noStrike" cap="none" normalizeH="0" baseline="0" dirty="0" smtClean="0">
                          <a:ln>
                            <a:noFill/>
                          </a:ln>
                          <a:solidFill>
                            <a:srgbClr val="00B050"/>
                          </a:solidFill>
                          <a:effectLst/>
                          <a:latin typeface="Tahoma" pitchFamily="34" charset="0"/>
                        </a:rPr>
                        <a:t> </a:t>
                      </a:r>
                      <a:r>
                        <a:rPr kumimoji="0" lang="en-US" sz="2400" b="0" i="0" u="none" strike="noStrike" cap="none" normalizeH="0" baseline="0" dirty="0" err="1" smtClean="0">
                          <a:ln>
                            <a:noFill/>
                          </a:ln>
                          <a:solidFill>
                            <a:srgbClr val="00B050"/>
                          </a:solidFill>
                          <a:effectLst/>
                          <a:latin typeface="Tahoma" pitchFamily="34" charset="0"/>
                        </a:rPr>
                        <a:t>kehamilan</a:t>
                      </a:r>
                      <a:endParaRPr kumimoji="0" lang="en-US" sz="2400" b="0" i="0" u="none" strike="noStrike" cap="none" normalizeH="0" baseline="0" dirty="0" smtClean="0">
                        <a:ln>
                          <a:noFill/>
                        </a:ln>
                        <a:solidFill>
                          <a:srgbClr val="00B050"/>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46446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potx" id="{EB0D3B34-B7D6-4C45-8EC6-74593BA23307}" vid="{3C7E45A4-4E96-419A-A06F-C7909FE41FBD}"/>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F1070-8794-47AC-90B7-1F2E078096FF}">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7CB30B94-6D3B-4C91-947C-5EB8E8EFF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3E1689-1E09-4ADC-A5E7-6718BF79A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427</TotalTime>
  <Words>1279</Words>
  <Application>Microsoft Office PowerPoint</Application>
  <PresentationFormat>Custom</PresentationFormat>
  <Paragraphs>198</Paragraphs>
  <Slides>52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Arial</vt:lpstr>
      <vt:lpstr>Arial Black</vt:lpstr>
      <vt:lpstr>Century Gothic</vt:lpstr>
      <vt:lpstr>Palatino Linotype</vt:lpstr>
      <vt:lpstr>Tahoma</vt:lpstr>
      <vt:lpstr>Times New Roman</vt:lpstr>
      <vt:lpstr>Wingdings</vt:lpstr>
      <vt:lpstr>Business strategy presentation</vt:lpstr>
      <vt:lpstr>Document</vt:lpstr>
      <vt:lpstr>Konsumsi Obat dan Nutrisi Kehamilan</vt:lpstr>
      <vt:lpstr>Outline :</vt:lpstr>
      <vt:lpstr>Fisiologi Ibu hamil</vt:lpstr>
      <vt:lpstr>PowerPoint Presentation</vt:lpstr>
      <vt:lpstr>PowerPoint Presentation</vt:lpstr>
      <vt:lpstr>PowerPoint Presentation</vt:lpstr>
      <vt:lpstr>Thalidomide Case</vt:lpstr>
      <vt:lpstr>Tragedi Thalidomide</vt:lpstr>
      <vt:lpstr>KLASIFIKASI KEAMANAN OBAT  PADA KEHAMILAN (FDA)</vt:lpstr>
      <vt:lpstr>PowerPoint Presentation</vt:lpstr>
      <vt:lpstr>PowerPoint Presentation</vt:lpstr>
      <vt:lpstr>- Kategori A:</vt:lpstr>
      <vt:lpstr>- Kategori B:</vt:lpstr>
      <vt:lpstr>- Kategori C:</vt:lpstr>
      <vt:lpstr>- Kategori D:</vt:lpstr>
      <vt:lpstr>- Kategori X:</vt:lpstr>
      <vt:lpstr>PowerPoint Presentation</vt:lpstr>
      <vt:lpstr>OBAT-OBAT YANG BERPOTENSI MENIMBULKAN EFEK TERATOGENIK</vt:lpstr>
      <vt:lpstr>KONTRAINDIKASI PADA KEHAMILAN</vt:lpstr>
      <vt:lpstr>KONTRAINDIKASI PADA KEHAMILAN</vt:lpstr>
      <vt:lpstr>KONTRAINDIKASI PADA KEHAMILAN</vt:lpstr>
      <vt:lpstr>ANTIBIOTIKA</vt:lpstr>
      <vt:lpstr>PowerPoint Presentation</vt:lpstr>
      <vt:lpstr>ANTIBIOTIKA  KONTROVERSIAL</vt:lpstr>
      <vt:lpstr>ANTIBIOTIKA KONTROVERSIAL</vt:lpstr>
      <vt:lpstr>ANTIBIOTIKA KONTROVERSIAL</vt:lpstr>
      <vt:lpstr>Anti Jamur</vt:lpstr>
      <vt:lpstr>ANTI EPILEPSI</vt:lpstr>
      <vt:lpstr>OBAT KARDIOVASKULER (Anti Hipertensi)</vt:lpstr>
      <vt:lpstr>ACE inhibitor</vt:lpstr>
      <vt:lpstr>ß-adrenergic antagonist </vt:lpstr>
      <vt:lpstr>PERHATIAN KHUSUS</vt:lpstr>
      <vt:lpstr>Anti Aritmia</vt:lpstr>
      <vt:lpstr>Obat Kardiovaskuler lain</vt:lpstr>
      <vt:lpstr>ANALGETIK</vt:lpstr>
      <vt:lpstr>NSAIDs</vt:lpstr>
      <vt:lpstr>PowerPoint Presentation</vt:lpstr>
      <vt:lpstr>PowerPoint Presentation</vt:lpstr>
      <vt:lpstr>PowerPoint Presentation</vt:lpstr>
      <vt:lpstr>Bagaimana Dengan Herbal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Nutrisi Ibu Hamil ( Non Farmakologi )</vt:lpstr>
      <vt:lpstr>PowerPoint Presentation</vt:lpstr>
      <vt:lpstr>PowerPoint Presentation</vt:lpstr>
      <vt:lpstr>Daftar Pustaka</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Obat obat pada kehamilan</dc:title>
  <dc:creator>ENComp</dc:creator>
  <cp:lastModifiedBy>Windows User</cp:lastModifiedBy>
  <cp:revision>36</cp:revision>
  <dcterms:created xsi:type="dcterms:W3CDTF">2017-04-05T10:37:08Z</dcterms:created>
  <dcterms:modified xsi:type="dcterms:W3CDTF">2020-03-14T00:18:38Z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