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0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473DB2-BBB3-415C-8AD0-1B10BD0B9DB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5DB67E-91FB-4097-BF68-5159BA2E04F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851648" cy="1828800"/>
          </a:xfrm>
        </p:spPr>
        <p:txBody>
          <a:bodyPr/>
          <a:lstStyle/>
          <a:p>
            <a:pPr algn="just"/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1192" y="2847245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ABORTUS </a:t>
            </a:r>
            <a:r>
              <a:rPr lang="id-ID" sz="3600"/>
              <a:t>INCOMPLETES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17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400944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Proses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ovulasi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proses </a:t>
            </a:r>
            <a:r>
              <a:rPr lang="en-US" dirty="0" err="1">
                <a:solidFill>
                  <a:schemeClr val="bg1"/>
                </a:solidFill>
              </a:rPr>
              <a:t>pelepasan</a:t>
            </a:r>
            <a:r>
              <a:rPr lang="en-US" dirty="0">
                <a:solidFill>
                  <a:schemeClr val="bg1"/>
                </a:solidFill>
              </a:rPr>
              <a:t> ovum yang </a:t>
            </a:r>
            <a:r>
              <a:rPr lang="en-US" dirty="0" err="1">
                <a:solidFill>
                  <a:schemeClr val="bg1"/>
                </a:solidFill>
              </a:rPr>
              <a:t>dipengaruhi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sistem</a:t>
            </a:r>
            <a:r>
              <a:rPr lang="en-US" dirty="0">
                <a:solidFill>
                  <a:schemeClr val="bg1"/>
                </a:solidFill>
              </a:rPr>
              <a:t> hormonal yang </a:t>
            </a:r>
            <a:r>
              <a:rPr lang="en-US" dirty="0" err="1">
                <a:solidFill>
                  <a:schemeClr val="bg1"/>
                </a:solidFill>
              </a:rPr>
              <a:t>kompleks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migrasi</a:t>
            </a:r>
            <a:r>
              <a:rPr lang="en-US" dirty="0">
                <a:solidFill>
                  <a:schemeClr val="bg1"/>
                </a:solidFill>
              </a:rPr>
              <a:t> spermatozoa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ovum,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pengembangan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zigot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terjado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nidasi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implantasi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uterus, </a:t>
            </a:r>
            <a:r>
              <a:rPr lang="en-US" dirty="0" err="1">
                <a:solidFill>
                  <a:schemeClr val="bg1"/>
                </a:solidFill>
              </a:rPr>
              <a:t>pembentukan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plasenta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tumbuh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kembang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sampai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aterm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Prawirohardjo</a:t>
            </a:r>
            <a:r>
              <a:rPr lang="en-US" dirty="0">
                <a:solidFill>
                  <a:schemeClr val="bg1"/>
                </a:solidFill>
              </a:rPr>
              <a:t>, 2007) ONOROGO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914400"/>
            <a:ext cx="4968552" cy="426367"/>
          </a:xfrm>
        </p:spPr>
        <p:txBody>
          <a:bodyPr>
            <a:normAutofit fontScale="90000"/>
          </a:bodyPr>
          <a:lstStyle/>
          <a:p>
            <a:r>
              <a:rPr lang="en-US" dirty="0"/>
              <a:t>PROSES KEHAMILAN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474345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</a:t>
            </a:r>
          </a:p>
          <a:p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Nidasi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implantasi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penanaman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telur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sudag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dibuahi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     stadium </a:t>
            </a:r>
            <a:r>
              <a:rPr lang="en-US" dirty="0" err="1">
                <a:solidFill>
                  <a:schemeClr val="bg1"/>
                </a:solidFill>
              </a:rPr>
              <a:t>blastokista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kedalam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dinding</a:t>
            </a:r>
            <a:r>
              <a:rPr lang="en-US" dirty="0">
                <a:solidFill>
                  <a:schemeClr val="bg1"/>
                </a:solidFill>
              </a:rPr>
              <a:t> uterus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awal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Biasanya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pars superior </a:t>
            </a:r>
            <a:r>
              <a:rPr lang="en-US" dirty="0" err="1">
                <a:solidFill>
                  <a:schemeClr val="bg1"/>
                </a:solidFill>
              </a:rPr>
              <a:t>korpus</a:t>
            </a:r>
            <a:r>
              <a:rPr lang="en-US" dirty="0">
                <a:solidFill>
                  <a:schemeClr val="bg1"/>
                </a:solidFill>
              </a:rPr>
              <a:t> uteri </a:t>
            </a:r>
            <a:r>
              <a:rPr lang="en-US" dirty="0" err="1">
                <a:solidFill>
                  <a:schemeClr val="bg1"/>
                </a:solidFill>
              </a:rPr>
              <a:t>bagian</a:t>
            </a:r>
            <a:r>
              <a:rPr lang="en-US" dirty="0">
                <a:solidFill>
                  <a:schemeClr val="bg1"/>
                </a:solidFill>
              </a:rPr>
              <a:t> anterior/posterior.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implantasi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selaput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lendiri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rahim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sedang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berada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fase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sekretorik</a:t>
            </a:r>
            <a:r>
              <a:rPr lang="en-US" dirty="0">
                <a:solidFill>
                  <a:schemeClr val="bg1"/>
                </a:solidFill>
              </a:rPr>
              <a:t> (2-3 </a:t>
            </a:r>
            <a:r>
              <a:rPr lang="en-US" dirty="0" err="1">
                <a:solidFill>
                  <a:schemeClr val="bg1"/>
                </a:solidFill>
              </a:rPr>
              <a:t>hari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ovulasi</a:t>
            </a:r>
            <a:r>
              <a:rPr lang="en-US" dirty="0">
                <a:solidFill>
                  <a:schemeClr val="bg1"/>
                </a:solidFill>
              </a:rPr>
              <a:t>).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kelenjar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rahim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pembuluh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berkelok-kelok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Jaringan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mengandung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cairan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Marjati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dkk</a:t>
            </a:r>
            <a:r>
              <a:rPr lang="en-US" dirty="0">
                <a:solidFill>
                  <a:schemeClr val="bg1"/>
                </a:solidFill>
              </a:rPr>
              <a:t>, 2010:37). </a:t>
            </a:r>
            <a:r>
              <a:rPr lang="en-US" dirty="0" err="1">
                <a:solidFill>
                  <a:schemeClr val="bg1"/>
                </a:solidFill>
              </a:rPr>
              <a:t>Pertumbuhan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perkembangan</a:t>
            </a:r>
            <a:r>
              <a:rPr lang="en-US" dirty="0">
                <a:solidFill>
                  <a:schemeClr val="bg1"/>
                </a:solidFill>
              </a:rPr>
              <a:t> blastula </a:t>
            </a:r>
            <a:r>
              <a:rPr lang="en-US" dirty="0" err="1">
                <a:solidFill>
                  <a:schemeClr val="bg1"/>
                </a:solidFill>
              </a:rPr>
              <a:t>terus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berlangsung</a:t>
            </a:r>
            <a:r>
              <a:rPr lang="en-US" dirty="0">
                <a:solidFill>
                  <a:schemeClr val="bg1"/>
                </a:solidFill>
              </a:rPr>
              <a:t>, b</a:t>
            </a:r>
          </a:p>
          <a:p>
            <a:r>
              <a:rPr lang="en-US" dirty="0">
                <a:solidFill>
                  <a:schemeClr val="bg1"/>
                </a:solidFill>
              </a:rPr>
              <a:t>     </a:t>
            </a:r>
            <a:r>
              <a:rPr lang="en-US" dirty="0" err="1">
                <a:solidFill>
                  <a:schemeClr val="bg1"/>
                </a:solidFill>
              </a:rPr>
              <a:t>lastula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korealisnya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dilapisi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trofoblast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mengadakan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nidasi</a:t>
            </a:r>
            <a:r>
              <a:rPr lang="en-US" dirty="0">
                <a:solidFill>
                  <a:schemeClr val="bg1"/>
                </a:solidFill>
              </a:rPr>
              <a:t>. Proses </a:t>
            </a:r>
            <a:r>
              <a:rPr lang="en-US" dirty="0" err="1">
                <a:solidFill>
                  <a:schemeClr val="bg1"/>
                </a:solidFill>
              </a:rPr>
              <a:t>penanaman</a:t>
            </a:r>
            <a:r>
              <a:rPr lang="en-US" dirty="0">
                <a:solidFill>
                  <a:schemeClr val="bg1"/>
                </a:solidFill>
              </a:rPr>
              <a:t> blastula yang </a:t>
            </a:r>
            <a:r>
              <a:rPr lang="en-US" dirty="0" err="1">
                <a:solidFill>
                  <a:schemeClr val="bg1"/>
                </a:solidFill>
              </a:rPr>
              <a:t>disebut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nidasi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implantasi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hari</a:t>
            </a:r>
            <a:r>
              <a:rPr lang="en-US" dirty="0">
                <a:solidFill>
                  <a:schemeClr val="bg1"/>
                </a:solidFill>
              </a:rPr>
              <a:t> ke-6 </a:t>
            </a:r>
            <a:r>
              <a:rPr lang="en-US" dirty="0" err="1">
                <a:solidFill>
                  <a:schemeClr val="bg1"/>
                </a:solidFill>
              </a:rPr>
              <a:t>sampai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hari</a:t>
            </a:r>
            <a:r>
              <a:rPr lang="en-US" dirty="0">
                <a:solidFill>
                  <a:schemeClr val="bg1"/>
                </a:solidFill>
              </a:rPr>
              <a:t> ke-7 </a:t>
            </a:r>
            <a:r>
              <a:rPr lang="en-US" dirty="0" err="1">
                <a:solidFill>
                  <a:schemeClr val="bg1"/>
                </a:solidFill>
              </a:rPr>
              <a:t>setelah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konsepsi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tertanaminya</a:t>
            </a:r>
            <a:r>
              <a:rPr lang="en-US" dirty="0">
                <a:solidFill>
                  <a:schemeClr val="bg1"/>
                </a:solidFill>
              </a:rPr>
              <a:t> blastula </a:t>
            </a:r>
            <a:r>
              <a:rPr lang="en-US" dirty="0" err="1">
                <a:solidFill>
                  <a:schemeClr val="bg1"/>
                </a:solidFill>
              </a:rPr>
              <a:t>kedalam</a:t>
            </a:r>
            <a:r>
              <a:rPr lang="en-US" dirty="0">
                <a:solidFill>
                  <a:schemeClr val="bg1"/>
                </a:solidFill>
              </a:rPr>
              <a:t> endometrium, </a:t>
            </a:r>
            <a:r>
              <a:rPr lang="en-US" dirty="0" err="1">
                <a:solidFill>
                  <a:schemeClr val="bg1"/>
                </a:solidFill>
              </a:rPr>
              <a:t>mungkin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perdarahan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disebut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tanda</a:t>
            </a:r>
            <a:r>
              <a:rPr lang="en-US" dirty="0">
                <a:solidFill>
                  <a:schemeClr val="bg1"/>
                </a:solidFill>
              </a:rPr>
              <a:t> Hartman (Manuaba.2010:82)</a:t>
            </a:r>
          </a:p>
        </p:txBody>
      </p:sp>
    </p:spTree>
    <p:extLst>
      <p:ext uri="{BB962C8B-B14F-4D97-AF65-F5344CB8AC3E}">
        <p14:creationId xmlns:p14="http://schemas.microsoft.com/office/powerpoint/2010/main" val="332785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dirty="0" err="1">
                <a:solidFill>
                  <a:schemeClr val="bg1"/>
                </a:solidFill>
              </a:rPr>
              <a:t>Penanganan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abortus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incompletes:Abortus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Inkomplit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segera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dibersihkan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curettage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digital.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sisa-sisa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plasenta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pendarahan</a:t>
            </a:r>
            <a:r>
              <a:rPr lang="en-US" dirty="0">
                <a:solidFill>
                  <a:schemeClr val="bg1"/>
                </a:solidFill>
              </a:rPr>
              <a:t> (Pudiastuti,2012: 48).</a:t>
            </a:r>
          </a:p>
          <a:p>
            <a:r>
              <a:rPr lang="en-US" dirty="0">
                <a:solidFill>
                  <a:schemeClr val="bg1"/>
                </a:solidFill>
              </a:rPr>
              <a:t>a. </a:t>
            </a:r>
            <a:r>
              <a:rPr lang="en-US" dirty="0" err="1">
                <a:solidFill>
                  <a:schemeClr val="bg1"/>
                </a:solidFill>
              </a:rPr>
              <a:t>penanganan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1) </a:t>
            </a:r>
            <a:r>
              <a:rPr lang="en-US" dirty="0" err="1">
                <a:solidFill>
                  <a:schemeClr val="bg1"/>
                </a:solidFill>
              </a:rPr>
              <a:t>Terapi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abortus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curetase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2) </a:t>
            </a:r>
            <a:r>
              <a:rPr lang="en-US" dirty="0" err="1">
                <a:solidFill>
                  <a:schemeClr val="bg1"/>
                </a:solidFill>
              </a:rPr>
              <a:t>Perawatan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pasca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tindakan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3) </a:t>
            </a:r>
            <a:r>
              <a:rPr lang="en-US" dirty="0" err="1">
                <a:solidFill>
                  <a:schemeClr val="bg1"/>
                </a:solidFill>
              </a:rPr>
              <a:t>Pemantauan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pasca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abortus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b. </a:t>
            </a:r>
            <a:r>
              <a:rPr lang="en-US" dirty="0" err="1">
                <a:solidFill>
                  <a:schemeClr val="bg1"/>
                </a:solidFill>
              </a:rPr>
              <a:t>penanganan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1) </a:t>
            </a:r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kongseling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    2) </a:t>
            </a:r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perdarahan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ringan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sedang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16 </a:t>
            </a:r>
          </a:p>
          <a:p>
            <a:r>
              <a:rPr lang="en-US" dirty="0" err="1">
                <a:solidFill>
                  <a:schemeClr val="bg1"/>
                </a:solidFill>
              </a:rPr>
              <a:t>minggu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forsep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cincin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mengeluarkan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hasil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konsepsi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mencuap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serviks.3) </a:t>
            </a:r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perdarahan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16 </a:t>
            </a:r>
            <a:r>
              <a:rPr lang="en-US" dirty="0" err="1">
                <a:solidFill>
                  <a:schemeClr val="bg1"/>
                </a:solidFill>
              </a:rPr>
              <a:t>minggu</a:t>
            </a:r>
            <a:r>
              <a:rPr lang="en-US" dirty="0">
                <a:solidFill>
                  <a:schemeClr val="bg1"/>
                </a:solidFill>
              </a:rPr>
              <a:t>, </a:t>
            </a:r>
          </a:p>
          <a:p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evaluasi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isi</a:t>
            </a:r>
            <a:r>
              <a:rPr lang="en-US" dirty="0">
                <a:solidFill>
                  <a:schemeClr val="bg1"/>
                </a:solidFill>
              </a:rPr>
              <a:t> uterus. </a:t>
            </a:r>
            <a:r>
              <a:rPr lang="en-US" dirty="0" err="1">
                <a:solidFill>
                  <a:schemeClr val="bg1"/>
                </a:solidFill>
              </a:rPr>
              <a:t>Aspirasi</a:t>
            </a:r>
            <a:r>
              <a:rPr lang="en-US" dirty="0">
                <a:solidFill>
                  <a:schemeClr val="bg1"/>
                </a:solidFill>
              </a:rPr>
              <a:t> vacuum manual (AVM)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dianjurkan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Kuret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tajam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sebaiknya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AVM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tersedia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evaluasi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segerah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berikan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ergometri</a:t>
            </a:r>
            <a:r>
              <a:rPr lang="en-US" dirty="0">
                <a:solidFill>
                  <a:schemeClr val="bg1"/>
                </a:solidFill>
              </a:rPr>
              <a:t> 0,2 mg IM (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ulang</a:t>
            </a:r>
            <a:r>
              <a:rPr lang="en-US" dirty="0">
                <a:solidFill>
                  <a:schemeClr val="bg1"/>
                </a:solidFill>
              </a:rPr>
              <a:t> 15 </a:t>
            </a:r>
            <a:r>
              <a:rPr lang="en-US" dirty="0" err="1">
                <a:solidFill>
                  <a:schemeClr val="bg1"/>
                </a:solidFill>
              </a:rPr>
              <a:t>menit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kemudian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perlu</a:t>
            </a:r>
            <a:r>
              <a:rPr lang="en-US" dirty="0"/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PENANGANAN ABORTUS INCOMPLETES</a:t>
            </a:r>
          </a:p>
        </p:txBody>
      </p:sp>
    </p:spTree>
    <p:extLst>
      <p:ext uri="{BB962C8B-B14F-4D97-AF65-F5344CB8AC3E}">
        <p14:creationId xmlns:p14="http://schemas.microsoft.com/office/powerpoint/2010/main" val="32933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60" y="-3265140"/>
            <a:ext cx="8208912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4) </a:t>
            </a:r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16 </a:t>
            </a:r>
            <a:r>
              <a:rPr lang="en-US" dirty="0" err="1">
                <a:solidFill>
                  <a:schemeClr val="bg1"/>
                </a:solidFill>
              </a:rPr>
              <a:t>minggu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berikan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infus</a:t>
            </a:r>
            <a:r>
              <a:rPr lang="en-US" dirty="0">
                <a:solidFill>
                  <a:schemeClr val="bg1"/>
                </a:solidFill>
              </a:rPr>
              <a:t> 40 IU </a:t>
            </a:r>
            <a:r>
              <a:rPr lang="en-US" dirty="0" err="1">
                <a:solidFill>
                  <a:schemeClr val="bg1"/>
                </a:solidFill>
              </a:rPr>
              <a:t>oksitosin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</a:t>
            </a:r>
            <a:r>
              <a:rPr lang="en-US" dirty="0">
                <a:solidFill>
                  <a:schemeClr val="bg1"/>
                </a:solidFill>
              </a:rPr>
              <a:t> liter </a:t>
            </a:r>
            <a:r>
              <a:rPr lang="en-US" dirty="0" err="1">
                <a:solidFill>
                  <a:schemeClr val="bg1"/>
                </a:solidFill>
              </a:rPr>
              <a:t>NaCl</a:t>
            </a:r>
            <a:r>
              <a:rPr lang="en-US" dirty="0">
                <a:solidFill>
                  <a:schemeClr val="bg1"/>
                </a:solidFill>
              </a:rPr>
              <a:t> 0,9%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ringer </a:t>
            </a:r>
            <a:r>
              <a:rPr lang="en-US" dirty="0" err="1">
                <a:solidFill>
                  <a:schemeClr val="bg1"/>
                </a:solidFill>
              </a:rPr>
              <a:t>laktat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kecepatan</a:t>
            </a:r>
            <a:r>
              <a:rPr lang="en-US" dirty="0">
                <a:solidFill>
                  <a:schemeClr val="bg1"/>
                </a:solidFill>
              </a:rPr>
              <a:t> 40 </a:t>
            </a:r>
          </a:p>
          <a:p>
            <a:r>
              <a:rPr lang="en-US" dirty="0" err="1">
                <a:solidFill>
                  <a:schemeClr val="bg1"/>
                </a:solidFill>
              </a:rPr>
              <a:t>tetes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menit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membantu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pengeluaran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konsepsi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5) </a:t>
            </a:r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evaluasi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tanda</a:t>
            </a:r>
            <a:r>
              <a:rPr lang="en-US" dirty="0">
                <a:solidFill>
                  <a:schemeClr val="bg1"/>
                </a:solidFill>
              </a:rPr>
              <a:t> vital </a:t>
            </a:r>
            <a:r>
              <a:rPr lang="en-US" dirty="0" err="1">
                <a:solidFill>
                  <a:schemeClr val="bg1"/>
                </a:solidFill>
              </a:rPr>
              <a:t>pasca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tindakan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setiap</a:t>
            </a:r>
            <a:r>
              <a:rPr lang="en-US" dirty="0">
                <a:solidFill>
                  <a:schemeClr val="bg1"/>
                </a:solidFill>
              </a:rPr>
              <a:t> 30 </a:t>
            </a:r>
            <a:r>
              <a:rPr lang="en-US" dirty="0" err="1">
                <a:solidFill>
                  <a:schemeClr val="bg1"/>
                </a:solidFill>
              </a:rPr>
              <a:t>menit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2 </a:t>
            </a:r>
          </a:p>
          <a:p>
            <a:r>
              <a:rPr lang="en-US" dirty="0">
                <a:solidFill>
                  <a:schemeClr val="bg1"/>
                </a:solidFill>
              </a:rPr>
              <a:t>jam. </a:t>
            </a:r>
            <a:r>
              <a:rPr lang="en-US" dirty="0" err="1">
                <a:solidFill>
                  <a:schemeClr val="bg1"/>
                </a:solidFill>
              </a:rPr>
              <a:t>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kondisi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pindahkan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ruang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rawat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6) </a:t>
            </a:r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pemeriksaan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jaringan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makroskopis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kirimkan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pemeriksaan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patologi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kelaboratorium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7) </a:t>
            </a:r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evaluasi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tanda</a:t>
            </a:r>
            <a:r>
              <a:rPr lang="en-US" dirty="0">
                <a:solidFill>
                  <a:schemeClr val="bg1"/>
                </a:solidFill>
              </a:rPr>
              <a:t> vital, </a:t>
            </a:r>
            <a:r>
              <a:rPr lang="en-US" dirty="0" err="1">
                <a:solidFill>
                  <a:schemeClr val="bg1"/>
                </a:solidFill>
              </a:rPr>
              <a:t>perdarahan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pervaginam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tanda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akut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abdomen,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produksi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setiap</a:t>
            </a:r>
            <a:r>
              <a:rPr lang="en-US" dirty="0">
                <a:solidFill>
                  <a:schemeClr val="bg1"/>
                </a:solidFill>
              </a:rPr>
              <a:t> 6 jam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24 jam. </a:t>
            </a:r>
            <a:r>
              <a:rPr lang="en-US" dirty="0" err="1">
                <a:solidFill>
                  <a:schemeClr val="bg1"/>
                </a:solidFill>
              </a:rPr>
              <a:t>Periksa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kadar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hemoglobin </a:t>
            </a:r>
            <a:r>
              <a:rPr lang="en-US" dirty="0" err="1">
                <a:solidFill>
                  <a:schemeClr val="bg1"/>
                </a:solidFill>
              </a:rPr>
              <a:t>setelah</a:t>
            </a:r>
            <a:r>
              <a:rPr lang="en-US" dirty="0">
                <a:solidFill>
                  <a:schemeClr val="bg1"/>
                </a:solidFill>
              </a:rPr>
              <a:t> 24 jam. </a:t>
            </a:r>
            <a:r>
              <a:rPr lang="en-US" dirty="0" err="1">
                <a:solidFill>
                  <a:schemeClr val="bg1"/>
                </a:solidFill>
              </a:rPr>
              <a:t>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pemantauan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hb</a:t>
            </a:r>
            <a:r>
              <a:rPr lang="en-US" dirty="0">
                <a:solidFill>
                  <a:schemeClr val="bg1"/>
                </a:solidFill>
              </a:rPr>
              <a:t>&gt;8 </a:t>
            </a:r>
          </a:p>
          <a:p>
            <a:r>
              <a:rPr lang="en-US" dirty="0">
                <a:solidFill>
                  <a:schemeClr val="bg1"/>
                </a:solidFill>
              </a:rPr>
              <a:t>g/dl, </a:t>
            </a:r>
            <a:r>
              <a:rPr lang="en-US" dirty="0" err="1">
                <a:solidFill>
                  <a:schemeClr val="bg1"/>
                </a:solidFill>
              </a:rPr>
              <a:t>ibu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diperbolehkan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pulang</a:t>
            </a:r>
            <a:r>
              <a:rPr lang="en-US" dirty="0">
                <a:solidFill>
                  <a:schemeClr val="bg1"/>
                </a:solidFill>
              </a:rPr>
              <a:t> (WHO, 2013: 87).</a:t>
            </a:r>
          </a:p>
        </p:txBody>
      </p:sp>
    </p:spTree>
    <p:extLst>
      <p:ext uri="{BB962C8B-B14F-4D97-AF65-F5344CB8AC3E}">
        <p14:creationId xmlns:p14="http://schemas.microsoft.com/office/powerpoint/2010/main" val="2956816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Konten 1">
            <a:extLst>
              <a:ext uri="{FF2B5EF4-FFF2-40B4-BE49-F238E27FC236}">
                <a16:creationId xmlns:a16="http://schemas.microsoft.com/office/drawing/2014/main" id="{BD7A3022-3BFF-FA40-8441-443F9E3FE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632857"/>
            <a:ext cx="822960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000"/>
              <a:t>Adil,Ferdinand. "Kajian yuridis tentang pengguguran kandungan </a:t>
            </a:r>
            <a:r>
              <a:rPr lang="id-ID" sz="2000" i="1" kern="1200">
                <a:solidFill>
                  <a:srgbClr val="FFFFFF"/>
                </a:solidFill>
                <a:effectLst/>
                <a:latin typeface="Constantia" panose="02030602050306030303" pitchFamily="18" charset="0"/>
                <a:ea typeface="+mn-ea"/>
                <a:cs typeface="+mn-cs"/>
              </a:rPr>
              <a:t>Buku Saku Obstetri dan Ginekologi.</a:t>
            </a:r>
            <a:r>
              <a:rPr lang="id-ID" sz="2000"/>
              <a:t>karena alasan kesehatan ibu menurut pasal 299 KUH Pidana"Lex Crimen Vol.1/No.1/JanMrt/2012.</a:t>
            </a:r>
          </a:p>
          <a:p>
            <a:pPr marL="0" indent="0" algn="just">
              <a:buNone/>
            </a:pPr>
            <a:r>
              <a:rPr lang="id-ID" sz="2000"/>
              <a:t>Al-Djufri, Shaleh Muhammad.“</a:t>
            </a:r>
            <a:r>
              <a:rPr lang="id-ID" sz="2000" i="1"/>
              <a:t>Aborsi dalam Perspektif Kedokteran dan HukumIslam</a:t>
            </a:r>
            <a:r>
              <a:rPr lang="id-ID" sz="2000"/>
              <a:t> Makassar .2015.</a:t>
            </a:r>
          </a:p>
          <a:p>
            <a:pPr marL="0" indent="0" algn="just">
              <a:buNone/>
            </a:pPr>
            <a:r>
              <a:rPr lang="id-ID" sz="2000"/>
              <a:t>Andriza "</a:t>
            </a:r>
            <a:r>
              <a:rPr lang="id-ID" sz="2000" i="1"/>
              <a:t>hubungan Umur dengan Paritas Ibu Hamil dengan Kejadian Abortu sInkomplit di Rumah sakit Muhammadiya Palembang </a:t>
            </a:r>
            <a:r>
              <a:rPr lang="id-ID" sz="2000"/>
              <a:t>2013"Jurnal HarapanBangsa Vol.1 No. 1. Juli 2013.</a:t>
            </a:r>
          </a:p>
          <a:p>
            <a:pPr marL="0" indent="0" algn="just">
              <a:buNone/>
            </a:pPr>
            <a:r>
              <a:rPr lang="id-ID" sz="2000"/>
              <a:t>Benson Ralph dan Martin L. Pernoll.</a:t>
            </a:r>
            <a:r>
              <a:rPr lang="id-ID" sz="2000" i="1"/>
              <a:t>Buku Saku Obstetri dan Ginekologi.</a:t>
            </a:r>
            <a:r>
              <a:rPr lang="id-ID" sz="2000"/>
              <a:t> Jakarta:EGC 2013.Fauziah, Yulia. Obstetri Patologi. Yogyakart: Nuha Medika. 2012.</a:t>
            </a:r>
          </a:p>
        </p:txBody>
      </p:sp>
      <p:sp>
        <p:nvSpPr>
          <p:cNvPr id="3" name="Judul 2">
            <a:extLst>
              <a:ext uri="{FF2B5EF4-FFF2-40B4-BE49-F238E27FC236}">
                <a16:creationId xmlns:a16="http://schemas.microsoft.com/office/drawing/2014/main" id="{4AC5129E-45E1-DA4D-9D1D-8807A5D6A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414" y="43543"/>
            <a:ext cx="8229600" cy="1219200"/>
          </a:xfrm>
        </p:spPr>
        <p:txBody>
          <a:bodyPr/>
          <a:lstStyle/>
          <a:p>
            <a:r>
              <a:rPr lang="id-ID"/>
              <a:t>DAFTAR PUSTAKA</a:t>
            </a:r>
          </a:p>
        </p:txBody>
      </p:sp>
    </p:spTree>
    <p:extLst>
      <p:ext uri="{BB962C8B-B14F-4D97-AF65-F5344CB8AC3E}">
        <p14:creationId xmlns:p14="http://schemas.microsoft.com/office/powerpoint/2010/main" val="24152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85640" y="2549071"/>
            <a:ext cx="7355160" cy="1180469"/>
          </a:xfrm>
        </p:spPr>
        <p:txBody>
          <a:bodyPr>
            <a:normAutofit/>
          </a:bodyPr>
          <a:lstStyle/>
          <a:p>
            <a:br>
              <a:rPr lang="id-ID"/>
            </a:br>
            <a:r>
              <a:rPr lang="id-ID"/>
              <a:t>TERIMAKASIH BANYAK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7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619672" y="1196752"/>
            <a:ext cx="5944323" cy="4990437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Maisarah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:2110101109					</a:t>
            </a:r>
          </a:p>
          <a:p>
            <a:pPr marL="0" indent="0">
              <a:buFont typeface="Wingdings 2"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Cici Liara Septi :2110101110				</a:t>
            </a:r>
          </a:p>
          <a:p>
            <a:pPr marL="0" indent="0">
              <a:buFont typeface="Wingdings 2"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Mariana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Ulfa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:2110101111						</a:t>
            </a:r>
          </a:p>
          <a:p>
            <a:pPr marL="0" indent="0">
              <a:buFont typeface="Wingdings 2"/>
              <a:buNone/>
            </a:pP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Mufidah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:2110101112	</a:t>
            </a:r>
          </a:p>
          <a:p>
            <a:pPr marL="0" indent="0">
              <a:buFont typeface="Wingdings 2"/>
              <a:buNone/>
            </a:pP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2"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Tiara Maharani :2110101113				</a:t>
            </a:r>
          </a:p>
          <a:p>
            <a:pPr marL="0" indent="0">
              <a:buFont typeface="Wingdings 2"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Salsa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Alima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Zahra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Dewati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Kais : 2110101114					</a:t>
            </a:r>
          </a:p>
          <a:p>
            <a:pPr marL="0" indent="0">
              <a:buFont typeface="Wingdings 2"/>
              <a:buNone/>
            </a:pP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Shofiyatul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Azizah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:2110101115					</a:t>
            </a:r>
            <a:r>
              <a:rPr lang="en-US" sz="20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476672"/>
            <a:ext cx="399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ANGGOTA KELOMPOK</a:t>
            </a:r>
          </a:p>
        </p:txBody>
      </p:sp>
    </p:spTree>
    <p:extLst>
      <p:ext uri="{BB962C8B-B14F-4D97-AF65-F5344CB8AC3E}">
        <p14:creationId xmlns:p14="http://schemas.microsoft.com/office/powerpoint/2010/main" val="395863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7632848" cy="432048"/>
          </a:xfrm>
        </p:spPr>
        <p:txBody>
          <a:bodyPr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PENGERTIAN  KEHAMILAN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2492896"/>
            <a:ext cx="7924800" cy="4104456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solidFill>
                  <a:schemeClr val="bg1"/>
                </a:solidFill>
              </a:rPr>
              <a:t>Pengertian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Federasi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Obstetri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Ginekologi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Internasional,Kehamilan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Didefinisikan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fertilisasi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penyatuan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spermatozoa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ovum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dilanjutkan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nidasi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implantasi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9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632848" cy="451373"/>
          </a:xfrm>
        </p:spPr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KASUS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perempuan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berusia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G2P0A1Ah0, UK 7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mengeluh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kemaluan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disertai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mengatakan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TD: 110/70 MmHg, N: 84x/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R: 28x/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S: 36,70C.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inspeksi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terlihat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lahir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periksa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Ostium Uteri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(OUI)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teraba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merujuk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obsgyn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USG.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USG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tampak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86610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82" y="1268760"/>
            <a:ext cx="7632848" cy="451373"/>
          </a:xfrm>
        </p:spPr>
        <p:txBody>
          <a:bodyPr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PENGERTIAN  ABORTUS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terancamnya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keluarnya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keseluruhan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lewat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minggu.Kematian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rahim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 Uterine Fetal Death (IUFD),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kematian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trimester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beratnya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 gram.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trimesterpertama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keguguran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660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632848" cy="451373"/>
          </a:xfrm>
        </p:spPr>
        <p:txBody>
          <a:bodyPr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PEMBAHASAN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642592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disimpulkan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Incompletes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incompletes (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keguguran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pengeluaran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tertinggal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uterus.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vaginal,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servikalis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diraba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kavun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uteri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kadang-kadang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menonjol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ostium uteri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eksternum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4013" indent="-177800" algn="just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dikasus,setelah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teraba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jaringannya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588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548680"/>
            <a:ext cx="8064896" cy="5184576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Etiologi</a:t>
            </a: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didahului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kematian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Sastrawinata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:</a:t>
            </a:r>
          </a:p>
          <a:p>
            <a:pPr marL="45720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indent="-190500" algn="just">
              <a:buClr>
                <a:schemeClr val="bg1"/>
              </a:buClr>
              <a:buFont typeface="+mj-lt"/>
              <a:buAutoNum type="alphaLcParenR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Kelainan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telur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telur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kosong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(blighted ovum),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kerusakan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kelainan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monosomi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trisomi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poliploidi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633413" indent="-190500" algn="just">
              <a:buClr>
                <a:schemeClr val="bg1"/>
              </a:buClr>
              <a:buFont typeface="+mj-lt"/>
              <a:buAutoNum type="alphaLcParenR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kelainan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lokal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33413" indent="-190500" algn="just">
              <a:buClr>
                <a:schemeClr val="bg1"/>
              </a:buClr>
              <a:buFont typeface="+mj-lt"/>
              <a:buAutoNum type="alphaLcParenR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Abnormalitas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plasenta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hipoplasi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trofoblas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Clr>
                <a:schemeClr val="bg1"/>
              </a:buClr>
              <a:buAutoNum type="arabicPeriod" startAt="2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maternal</a:t>
            </a:r>
          </a:p>
          <a:p>
            <a:pPr marL="457200" indent="-14288" algn="just">
              <a:buClr>
                <a:schemeClr val="bg1"/>
              </a:buClr>
              <a:buFont typeface="+mj-lt"/>
              <a:buAutoNum type="alphaLcParenR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Infeksi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2313" algn="just">
              <a:buClr>
                <a:schemeClr val="bg1"/>
              </a:buClr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Penyakit-penyakit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8063" indent="-2857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Virus,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rubella,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sitomegalovirus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virus herpes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simpleks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varicella zoster, vaccinia,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campak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hepatitis, polio,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ensefalomielitis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08063" indent="-2857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Salmonella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typhi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08063" indent="-2857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Parasit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Toxoplasma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Plasmodium</a:t>
            </a:r>
          </a:p>
        </p:txBody>
      </p:sp>
    </p:spTree>
    <p:extLst>
      <p:ext uri="{BB962C8B-B14F-4D97-AF65-F5344CB8AC3E}">
        <p14:creationId xmlns:p14="http://schemas.microsoft.com/office/powerpoint/2010/main" val="363929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184576"/>
          </a:xfrm>
        </p:spPr>
        <p:txBody>
          <a:bodyPr>
            <a:normAutofit/>
          </a:bodyPr>
          <a:lstStyle/>
          <a:p>
            <a:pPr marL="265113" indent="0">
              <a:buNone/>
            </a:pP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 algn="just">
              <a:buNone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vaskular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vaskular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0225" indent="-265113" algn="just"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Kelainan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endokrin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spontan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progesterone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mencukupi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disfungsi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tiroid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defisiensi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insulin.</a:t>
            </a:r>
          </a:p>
          <a:p>
            <a:pPr marL="265113" indent="0" algn="just"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imunologis</a:t>
            </a: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indent="0" algn="just"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Ketidakcocokan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inkompatibilias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system HLA (Human Leukocyte Antigen).</a:t>
            </a:r>
          </a:p>
          <a:p>
            <a:pPr marL="265113" indent="0" algn="just"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Trauma</a:t>
            </a:r>
          </a:p>
          <a:p>
            <a:pPr marL="265113" indent="0" algn="just">
              <a:buClr>
                <a:schemeClr val="bg1"/>
              </a:buClr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Kelainan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uterus</a:t>
            </a:r>
          </a:p>
          <a:p>
            <a:pPr marL="265113" indent="0" algn="just">
              <a:buClr>
                <a:schemeClr val="bg1"/>
              </a:buClr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psikosomatik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Clr>
                <a:schemeClr val="bg1"/>
              </a:buClr>
              <a:buNone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 algn="just">
              <a:buClr>
                <a:schemeClr val="bg1"/>
              </a:buClr>
              <a:buFont typeface="+mj-lt"/>
              <a:buAutoNum type="alphaLcPeriod"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Radiasi</a:t>
            </a: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 algn="just">
              <a:buClr>
                <a:schemeClr val="bg1"/>
              </a:buClr>
              <a:buFont typeface="+mj-lt"/>
              <a:buAutoNum type="alphaLcPeriod"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obat-obatan</a:t>
            </a: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 algn="just">
              <a:buClr>
                <a:schemeClr val="bg1"/>
              </a:buClr>
              <a:buFont typeface="+mj-lt"/>
              <a:buAutoNum type="alphaLcPeriod"/>
            </a:pP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bahan-bahan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kimia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lainnya,seperti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arsen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benzen</a:t>
            </a:r>
            <a:r>
              <a:rPr lang="en-US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5113" indent="0" algn="just">
              <a:buClr>
                <a:schemeClr val="bg1"/>
              </a:buClr>
              <a:buFont typeface="+mj-lt"/>
              <a:buAutoNum type="alphaLcPeriod"/>
            </a:pP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bg1"/>
              </a:buClr>
              <a:buNone/>
            </a:pP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 algn="just">
              <a:buClr>
                <a:schemeClr val="bg1"/>
              </a:buClr>
              <a:buNone/>
            </a:pPr>
            <a:endParaRPr lang="en-US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>
              <a:buNone/>
            </a:pP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4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265113" indent="0">
              <a:buNone/>
            </a:pP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Penatalaksanaan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>
              <a:buNone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Asuhan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keguguran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penilaian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kegawat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daruratan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tatalaksana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rujukan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ditangani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 marL="608013" indent="-342900">
              <a:buClr>
                <a:schemeClr val="bg1"/>
              </a:buClr>
              <a:buFont typeface="+mj-lt"/>
              <a:buAutoNum type="alphaLcParenR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kegawatdaruratan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9163" indent="-28575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Pendarahan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indent="-28575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Syok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8175" indent="-20638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penurunan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kesadaran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8175" indent="-20638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tampak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sakit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8175" indent="-20638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kesulitan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bernafas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8175" indent="-20638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demam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838" indent="0"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laksana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kegawatdaruratan,misalnya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588" indent="-3175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Menjamin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kelancaran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nafas,pemulihan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respirasi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sirkulasi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588" indent="-3175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Mengganti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cairan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hilang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cairan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intravena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588" indent="-3175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Menghentikan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pendarahan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infeksi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antibiotik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588" indent="-3175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Mempertahankan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suhu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588" indent="-3175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gelisah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88900"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c).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rujukan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8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853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352</TotalTime>
  <Words>1031</Words>
  <Application>Microsoft Office PowerPoint</Application>
  <PresentationFormat>Tampilan Layar 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14</vt:i4>
      </vt:variant>
    </vt:vector>
  </HeadingPairs>
  <TitlesOfParts>
    <vt:vector size="15" baseType="lpstr">
      <vt:lpstr>Paper</vt:lpstr>
      <vt:lpstr> </vt:lpstr>
      <vt:lpstr>Presentasi PowerPoint</vt:lpstr>
      <vt:lpstr>PENGERTIAN  KEHAMILAN</vt:lpstr>
      <vt:lpstr>KASUS</vt:lpstr>
      <vt:lpstr>PENGERTIAN  ABORTUS</vt:lpstr>
      <vt:lpstr>PEMBAHASAN</vt:lpstr>
      <vt:lpstr>Presentasi PowerPoint</vt:lpstr>
      <vt:lpstr>Presentasi PowerPoint</vt:lpstr>
      <vt:lpstr>Presentasi PowerPoint</vt:lpstr>
      <vt:lpstr>PROSES KEHAMILAN</vt:lpstr>
      <vt:lpstr>PENANGANAN ABORTUS INCOMPLETES</vt:lpstr>
      <vt:lpstr>Presentasi PowerPoint</vt:lpstr>
      <vt:lpstr>DAFTAR PUSTAKA</vt:lpstr>
      <vt:lpstr> TERIMAKASIH BANYAK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ABORTUS INCOMPLETES</dc:title>
  <dc:creator>Cici Liara Septi</dc:creator>
  <cp:lastModifiedBy>6281939627304</cp:lastModifiedBy>
  <cp:revision>26</cp:revision>
  <dcterms:created xsi:type="dcterms:W3CDTF">2022-04-07T03:32:48Z</dcterms:created>
  <dcterms:modified xsi:type="dcterms:W3CDTF">2022-04-11T05:39:24Z</dcterms:modified>
</cp:coreProperties>
</file>