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5143500"/>
  <p:notesSz cx="9144000" cy="5143500"/>
  <p:embeddedFontLst>
    <p:embeddedFont>
      <p:font typeface="FPJVUH+AHQAOV+CourierPrime-Italic"/>
      <p:regular r:id="rId25"/>
    </p:embeddedFont>
    <p:embeddedFont>
      <p:font typeface="MUHQPM+ENENDB+Adamina-Regular"/>
      <p:regular r:id="rId26"/>
    </p:embeddedFont>
    <p:embeddedFont>
      <p:font typeface="PRKAFV+FEJRHS+CourierPrime-Bold,Bold"/>
      <p:regular r:id="rId27"/>
    </p:embeddedFont>
    <p:embeddedFont>
      <p:font typeface="RHTJDD+MLLOBE+CourierPrime-Regular"/>
      <p:regular r:id="rId28"/>
    </p:embeddedFont>
    <p:embeddedFont>
      <p:font typeface="ISLDFU+SAMJTR+Adamina-Regular,Bold"/>
      <p:regular r:id="rId29"/>
    </p:embeddedFont>
    <p:embeddedFont>
      <p:font typeface="COQDOL+GSPJMJ+ArialMT"/>
      <p:regular r:id="rId30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slide" Target="slides/slide14.xml" /><Relationship Id="rId2" Type="http://schemas.openxmlformats.org/officeDocument/2006/relationships/tableStyles" Target="tableStyles.xml" /><Relationship Id="rId20" Type="http://schemas.openxmlformats.org/officeDocument/2006/relationships/slide" Target="slides/slide15.xml" /><Relationship Id="rId21" Type="http://schemas.openxmlformats.org/officeDocument/2006/relationships/slide" Target="slides/slide16.xml" /><Relationship Id="rId22" Type="http://schemas.openxmlformats.org/officeDocument/2006/relationships/slide" Target="slides/slide17.xml" /><Relationship Id="rId23" Type="http://schemas.openxmlformats.org/officeDocument/2006/relationships/slide" Target="slides/slide18.xml" /><Relationship Id="rId24" Type="http://schemas.openxmlformats.org/officeDocument/2006/relationships/slide" Target="slides/slide19.xml" /><Relationship Id="rId25" Type="http://schemas.openxmlformats.org/officeDocument/2006/relationships/font" Target="fonts/font1.fntdata" /><Relationship Id="rId26" Type="http://schemas.openxmlformats.org/officeDocument/2006/relationships/font" Target="fonts/font2.fntdata" /><Relationship Id="rId27" Type="http://schemas.openxmlformats.org/officeDocument/2006/relationships/font" Target="fonts/font3.fntdata" /><Relationship Id="rId28" Type="http://schemas.openxmlformats.org/officeDocument/2006/relationships/font" Target="fonts/font4.fntdata" /><Relationship Id="rId29" Type="http://schemas.openxmlformats.org/officeDocument/2006/relationships/font" Target="fonts/font5.fntdata" /><Relationship Id="rId3" Type="http://schemas.openxmlformats.org/officeDocument/2006/relationships/viewProps" Target="viewProps.xml" /><Relationship Id="rId30" Type="http://schemas.openxmlformats.org/officeDocument/2006/relationships/font" Target="fonts/font6.fntdata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pn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6.pn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8.png" /><Relationship Id="rId3" Type="http://schemas.openxmlformats.org/officeDocument/2006/relationships/hyperlink" Target="https://www.sehatq.com/artikel" TargetMode="External" /><Relationship Id="rId4" Type="http://schemas.openxmlformats.org/officeDocument/2006/relationships/hyperlink" Target="https://www.alodokter.com/ko" TargetMode="External" /><Relationship Id="rId5" Type="http://schemas.openxmlformats.org/officeDocument/2006/relationships/hyperlink" Target="https://www.alomedika.co" TargetMode="External" /><Relationship Id="rId6" Type="http://schemas.openxmlformats.org/officeDocument/2006/relationships/hyperlink" Target="https://nurhasanah776.wo" TargetMode="Externa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hyperlink" Target="http://bit.ly/2TyoMsr" TargetMode="External" /><Relationship Id="rId4" Type="http://schemas.openxmlformats.org/officeDocument/2006/relationships/hyperlink" Target="http://bit.ly/2Tynxth" TargetMode="External" /><Relationship Id="rId5" Type="http://schemas.openxmlformats.org/officeDocument/2006/relationships/hyperlink" Target="http://bit.ly/2TtBDfr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67000" y="1999497"/>
            <a:ext cx="3959919" cy="66193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912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EMBRIOLOGI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04116" y="3030244"/>
            <a:ext cx="1292568" cy="332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315"/>
              </a:lnSpc>
              <a:spcBef>
                <a:spcPts val="0"/>
              </a:spcBef>
              <a:spcAft>
                <a:spcPts val="0"/>
              </a:spcAft>
            </a:pPr>
            <a:r>
              <a:rPr dirty="0" sz="17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ABORTUS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760536" y="184298"/>
            <a:ext cx="3468389" cy="858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TINDAKAN</a:t>
            </a:r>
            <a:r>
              <a:rPr dirty="0" sz="3200" spc="2306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YANG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DILAKUKAN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19613" y="1044330"/>
            <a:ext cx="5066156" cy="25283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7489" marR="0">
              <a:lnSpc>
                <a:spcPts val="2451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Penatalaksanaan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abortus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dibedakan</a:t>
            </a:r>
          </a:p>
          <a:p>
            <a:pPr marL="7821" marR="0">
              <a:lnSpc>
                <a:spcPts val="24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menjadi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expectant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management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explore</a:t>
            </a:r>
          </a:p>
          <a:p>
            <a:pPr marL="399748" marR="0">
              <a:lnSpc>
                <a:spcPts val="2451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management.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Expectant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management</a:t>
            </a:r>
          </a:p>
          <a:p>
            <a:pPr marL="475153" marR="0">
              <a:lnSpc>
                <a:spcPts val="24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dilakukan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membiarkan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hasil</a:t>
            </a:r>
          </a:p>
          <a:p>
            <a:pPr marL="0" marR="0">
              <a:lnSpc>
                <a:spcPts val="24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konsepsi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meluruh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sendiri,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sedangkan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explore</a:t>
            </a:r>
          </a:p>
          <a:p>
            <a:pPr marL="234648" marR="0">
              <a:lnSpc>
                <a:spcPts val="24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management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dilakukan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tindakan</a:t>
            </a:r>
          </a:p>
          <a:p>
            <a:pPr marL="156361" marR="0">
              <a:lnSpc>
                <a:spcPts val="24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invasif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terutama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jika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ada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tanda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infeksi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dan</a:t>
            </a:r>
          </a:p>
          <a:p>
            <a:pPr marL="1492536" marR="0">
              <a:lnSpc>
                <a:spcPts val="24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perdarahan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masif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49487" y="167590"/>
            <a:ext cx="3076575" cy="858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PROSES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PERKEMBANGAN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7358" y="1514643"/>
            <a:ext cx="2495618" cy="312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Proses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Ovulasi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35035" y="1830919"/>
            <a:ext cx="6040939" cy="241936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Ovulasi</a:t>
            </a:r>
            <a:r>
              <a:rPr dirty="0" sz="1400" spc="642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merupakan</a:t>
            </a:r>
            <a:r>
              <a:rPr dirty="0" sz="1400" spc="684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proses</a:t>
            </a:r>
            <a:r>
              <a:rPr dirty="0" sz="1400" spc="67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ketika</a:t>
            </a:r>
            <a:r>
              <a:rPr dirty="0" sz="1400" spc="61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400" spc="65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400" spc="65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 spc="642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sudah</a:t>
            </a:r>
            <a:r>
              <a:rPr dirty="0" sz="1400" spc="68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matang</a:t>
            </a:r>
          </a:p>
          <a:p>
            <a:pPr marL="0" marR="0">
              <a:lnSpc>
                <a:spcPts val="1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dikeluarkan</a:t>
            </a:r>
            <a:r>
              <a:rPr dirty="0" sz="1400" spc="40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dari</a:t>
            </a:r>
            <a:r>
              <a:rPr dirty="0" sz="1400" spc="46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ovarium</a:t>
            </a:r>
            <a:r>
              <a:rPr dirty="0" sz="1400" spc="444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 spc="46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indung</a:t>
            </a:r>
            <a:r>
              <a:rPr dirty="0" sz="1400" spc="44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400" spc="45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 spc="39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tuba</a:t>
            </a:r>
            <a:r>
              <a:rPr dirty="0" sz="1400" spc="469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falopi</a:t>
            </a:r>
            <a:r>
              <a:rPr dirty="0" sz="1400" spc="44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</a:p>
          <a:p>
            <a:pPr marL="0" marR="0">
              <a:lnSpc>
                <a:spcPts val="1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dibuahi.</a:t>
            </a:r>
            <a:r>
              <a:rPr dirty="0" sz="1400" spc="14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Proses</a:t>
            </a:r>
            <a:r>
              <a:rPr dirty="0" sz="1400" spc="13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ovulasi</a:t>
            </a:r>
            <a:r>
              <a:rPr dirty="0" sz="1400" spc="89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400" spc="13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ketika</a:t>
            </a:r>
            <a:r>
              <a:rPr dirty="0" sz="1400" spc="72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folikel</a:t>
            </a:r>
            <a:r>
              <a:rPr dirty="0" sz="1400" spc="12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400" spc="11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 spc="102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matang</a:t>
            </a:r>
            <a:r>
              <a:rPr dirty="0" sz="1400" spc="12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pecah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 spc="79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melepaskannya</a:t>
            </a:r>
            <a:r>
              <a:rPr dirty="0" sz="1400" spc="792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melalui</a:t>
            </a:r>
            <a:r>
              <a:rPr dirty="0" sz="1400" spc="79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tuba</a:t>
            </a:r>
            <a:r>
              <a:rPr dirty="0" sz="1400" spc="814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falopi</a:t>
            </a:r>
            <a:r>
              <a:rPr dirty="0" sz="1400" spc="78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 spc="74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arah</a:t>
            </a:r>
            <a:r>
              <a:rPr dirty="0" sz="1400" spc="822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</a:t>
            </a:r>
            <a:r>
              <a:rPr dirty="0" sz="1400" spc="831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mendapatkan</a:t>
            </a:r>
            <a:r>
              <a:rPr dirty="0" sz="1400" spc="339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pembuahan.</a:t>
            </a:r>
            <a:r>
              <a:rPr dirty="0" sz="1400" spc="35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Ovulasi</a:t>
            </a:r>
            <a:r>
              <a:rPr dirty="0" sz="1400" spc="307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400" spc="33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400" spc="339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 spc="33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pertengahan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siklus</a:t>
            </a:r>
            <a:r>
              <a:rPr dirty="0" sz="1400" spc="71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menstruasi</a:t>
            </a:r>
            <a:r>
              <a:rPr dirty="0" sz="1400" spc="74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yaitu</a:t>
            </a:r>
            <a:r>
              <a:rPr dirty="0" sz="1400" spc="69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12-14</a:t>
            </a:r>
            <a:r>
              <a:rPr dirty="0" sz="1400" spc="72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hari</a:t>
            </a:r>
            <a:r>
              <a:rPr dirty="0" sz="1400" spc="721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sebelum</a:t>
            </a:r>
            <a:r>
              <a:rPr dirty="0" sz="1400" spc="72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periode</a:t>
            </a:r>
            <a:r>
              <a:rPr dirty="0" sz="1400" spc="71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menstruasi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berikutnya</a:t>
            </a:r>
            <a:r>
              <a:rPr dirty="0" sz="1400" spc="4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terjadi.</a:t>
            </a:r>
            <a:r>
              <a:rPr dirty="0" sz="1400" spc="5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400" spc="2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400" spc="4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400" spc="5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bertahan</a:t>
            </a:r>
            <a:r>
              <a:rPr dirty="0" sz="1400" spc="7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setidaknya</a:t>
            </a:r>
            <a:r>
              <a:rPr dirty="0" sz="1400" spc="3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selama</a:t>
            </a:r>
            <a:r>
              <a:rPr dirty="0" sz="1400" spc="6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24</a:t>
            </a:r>
            <a:r>
              <a:rPr dirty="0" sz="1400" spc="4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jam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setelah</a:t>
            </a:r>
            <a:r>
              <a:rPr dirty="0" sz="1400" spc="7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dikeluarkan,</a:t>
            </a:r>
            <a:r>
              <a:rPr dirty="0" sz="1400" spc="61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sedangkan</a:t>
            </a:r>
            <a:r>
              <a:rPr dirty="0" sz="1400" spc="68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sperma</a:t>
            </a:r>
            <a:r>
              <a:rPr dirty="0" sz="1400" spc="717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400" spc="692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bertahan</a:t>
            </a:r>
            <a:r>
              <a:rPr dirty="0" sz="1400" spc="709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didalam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vagina</a:t>
            </a:r>
            <a:r>
              <a:rPr dirty="0" sz="1400" spc="297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hingga</a:t>
            </a:r>
            <a:r>
              <a:rPr dirty="0" sz="1400" spc="321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7</a:t>
            </a:r>
            <a:r>
              <a:rPr dirty="0" sz="1400" spc="284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hari.</a:t>
            </a:r>
            <a:r>
              <a:rPr dirty="0" sz="1400" spc="314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  <a:r>
              <a:rPr dirty="0" sz="1400" spc="26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memperbesar</a:t>
            </a:r>
            <a:r>
              <a:rPr dirty="0" sz="1400" spc="37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peluang</a:t>
            </a:r>
            <a:r>
              <a:rPr dirty="0" sz="1400" spc="299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kehamilan,</a:t>
            </a:r>
            <a:r>
              <a:rPr dirty="0" sz="1400" spc="24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bisa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 spc="28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melakukan</a:t>
            </a:r>
            <a:r>
              <a:rPr dirty="0" sz="1400" spc="288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hubungan</a:t>
            </a:r>
            <a:r>
              <a:rPr dirty="0" sz="1400" spc="30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seksual</a:t>
            </a:r>
            <a:r>
              <a:rPr dirty="0" sz="1400" spc="30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dalam</a:t>
            </a:r>
            <a:r>
              <a:rPr dirty="0" sz="1400" spc="28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waktu</a:t>
            </a:r>
            <a:r>
              <a:rPr dirty="0" sz="1400" spc="296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</a:t>
            </a:r>
            <a:r>
              <a:rPr dirty="0" sz="1400" spc="28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hari</a:t>
            </a:r>
            <a:r>
              <a:rPr dirty="0" sz="1400" spc="311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sebelum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ovulasi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hingga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kurang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lebih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5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setelah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ovulasi.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49487" y="353887"/>
            <a:ext cx="3338347" cy="9036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PROSES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PERKEMBANGAN</a:t>
            </a:r>
          </a:p>
          <a:p>
            <a:pPr marL="1010089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Proses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Nidasi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20096" y="1484370"/>
            <a:ext cx="6642990" cy="263247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307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Nidasi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adalah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proses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tertanamnya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hasil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pembuahan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dalam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endometrium.</a:t>
            </a:r>
          </a:p>
          <a:p>
            <a:pPr marL="11738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Proses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nidasi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yaitu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ketika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dibuahi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membelah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menjadi</a:t>
            </a:r>
          </a:p>
          <a:p>
            <a:pPr marL="154558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embrio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bergerak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perlahan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menuju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Setibanya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embrio</a:t>
            </a:r>
          </a:p>
          <a:p>
            <a:pPr marL="57484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menempel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tertanam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dinding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dibuahi</a:t>
            </a:r>
          </a:p>
          <a:p>
            <a:pPr marL="257209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(zygote)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segera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membelah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menjadi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blastomer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--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morula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–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blastula.</a:t>
            </a:r>
          </a:p>
          <a:p>
            <a:pPr marL="327111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Ketika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blastula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mencapai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rongga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jaringan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endometrium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dalam</a:t>
            </a:r>
          </a:p>
          <a:p>
            <a:pPr marL="252343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keadaan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sekresi.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Jaringan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endometrium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banyak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mengandung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sel-sel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desidua.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Blastula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bagian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berisi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massa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dalam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(inner-cell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mass)</a:t>
            </a:r>
          </a:p>
          <a:p>
            <a:pPr marL="253158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masuk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dalam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desidua,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menyebabkan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luka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kecil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kemudian</a:t>
            </a:r>
          </a:p>
          <a:p>
            <a:pPr marL="384853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sembuh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menutup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lagi.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saat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nidasi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terkadang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sedikit</a:t>
            </a:r>
          </a:p>
          <a:p>
            <a:pPr marL="1094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perdarahan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akibat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luka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desidua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(tanda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Hartman).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Nidasi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dinding</a:t>
            </a:r>
          </a:p>
          <a:p>
            <a:pPr marL="925981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depan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belakang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(korpus)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dekat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fundus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uteri.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49487" y="353887"/>
            <a:ext cx="3076575" cy="858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PROSES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PERKEMBANGAN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11989" y="1112855"/>
            <a:ext cx="1827708" cy="312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Implantasi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48539" y="1197121"/>
            <a:ext cx="1157585" cy="312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Proses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15160" y="1586417"/>
            <a:ext cx="6487346" cy="1310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355" marR="0">
              <a:lnSpc>
                <a:spcPts val="168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Pada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akhir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minggu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pertama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(hari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ke-5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sampai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hari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ke-7)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zigot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mencapai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cavum</a:t>
            </a:r>
          </a:p>
          <a:p>
            <a:pPr marL="3124992" marR="0">
              <a:lnSpc>
                <a:spcPts val="16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uteri.</a:t>
            </a:r>
          </a:p>
          <a:p>
            <a:pPr marL="0" marR="0">
              <a:lnSpc>
                <a:spcPts val="16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Pada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saat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itu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uterus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sedang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berada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dalam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fase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sekresi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lender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dibawah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pengaruh</a:t>
            </a:r>
          </a:p>
          <a:p>
            <a:pPr marL="658017" marR="0">
              <a:lnSpc>
                <a:spcPts val="16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progesterone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dari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korpus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luteum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yang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masih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aktif.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Sehingga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lapisan</a:t>
            </a:r>
          </a:p>
          <a:p>
            <a:pPr marL="542925" marR="0">
              <a:lnSpc>
                <a:spcPts val="16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endometrium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dinding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rahim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menjadi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kaya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pembuluh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darah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dan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banyak</a:t>
            </a:r>
          </a:p>
          <a:p>
            <a:pPr marL="1239837" marR="0">
              <a:lnSpc>
                <a:spcPts val="16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muara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kelenjar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selaput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rahim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yang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terbuka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dan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aktif.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79465" y="2866576"/>
            <a:ext cx="6332524" cy="8874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8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Kontak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antara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zigot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stadium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blastokista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dengan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dinding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rahim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pada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keadaan</a:t>
            </a:r>
          </a:p>
          <a:p>
            <a:pPr marL="142875" marR="0">
              <a:lnSpc>
                <a:spcPts val="16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tersebut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akan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mencetuskan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berbagai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reaksi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seluler,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sehingga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sel-sel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trofobas</a:t>
            </a:r>
          </a:p>
          <a:p>
            <a:pPr marL="140492" marR="0">
              <a:lnSpc>
                <a:spcPts val="166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zigot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tersebut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dapat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menempel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dan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mengadakan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infiltrasi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pada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lapisan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epitel</a:t>
            </a:r>
          </a:p>
          <a:p>
            <a:pPr marL="1572417" marR="0">
              <a:lnSpc>
                <a:spcPts val="166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endometrium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uterus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(terjadi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 </a:t>
            </a:r>
            <a:r>
              <a:rPr dirty="0" sz="1400">
                <a:solidFill>
                  <a:srgbClr val="444444"/>
                </a:solidFill>
                <a:latin typeface="Tahoma"/>
                <a:cs typeface="Tahoma"/>
              </a:rPr>
              <a:t>implantasi).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49487" y="353887"/>
            <a:ext cx="3076575" cy="858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PROSES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PERKEMBANGAN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73386" y="854063"/>
            <a:ext cx="3332421" cy="6403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Proses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Perkembangan</a:t>
            </a:r>
          </a:p>
          <a:p>
            <a:pPr marL="1177924" marR="0">
              <a:lnSpc>
                <a:spcPts val="2159"/>
              </a:lnSpc>
              <a:spcBef>
                <a:spcPts val="373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Janin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52004" y="1510879"/>
            <a:ext cx="6949695" cy="1566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46112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•</a:t>
            </a:r>
            <a:r>
              <a:rPr dirty="0" sz="1400" spc="2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Perkembangan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bulan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pertama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sampai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ke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2</a:t>
            </a:r>
          </a:p>
          <a:p>
            <a:pPr marL="52306" marR="0">
              <a:lnSpc>
                <a:spcPts val="1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tonjolan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jantung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bengkak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dikepala,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karena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otak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sedang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berkembang.</a:t>
            </a:r>
          </a:p>
          <a:p>
            <a:pPr marL="21457" marR="0">
              <a:lnSpc>
                <a:spcPts val="1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Jantung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mulai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berdetak,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dilihat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detakannya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suatu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alat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ultra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sonic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scan.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Lesung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pipit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sisi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kepala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menjadi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telinga.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pengentalan</a:t>
            </a:r>
          </a:p>
          <a:p>
            <a:pPr marL="255982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nantinya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membentuk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mata.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bagian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</a:p>
          <a:p>
            <a:pPr marL="286891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pembengkakan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membentuk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tulang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otot.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bengkak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kecil</a:t>
            </a:r>
          </a:p>
          <a:p>
            <a:pPr marL="1536217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menunjukan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kaki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mulai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tumbuh.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942006" y="3004399"/>
            <a:ext cx="3193008" cy="2802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•</a:t>
            </a:r>
            <a:r>
              <a:rPr dirty="0" sz="1400" spc="2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Perkembangan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Embrio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Bulan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Ke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52732" y="3217760"/>
            <a:ext cx="7144562" cy="135256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6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tahap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bagian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muka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pelan-pelan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mulai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terbentuk.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Mata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terlihat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lebih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jelas</a:t>
            </a:r>
          </a:p>
          <a:p>
            <a:pPr marL="125995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mempunyai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beberapa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warna.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Juga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terbentuk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mulut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lidah.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tahap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calon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tangan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kaki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mulai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terlihat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menonjol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sisi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lateral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corpus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</a:p>
          <a:p>
            <a:pPr marL="36496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distal.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Selanjutnya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terlihat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garis-garis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bakal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terbentuknya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jari-jari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tangan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</a:p>
          <a:p>
            <a:pPr marL="119860" marR="0">
              <a:lnSpc>
                <a:spcPts val="167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kaki.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Juga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mulai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terbentuk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organ-organ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dalam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utama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seperti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jantung,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otak,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paru-</a:t>
            </a:r>
          </a:p>
          <a:p>
            <a:pPr marL="2595131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paru,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hati,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ginjal,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usus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49487" y="353887"/>
            <a:ext cx="3076575" cy="858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PROSES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PERKEMBANGAN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73386" y="854063"/>
            <a:ext cx="3332421" cy="6403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Proses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Perkembangan</a:t>
            </a:r>
          </a:p>
          <a:p>
            <a:pPr marL="1177924" marR="0">
              <a:lnSpc>
                <a:spcPts val="2159"/>
              </a:lnSpc>
              <a:spcBef>
                <a:spcPts val="373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Janin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23908" y="1510879"/>
            <a:ext cx="3660393" cy="277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•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Perkembangan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Embrio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Pada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Bulan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Ke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34224" y="1724239"/>
            <a:ext cx="7226419" cy="13498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1382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Dua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belas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setelah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proses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pembuahan,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terbentuk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sepenuhnya.</a:t>
            </a:r>
          </a:p>
          <a:p>
            <a:pPr marL="203169" marR="0">
              <a:lnSpc>
                <a:spcPts val="1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Semua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organ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badannya,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otot,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tulang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lengkap.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mengalami</a:t>
            </a:r>
          </a:p>
          <a:p>
            <a:pPr marL="48492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pertumbuhan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lebih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matang.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Saat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14,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denyut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jantung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berdetak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lebih</a:t>
            </a:r>
          </a:p>
          <a:p>
            <a:pPr marL="7534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kencang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terdengar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menggunakan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alat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ultrasonic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detector.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Denyut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jantung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berdetak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sangat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cepat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sekitar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dua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kali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lebih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cepat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denyut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jantung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orang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dewasa.</a:t>
            </a:r>
          </a:p>
          <a:p>
            <a:pPr marL="2296719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•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Perkembangan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bulan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ke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5-6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084633" y="3004399"/>
            <a:ext cx="7113804" cy="15659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79386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masa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tumbuh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cepat.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Bagian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tubuh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tumbuh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lebih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besar</a:t>
            </a:r>
          </a:p>
          <a:p>
            <a:pPr marL="17159" marR="0">
              <a:lnSpc>
                <a:spcPts val="1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sehingga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kepala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lebih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proporsional.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Garis-garis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kulit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kini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telah</a:t>
            </a:r>
          </a:p>
          <a:p>
            <a:pPr marL="190577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terbentuk,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sehingga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memiliki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sidik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sendiri.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21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hingga</a:t>
            </a:r>
          </a:p>
          <a:p>
            <a:pPr marL="290583" marR="0">
              <a:lnSpc>
                <a:spcPts val="167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25,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anda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merasakan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gerakan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pertama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kali.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mulanya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terasa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suatu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denyutan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sedikit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peregerakan,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mungkin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terasa</a:t>
            </a:r>
          </a:p>
          <a:p>
            <a:pPr marL="280769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seperti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gangguan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pencernaan.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Selanjutnya,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anda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merasakan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anda</a:t>
            </a:r>
          </a:p>
          <a:p>
            <a:pPr marL="2988891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menendang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49487" y="353887"/>
            <a:ext cx="3076575" cy="858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PROSES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PERKEMBANGAN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73386" y="854063"/>
            <a:ext cx="3332421" cy="6403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Proses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Perkembangan</a:t>
            </a:r>
          </a:p>
          <a:p>
            <a:pPr marL="1177924" marR="0">
              <a:lnSpc>
                <a:spcPts val="2159"/>
              </a:lnSpc>
              <a:spcBef>
                <a:spcPts val="373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Janin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55343" y="1617559"/>
            <a:ext cx="2644978" cy="277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•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Perkembangan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bulan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ke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7-8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32565" y="1830919"/>
            <a:ext cx="7274714" cy="1352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2855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kini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bergerak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penuh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semangat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bereaksi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terhadap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sentuhan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</a:p>
          <a:p>
            <a:pPr marL="129454" marR="0">
              <a:lnSpc>
                <a:spcPts val="1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bersuara.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juga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mempunyai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kebiasaan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bangun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tidur.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Kebiasaan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</a:t>
            </a:r>
          </a:p>
          <a:p>
            <a:pPr marL="29495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sering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berbeda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kebiasaan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anda.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Ketika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anda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istirahat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malam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hari,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</a:p>
          <a:p>
            <a:pPr marL="248991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mulai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bangun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menendang.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29,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kelopak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mata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terbuka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pertama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kali.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30,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panjang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normal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Indonesia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sekitar</a:t>
            </a:r>
          </a:p>
          <a:p>
            <a:pPr marL="3286843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33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cm.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94173" y="3111079"/>
            <a:ext cx="3561359" cy="277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•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Perkembangan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bulan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ke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9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sampai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 </a:t>
            </a:r>
            <a:r>
              <a:rPr dirty="0" sz="1400">
                <a:solidFill>
                  <a:srgbClr val="747373"/>
                </a:solidFill>
                <a:latin typeface="ISLDFU+SAMJTR+Adamina-Regular,Bold"/>
                <a:cs typeface="ISLDFU+SAMJTR+Adamina-Regular,Bold"/>
              </a:rPr>
              <a:t>lahir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26760" y="3324439"/>
            <a:ext cx="7299960" cy="113933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4258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35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proses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penyempurnaan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kulit,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sebelumnya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berkerut,</a:t>
            </a:r>
          </a:p>
          <a:p>
            <a:pPr marL="201228" marR="0">
              <a:lnSpc>
                <a:spcPts val="1727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tahap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lebih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lembut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halus.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38,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umumnya</a:t>
            </a:r>
          </a:p>
          <a:p>
            <a:pPr marL="189483" marR="0">
              <a:lnSpc>
                <a:spcPts val="167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terbaring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turun,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siap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proses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kelahiran.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Kadang-kadang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sebelum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kelahiran,</a:t>
            </a:r>
          </a:p>
          <a:p>
            <a:pPr marL="0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kepala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berpindah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masuk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panggul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disebut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“masuk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pintu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panggul”,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namun,</a:t>
            </a:r>
          </a:p>
          <a:p>
            <a:pPr marL="105006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terkadang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kepala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belum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masuk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pintu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panggul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sampai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kelahiran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dimulai.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69559" y="96386"/>
            <a:ext cx="3076575" cy="858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Proses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Perkembangan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77476" y="943071"/>
            <a:ext cx="2830339" cy="3123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59"/>
              </a:lnSpc>
              <a:spcBef>
                <a:spcPts val="0"/>
              </a:spcBef>
              <a:spcAft>
                <a:spcPts val="0"/>
              </a:spcAft>
            </a:pP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Gejala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22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Kehamilan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74747" y="1327655"/>
            <a:ext cx="1091488" cy="2456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3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Kram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perut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74747" y="1510535"/>
            <a:ext cx="6312254" cy="6164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3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bisa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mengandung,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telah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dibuahi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harus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melekat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dinding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rahim.</a:t>
            </a:r>
          </a:p>
          <a:p>
            <a:pPr marL="0" marR="0">
              <a:lnSpc>
                <a:spcPts val="14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Beberapa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perempuan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merasakan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kram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perut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saat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proses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perlekatan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terjadi.</a:t>
            </a:r>
          </a:p>
          <a:p>
            <a:pPr marL="0" marR="0">
              <a:lnSpc>
                <a:spcPts val="1438"/>
              </a:lnSpc>
              <a:spcBef>
                <a:spcPts val="5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Biasanya,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kram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muncul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beberapa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setelah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ovulasi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74747" y="2242055"/>
            <a:ext cx="1352549" cy="2456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3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Haid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terlambat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74747" y="2424935"/>
            <a:ext cx="6657288" cy="6165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3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Gejala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paling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jelas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ketika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seseorang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hamil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adalah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haid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terlambat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datang.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Terlebih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jika</a:t>
            </a:r>
          </a:p>
          <a:p>
            <a:pPr marL="0" marR="0">
              <a:lnSpc>
                <a:spcPts val="14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siklus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haid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setiap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bulannya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cenderung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teratur,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kemunduran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beberapa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hari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saja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bisa</a:t>
            </a:r>
          </a:p>
          <a:p>
            <a:pPr marL="0" marR="0">
              <a:lnSpc>
                <a:spcPts val="143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menandakan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positif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hamil.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74747" y="3156454"/>
            <a:ext cx="958443" cy="2456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3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Kembung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274747" y="3339335"/>
            <a:ext cx="6483553" cy="4336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3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Perubahan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hormonal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bisa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menyebabkan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pencernaan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ibu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hamil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terasa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tidak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nyaman.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Itu</a:t>
            </a:r>
          </a:p>
          <a:p>
            <a:pPr marL="0" marR="0">
              <a:lnSpc>
                <a:spcPts val="14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sebabnya,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selain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kram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perut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kerap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muncul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gejala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lain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seperti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kembung.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274747" y="3887975"/>
            <a:ext cx="5879440" cy="61657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3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Sensitif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terhadap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aroma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tertentu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Gejala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lain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bisa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cukup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dominan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adalah</a:t>
            </a:r>
          </a:p>
          <a:p>
            <a:pPr marL="0" marR="0">
              <a:lnSpc>
                <a:spcPts val="1481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sensitivitas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terhadap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aroma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tertentu,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biasanya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terkait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makanan.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juga</a:t>
            </a:r>
          </a:p>
          <a:p>
            <a:pPr marL="0" marR="0">
              <a:lnSpc>
                <a:spcPts val="143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berhubungan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faktor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hormonal.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860675" y="494397"/>
            <a:ext cx="1858168" cy="8589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Daftar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Pustaka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8424" y="1413790"/>
            <a:ext cx="2219027" cy="7567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3"/>
              </a:rPr>
              <a:t>https://www.sehatq.com/artikel</a:t>
            </a:r>
          </a:p>
          <a:p>
            <a:pPr marL="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3"/>
              </a:rPr>
              <a:t>/berbeda-dengan-haid-flek-</a:t>
            </a:r>
          </a:p>
          <a:p>
            <a:pPr marL="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3"/>
              </a:rPr>
              <a:t>saat-terjadi-nidasi-adalah-</a:t>
            </a:r>
          </a:p>
          <a:p>
            <a:pPr marL="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3"/>
              </a:rPr>
              <a:t>tandapositif-hamil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62212" y="1586883"/>
            <a:ext cx="2404590" cy="130541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7269" marR="0">
              <a:lnSpc>
                <a:spcPts val="13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Cobb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HK,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Knutzen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D,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Tiu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AY.</a:t>
            </a:r>
          </a:p>
          <a:p>
            <a:pPr marL="265013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Successive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Spontaneous</a:t>
            </a:r>
          </a:p>
          <a:p>
            <a:pPr marL="6975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Abortions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Caused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By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A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Whole-</a:t>
            </a:r>
          </a:p>
          <a:p>
            <a:pPr marL="195608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arm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Translocation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Between</a:t>
            </a:r>
          </a:p>
          <a:p>
            <a:pPr marL="625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Chromosome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10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Homologs.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Int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J</a:t>
            </a:r>
          </a:p>
          <a:p>
            <a:pPr marL="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Case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Rep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Images.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2017;8(2):112</a:t>
            </a:r>
          </a:p>
          <a:p>
            <a:pPr marL="97155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-115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8424" y="2328189"/>
            <a:ext cx="2142827" cy="39101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4"/>
              </a:rPr>
              <a:t>https://www.alodokter.com/ko</a:t>
            </a:r>
          </a:p>
          <a:p>
            <a:pPr marL="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4"/>
              </a:rPr>
              <a:t>munitas/topic/hamil-405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1429" y="2777332"/>
            <a:ext cx="1880294" cy="57389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5"/>
              </a:rPr>
              <a:t>https://www.alomedika.co</a:t>
            </a:r>
          </a:p>
          <a:p>
            <a:pPr marL="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5"/>
              </a:rPr>
              <a:t>m/penyakit/obstetrik-dan-</a:t>
            </a:r>
          </a:p>
          <a:p>
            <a:pPr marL="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5"/>
              </a:rPr>
              <a:t>ginekologi/abortus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783337" y="2999490"/>
            <a:ext cx="1939160" cy="9396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0167" marR="0">
              <a:lnSpc>
                <a:spcPts val="13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Hadijono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S.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Manajemen</a:t>
            </a:r>
          </a:p>
          <a:p>
            <a:pPr marL="46831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dan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Rujukan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Perdarahan</a:t>
            </a:r>
          </a:p>
          <a:p>
            <a:pPr marL="57942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Postpatum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dalam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Upaya</a:t>
            </a:r>
          </a:p>
          <a:p>
            <a:pPr marL="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Penurunan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Morbiditas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dan</a:t>
            </a:r>
          </a:p>
          <a:p>
            <a:pPr marL="32542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Mortalitas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Maternal.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 </a:t>
            </a:r>
            <a:r>
              <a:rPr dirty="0" sz="1200">
                <a:solidFill>
                  <a:srgbClr val="000000"/>
                </a:solidFill>
                <a:latin typeface="COQDOL+GSPJMJ+ArialMT"/>
                <a:cs typeface="COQDOL+GSPJMJ+ArialMT"/>
              </a:rPr>
              <a:t>2009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11429" y="3508852"/>
            <a:ext cx="1914450" cy="573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3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6"/>
              </a:rPr>
              <a:t>https://nurhasanah776.wo</a:t>
            </a:r>
          </a:p>
          <a:p>
            <a:pPr marL="0" marR="0">
              <a:lnSpc>
                <a:spcPts val="1338"/>
              </a:lnSpc>
              <a:spcBef>
                <a:spcPts val="151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6"/>
              </a:rPr>
              <a:t>rdpress.com/2012/12/07/fi</a:t>
            </a:r>
          </a:p>
          <a:p>
            <a:pPr marL="0" marR="0">
              <a:lnSpc>
                <a:spcPts val="1338"/>
              </a:lnSpc>
              <a:spcBef>
                <a:spcPts val="101"/>
              </a:spcBef>
              <a:spcAft>
                <a:spcPts val="0"/>
              </a:spcAft>
            </a:pPr>
            <a:r>
              <a:rPr dirty="0" sz="1200" u="sng">
                <a:solidFill>
                  <a:srgbClr val="0000ff"/>
                </a:solidFill>
                <a:latin typeface="COQDOL+GSPJMJ+ArialMT"/>
                <a:cs typeface="COQDOL+GSPJMJ+ArialMT"/>
                <a:hlinkClick r:id="rId6"/>
              </a:rPr>
              <a:t>siologi-kehamilan/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53467" y="973711"/>
            <a:ext cx="4203600" cy="189480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466"/>
              </a:lnSpc>
              <a:spcBef>
                <a:spcPts val="0"/>
              </a:spcBef>
              <a:spcAft>
                <a:spcPts val="0"/>
              </a:spcAft>
            </a:pPr>
            <a:r>
              <a:rPr dirty="0" sz="7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THANKS!</a:t>
            </a:r>
          </a:p>
          <a:p>
            <a:pPr marL="382480" marR="0">
              <a:lnSpc>
                <a:spcPts val="1766"/>
              </a:lnSpc>
              <a:spcBef>
                <a:spcPts val="1118"/>
              </a:spcBef>
              <a:spcAft>
                <a:spcPts val="0"/>
              </a:spcAft>
            </a:pP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DO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YOU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HAVE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ANY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QUESTIONS?</a:t>
            </a:r>
          </a:p>
          <a:p>
            <a:pPr marL="1406418" marR="0">
              <a:lnSpc>
                <a:spcPts val="1766"/>
              </a:lnSpc>
              <a:spcBef>
                <a:spcPts val="2451"/>
              </a:spcBef>
              <a:spcAft>
                <a:spcPts val="0"/>
              </a:spcAft>
            </a:pP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Kelompok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 </a:t>
            </a:r>
            <a:r>
              <a:rPr dirty="0" sz="1800">
                <a:solidFill>
                  <a:srgbClr val="9e7059"/>
                </a:solidFill>
                <a:latin typeface="RHTJDD+MLLOBE+CourierPrime-Regular"/>
                <a:cs typeface="RHTJDD+MLLOBE+CourierPrime-Regular"/>
              </a:rPr>
              <a:t>B2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63043" y="3979309"/>
            <a:ext cx="4969725" cy="4008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98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CREDITS: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This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presentation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template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was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created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by</a:t>
            </a:r>
            <a:r>
              <a:rPr dirty="0" sz="1100" spc="-34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ISLDFU+SAMJTR+Adamina-Regular,Bold"/>
                <a:cs typeface="ISLDFU+SAMJTR+Adamina-Regular,Bold"/>
                <a:hlinkClick r:id="rId4"/>
              </a:rPr>
              <a:t>Slidesgo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5"/>
              </a:rPr>
              <a:t>,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5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5"/>
              </a:rPr>
              <a:t>including</a:t>
            </a:r>
          </a:p>
          <a:p>
            <a:pPr marL="577056" marR="0">
              <a:lnSpc>
                <a:spcPts val="1357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747373"/>
                </a:solidFill>
                <a:latin typeface="MUHQPM+ENENDB+Adamina-Regular"/>
                <a:cs typeface="MUHQPM+ENENDB+Adamina-Regular"/>
                <a:hlinkClick r:id="rId3"/>
              </a:rPr>
              <a:t>icons</a:t>
            </a:r>
            <a:r>
              <a:rPr dirty="0" sz="1100">
                <a:solidFill>
                  <a:srgbClr val="747373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>
                <a:solidFill>
                  <a:srgbClr val="747373"/>
                </a:solidFill>
                <a:latin typeface="MUHQPM+ENENDB+Adamina-Regular"/>
                <a:cs typeface="MUHQPM+ENENDB+Adamina-Regular"/>
                <a:hlinkClick r:id="rId3"/>
              </a:rPr>
              <a:t>by</a:t>
            </a:r>
            <a:r>
              <a:rPr dirty="0" sz="1100">
                <a:solidFill>
                  <a:srgbClr val="747373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ISLDFU+SAMJTR+Adamina-Regular,Bold"/>
                <a:cs typeface="ISLDFU+SAMJTR+Adamina-Regular,Bold"/>
                <a:hlinkClick r:id="rId3"/>
              </a:rPr>
              <a:t>Flaticon</a:t>
            </a:r>
            <a:r>
              <a:rPr dirty="0" sz="1100" spc="-20">
                <a:solidFill>
                  <a:srgbClr val="0000ff"/>
                </a:solidFill>
                <a:latin typeface="ISLDFU+SAMJTR+Adamina-Regular,Bold"/>
                <a:cs typeface="ISLDFU+SAMJTR+Adamina-Regular,Bold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and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infographics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&amp;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images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by</a:t>
            </a:r>
            <a:r>
              <a:rPr dirty="0" sz="1100" u="sng">
                <a:solidFill>
                  <a:srgbClr val="0000ff"/>
                </a:solidFill>
                <a:latin typeface="MUHQPM+ENENDB+Adamina-Regular"/>
                <a:cs typeface="MUHQPM+ENENDB+Adamina-Regular"/>
                <a:hlinkClick r:id="rId3"/>
              </a:rPr>
              <a:t> </a:t>
            </a:r>
            <a:r>
              <a:rPr dirty="0" sz="1100" u="sng">
                <a:solidFill>
                  <a:srgbClr val="0000ff"/>
                </a:solidFill>
                <a:latin typeface="ISLDFU+SAMJTR+Adamina-Regular,Bold"/>
                <a:cs typeface="ISLDFU+SAMJTR+Adamina-Regular,Bold"/>
                <a:hlinkClick r:id="rId4"/>
              </a:rPr>
              <a:t>Freepik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38436" y="494397"/>
            <a:ext cx="3464223" cy="124814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Nama</a:t>
            </a:r>
            <a:r>
              <a:rPr dirty="0" sz="3200" spc="2273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Kelompok</a:t>
            </a:r>
          </a:p>
          <a:p>
            <a:pPr marL="0" marR="0">
              <a:lnSpc>
                <a:spcPts val="3143"/>
              </a:lnSpc>
              <a:spcBef>
                <a:spcPts val="226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:</a:t>
            </a:r>
          </a:p>
          <a:p>
            <a:pPr marL="1710061" marR="0">
              <a:lnSpc>
                <a:spcPts val="2947"/>
              </a:lnSpc>
              <a:spcBef>
                <a:spcPts val="116"/>
              </a:spcBef>
              <a:spcAft>
                <a:spcPts val="0"/>
              </a:spcAft>
            </a:pPr>
            <a:r>
              <a:rPr dirty="0" sz="30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02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57063" y="1330142"/>
            <a:ext cx="609302" cy="8076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47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01</a:t>
            </a:r>
          </a:p>
          <a:p>
            <a:pPr marL="0" marR="0">
              <a:lnSpc>
                <a:spcPts val="2947"/>
              </a:lnSpc>
              <a:spcBef>
                <a:spcPts val="214"/>
              </a:spcBef>
              <a:spcAft>
                <a:spcPts val="0"/>
              </a:spcAft>
            </a:pPr>
            <a:r>
              <a:rPr dirty="0" sz="30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03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95540" y="1957158"/>
            <a:ext cx="2465142" cy="237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Shalihati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Al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Izzati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64140" y="1957158"/>
            <a:ext cx="1856558" cy="237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Evi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Nofiandari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67145" y="1957158"/>
            <a:ext cx="2099992" cy="237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Azizah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Puspasari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615345" y="2296970"/>
            <a:ext cx="1152702" cy="2802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2110101088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503061" y="2313995"/>
            <a:ext cx="1157147" cy="2802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2110101090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071908" y="2322434"/>
            <a:ext cx="1149146" cy="2802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2110101089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257405" y="3140371"/>
            <a:ext cx="609302" cy="4124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47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05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56538" y="3165610"/>
            <a:ext cx="609302" cy="4124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47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04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275538" y="3185241"/>
            <a:ext cx="609302" cy="4124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47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07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202801" y="3252849"/>
            <a:ext cx="609302" cy="41240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47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06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794793" y="3777301"/>
            <a:ext cx="1734842" cy="237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Dinanda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Dwi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S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647575" y="3798158"/>
            <a:ext cx="1734842" cy="237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Tiara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Sinta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A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804424" y="3802767"/>
            <a:ext cx="1613125" cy="237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Nurul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Fajila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762661" y="3822968"/>
            <a:ext cx="1369691" cy="2375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Annisa</a:t>
            </a:r>
            <a:r>
              <a:rPr dirty="0" sz="1600" spc="558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 </a:t>
            </a:r>
            <a:r>
              <a:rPr dirty="0" sz="1600">
                <a:solidFill>
                  <a:srgbClr val="9e7059"/>
                </a:solidFill>
                <a:latin typeface="PRKAFV+FEJRHS+CourierPrime-Bold,Bold"/>
                <a:cs typeface="PRKAFV+FEJRHS+CourierPrime-Bold,Bold"/>
              </a:rPr>
              <a:t>A.K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924114" y="4121568"/>
            <a:ext cx="1116609" cy="2802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2110101091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125564" y="4143847"/>
            <a:ext cx="1144346" cy="2802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2110101092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5027982" y="4180512"/>
            <a:ext cx="1139368" cy="2802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2110101093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098262" y="4190199"/>
            <a:ext cx="1147191" cy="2802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2110101094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76019" y="3644019"/>
            <a:ext cx="4504590" cy="852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6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Perkembangan</a:t>
            </a:r>
            <a:r>
              <a:rPr dirty="0" sz="2000" spc="1422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20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Embrio,Kelainan</a:t>
            </a:r>
          </a:p>
          <a:p>
            <a:pPr marL="0" marR="0">
              <a:lnSpc>
                <a:spcPts val="1964"/>
              </a:lnSpc>
              <a:spcBef>
                <a:spcPts val="360"/>
              </a:spcBef>
              <a:spcAft>
                <a:spcPts val="0"/>
              </a:spcAft>
            </a:pPr>
            <a:r>
              <a:rPr dirty="0" sz="20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Kromosom</a:t>
            </a:r>
            <a:r>
              <a:rPr dirty="0" sz="2000" spc="1414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20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Trisomi</a:t>
            </a:r>
            <a:r>
              <a:rPr dirty="0" sz="2000" spc="1412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20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Dan</a:t>
            </a:r>
          </a:p>
          <a:p>
            <a:pPr marL="0" marR="0">
              <a:lnSpc>
                <a:spcPts val="1964"/>
              </a:lnSpc>
              <a:spcBef>
                <a:spcPts val="110"/>
              </a:spcBef>
              <a:spcAft>
                <a:spcPts val="0"/>
              </a:spcAft>
            </a:pPr>
            <a:r>
              <a:rPr dirty="0" sz="20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Monosomi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27387" y="494397"/>
            <a:ext cx="2832893" cy="4373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PENDAHULUAN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1424" y="1165008"/>
            <a:ext cx="7510881" cy="300346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manusia,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ovum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telah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dibuahi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oleh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sperma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</a:p>
          <a:p>
            <a:pPr marL="0" marR="0">
              <a:lnSpc>
                <a:spcPts val="19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disebut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embrio,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sampai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sekitar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kedelapan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masa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kehamilan.</a:t>
            </a:r>
          </a:p>
          <a:p>
            <a:pPr marL="0" marR="0">
              <a:lnSpc>
                <a:spcPts val="192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Kemudian,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embrio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itu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disebut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juga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sebagai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janin.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Pembentukan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embrio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dimulai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saat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pembuahan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dibuahi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oleh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sperma.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saat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telur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sperma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bertemu,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maka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mereka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akaan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membentuk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zigot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merupakan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diploid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tunggal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telah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terbentuk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dari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penggunaan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dua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</a:p>
          <a:p>
            <a:pPr marL="0" marR="0">
              <a:lnSpc>
                <a:spcPts val="1919"/>
              </a:lnSpc>
              <a:spcBef>
                <a:spcPts val="5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haploid.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Setelah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pembuahan,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maka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zigot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memulaii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membelah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dan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berkembang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guna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membentuk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sel-sel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dasar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agar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menjadi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organisme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dewasa.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saat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pembelahan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dimulai,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zigot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berubah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menjadi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embrio.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Setelah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menjadi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embrio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dewaasa,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daging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calon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bakal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bayi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akan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mulai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berubah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menjadi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bentuk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mirip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bentuk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manusia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</a:p>
          <a:p>
            <a:pPr marL="0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dikenal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sebutan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janin.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27387" y="494397"/>
            <a:ext cx="2832893" cy="43735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43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PENDAHULUAN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1424" y="1342406"/>
            <a:ext cx="7678597" cy="22775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51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Kromosom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penting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karena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mengandung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gen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menentukan</a:t>
            </a:r>
          </a:p>
          <a:p>
            <a:pPr marL="0" marR="0">
              <a:lnSpc>
                <a:spcPts val="2221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karakteristik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fisik,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golongan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darah,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bahkan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seberapa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rentan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kamu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terhadap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penyakit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tertentu.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Setiap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memiliki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46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kromosom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dikelompokkan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dalam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23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pasang.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Kromosom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tidak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normal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menyebabkan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gangguan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kesehatan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tubuh.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Kromosom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abnormal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paling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sering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sebagai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akibat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dari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kesalahan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selama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pembelahan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sel.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Kelainan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kromosom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diturunkan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dari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orang</a:t>
            </a: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tua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secara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800">
                <a:solidFill>
                  <a:srgbClr val="434343"/>
                </a:solidFill>
                <a:latin typeface="MUHQPM+ENENDB+Adamina-Regular"/>
                <a:cs typeface="MUHQPM+ENENDB+Adamina-Regular"/>
              </a:rPr>
              <a:t>kebetulan.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048000" y="1136931"/>
            <a:ext cx="3198415" cy="53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929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PENGERTIAN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79810" y="1779110"/>
            <a:ext cx="6275832" cy="2419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9584" marR="0">
              <a:lnSpc>
                <a:spcPts val="1906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dalam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bahasa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latin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disebut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Abortus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adalah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suatu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tindakan</a:t>
            </a:r>
          </a:p>
          <a:p>
            <a:pPr marL="160031" marR="0">
              <a:lnSpc>
                <a:spcPts val="1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bertujuan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mengakhiri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masa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kehamilan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pengguguran</a:t>
            </a:r>
          </a:p>
          <a:p>
            <a:pPr marL="38811" marR="0">
              <a:lnSpc>
                <a:spcPts val="1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kandungan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cara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mengeluarkan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(embrio)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sebelum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memiliki</a:t>
            </a:r>
          </a:p>
          <a:p>
            <a:pPr marL="41749" marR="0">
              <a:lnSpc>
                <a:spcPts val="1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kemampuan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untuk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bertahan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hidup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luar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Tindakan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yaitu</a:t>
            </a:r>
          </a:p>
          <a:p>
            <a:pPr marL="185768" marR="0">
              <a:lnSpc>
                <a:spcPts val="1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keluarnya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produk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konsepsi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(janin,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selaput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janin,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plasenta)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secara</a:t>
            </a:r>
          </a:p>
          <a:p>
            <a:pPr marL="219929" marR="0">
              <a:lnSpc>
                <a:spcPts val="1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prematur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rahim.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dapat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secara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spontan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tidak</a:t>
            </a:r>
          </a:p>
          <a:p>
            <a:pPr marL="0" marR="0">
              <a:lnSpc>
                <a:spcPts val="16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disengaja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disebut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keguguran.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Sedangkan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terjadi</a:t>
            </a:r>
          </a:p>
          <a:p>
            <a:pPr marL="34787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secara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disengaja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disebut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dengan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induksi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abortus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provocatus.</a:t>
            </a:r>
          </a:p>
          <a:p>
            <a:pPr marL="128566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Gugur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kandungan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aborsi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adalah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berhentinya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kehamilan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sebelum</a:t>
            </a:r>
          </a:p>
          <a:p>
            <a:pPr marL="293402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usia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kehamilan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20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minggu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atau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berat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kurang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dari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500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yag</a:t>
            </a:r>
          </a:p>
          <a:p>
            <a:pPr marL="2032149" marR="0">
              <a:lnSpc>
                <a:spcPts val="16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berakhir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kematian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4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janin.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58411" y="487341"/>
            <a:ext cx="3347068" cy="6847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1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Abortus</a:t>
            </a:r>
            <a:r>
              <a:rPr dirty="0" sz="1600" spc="1149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dapat</a:t>
            </a:r>
            <a:r>
              <a:rPr dirty="0" sz="1600" spc="1141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terjadi</a:t>
            </a:r>
          </a:p>
          <a:p>
            <a:pPr marL="0" marR="0">
              <a:lnSpc>
                <a:spcPts val="1571"/>
              </a:lnSpc>
              <a:spcBef>
                <a:spcPts val="38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karena</a:t>
            </a:r>
          </a:p>
          <a:p>
            <a:pPr marL="366711" marR="0">
              <a:lnSpc>
                <a:spcPts val="1571"/>
              </a:lnSpc>
              <a:spcBef>
                <a:spcPts val="288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beberapa</a:t>
            </a:r>
            <a:r>
              <a:rPr dirty="0" sz="1600" spc="1153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sebab,</a:t>
            </a:r>
            <a:r>
              <a:rPr dirty="0" sz="1600" spc="1145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yaitu: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46150" y="1713085"/>
            <a:ext cx="5343664" cy="79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3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1.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Kelainan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pertumbuhan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hasil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konsepsi</a:t>
            </a:r>
          </a:p>
          <a:p>
            <a:pPr marL="149961" marR="0">
              <a:lnSpc>
                <a:spcPts val="148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Faktornya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&gt;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Kelainan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Kromosom</a:t>
            </a:r>
          </a:p>
          <a:p>
            <a:pPr marL="1049730" marR="0">
              <a:lnSpc>
                <a:spcPts val="1438"/>
              </a:lnSpc>
              <a:spcBef>
                <a:spcPts val="50"/>
              </a:spcBef>
              <a:spcAft>
                <a:spcPts val="0"/>
              </a:spcAft>
            </a:pPr>
            <a:r>
              <a:rPr dirty="0" sz="1200" spc="1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-Lingkungan</a:t>
            </a:r>
            <a:r>
              <a:rPr dirty="0" sz="1200" spc="-25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sekitar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tempat</a:t>
            </a:r>
            <a:r>
              <a:rPr dirty="0" sz="1200" spc="-23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implantasi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kurang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sempurna</a:t>
            </a:r>
          </a:p>
          <a:p>
            <a:pPr marL="1049730" marR="0">
              <a:lnSpc>
                <a:spcPts val="143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-Pengaruh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Dari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2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Luar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658411" y="453926"/>
            <a:ext cx="3347068" cy="6847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1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Abortus</a:t>
            </a:r>
            <a:r>
              <a:rPr dirty="0" sz="1600" spc="1149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dapat</a:t>
            </a:r>
            <a:r>
              <a:rPr dirty="0" sz="1600" spc="1141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terjadi</a:t>
            </a:r>
          </a:p>
          <a:p>
            <a:pPr marL="0" marR="0">
              <a:lnSpc>
                <a:spcPts val="1571"/>
              </a:lnSpc>
              <a:spcBef>
                <a:spcPts val="38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karena</a:t>
            </a:r>
          </a:p>
          <a:p>
            <a:pPr marL="366711" marR="0">
              <a:lnSpc>
                <a:spcPts val="1571"/>
              </a:lnSpc>
              <a:spcBef>
                <a:spcPts val="288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beberapa</a:t>
            </a:r>
            <a:r>
              <a:rPr dirty="0" sz="1600" spc="1153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sebab,</a:t>
            </a:r>
            <a:r>
              <a:rPr dirty="0" sz="1600" spc="1145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yaitu: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66870" y="1451619"/>
            <a:ext cx="2613151" cy="79479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2.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Kelainan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pada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Plasenta</a:t>
            </a:r>
          </a:p>
          <a:p>
            <a:pPr marL="346736" marR="0">
              <a:lnSpc>
                <a:spcPts val="2179"/>
              </a:lnSpc>
              <a:spcBef>
                <a:spcPts val="1599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3.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Faktor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maternal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35123" y="2426978"/>
            <a:ext cx="2874061" cy="31485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4.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Kelainan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traktus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genetalia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180795" y="398559"/>
            <a:ext cx="1385170" cy="6394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75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Macam</a:t>
            </a:r>
            <a:r>
              <a:rPr dirty="0" sz="1400" spc="97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4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macam</a:t>
            </a:r>
          </a:p>
          <a:p>
            <a:pPr marL="319087" marR="0">
              <a:lnSpc>
                <a:spcPts val="1375"/>
              </a:lnSpc>
              <a:spcBef>
                <a:spcPts val="226"/>
              </a:spcBef>
              <a:spcAft>
                <a:spcPts val="0"/>
              </a:spcAft>
            </a:pPr>
            <a:r>
              <a:rPr dirty="0" sz="14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Jenis</a:t>
            </a:r>
          </a:p>
          <a:p>
            <a:pPr marL="212725" marR="0">
              <a:lnSpc>
                <a:spcPts val="1375"/>
              </a:lnSpc>
              <a:spcBef>
                <a:spcPts val="332"/>
              </a:spcBef>
              <a:spcAft>
                <a:spcPts val="0"/>
              </a:spcAft>
            </a:pPr>
            <a:r>
              <a:rPr dirty="0" sz="1400">
                <a:solidFill>
                  <a:srgbClr val="aa9a82"/>
                </a:solidFill>
                <a:latin typeface="FPJVUH+AHQAOV+CourierPrime-Italic"/>
                <a:cs typeface="FPJVUH+AHQAOV+CourierPrime-Italic"/>
              </a:rPr>
              <a:t>Abortus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88819" y="1463864"/>
            <a:ext cx="2371772" cy="2377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71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Abortus</a:t>
            </a:r>
            <a:r>
              <a:rPr dirty="0" sz="1600" spc="1149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Spontan</a:t>
            </a:r>
            <a:r>
              <a:rPr dirty="0" sz="1600" spc="1149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 </a:t>
            </a:r>
            <a:r>
              <a:rPr dirty="0" sz="1600">
                <a:solidFill>
                  <a:srgbClr val="9e7059"/>
                </a:solidFill>
                <a:latin typeface="FPJVUH+AHQAOV+CourierPrime-Italic"/>
                <a:cs typeface="FPJVUH+AHQAOV+CourierPrime-Italic"/>
              </a:rPr>
              <a:t>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30651" y="1711237"/>
            <a:ext cx="2060854" cy="1540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63" marR="0">
              <a:lnSpc>
                <a:spcPts val="217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-Abortus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Imminens</a:t>
            </a:r>
          </a:p>
          <a:p>
            <a:pPr marL="91051" marR="0">
              <a:lnSpc>
                <a:spcPts val="1974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-Abortus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inspiens</a:t>
            </a:r>
          </a:p>
          <a:p>
            <a:pPr marL="0" marR="0">
              <a:lnSpc>
                <a:spcPts val="1918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-Abortus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inkomplet</a:t>
            </a:r>
          </a:p>
          <a:p>
            <a:pPr marL="96863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-Abortus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komplet</a:t>
            </a:r>
          </a:p>
          <a:p>
            <a:pPr marL="96639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Missed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abortion</a:t>
            </a:r>
          </a:p>
          <a:p>
            <a:pPr marL="24376" marR="0">
              <a:lnSpc>
                <a:spcPts val="19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-Abortus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 </a:t>
            </a:r>
            <a:r>
              <a:rPr dirty="0" sz="1600">
                <a:solidFill>
                  <a:srgbClr val="747373"/>
                </a:solidFill>
                <a:latin typeface="MUHQPM+ENENDB+Adamina-Regular"/>
                <a:cs typeface="MUHQPM+ENENDB+Adamina-Regular"/>
              </a:rPr>
              <a:t>habitualis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2022-04-08T12:05:33-05:00</dcterms:modified>
</cp:coreProperties>
</file>