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8288000" cy="10287000"/>
  <p:notesSz cx="18288000" cy="10287000"/>
  <p:embeddedFontLst>
    <p:embeddedFont>
      <p:font typeface="RIBUAD+BobbyJones-Regular"/>
      <p:regular r:id="rId17"/>
    </p:embeddedFont>
    <p:embeddedFont>
      <p:font typeface="RHNJSK+ArialMT"/>
      <p:regular r:id="rId18"/>
    </p:embeddedFont>
    <p:embeddedFont>
      <p:font typeface="MKMQDE+GlacialIndifference-Regular"/>
      <p:regular r:id="rId19"/>
    </p:embeddedFont>
    <p:embeddedFont>
      <p:font typeface="JKSNBL+TC-Milo-Regular"/>
      <p:regular r:id="rId20"/>
    </p:embeddedFont>
    <p:embeddedFont>
      <p:font typeface="LGWEFT+Arimo-Bold"/>
      <p:regular r:id="rId21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18" Type="http://schemas.openxmlformats.org/officeDocument/2006/relationships/font" Target="fonts/font2.fntdata" /><Relationship Id="rId19" Type="http://schemas.openxmlformats.org/officeDocument/2006/relationships/font" Target="fonts/font3.fntdata" /><Relationship Id="rId2" Type="http://schemas.openxmlformats.org/officeDocument/2006/relationships/tableStyles" Target="tableStyles.xml" /><Relationship Id="rId20" Type="http://schemas.openxmlformats.org/officeDocument/2006/relationships/font" Target="fonts/font4.fntdata" /><Relationship Id="rId21" Type="http://schemas.openxmlformats.org/officeDocument/2006/relationships/font" Target="fonts/font5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790281" y="3391918"/>
            <a:ext cx="8855792" cy="375759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97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223b38"/>
                </a:solidFill>
                <a:latin typeface="RIBUAD+BobbyJones-Regular"/>
                <a:cs typeface="RIBUAD+BobbyJones-Regular"/>
              </a:rPr>
              <a:t>adaptasi</a:t>
            </a:r>
            <a:r>
              <a:rPr dirty="0" sz="8800">
                <a:solidFill>
                  <a:srgbClr val="223b38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8800">
                <a:solidFill>
                  <a:srgbClr val="223b38"/>
                </a:solidFill>
                <a:latin typeface="RIBUAD+BobbyJones-Regular"/>
                <a:cs typeface="RIBUAD+BobbyJones-Regular"/>
              </a:rPr>
              <a:t>fisiologi</a:t>
            </a:r>
          </a:p>
          <a:p>
            <a:pPr marL="1778793" marR="0">
              <a:lnSpc>
                <a:spcPts val="8794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223b38"/>
                </a:solidFill>
                <a:latin typeface="RIBUAD+BobbyJones-Regular"/>
                <a:cs typeface="RIBUAD+BobbyJones-Regular"/>
              </a:rPr>
              <a:t>pada</a:t>
            </a:r>
            <a:r>
              <a:rPr dirty="0" sz="8800">
                <a:solidFill>
                  <a:srgbClr val="223b38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8800">
                <a:solidFill>
                  <a:srgbClr val="223b38"/>
                </a:solidFill>
                <a:latin typeface="RIBUAD+BobbyJones-Regular"/>
                <a:cs typeface="RIBUAD+BobbyJones-Regular"/>
              </a:rPr>
              <a:t>masa</a:t>
            </a:r>
          </a:p>
          <a:p>
            <a:pPr marL="1598612" marR="0">
              <a:lnSpc>
                <a:spcPts val="8795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223b38"/>
                </a:solidFill>
                <a:latin typeface="RIBUAD+BobbyJones-Regular"/>
                <a:cs typeface="RIBUAD+BobbyJones-Regular"/>
              </a:rPr>
              <a:t>persalinan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700" y="344239"/>
            <a:ext cx="14110191" cy="28745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9116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5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650" spc="2144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Pengaruh</a:t>
            </a:r>
            <a:r>
              <a:rPr dirty="0" sz="3600" spc="2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Janin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Hipofise</a:t>
            </a:r>
            <a:r>
              <a:rPr dirty="0" sz="3600" spc="13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130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kelenjar</a:t>
            </a:r>
            <a:r>
              <a:rPr dirty="0" sz="3600" spc="131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suprarenal</a:t>
            </a:r>
            <a:r>
              <a:rPr dirty="0" sz="3600" spc="129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janin</a:t>
            </a:r>
            <a:r>
              <a:rPr dirty="0" sz="3600" spc="130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rupa-rupanya</a:t>
            </a:r>
            <a:r>
              <a:rPr dirty="0" sz="3600" spc="129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juga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memegang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peranan</a:t>
            </a:r>
            <a:r>
              <a:rPr dirty="0" sz="3600" spc="75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karena</a:t>
            </a:r>
            <a:r>
              <a:rPr dirty="0" sz="3600" spc="76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pada</a:t>
            </a:r>
            <a:r>
              <a:rPr dirty="0" sz="3600" spc="76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anencephalus</a:t>
            </a:r>
            <a:r>
              <a:rPr dirty="0" sz="3600" spc="7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600" spc="75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sering</a:t>
            </a:r>
            <a:r>
              <a:rPr dirty="0" sz="3600" spc="75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lebih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lama</a:t>
            </a:r>
            <a:r>
              <a:rPr dirty="0" sz="3600" spc="258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3600" spc="257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biasa,</a:t>
            </a:r>
            <a:r>
              <a:rPr dirty="0" sz="3600" spc="256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karena</a:t>
            </a:r>
            <a:r>
              <a:rPr dirty="0" sz="3600" spc="257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tidak</a:t>
            </a:r>
            <a:r>
              <a:rPr dirty="0" sz="3600" spc="257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terbentuk</a:t>
            </a:r>
            <a:r>
              <a:rPr dirty="0" sz="3600" spc="256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hipotalamus.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28700" y="3229005"/>
            <a:ext cx="14108882" cy="5645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Pemberian</a:t>
            </a:r>
            <a:r>
              <a:rPr dirty="0" sz="3600" spc="280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kortikosteroid</a:t>
            </a:r>
            <a:r>
              <a:rPr dirty="0" sz="3600" spc="278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dapat</a:t>
            </a:r>
            <a:r>
              <a:rPr dirty="0" sz="3600" spc="280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menyebabkan</a:t>
            </a:r>
            <a:r>
              <a:rPr dirty="0" sz="3600" spc="28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maturasi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07794" y="3356006"/>
            <a:ext cx="4827496" cy="5604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24"/>
              </a:lnSpc>
              <a:spcBef>
                <a:spcPts val="0"/>
              </a:spcBef>
              <a:spcAft>
                <a:spcPts val="0"/>
              </a:spcAft>
            </a:pPr>
            <a:r>
              <a:rPr dirty="0" sz="355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550" spc="860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500" spc="28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Teori</a:t>
            </a:r>
            <a:r>
              <a:rPr dirty="0" sz="3500" spc="27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500" spc="28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Prostaglandin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28700" y="3803680"/>
            <a:ext cx="9558184" cy="5645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janin,</a:t>
            </a:r>
            <a:r>
              <a:rPr dirty="0" sz="3600" spc="28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28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induksi</a:t>
            </a:r>
            <a:r>
              <a:rPr dirty="0" sz="3600" spc="28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(mulainya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)</a:t>
            </a:r>
            <a:r>
              <a:rPr dirty="0" sz="3600" spc="57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28700" y="3925399"/>
            <a:ext cx="14285142" cy="11073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24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 spc="28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Konsentrasi</a:t>
            </a:r>
            <a:r>
              <a:rPr dirty="0" sz="3500" spc="7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500" spc="28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prostaglandin</a:t>
            </a:r>
            <a:r>
              <a:rPr dirty="0" sz="3500" spc="7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500" spc="28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meningkat</a:t>
            </a:r>
            <a:r>
              <a:rPr dirty="0" sz="3500" spc="79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500" spc="28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sejak</a:t>
            </a:r>
            <a:r>
              <a:rPr dirty="0" sz="3500" spc="7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500" spc="28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umur</a:t>
            </a:r>
            <a:r>
              <a:rPr dirty="0" sz="3500" spc="8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500" spc="28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500" spc="7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500" spc="27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15</a:t>
            </a:r>
          </a:p>
          <a:p>
            <a:pPr marL="0" marR="0">
              <a:lnSpc>
                <a:spcPts val="4024"/>
              </a:lnSpc>
              <a:spcBef>
                <a:spcPts val="370"/>
              </a:spcBef>
              <a:spcAft>
                <a:spcPts val="0"/>
              </a:spcAft>
            </a:pPr>
            <a:r>
              <a:rPr dirty="0" sz="3500" spc="28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28700" y="5042388"/>
            <a:ext cx="14288885" cy="5156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yang</a:t>
            </a:r>
            <a:r>
              <a:rPr dirty="0" sz="3600" spc="410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dikeluarkan</a:t>
            </a:r>
            <a:r>
              <a:rPr dirty="0" sz="3600" spc="409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oleh</a:t>
            </a:r>
            <a:r>
              <a:rPr dirty="0" sz="3600" spc="410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desidua.</a:t>
            </a:r>
            <a:r>
              <a:rPr dirty="0" sz="3600" spc="408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Prostaglandin</a:t>
            </a:r>
            <a:r>
              <a:rPr dirty="0" sz="3600" spc="408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yang</a:t>
            </a:r>
          </a:p>
          <a:p>
            <a:pPr marL="0" marR="0">
              <a:lnSpc>
                <a:spcPts val="4144"/>
              </a:lnSpc>
              <a:spcBef>
                <a:spcPts val="425"/>
              </a:spcBef>
              <a:spcAft>
                <a:spcPts val="0"/>
              </a:spcAft>
            </a:pP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dihasilkan</a:t>
            </a:r>
            <a:r>
              <a:rPr dirty="0" sz="3600" spc="131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oleh</a:t>
            </a:r>
            <a:r>
              <a:rPr dirty="0" sz="3600" spc="134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desidua</a:t>
            </a:r>
            <a:r>
              <a:rPr dirty="0" sz="3600" spc="132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diduga</a:t>
            </a:r>
            <a:r>
              <a:rPr dirty="0" sz="3600" spc="133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menjadi</a:t>
            </a:r>
            <a:r>
              <a:rPr dirty="0" sz="3600" spc="132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salah</a:t>
            </a:r>
            <a:r>
              <a:rPr dirty="0" sz="3600" spc="133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satu</a:t>
            </a:r>
            <a:r>
              <a:rPr dirty="0" sz="3600" spc="132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sebab</a:t>
            </a:r>
          </a:p>
          <a:p>
            <a:pPr marL="0" marR="0">
              <a:lnSpc>
                <a:spcPts val="4144"/>
              </a:lnSpc>
              <a:spcBef>
                <a:spcPts val="375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permulaan</a:t>
            </a:r>
            <a:r>
              <a:rPr dirty="0" sz="3600" spc="18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persalinan.</a:t>
            </a:r>
            <a:r>
              <a:rPr dirty="0" sz="3600" spc="178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Hasil</a:t>
            </a:r>
            <a:r>
              <a:rPr dirty="0" sz="3600" spc="17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3600" spc="179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percobaan</a:t>
            </a:r>
            <a:r>
              <a:rPr dirty="0" sz="3600" spc="179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menunjukkan</a:t>
            </a:r>
          </a:p>
          <a:p>
            <a:pPr marL="0" marR="0">
              <a:lnSpc>
                <a:spcPts val="4144"/>
              </a:lnSpc>
              <a:spcBef>
                <a:spcPts val="375"/>
              </a:spcBef>
              <a:spcAft>
                <a:spcPts val="0"/>
              </a:spcAft>
            </a:pP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bahwa</a:t>
            </a:r>
            <a:r>
              <a:rPr dirty="0" sz="3600" spc="174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prostaglandin</a:t>
            </a:r>
            <a:r>
              <a:rPr dirty="0" sz="3600" spc="172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F2</a:t>
            </a:r>
            <a:r>
              <a:rPr dirty="0" sz="3600" spc="175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600" spc="173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E2</a:t>
            </a:r>
            <a:r>
              <a:rPr dirty="0" sz="3600" spc="17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yang</a:t>
            </a:r>
            <a:r>
              <a:rPr dirty="0" sz="3600" spc="174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diberikan</a:t>
            </a:r>
            <a:r>
              <a:rPr dirty="0" sz="3600" spc="173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secara</a:t>
            </a:r>
          </a:p>
          <a:p>
            <a:pPr marL="0" marR="0">
              <a:lnSpc>
                <a:spcPts val="4144"/>
              </a:lnSpc>
              <a:spcBef>
                <a:spcPts val="375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intravena,</a:t>
            </a:r>
            <a:r>
              <a:rPr dirty="0" sz="3600" spc="188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8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intra</a:t>
            </a:r>
            <a:r>
              <a:rPr dirty="0" sz="3600" spc="190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190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extra</a:t>
            </a:r>
            <a:r>
              <a:rPr dirty="0" sz="3600" spc="192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amnial</a:t>
            </a:r>
            <a:r>
              <a:rPr dirty="0" sz="3600" spc="190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menimbulkan</a:t>
            </a:r>
            <a:r>
              <a:rPr dirty="0" sz="3600" spc="19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</a:p>
          <a:p>
            <a:pPr marL="0" marR="0">
              <a:lnSpc>
                <a:spcPts val="4144"/>
              </a:lnSpc>
              <a:spcBef>
                <a:spcPts val="375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miometrium</a:t>
            </a:r>
            <a:r>
              <a:rPr dirty="0" sz="3600" spc="358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pada</a:t>
            </a:r>
            <a:r>
              <a:rPr dirty="0" sz="3600" spc="35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setiap</a:t>
            </a:r>
            <a:r>
              <a:rPr dirty="0" sz="3600" spc="358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umur</a:t>
            </a:r>
            <a:r>
              <a:rPr dirty="0" sz="3600" spc="357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kehamilan.</a:t>
            </a:r>
            <a:r>
              <a:rPr dirty="0" sz="3600" spc="357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Pemberian</a:t>
            </a:r>
          </a:p>
          <a:p>
            <a:pPr marL="0" marR="0">
              <a:lnSpc>
                <a:spcPts val="4144"/>
              </a:lnSpc>
              <a:spcBef>
                <a:spcPts val="425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prostaglandin</a:t>
            </a:r>
            <a:r>
              <a:rPr dirty="0" sz="3600" spc="86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saat</a:t>
            </a:r>
            <a:r>
              <a:rPr dirty="0" sz="3600" spc="87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hamil</a:t>
            </a:r>
            <a:r>
              <a:rPr dirty="0" sz="3600" spc="87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dapat</a:t>
            </a:r>
            <a:r>
              <a:rPr dirty="0" sz="3600" spc="87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menimbulkan</a:t>
            </a:r>
            <a:r>
              <a:rPr dirty="0" sz="3600" spc="87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3600" spc="85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</a:t>
            </a:r>
          </a:p>
          <a:p>
            <a:pPr marL="0" marR="0">
              <a:lnSpc>
                <a:spcPts val="4144"/>
              </a:lnSpc>
              <a:spcBef>
                <a:spcPts val="375"/>
              </a:spcBef>
              <a:spcAft>
                <a:spcPts val="0"/>
              </a:spcAft>
            </a:pP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</a:t>
            </a:r>
            <a:r>
              <a:rPr dirty="0" sz="3600" spc="125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sehingga</a:t>
            </a:r>
            <a:r>
              <a:rPr dirty="0" sz="3600" spc="124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hasil</a:t>
            </a:r>
            <a:r>
              <a:rPr dirty="0" sz="3600" spc="123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konsepsi</a:t>
            </a:r>
            <a:r>
              <a:rPr dirty="0" sz="3600" spc="122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dapat</a:t>
            </a:r>
            <a:r>
              <a:rPr dirty="0" sz="3600" spc="12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keluar.</a:t>
            </a:r>
            <a:r>
              <a:rPr dirty="0" sz="3600" spc="124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Prostaglandin</a:t>
            </a:r>
          </a:p>
          <a:p>
            <a:pPr marL="0" marR="0">
              <a:lnSpc>
                <a:spcPts val="4144"/>
              </a:lnSpc>
              <a:spcBef>
                <a:spcPts val="375"/>
              </a:spcBef>
              <a:spcAft>
                <a:spcPts val="0"/>
              </a:spcAft>
            </a:pP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dapat</a:t>
            </a:r>
            <a:r>
              <a:rPr dirty="0" sz="3600" spc="93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dianggap</a:t>
            </a:r>
            <a:r>
              <a:rPr dirty="0" sz="3600" spc="93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sebagai</a:t>
            </a:r>
            <a:r>
              <a:rPr dirty="0" sz="3600" spc="93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pemicu</a:t>
            </a:r>
            <a:r>
              <a:rPr dirty="0" sz="3600" spc="9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terjadinya</a:t>
            </a:r>
            <a:r>
              <a:rPr dirty="0" sz="3600" spc="93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persalinan.</a:t>
            </a:r>
            <a:r>
              <a:rPr dirty="0" sz="3600" spc="92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Hal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23653" y="2520962"/>
            <a:ext cx="9192768" cy="2750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0">
                <a:solidFill>
                  <a:srgbClr val="223b38"/>
                </a:solidFill>
                <a:latin typeface="JKSNBL+TC-Milo-Regular"/>
                <a:cs typeface="JKSNBL+TC-Milo-Regular"/>
              </a:rPr>
              <a:t>Terima</a:t>
            </a:r>
            <a:r>
              <a:rPr dirty="0" sz="16000">
                <a:solidFill>
                  <a:srgbClr val="223b38"/>
                </a:solidFill>
                <a:latin typeface="JKSNBL+TC-Milo-Regular"/>
                <a:cs typeface="JKSNBL+TC-Milo-Regular"/>
              </a:rPr>
              <a:t> </a:t>
            </a:r>
            <a:r>
              <a:rPr dirty="0" sz="16000">
                <a:solidFill>
                  <a:srgbClr val="223b38"/>
                </a:solidFill>
                <a:latin typeface="JKSNBL+TC-Milo-Regular"/>
                <a:cs typeface="JKSNBL+TC-Milo-Regular"/>
              </a:rPr>
              <a:t>Kasih!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56981" y="5831952"/>
            <a:ext cx="8332751" cy="7686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752"/>
              </a:lnSpc>
              <a:spcBef>
                <a:spcPts val="0"/>
              </a:spcBef>
              <a:spcAft>
                <a:spcPts val="0"/>
              </a:spcAft>
            </a:pPr>
            <a:r>
              <a:rPr dirty="0" sz="4300" spc="14">
                <a:solidFill>
                  <a:srgbClr val="294642"/>
                </a:solidFill>
                <a:latin typeface="RIBUAD+BobbyJones-Regular"/>
                <a:cs typeface="RIBUAD+BobbyJones-Regular"/>
              </a:rPr>
              <a:t>apakah</a:t>
            </a:r>
            <a:r>
              <a:rPr dirty="0" sz="4300">
                <a:solidFill>
                  <a:srgbClr val="294642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300" spc="14">
                <a:solidFill>
                  <a:srgbClr val="294642"/>
                </a:solidFill>
                <a:latin typeface="RIBUAD+BobbyJones-Regular"/>
                <a:cs typeface="RIBUAD+BobbyJones-Regular"/>
              </a:rPr>
              <a:t>ada</a:t>
            </a:r>
            <a:r>
              <a:rPr dirty="0" sz="4300">
                <a:solidFill>
                  <a:srgbClr val="294642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300" spc="12">
                <a:solidFill>
                  <a:srgbClr val="294642"/>
                </a:solidFill>
                <a:latin typeface="RIBUAD+BobbyJones-Regular"/>
                <a:cs typeface="RIBUAD+BobbyJones-Regular"/>
              </a:rPr>
              <a:t>pertanyaan</a:t>
            </a:r>
            <a:r>
              <a:rPr dirty="0" sz="4300">
                <a:solidFill>
                  <a:srgbClr val="294642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300" spc="10">
                <a:solidFill>
                  <a:srgbClr val="294642"/>
                </a:solidFill>
                <a:latin typeface="RIBUAD+BobbyJones-Regular"/>
                <a:cs typeface="RIBUAD+BobbyJones-Regular"/>
              </a:rPr>
              <a:t>bestiee??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105698" y="2596606"/>
            <a:ext cx="8252010" cy="76924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Rike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Yulianti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(2110101043)</a:t>
            </a:r>
          </a:p>
          <a:p>
            <a:pPr marL="0" marR="0">
              <a:lnSpc>
                <a:spcPts val="4625"/>
              </a:lnSpc>
              <a:spcBef>
                <a:spcPts val="37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Irma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misbahul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(2110101044)</a:t>
            </a:r>
          </a:p>
          <a:p>
            <a:pPr marL="0" marR="0">
              <a:lnSpc>
                <a:spcPts val="4625"/>
              </a:lnSpc>
              <a:spcBef>
                <a:spcPts val="32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Nadia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Putri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(2110101045)</a:t>
            </a:r>
          </a:p>
          <a:p>
            <a:pPr marL="0" marR="0">
              <a:lnSpc>
                <a:spcPts val="4625"/>
              </a:lnSpc>
              <a:spcBef>
                <a:spcPts val="37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Oktaviana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Rahmawati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(2110101046)</a:t>
            </a:r>
          </a:p>
          <a:p>
            <a:pPr marL="0" marR="0">
              <a:lnSpc>
                <a:spcPts val="4625"/>
              </a:lnSpc>
              <a:spcBef>
                <a:spcPts val="32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Nadila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Hellena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(2110101047)</a:t>
            </a:r>
          </a:p>
          <a:p>
            <a:pPr marL="0" marR="0">
              <a:lnSpc>
                <a:spcPts val="4625"/>
              </a:lnSpc>
              <a:spcBef>
                <a:spcPts val="37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Azahra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Andini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(2110101048)</a:t>
            </a:r>
          </a:p>
          <a:p>
            <a:pPr marL="0" marR="0">
              <a:lnSpc>
                <a:spcPts val="4625"/>
              </a:lnSpc>
              <a:spcBef>
                <a:spcPts val="37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Anggita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Putri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(2110101049)</a:t>
            </a:r>
          </a:p>
          <a:p>
            <a:pPr marL="0" marR="0">
              <a:lnSpc>
                <a:spcPts val="4625"/>
              </a:lnSpc>
              <a:spcBef>
                <a:spcPts val="32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Mila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Novika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(2110101050)</a:t>
            </a:r>
          </a:p>
          <a:p>
            <a:pPr marL="0" marR="0">
              <a:lnSpc>
                <a:spcPts val="4625"/>
              </a:lnSpc>
              <a:spcBef>
                <a:spcPts val="37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Tjahya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Pramudyaning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(2110101051)</a:t>
            </a:r>
          </a:p>
          <a:p>
            <a:pPr marL="0" marR="0">
              <a:lnSpc>
                <a:spcPts val="4625"/>
              </a:lnSpc>
              <a:spcBef>
                <a:spcPts val="32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Anisah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(2110101052)</a:t>
            </a:r>
          </a:p>
          <a:p>
            <a:pPr marL="0" marR="0">
              <a:lnSpc>
                <a:spcPts val="4625"/>
              </a:lnSpc>
              <a:spcBef>
                <a:spcPts val="37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Fitriyanti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Jaya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(2110101053)</a:t>
            </a:r>
          </a:p>
          <a:p>
            <a:pPr marL="0" marR="0">
              <a:lnSpc>
                <a:spcPts val="4625"/>
              </a:lnSpc>
              <a:spcBef>
                <a:spcPts val="329"/>
              </a:spcBef>
              <a:spcAft>
                <a:spcPts val="0"/>
              </a:spcAft>
            </a:pPr>
            <a:r>
              <a:rPr dirty="0" sz="4100">
                <a:solidFill>
                  <a:srgbClr val="223b38"/>
                </a:solidFill>
                <a:latin typeface="RHNJSK+ArialMT"/>
                <a:cs typeface="RHNJSK+ArialMT"/>
              </a:rPr>
              <a:t>•</a:t>
            </a:r>
            <a:r>
              <a:rPr dirty="0" sz="4100" spc="975">
                <a:solidFill>
                  <a:srgbClr val="223b38"/>
                </a:solidFill>
                <a:latin typeface="Times New Roman"/>
                <a:cs typeface="Times New Roman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Nur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Annisa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Ahla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050">
                <a:solidFill>
                  <a:srgbClr val="223b38"/>
                </a:solidFill>
                <a:latin typeface="MKMQDE+GlacialIndifference-Regular"/>
                <a:cs typeface="MKMQDE+GlacialIndifference-Regular"/>
              </a:rPr>
              <a:t>(2110101054)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552002" y="2380834"/>
            <a:ext cx="8195313" cy="15199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667"/>
              </a:lnSpc>
              <a:spcBef>
                <a:spcPts val="0"/>
              </a:spcBef>
              <a:spcAft>
                <a:spcPts val="0"/>
              </a:spcAft>
            </a:pPr>
            <a:r>
              <a:rPr dirty="0" sz="8750">
                <a:solidFill>
                  <a:srgbClr val="f1edeb"/>
                </a:solidFill>
                <a:latin typeface="JKSNBL+TC-Milo-Regular"/>
                <a:cs typeface="JKSNBL+TC-Milo-Regular"/>
              </a:rPr>
              <a:t>tujuan</a:t>
            </a:r>
            <a:r>
              <a:rPr dirty="0" sz="8750">
                <a:solidFill>
                  <a:srgbClr val="f1edeb"/>
                </a:solidFill>
                <a:latin typeface="JKSNBL+TC-Milo-Regular"/>
                <a:cs typeface="JKSNBL+TC-Milo-Regular"/>
              </a:rPr>
              <a:t> </a:t>
            </a:r>
            <a:r>
              <a:rPr dirty="0" sz="8750">
                <a:solidFill>
                  <a:srgbClr val="f1edeb"/>
                </a:solidFill>
                <a:latin typeface="JKSNBL+TC-Milo-Regular"/>
                <a:cs typeface="JKSNBL+TC-Milo-Regular"/>
              </a:rPr>
              <a:t>pembelajaran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93001" y="4761715"/>
            <a:ext cx="13373372" cy="5766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520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1.</a:t>
            </a:r>
            <a:r>
              <a:rPr dirty="0" sz="520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5200" spc="1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Mengetahui</a:t>
            </a:r>
            <a:r>
              <a:rPr dirty="0" sz="5200" spc="141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5200" spc="1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pengetian</a:t>
            </a:r>
            <a:r>
              <a:rPr dirty="0" sz="520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5200" spc="1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</a:p>
          <a:p>
            <a:pPr marL="0" marR="0">
              <a:lnSpc>
                <a:spcPts val="5837"/>
              </a:lnSpc>
              <a:spcBef>
                <a:spcPts val="610"/>
              </a:spcBef>
              <a:spcAft>
                <a:spcPts val="0"/>
              </a:spcAft>
            </a:pPr>
            <a:r>
              <a:rPr dirty="0" sz="5200" spc="12" b="1">
                <a:solidFill>
                  <a:srgbClr val="824133"/>
                </a:solidFill>
                <a:latin typeface="LGWEFT+Arimo-Bold"/>
                <a:cs typeface="LGWEFT+Arimo-Bold"/>
              </a:rPr>
              <a:t>2.</a:t>
            </a:r>
            <a:r>
              <a:rPr dirty="0" sz="5200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5" b="1">
                <a:solidFill>
                  <a:srgbClr val="824133"/>
                </a:solidFill>
                <a:latin typeface="LGWEFT+Arimo-Bold"/>
                <a:cs typeface="LGWEFT+Arimo-Bold"/>
              </a:rPr>
              <a:t>Memahami</a:t>
            </a:r>
            <a:r>
              <a:rPr dirty="0" sz="5200" spc="-10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5" b="1">
                <a:solidFill>
                  <a:srgbClr val="824133"/>
                </a:solidFill>
                <a:latin typeface="LGWEFT+Arimo-Bold"/>
                <a:cs typeface="LGWEFT+Arimo-Bold"/>
              </a:rPr>
              <a:t>macam-macam</a:t>
            </a:r>
            <a:r>
              <a:rPr dirty="0" sz="5200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0" b="1">
                <a:solidFill>
                  <a:srgbClr val="824133"/>
                </a:solidFill>
                <a:latin typeface="LGWEFT+Arimo-Bold"/>
                <a:cs typeface="LGWEFT+Arimo-Bold"/>
              </a:rPr>
              <a:t>persalinan</a:t>
            </a:r>
          </a:p>
          <a:p>
            <a:pPr marL="0" marR="0">
              <a:lnSpc>
                <a:spcPts val="5837"/>
              </a:lnSpc>
              <a:spcBef>
                <a:spcPts val="747"/>
              </a:spcBef>
              <a:spcAft>
                <a:spcPts val="0"/>
              </a:spcAft>
            </a:pPr>
            <a:r>
              <a:rPr dirty="0" sz="5200" spc="12" b="1">
                <a:solidFill>
                  <a:srgbClr val="824133"/>
                </a:solidFill>
                <a:latin typeface="LGWEFT+Arimo-Bold"/>
                <a:cs typeface="LGWEFT+Arimo-Bold"/>
              </a:rPr>
              <a:t>3.</a:t>
            </a:r>
            <a:r>
              <a:rPr dirty="0" sz="5200" spc="3938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1" b="1">
                <a:solidFill>
                  <a:srgbClr val="824133"/>
                </a:solidFill>
                <a:latin typeface="LGWEFT+Arimo-Bold"/>
                <a:cs typeface="LGWEFT+Arimo-Bold"/>
              </a:rPr>
              <a:t>Mempelajari</a:t>
            </a:r>
            <a:r>
              <a:rPr dirty="0" sz="5200" spc="2192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0" b="1">
                <a:solidFill>
                  <a:srgbClr val="824133"/>
                </a:solidFill>
                <a:latin typeface="LGWEFT+Arimo-Bold"/>
                <a:cs typeface="LGWEFT+Arimo-Bold"/>
              </a:rPr>
              <a:t>persalinan</a:t>
            </a:r>
            <a:r>
              <a:rPr dirty="0" sz="5200" spc="1917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1" b="1">
                <a:solidFill>
                  <a:srgbClr val="824133"/>
                </a:solidFill>
                <a:latin typeface="LGWEFT+Arimo-Bold"/>
                <a:cs typeface="LGWEFT+Arimo-Bold"/>
              </a:rPr>
              <a:t>berdasarkan</a:t>
            </a:r>
          </a:p>
          <a:p>
            <a:pPr marL="0" marR="0">
              <a:lnSpc>
                <a:spcPts val="5837"/>
              </a:lnSpc>
              <a:spcBef>
                <a:spcPts val="697"/>
              </a:spcBef>
              <a:spcAft>
                <a:spcPts val="0"/>
              </a:spcAft>
            </a:pPr>
            <a:r>
              <a:rPr dirty="0" sz="5200" spc="14" b="1">
                <a:solidFill>
                  <a:srgbClr val="824133"/>
                </a:solidFill>
                <a:latin typeface="LGWEFT+Arimo-Bold"/>
                <a:cs typeface="LGWEFT+Arimo-Bold"/>
              </a:rPr>
              <a:t>umur</a:t>
            </a:r>
            <a:r>
              <a:rPr dirty="0" sz="5200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0" b="1">
                <a:solidFill>
                  <a:srgbClr val="824133"/>
                </a:solidFill>
                <a:latin typeface="LGWEFT+Arimo-Bold"/>
                <a:cs typeface="LGWEFT+Arimo-Bold"/>
              </a:rPr>
              <a:t>kehamilan</a:t>
            </a:r>
          </a:p>
          <a:p>
            <a:pPr marL="0" marR="0">
              <a:lnSpc>
                <a:spcPts val="5837"/>
              </a:lnSpc>
              <a:spcBef>
                <a:spcPts val="697"/>
              </a:spcBef>
              <a:spcAft>
                <a:spcPts val="0"/>
              </a:spcAft>
            </a:pPr>
            <a:r>
              <a:rPr dirty="0" sz="5200" spc="12" b="1">
                <a:solidFill>
                  <a:srgbClr val="824133"/>
                </a:solidFill>
                <a:latin typeface="LGWEFT+Arimo-Bold"/>
                <a:cs typeface="LGWEFT+Arimo-Bold"/>
              </a:rPr>
              <a:t>4.</a:t>
            </a:r>
            <a:r>
              <a:rPr dirty="0" sz="5200" spc="22300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1" b="1">
                <a:solidFill>
                  <a:srgbClr val="824133"/>
                </a:solidFill>
                <a:latin typeface="LGWEFT+Arimo-Bold"/>
                <a:cs typeface="LGWEFT+Arimo-Bold"/>
              </a:rPr>
              <a:t>Mengetahui</a:t>
            </a:r>
            <a:r>
              <a:rPr dirty="0" sz="5200" spc="20566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1" b="1">
                <a:solidFill>
                  <a:srgbClr val="824133"/>
                </a:solidFill>
                <a:latin typeface="LGWEFT+Arimo-Bold"/>
                <a:cs typeface="LGWEFT+Arimo-Bold"/>
              </a:rPr>
              <a:t>penyebab</a:t>
            </a:r>
          </a:p>
          <a:p>
            <a:pPr marL="0" marR="0">
              <a:lnSpc>
                <a:spcPts val="5837"/>
              </a:lnSpc>
              <a:spcBef>
                <a:spcPts val="747"/>
              </a:spcBef>
              <a:spcAft>
                <a:spcPts val="0"/>
              </a:spcAft>
            </a:pPr>
            <a:r>
              <a:rPr dirty="0" sz="5200" spc="10" b="1">
                <a:solidFill>
                  <a:srgbClr val="824133"/>
                </a:solidFill>
                <a:latin typeface="LGWEFT+Arimo-Bold"/>
                <a:cs typeface="LGWEFT+Arimo-Bold"/>
              </a:rPr>
              <a:t>mulainnya/terjadinya</a:t>
            </a:r>
            <a:r>
              <a:rPr dirty="0" sz="5200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0" b="1">
                <a:solidFill>
                  <a:srgbClr val="824133"/>
                </a:solidFill>
                <a:latin typeface="LGWEFT+Arimo-Bold"/>
                <a:cs typeface="LGWEFT+Arimo-Bold"/>
              </a:rPr>
              <a:t>persalinan</a:t>
            </a:r>
          </a:p>
          <a:p>
            <a:pPr marL="0" marR="0">
              <a:lnSpc>
                <a:spcPts val="5837"/>
              </a:lnSpc>
              <a:spcBef>
                <a:spcPts val="697"/>
              </a:spcBef>
              <a:spcAft>
                <a:spcPts val="0"/>
              </a:spcAft>
            </a:pPr>
            <a:r>
              <a:rPr dirty="0" sz="5200" spc="12" b="1">
                <a:solidFill>
                  <a:srgbClr val="824133"/>
                </a:solidFill>
                <a:latin typeface="LGWEFT+Arimo-Bold"/>
                <a:cs typeface="LGWEFT+Arimo-Bold"/>
              </a:rPr>
              <a:t>5.</a:t>
            </a:r>
            <a:r>
              <a:rPr dirty="0" sz="5200" spc="334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4" b="1">
                <a:solidFill>
                  <a:srgbClr val="824133"/>
                </a:solidFill>
                <a:latin typeface="LGWEFT+Arimo-Bold"/>
                <a:cs typeface="LGWEFT+Arimo-Bold"/>
              </a:rPr>
              <a:t>memahami</a:t>
            </a:r>
            <a:r>
              <a:rPr dirty="0" sz="5200" spc="-1103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0" b="1">
                <a:solidFill>
                  <a:srgbClr val="824133"/>
                </a:solidFill>
                <a:latin typeface="LGWEFT+Arimo-Bold"/>
                <a:cs typeface="LGWEFT+Arimo-Bold"/>
              </a:rPr>
              <a:t>bagaimana</a:t>
            </a:r>
            <a:r>
              <a:rPr dirty="0" sz="5200" spc="-1093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b="1">
                <a:solidFill>
                  <a:srgbClr val="824133"/>
                </a:solidFill>
                <a:latin typeface="LGWEFT+Arimo-Bold"/>
                <a:cs typeface="LGWEFT+Arimo-Bold"/>
              </a:rPr>
              <a:t>cara</a:t>
            </a:r>
            <a:r>
              <a:rPr dirty="0" sz="5200" spc="-245" b="1">
                <a:solidFill>
                  <a:srgbClr val="824133"/>
                </a:solidFill>
                <a:latin typeface="LGWEFT+Arimo-Bold"/>
                <a:cs typeface="LGWEFT+Arimo-Bold"/>
              </a:rPr>
              <a:t> </a:t>
            </a:r>
            <a:r>
              <a:rPr dirty="0" sz="5200" spc="12" b="1">
                <a:solidFill>
                  <a:srgbClr val="824133"/>
                </a:solidFill>
                <a:latin typeface="LGWEFT+Arimo-Bold"/>
                <a:cs typeface="LGWEFT+Arimo-Bold"/>
              </a:rPr>
              <a:t>menghadapi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94079" y="3357818"/>
            <a:ext cx="10543602" cy="64596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2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Seorang</a:t>
            </a:r>
            <a:r>
              <a:rPr dirty="0" sz="2800" spc="14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ibu</a:t>
            </a:r>
            <a:r>
              <a:rPr dirty="0" sz="2800" spc="14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usia</a:t>
            </a:r>
            <a:r>
              <a:rPr dirty="0" sz="2800" spc="15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24</a:t>
            </a:r>
            <a:r>
              <a:rPr dirty="0" sz="2800" spc="132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tahun,</a:t>
            </a:r>
            <a:r>
              <a:rPr dirty="0" sz="2800" spc="14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hamil</a:t>
            </a:r>
            <a:r>
              <a:rPr dirty="0" sz="2800" spc="15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anak</a:t>
            </a:r>
            <a:r>
              <a:rPr dirty="0" sz="2800" spc="13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pertama,</a:t>
            </a:r>
            <a:r>
              <a:rPr dirty="0" sz="2800" spc="12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usia</a:t>
            </a:r>
            <a:r>
              <a:rPr dirty="0" sz="2800" spc="15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2800" spc="16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39</a:t>
            </a:r>
          </a:p>
          <a:p>
            <a:pPr marL="0" marR="0">
              <a:lnSpc>
                <a:spcPts val="3223"/>
              </a:lnSpc>
              <a:spcBef>
                <a:spcPts val="77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2800" spc="25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datang</a:t>
            </a:r>
            <a:r>
              <a:rPr dirty="0" sz="2800" spc="22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</a:t>
            </a:r>
            <a:r>
              <a:rPr dirty="0" sz="2800" spc="23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Praktik</a:t>
            </a:r>
            <a:r>
              <a:rPr dirty="0" sz="2800" spc="22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Mandiri</a:t>
            </a:r>
            <a:r>
              <a:rPr dirty="0" sz="2800" spc="22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Bidan</a:t>
            </a:r>
            <a:r>
              <a:rPr dirty="0" sz="2800" spc="222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pada</a:t>
            </a:r>
            <a:r>
              <a:rPr dirty="0" sz="2800" spc="20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pukul</a:t>
            </a:r>
            <a:r>
              <a:rPr dirty="0" sz="2800" spc="23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21.00</a:t>
            </a:r>
            <a:r>
              <a:rPr dirty="0" sz="2800" spc="22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wib.</a:t>
            </a:r>
            <a:r>
              <a:rPr dirty="0" sz="2800" spc="222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Ibu</a:t>
            </a:r>
          </a:p>
          <a:p>
            <a:pPr marL="0" marR="0">
              <a:lnSpc>
                <a:spcPts val="3223"/>
              </a:lnSpc>
              <a:spcBef>
                <a:spcPts val="72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mengeluh</a:t>
            </a:r>
            <a:r>
              <a:rPr dirty="0" sz="2800" spc="68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merasakan</a:t>
            </a:r>
            <a:r>
              <a:rPr dirty="0" sz="2800" spc="65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kenceng-kenceng</a:t>
            </a:r>
            <a:r>
              <a:rPr dirty="0" sz="2800" spc="68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sejak</a:t>
            </a:r>
            <a:r>
              <a:rPr dirty="0" sz="2800" spc="661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jam</a:t>
            </a:r>
            <a:r>
              <a:rPr dirty="0" sz="2800" spc="65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15.00</a:t>
            </a:r>
            <a:r>
              <a:rPr dirty="0" sz="2800" spc="65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wib,</a:t>
            </a:r>
            <a:r>
              <a:rPr dirty="0" sz="2800" spc="64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ibu</a:t>
            </a:r>
          </a:p>
          <a:p>
            <a:pPr marL="0" marR="0">
              <a:lnSpc>
                <a:spcPts val="3223"/>
              </a:lnSpc>
              <a:spcBef>
                <a:spcPts val="77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merasa</a:t>
            </a:r>
            <a:r>
              <a:rPr dirty="0" sz="2800" spc="56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panik</a:t>
            </a:r>
            <a:r>
              <a:rPr dirty="0" sz="2800" spc="56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saat</a:t>
            </a:r>
            <a:r>
              <a:rPr dirty="0" sz="2800" spc="55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2800" spc="57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datang.</a:t>
            </a:r>
            <a:r>
              <a:rPr dirty="0" sz="2800" spc="55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Ibu</a:t>
            </a:r>
            <a:r>
              <a:rPr dirty="0" sz="2800" spc="57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merasa</a:t>
            </a:r>
            <a:r>
              <a:rPr dirty="0" sz="2800" spc="56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ingin</a:t>
            </a:r>
            <a:r>
              <a:rPr dirty="0" sz="2800" spc="592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buang</a:t>
            </a:r>
            <a:r>
              <a:rPr dirty="0" sz="2800" spc="56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air</a:t>
            </a:r>
          </a:p>
          <a:p>
            <a:pPr marL="0" marR="0">
              <a:lnSpc>
                <a:spcPts val="3223"/>
              </a:lnSpc>
              <a:spcBef>
                <a:spcPts val="72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kecil</a:t>
            </a:r>
            <a:r>
              <a:rPr dirty="0" sz="2800" spc="39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namun</a:t>
            </a:r>
            <a:r>
              <a:rPr dirty="0" sz="2800" spc="395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hanya</a:t>
            </a:r>
            <a:r>
              <a:rPr dirty="0" sz="2800" spc="38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keluar</a:t>
            </a:r>
            <a:r>
              <a:rPr dirty="0" sz="2800" spc="395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sedikit-sedikit</a:t>
            </a:r>
            <a:r>
              <a:rPr dirty="0" sz="2800" spc="41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2800" spc="37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tidak</a:t>
            </a:r>
            <a:r>
              <a:rPr dirty="0" sz="2800" spc="382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tuntas.</a:t>
            </a:r>
            <a:r>
              <a:rPr dirty="0" sz="2800" spc="39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Setelah</a:t>
            </a:r>
          </a:p>
          <a:p>
            <a:pPr marL="0" marR="0">
              <a:lnSpc>
                <a:spcPts val="3223"/>
              </a:lnSpc>
              <a:spcBef>
                <a:spcPts val="72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maghrib</a:t>
            </a:r>
            <a:r>
              <a:rPr dirty="0" sz="2800" spc="34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sekitar</a:t>
            </a:r>
            <a:r>
              <a:rPr dirty="0" sz="2800" spc="341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pukul</a:t>
            </a:r>
            <a:r>
              <a:rPr dirty="0" sz="2800" spc="34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18.00</a:t>
            </a:r>
            <a:r>
              <a:rPr dirty="0" sz="2800" spc="32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wib</a:t>
            </a:r>
            <a:r>
              <a:rPr dirty="0" sz="2800" spc="33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keluar</a:t>
            </a:r>
            <a:r>
              <a:rPr dirty="0" sz="2800" spc="341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lendir</a:t>
            </a:r>
            <a:r>
              <a:rPr dirty="0" sz="2800" spc="345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darah</a:t>
            </a:r>
            <a:r>
              <a:rPr dirty="0" sz="2800" spc="322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2800" spc="32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kemaluan</a:t>
            </a:r>
          </a:p>
          <a:p>
            <a:pPr marL="0" marR="0">
              <a:lnSpc>
                <a:spcPts val="3223"/>
              </a:lnSpc>
              <a:spcBef>
                <a:spcPts val="77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bu.</a:t>
            </a:r>
            <a:r>
              <a:rPr dirty="0" sz="2800" spc="77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Bidan</a:t>
            </a:r>
            <a:r>
              <a:rPr dirty="0" sz="2800" spc="77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melakukan</a:t>
            </a:r>
            <a:r>
              <a:rPr dirty="0" sz="2800" spc="79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pemeriksaan,</a:t>
            </a:r>
            <a:r>
              <a:rPr dirty="0" sz="2800" spc="78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didapatkan</a:t>
            </a:r>
            <a:r>
              <a:rPr dirty="0" sz="2800" spc="76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hasil</a:t>
            </a:r>
            <a:r>
              <a:rPr dirty="0" sz="2800" spc="79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TD:</a:t>
            </a:r>
            <a:r>
              <a:rPr dirty="0" sz="2800" spc="77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120/80</a:t>
            </a:r>
          </a:p>
          <a:p>
            <a:pPr marL="0" marR="0">
              <a:lnSpc>
                <a:spcPts val="3223"/>
              </a:lnSpc>
              <a:spcBef>
                <a:spcPts val="721"/>
              </a:spcBef>
              <a:spcAft>
                <a:spcPts val="0"/>
              </a:spcAft>
            </a:pPr>
            <a:r>
              <a:rPr dirty="0" sz="2800" spc="1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mmHg.</a:t>
            </a:r>
            <a:r>
              <a:rPr dirty="0" sz="2800" spc="27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R:</a:t>
            </a:r>
            <a:r>
              <a:rPr dirty="0" sz="2800" spc="27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24x/</a:t>
            </a:r>
            <a:r>
              <a:rPr dirty="0" sz="2800" spc="26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menit</a:t>
            </a:r>
            <a:r>
              <a:rPr dirty="0" sz="2800" spc="28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</a:t>
            </a:r>
            <a:r>
              <a:rPr dirty="0" sz="2800" spc="27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:</a:t>
            </a:r>
            <a:r>
              <a:rPr dirty="0" sz="2800" spc="275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36,6°</a:t>
            </a:r>
            <a:r>
              <a:rPr dirty="0" sz="2800" spc="26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 spc="1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CN:</a:t>
            </a:r>
            <a:r>
              <a:rPr dirty="0" sz="2800" spc="26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84x/</a:t>
            </a:r>
            <a:r>
              <a:rPr dirty="0" sz="2800" spc="26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menit,</a:t>
            </a:r>
            <a:r>
              <a:rPr dirty="0" sz="2800" spc="27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pembukaan</a:t>
            </a:r>
            <a:r>
              <a:rPr dirty="0" sz="2800" spc="26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4</a:t>
            </a:r>
            <a:r>
              <a:rPr dirty="0" sz="2800" spc="27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cm</a:t>
            </a:r>
          </a:p>
          <a:p>
            <a:pPr marL="0" marR="0">
              <a:lnSpc>
                <a:spcPts val="3223"/>
              </a:lnSpc>
              <a:spcBef>
                <a:spcPts val="77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2800" spc="134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selaput</a:t>
            </a:r>
            <a:r>
              <a:rPr dirty="0" sz="2800" spc="1361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ketuban</a:t>
            </a:r>
            <a:r>
              <a:rPr dirty="0" sz="2800" spc="135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masih</a:t>
            </a:r>
            <a:r>
              <a:rPr dirty="0" sz="2800" spc="136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utuh.</a:t>
            </a:r>
            <a:r>
              <a:rPr dirty="0" sz="2800" spc="1363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Bidan</a:t>
            </a:r>
            <a:r>
              <a:rPr dirty="0" sz="2800" spc="1351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melakukan</a:t>
            </a:r>
            <a:r>
              <a:rPr dirty="0" sz="2800" spc="136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observasi</a:t>
            </a:r>
          </a:p>
          <a:p>
            <a:pPr marL="0" marR="0">
              <a:lnSpc>
                <a:spcPts val="3223"/>
              </a:lnSpc>
              <a:spcBef>
                <a:spcPts val="72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kemajuan</a:t>
            </a:r>
            <a:r>
              <a:rPr dirty="0" sz="2800" spc="875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persalinan,</a:t>
            </a:r>
            <a:r>
              <a:rPr dirty="0" sz="2800" spc="875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2800" spc="86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saat</a:t>
            </a:r>
            <a:r>
              <a:rPr dirty="0" sz="2800" spc="86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2800" spc="87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didapatkan</a:t>
            </a:r>
            <a:r>
              <a:rPr dirty="0" sz="2800" spc="848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TD</a:t>
            </a:r>
            <a:r>
              <a:rPr dirty="0" sz="2800" spc="871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130/90</a:t>
            </a:r>
          </a:p>
          <a:p>
            <a:pPr marL="0" marR="0">
              <a:lnSpc>
                <a:spcPts val="3223"/>
              </a:lnSpc>
              <a:spcBef>
                <a:spcPts val="771"/>
              </a:spcBef>
              <a:spcAft>
                <a:spcPts val="0"/>
              </a:spcAft>
            </a:pPr>
            <a:r>
              <a:rPr dirty="0" sz="2800" spc="1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mmHg.</a:t>
            </a:r>
            <a:r>
              <a:rPr dirty="0" sz="2800" spc="2875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Bidan</a:t>
            </a:r>
            <a:r>
              <a:rPr dirty="0" sz="2800" spc="286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menyarankan</a:t>
            </a:r>
            <a:r>
              <a:rPr dirty="0" sz="2800" spc="288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ibu</a:t>
            </a:r>
            <a:r>
              <a:rPr dirty="0" sz="2800" spc="2879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untuk</a:t>
            </a:r>
            <a:r>
              <a:rPr dirty="0" sz="2800" spc="288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jalan-jalan</a:t>
            </a:r>
            <a:r>
              <a:rPr dirty="0" sz="2800" spc="2872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agar</a:t>
            </a:r>
          </a:p>
          <a:p>
            <a:pPr marL="0" marR="0">
              <a:lnSpc>
                <a:spcPts val="3223"/>
              </a:lnSpc>
              <a:spcBef>
                <a:spcPts val="72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mempercepat</a:t>
            </a:r>
            <a:r>
              <a:rPr dirty="0" sz="2800" spc="3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proses</a:t>
            </a:r>
            <a:r>
              <a:rPr dirty="0" sz="2800" spc="51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pembukaan</a:t>
            </a:r>
            <a:r>
              <a:rPr dirty="0" sz="2800" spc="37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makan</a:t>
            </a:r>
            <a:r>
              <a:rPr dirty="0" sz="2800" spc="4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2800" spc="3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minum</a:t>
            </a:r>
            <a:r>
              <a:rPr dirty="0" sz="2800" spc="66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saat</a:t>
            </a:r>
            <a:r>
              <a:rPr dirty="0" sz="2800" spc="34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tidak</a:t>
            </a:r>
            <a:r>
              <a:rPr dirty="0" sz="2800" spc="4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ada</a:t>
            </a:r>
          </a:p>
          <a:p>
            <a:pPr marL="0" marR="0">
              <a:lnSpc>
                <a:spcPts val="3223"/>
              </a:lnSpc>
              <a:spcBef>
                <a:spcPts val="771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kontraks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menarik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nafas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panjang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saat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kontraks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2800">
                <a:solidFill>
                  <a:srgbClr val="000000"/>
                </a:solidFill>
                <a:latin typeface="MKMQDE+GlacialIndifference-Regular"/>
                <a:cs typeface="MKMQDE+GlacialIndifference-Regular"/>
              </a:rPr>
              <a:t>datang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839618" y="1023317"/>
            <a:ext cx="7046976" cy="2750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0">
                <a:solidFill>
                  <a:srgbClr val="f1edeb"/>
                </a:solidFill>
                <a:latin typeface="JKSNBL+TC-Milo-Regular"/>
                <a:cs typeface="JKSNBL+TC-Milo-Regular"/>
              </a:rPr>
              <a:t>pembasan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0045" y="4068153"/>
            <a:ext cx="7101978" cy="619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500" spc="825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450">
                <a:solidFill>
                  <a:srgbClr val="824133"/>
                </a:solidFill>
                <a:latin typeface="RIBUAD+BobbyJones-Regular"/>
                <a:cs typeface="RIBUAD+BobbyJones-Regular"/>
              </a:rPr>
              <a:t>MENGETAHUI</a:t>
            </a:r>
            <a:r>
              <a:rPr dirty="0" sz="345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3450">
                <a:solidFill>
                  <a:srgbClr val="824133"/>
                </a:solidFill>
                <a:latin typeface="RIBUAD+BobbyJones-Regular"/>
                <a:cs typeface="RIBUAD+BobbyJones-Regular"/>
              </a:rPr>
              <a:t>PENGERTIAN</a:t>
            </a:r>
            <a:r>
              <a:rPr dirty="0" sz="345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3450">
                <a:solidFill>
                  <a:srgbClr val="824133"/>
                </a:solidFill>
                <a:latin typeface="RIBUAD+BobbyJones-Regular"/>
                <a:cs typeface="RIBUAD+BobbyJones-Regular"/>
              </a:rPr>
              <a:t>PERSALINAN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43830" y="5013105"/>
            <a:ext cx="15222312" cy="4908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07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4450" spc="326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merupakan</a:t>
            </a:r>
            <a:r>
              <a:rPr dirty="0" sz="4450" spc="325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proses</a:t>
            </a:r>
            <a:r>
              <a:rPr dirty="0" sz="4450" spc="326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pergerakan</a:t>
            </a:r>
            <a:r>
              <a:rPr dirty="0" sz="4450" spc="323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keluar</a:t>
            </a:r>
            <a:r>
              <a:rPr dirty="0" sz="4450" spc="325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janin,</a:t>
            </a:r>
          </a:p>
          <a:p>
            <a:pPr marL="0" marR="0">
              <a:lnSpc>
                <a:spcPts val="5078"/>
              </a:lnSpc>
              <a:spcBef>
                <a:spcPts val="41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plasenta,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membrane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dalam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melalui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jalan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lahir.</a:t>
            </a:r>
          </a:p>
          <a:p>
            <a:pPr marL="0" marR="0">
              <a:lnSpc>
                <a:spcPts val="5078"/>
              </a:lnSpc>
              <a:spcBef>
                <a:spcPts val="46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Berawal</a:t>
            </a:r>
            <a:r>
              <a:rPr dirty="0" sz="4450" spc="6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4450" spc="64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pembukaan</a:t>
            </a:r>
            <a:r>
              <a:rPr dirty="0" sz="4450" spc="64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4450" spc="65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dilatasi</a:t>
            </a:r>
            <a:r>
              <a:rPr dirty="0" sz="4450" spc="65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serviks</a:t>
            </a:r>
            <a:r>
              <a:rPr dirty="0" sz="4450" spc="6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sebagai</a:t>
            </a:r>
            <a:r>
              <a:rPr dirty="0" sz="4450" spc="6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akibat</a:t>
            </a:r>
          </a:p>
          <a:p>
            <a:pPr marL="0" marR="0">
              <a:lnSpc>
                <a:spcPts val="5078"/>
              </a:lnSpc>
              <a:spcBef>
                <a:spcPts val="41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4450" spc="73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4450" spc="73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uterus</a:t>
            </a:r>
            <a:r>
              <a:rPr dirty="0" sz="4450" spc="75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4450" spc="73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frekuensi,</a:t>
            </a:r>
            <a:r>
              <a:rPr dirty="0" sz="4450" spc="73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durasi,</a:t>
            </a:r>
            <a:r>
              <a:rPr dirty="0" sz="4450" spc="73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4450" spc="7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kekuatan</a:t>
            </a:r>
          </a:p>
          <a:p>
            <a:pPr marL="0" marR="0">
              <a:lnSpc>
                <a:spcPts val="5078"/>
              </a:lnSpc>
              <a:spcBef>
                <a:spcPts val="46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teraturyang</a:t>
            </a:r>
            <a:r>
              <a:rPr dirty="0" sz="4450" spc="201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mula-mula</a:t>
            </a:r>
            <a:r>
              <a:rPr dirty="0" sz="4450" spc="202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kecil</a:t>
            </a:r>
            <a:r>
              <a:rPr dirty="0" sz="4450" spc="201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kemudian</a:t>
            </a:r>
            <a:r>
              <a:rPr dirty="0" sz="4450" spc="201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meningkat</a:t>
            </a:r>
            <a:r>
              <a:rPr dirty="0" sz="4450" spc="202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sampai</a:t>
            </a:r>
          </a:p>
          <a:p>
            <a:pPr marL="0" marR="0">
              <a:lnSpc>
                <a:spcPts val="5078"/>
              </a:lnSpc>
              <a:spcBef>
                <a:spcPts val="41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pada</a:t>
            </a:r>
            <a:r>
              <a:rPr dirty="0" sz="4450" spc="101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puncaknya</a:t>
            </a:r>
            <a:r>
              <a:rPr dirty="0" sz="4450" spc="103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pembukaan</a:t>
            </a:r>
            <a:r>
              <a:rPr dirty="0" sz="4450" spc="102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serviks</a:t>
            </a:r>
            <a:r>
              <a:rPr dirty="0" sz="4450" spc="102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lengkap</a:t>
            </a:r>
            <a:r>
              <a:rPr dirty="0" sz="4450" spc="101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sehingga</a:t>
            </a:r>
            <a:r>
              <a:rPr dirty="0" sz="4450" spc="102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siap</a:t>
            </a:r>
          </a:p>
          <a:p>
            <a:pPr marL="0" marR="0">
              <a:lnSpc>
                <a:spcPts val="5078"/>
              </a:lnSpc>
              <a:spcBef>
                <a:spcPts val="41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untuk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pengeluaran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janin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ibu.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43830" y="1746436"/>
            <a:ext cx="7722697" cy="6529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841"/>
              </a:lnSpc>
              <a:spcBef>
                <a:spcPts val="0"/>
              </a:spcBef>
              <a:spcAft>
                <a:spcPts val="0"/>
              </a:spcAft>
            </a:pPr>
            <a:r>
              <a:rPr dirty="0" sz="3650">
                <a:solidFill>
                  <a:srgbClr val="824133"/>
                </a:solidFill>
                <a:latin typeface="RIBUAD+BobbyJones-Regular"/>
                <a:cs typeface="RIBUAD+BobbyJones-Regular"/>
              </a:rPr>
              <a:t>2.</a:t>
            </a:r>
            <a:r>
              <a:rPr dirty="0" sz="365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3650">
                <a:solidFill>
                  <a:srgbClr val="824133"/>
                </a:solidFill>
                <a:latin typeface="RIBUAD+BobbyJones-Regular"/>
                <a:cs typeface="RIBUAD+BobbyJones-Regular"/>
              </a:rPr>
              <a:t>MEMAHAMI</a:t>
            </a:r>
            <a:r>
              <a:rPr dirty="0" sz="365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3650">
                <a:solidFill>
                  <a:srgbClr val="824133"/>
                </a:solidFill>
                <a:latin typeface="RIBUAD+BobbyJones-Regular"/>
                <a:cs typeface="RIBUAD+BobbyJones-Regular"/>
              </a:rPr>
              <a:t>MACAM-MACAM</a:t>
            </a:r>
            <a:r>
              <a:rPr dirty="0" sz="365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3650">
                <a:solidFill>
                  <a:srgbClr val="824133"/>
                </a:solidFill>
                <a:latin typeface="RIBUAD+BobbyJones-Regular"/>
                <a:cs typeface="RIBUAD+BobbyJones-Regular"/>
              </a:rPr>
              <a:t>PERSALINAN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43830" y="3260904"/>
            <a:ext cx="15220677" cy="210410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78789" marR="0">
              <a:lnSpc>
                <a:spcPts val="5078"/>
              </a:lnSpc>
              <a:spcBef>
                <a:spcPts val="0"/>
              </a:spcBef>
              <a:spcAft>
                <a:spcPts val="0"/>
              </a:spcAft>
            </a:pPr>
            <a:r>
              <a:rPr dirty="0" sz="45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4500" spc="2267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Spontan</a:t>
            </a:r>
          </a:p>
          <a:p>
            <a:pPr marL="0" marR="0">
              <a:lnSpc>
                <a:spcPts val="5078"/>
              </a:lnSpc>
              <a:spcBef>
                <a:spcPts val="41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yaitu</a:t>
            </a:r>
            <a:r>
              <a:rPr dirty="0" sz="4450" spc="207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4450" spc="205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yang</a:t>
            </a:r>
            <a:r>
              <a:rPr dirty="0" sz="4450" spc="206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berlangsung</a:t>
            </a:r>
            <a:r>
              <a:rPr dirty="0" sz="4450" spc="206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4450" spc="206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kekuatan</a:t>
            </a:r>
            <a:r>
              <a:rPr dirty="0" sz="4450" spc="205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ibu</a:t>
            </a:r>
          </a:p>
          <a:p>
            <a:pPr marL="0" marR="0">
              <a:lnSpc>
                <a:spcPts val="5078"/>
              </a:lnSpc>
              <a:spcBef>
                <a:spcPts val="46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sendiri,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melelui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jalan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lahir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ibu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tersebut.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22620" y="5373550"/>
            <a:ext cx="4962544" cy="6956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078"/>
              </a:lnSpc>
              <a:spcBef>
                <a:spcPts val="0"/>
              </a:spcBef>
              <a:spcAft>
                <a:spcPts val="0"/>
              </a:spcAft>
            </a:pPr>
            <a:r>
              <a:rPr dirty="0" sz="45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4500" spc="1069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Buatan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43830" y="6090425"/>
            <a:ext cx="15221529" cy="42040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07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yaitu</a:t>
            </a:r>
            <a:r>
              <a:rPr dirty="0" sz="4450" spc="242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bila</a:t>
            </a:r>
            <a:r>
              <a:rPr dirty="0" sz="4450" spc="241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4450" spc="241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dibantu</a:t>
            </a:r>
            <a:r>
              <a:rPr dirty="0" sz="4450" spc="242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4450" spc="241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tenaga</a:t>
            </a:r>
            <a:r>
              <a:rPr dirty="0" sz="4450" spc="241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4450" spc="241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luar</a:t>
            </a:r>
          </a:p>
          <a:p>
            <a:pPr marL="0" marR="0">
              <a:lnSpc>
                <a:spcPts val="5078"/>
              </a:lnSpc>
              <a:spcBef>
                <a:spcPts val="41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misalnya</a:t>
            </a:r>
            <a:r>
              <a:rPr dirty="0" sz="4450" spc="179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ekstraksi</a:t>
            </a:r>
            <a:r>
              <a:rPr dirty="0" sz="4450" spc="178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forceps,</a:t>
            </a:r>
            <a:r>
              <a:rPr dirty="0" sz="4450" spc="178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4450" spc="179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dilakukan</a:t>
            </a:r>
            <a:r>
              <a:rPr dirty="0" sz="4450" spc="177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operasi</a:t>
            </a:r>
            <a:r>
              <a:rPr dirty="0" sz="4450" spc="177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Sectio</a:t>
            </a:r>
          </a:p>
          <a:p>
            <a:pPr marL="0" marR="0">
              <a:lnSpc>
                <a:spcPts val="5078"/>
              </a:lnSpc>
              <a:spcBef>
                <a:spcPts val="46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Caesaria</a:t>
            </a:r>
          </a:p>
          <a:p>
            <a:pPr marL="478789" marR="0">
              <a:lnSpc>
                <a:spcPts val="5078"/>
              </a:lnSpc>
              <a:spcBef>
                <a:spcPts val="317"/>
              </a:spcBef>
              <a:spcAft>
                <a:spcPts val="0"/>
              </a:spcAft>
            </a:pPr>
            <a:r>
              <a:rPr dirty="0" sz="45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4500" spc="1069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Anjuran</a:t>
            </a:r>
          </a:p>
          <a:p>
            <a:pPr marL="0" marR="0">
              <a:lnSpc>
                <a:spcPts val="5078"/>
              </a:lnSpc>
              <a:spcBef>
                <a:spcPts val="46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yaitu</a:t>
            </a:r>
            <a:r>
              <a:rPr dirty="0" sz="4450" spc="27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4450" spc="277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yang</a:t>
            </a:r>
            <a:r>
              <a:rPr dirty="0" sz="4450" spc="27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tidak</a:t>
            </a:r>
            <a:r>
              <a:rPr dirty="0" sz="4450" spc="277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dimulai</a:t>
            </a:r>
            <a:r>
              <a:rPr dirty="0" sz="4450" spc="278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4450" spc="278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sendirinya</a:t>
            </a:r>
          </a:p>
          <a:p>
            <a:pPr marL="0" marR="0">
              <a:lnSpc>
                <a:spcPts val="5078"/>
              </a:lnSpc>
              <a:spcBef>
                <a:spcPts val="416"/>
              </a:spcBef>
              <a:spcAft>
                <a:spcPts val="0"/>
              </a:spcAft>
            </a:pP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tetapibaru</a:t>
            </a:r>
            <a:r>
              <a:rPr dirty="0" sz="4450" spc="435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berlangsung</a:t>
            </a:r>
            <a:r>
              <a:rPr dirty="0" sz="4450" spc="436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setelah</a:t>
            </a:r>
            <a:r>
              <a:rPr dirty="0" sz="4450" spc="436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pemecahan</a:t>
            </a:r>
            <a:r>
              <a:rPr dirty="0" sz="4450" spc="436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44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ketuban,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053665" y="1205474"/>
            <a:ext cx="5869249" cy="711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3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3.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MEMPELAJARI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PERSALINAN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53665" y="1711570"/>
            <a:ext cx="6715945" cy="711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3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BERDASARKAN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UMUR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KEHAMILAN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32357" y="2563127"/>
            <a:ext cx="2022312" cy="534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24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400" spc="1701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Abortus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71042" y="3104941"/>
            <a:ext cx="13828728" cy="10546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24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Pengeluaran</a:t>
            </a:r>
            <a:r>
              <a:rPr dirty="0" sz="3350" spc="8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buah</a:t>
            </a:r>
            <a:r>
              <a:rPr dirty="0" sz="3350" spc="8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350" spc="8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sebelum</a:t>
            </a:r>
            <a:r>
              <a:rPr dirty="0" sz="3350" spc="89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350" spc="8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22</a:t>
            </a:r>
            <a:r>
              <a:rPr dirty="0" sz="3350" spc="8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3350" spc="89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350" spc="8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bayi</a:t>
            </a:r>
          </a:p>
          <a:p>
            <a:pPr marL="0" marR="0">
              <a:lnSpc>
                <a:spcPts val="3824"/>
              </a:lnSpc>
              <a:spcBef>
                <a:spcPts val="355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berat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badan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kurang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dari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500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gr.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832357" y="4155707"/>
            <a:ext cx="3611715" cy="5347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24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400" spc="800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Partus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immaturus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471042" y="4697521"/>
            <a:ext cx="13828728" cy="47706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24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Pengeluaran</a:t>
            </a:r>
            <a:r>
              <a:rPr dirty="0" sz="3350" spc="22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buah</a:t>
            </a:r>
            <a:r>
              <a:rPr dirty="0" sz="3350" spc="22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350" spc="22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antara</a:t>
            </a:r>
            <a:r>
              <a:rPr dirty="0" sz="3350" spc="21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22</a:t>
            </a:r>
            <a:r>
              <a:rPr dirty="0" sz="3350" spc="22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3350" spc="23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350" spc="22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28</a:t>
            </a:r>
            <a:r>
              <a:rPr dirty="0" sz="3350" spc="23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3350" spc="23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350" spc="22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bayi</a:t>
            </a:r>
          </a:p>
          <a:p>
            <a:pPr marL="0" marR="0">
              <a:lnSpc>
                <a:spcPts val="3824"/>
              </a:lnSpc>
              <a:spcBef>
                <a:spcPts val="355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berat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badan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antara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500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gram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999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gram.</a:t>
            </a:r>
          </a:p>
          <a:p>
            <a:pPr marL="361314" marR="0">
              <a:lnSpc>
                <a:spcPts val="3824"/>
              </a:lnSpc>
              <a:spcBef>
                <a:spcPts val="269"/>
              </a:spcBef>
              <a:spcAft>
                <a:spcPts val="0"/>
              </a:spcAft>
            </a:pPr>
            <a:r>
              <a:rPr dirty="0" sz="34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400" spc="800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Partus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prematurus</a:t>
            </a:r>
          </a:p>
          <a:p>
            <a:pPr marL="0" marR="0">
              <a:lnSpc>
                <a:spcPts val="3824"/>
              </a:lnSpc>
              <a:spcBef>
                <a:spcPts val="355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Pengeluaran</a:t>
            </a:r>
            <a:r>
              <a:rPr dirty="0" sz="3350" spc="29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buah</a:t>
            </a:r>
            <a:r>
              <a:rPr dirty="0" sz="335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35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antara</a:t>
            </a:r>
            <a:r>
              <a:rPr dirty="0" sz="3350" spc="2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28</a:t>
            </a:r>
            <a:r>
              <a:rPr dirty="0" sz="3350" spc="30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3350" spc="30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35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37</a:t>
            </a:r>
            <a:r>
              <a:rPr dirty="0" sz="3350" spc="30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3350" spc="30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35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bayi</a:t>
            </a:r>
          </a:p>
          <a:p>
            <a:pPr marL="0" marR="0">
              <a:lnSpc>
                <a:spcPts val="3824"/>
              </a:lnSpc>
              <a:spcBef>
                <a:spcPts val="355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berat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badan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antara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1000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gram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2499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gram.</a:t>
            </a:r>
          </a:p>
          <a:p>
            <a:pPr marL="361314" marR="0">
              <a:lnSpc>
                <a:spcPts val="3824"/>
              </a:lnSpc>
              <a:spcBef>
                <a:spcPts val="269"/>
              </a:spcBef>
              <a:spcAft>
                <a:spcPts val="0"/>
              </a:spcAft>
            </a:pPr>
            <a:r>
              <a:rPr dirty="0" sz="34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400" spc="800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Partus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maturus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'terme</a:t>
            </a:r>
          </a:p>
          <a:p>
            <a:pPr marL="0" marR="0">
              <a:lnSpc>
                <a:spcPts val="3824"/>
              </a:lnSpc>
              <a:spcBef>
                <a:spcPts val="305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Pengeluaran</a:t>
            </a:r>
            <a:r>
              <a:rPr dirty="0" sz="3350" spc="27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buah</a:t>
            </a:r>
            <a:r>
              <a:rPr dirty="0" sz="3350" spc="26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350" spc="26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antara</a:t>
            </a:r>
            <a:r>
              <a:rPr dirty="0" sz="3350" spc="25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37</a:t>
            </a:r>
            <a:r>
              <a:rPr dirty="0" sz="3350" spc="27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3350" spc="27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350" spc="26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42</a:t>
            </a:r>
            <a:r>
              <a:rPr dirty="0" sz="3350" spc="27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</a:t>
            </a:r>
            <a:r>
              <a:rPr dirty="0" sz="3350" spc="27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350" spc="26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bayi</a:t>
            </a:r>
          </a:p>
          <a:p>
            <a:pPr marL="0" marR="0">
              <a:lnSpc>
                <a:spcPts val="3824"/>
              </a:lnSpc>
              <a:spcBef>
                <a:spcPts val="355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berat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badan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2500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gram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lebih.</a:t>
            </a:r>
          </a:p>
          <a:p>
            <a:pPr marL="361314" marR="0">
              <a:lnSpc>
                <a:spcPts val="3824"/>
              </a:lnSpc>
              <a:spcBef>
                <a:spcPts val="269"/>
              </a:spcBef>
              <a:spcAft>
                <a:spcPts val="0"/>
              </a:spcAft>
            </a:pPr>
            <a:r>
              <a:rPr dirty="0" sz="340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400" spc="800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Partus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postmaturus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atau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serotinus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471042" y="9475262"/>
            <a:ext cx="11016500" cy="5237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24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Pengeluaran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buah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setelah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42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35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053665" y="1205474"/>
            <a:ext cx="7322753" cy="711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3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3.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MENGETAHUI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PENYEBAB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 </a:t>
            </a: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MULAINYA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53665" y="1711570"/>
            <a:ext cx="2622649" cy="711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3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824133"/>
                </a:solidFill>
                <a:latin typeface="RIBUAD+BobbyJones-Regular"/>
                <a:cs typeface="RIBUAD+BobbyJones-Regular"/>
              </a:rPr>
              <a:t>PERSALINAN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44826" y="3268811"/>
            <a:ext cx="7469052" cy="57589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5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650" spc="2144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Penurunan</a:t>
            </a:r>
            <a:r>
              <a:rPr dirty="0" sz="3600" spc="2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Kadar</a:t>
            </a:r>
            <a:r>
              <a:rPr dirty="0" sz="3600" spc="28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Progesteron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53666" y="3854877"/>
            <a:ext cx="13334203" cy="63112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Progesterone</a:t>
            </a:r>
            <a:r>
              <a:rPr dirty="0" sz="3600" spc="266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menimbulkan</a:t>
            </a:r>
            <a:r>
              <a:rPr dirty="0" sz="3600" spc="266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relaxasi</a:t>
            </a:r>
            <a:r>
              <a:rPr dirty="0" sz="3600" spc="267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otot-otot</a:t>
            </a:r>
            <a:r>
              <a:rPr dirty="0" sz="3600" spc="265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rahim,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sebaliknya</a:t>
            </a:r>
            <a:r>
              <a:rPr dirty="0" sz="3600" spc="50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estrogen</a:t>
            </a:r>
            <a:r>
              <a:rPr dirty="0" sz="3600" spc="50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meninggikan</a:t>
            </a:r>
            <a:r>
              <a:rPr dirty="0" sz="3600" spc="50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kerentanan</a:t>
            </a:r>
            <a:r>
              <a:rPr dirty="0" sz="3600" spc="5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</a:t>
            </a:r>
            <a:r>
              <a:rPr dirty="0" sz="3600" spc="50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rahim.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Selama</a:t>
            </a:r>
            <a:r>
              <a:rPr dirty="0" sz="3600" spc="6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600" spc="67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terdapat</a:t>
            </a:r>
            <a:r>
              <a:rPr dirty="0" sz="3600" spc="67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keseimbangan</a:t>
            </a:r>
            <a:r>
              <a:rPr dirty="0" sz="3600" spc="67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antara</a:t>
            </a:r>
            <a:r>
              <a:rPr dirty="0" sz="3600" spc="67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kadar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progesteron</a:t>
            </a:r>
            <a:r>
              <a:rPr dirty="0" sz="3600" spc="172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172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estrogen</a:t>
            </a:r>
            <a:r>
              <a:rPr dirty="0" sz="3600" spc="172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dalam</a:t>
            </a:r>
            <a:r>
              <a:rPr dirty="0" sz="3600" spc="174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darah,</a:t>
            </a:r>
            <a:r>
              <a:rPr dirty="0" sz="3600" spc="171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tetapi</a:t>
            </a:r>
            <a:r>
              <a:rPr dirty="0" sz="3600" spc="172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pada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akhir</a:t>
            </a:r>
            <a:r>
              <a:rPr dirty="0" sz="3600" spc="238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600" spc="23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kadar</a:t>
            </a:r>
            <a:r>
              <a:rPr dirty="0" sz="3600" spc="239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progesteron</a:t>
            </a:r>
            <a:r>
              <a:rPr dirty="0" sz="3600" spc="238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menurun.</a:t>
            </a:r>
            <a:r>
              <a:rPr dirty="0" sz="3600" spc="237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Proses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penuaan</a:t>
            </a:r>
            <a:r>
              <a:rPr dirty="0" sz="3600" spc="223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plasenta</a:t>
            </a:r>
            <a:r>
              <a:rPr dirty="0" sz="3600" spc="224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terjadi</a:t>
            </a:r>
            <a:r>
              <a:rPr dirty="0" sz="3600" spc="223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mulai</a:t>
            </a:r>
            <a:r>
              <a:rPr dirty="0" sz="3600" spc="22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umur</a:t>
            </a:r>
            <a:r>
              <a:rPr dirty="0" sz="3600" spc="223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600" spc="22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28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minggu,</a:t>
            </a:r>
            <a:r>
              <a:rPr dirty="0" sz="3600" spc="116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dimana</a:t>
            </a:r>
            <a:r>
              <a:rPr dirty="0" sz="3600" spc="116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terjadi</a:t>
            </a:r>
            <a:r>
              <a:rPr dirty="0" sz="3600" spc="116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penimbunan</a:t>
            </a:r>
            <a:r>
              <a:rPr dirty="0" sz="3600" spc="115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jaringan</a:t>
            </a:r>
            <a:r>
              <a:rPr dirty="0" sz="3600" spc="116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ikat,</a:t>
            </a:r>
            <a:r>
              <a:rPr dirty="0" sz="3600" spc="116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pembuluh</a:t>
            </a:r>
            <a:r>
              <a:rPr dirty="0" sz="3600" spc="199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darah</a:t>
            </a:r>
            <a:r>
              <a:rPr dirty="0" sz="3600" spc="199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mengalami</a:t>
            </a:r>
            <a:r>
              <a:rPr dirty="0" sz="3600" spc="20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penyempitan</a:t>
            </a:r>
            <a:r>
              <a:rPr dirty="0" sz="3600" spc="19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199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buntu.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Produksi</a:t>
            </a:r>
            <a:r>
              <a:rPr dirty="0" sz="3600" spc="117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progesterone</a:t>
            </a:r>
            <a:r>
              <a:rPr dirty="0" sz="3600" spc="11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mengalami</a:t>
            </a:r>
            <a:r>
              <a:rPr dirty="0" sz="3600" spc="120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penurunan,</a:t>
            </a:r>
            <a:r>
              <a:rPr dirty="0" sz="3600" spc="116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sehingga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</a:t>
            </a:r>
            <a:r>
              <a:rPr dirty="0" sz="3600" spc="106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</a:t>
            </a:r>
            <a:r>
              <a:rPr dirty="0" sz="3600" spc="107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lebih</a:t>
            </a:r>
            <a:r>
              <a:rPr dirty="0" sz="3600" spc="107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sensitive</a:t>
            </a:r>
            <a:r>
              <a:rPr dirty="0" sz="3600" spc="105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terhadap</a:t>
            </a:r>
            <a:r>
              <a:rPr dirty="0" sz="3600" spc="106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oxitosin.</a:t>
            </a:r>
            <a:r>
              <a:rPr dirty="0" sz="3600" spc="104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Akibatnya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</a:t>
            </a:r>
            <a:r>
              <a:rPr dirty="0" sz="3600" spc="124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</a:t>
            </a:r>
            <a:r>
              <a:rPr dirty="0" sz="3600" spc="125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mulai</a:t>
            </a:r>
            <a:r>
              <a:rPr dirty="0" sz="3600" spc="124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berkontraksi</a:t>
            </a:r>
            <a:r>
              <a:rPr dirty="0" sz="3600" spc="123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setelah</a:t>
            </a:r>
            <a:r>
              <a:rPr dirty="0" sz="3600" spc="125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tercapai</a:t>
            </a:r>
            <a:r>
              <a:rPr dirty="0" sz="3600" spc="124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tingkat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700" y="685961"/>
            <a:ext cx="13332530" cy="17252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9116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5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650" spc="2144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Teori</a:t>
            </a:r>
            <a:r>
              <a:rPr dirty="0" sz="3600" spc="28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Oxitosin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Oksitosin</a:t>
            </a:r>
            <a:r>
              <a:rPr dirty="0" sz="3600" spc="306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dikeluarkan</a:t>
            </a:r>
            <a:r>
              <a:rPr dirty="0" sz="3600" spc="30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oleh</a:t>
            </a:r>
            <a:r>
              <a:rPr dirty="0" sz="3600" spc="31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kelenjar</a:t>
            </a:r>
            <a:r>
              <a:rPr dirty="0" sz="3600" spc="31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hipofisis</a:t>
            </a:r>
            <a:r>
              <a:rPr dirty="0" sz="3600" spc="307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parst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posterior.</a:t>
            </a:r>
            <a:r>
              <a:rPr dirty="0" sz="3600" spc="28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Perubahan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28700" y="2421377"/>
            <a:ext cx="13332376" cy="28632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keseimbangan</a:t>
            </a:r>
            <a:r>
              <a:rPr dirty="0" sz="3600" spc="414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estrogen</a:t>
            </a:r>
            <a:r>
              <a:rPr dirty="0" sz="3600" spc="414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414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progesterone</a:t>
            </a:r>
            <a:r>
              <a:rPr dirty="0" sz="3600" spc="414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dapat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mengubah</a:t>
            </a:r>
            <a:r>
              <a:rPr dirty="0" sz="3600" spc="287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sensitivitas</a:t>
            </a:r>
            <a:r>
              <a:rPr dirty="0" sz="3600" spc="284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</a:t>
            </a:r>
            <a:r>
              <a:rPr dirty="0" sz="3600" spc="287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rahim,</a:t>
            </a:r>
            <a:r>
              <a:rPr dirty="0" sz="3600" spc="287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sehingga</a:t>
            </a:r>
            <a:r>
              <a:rPr dirty="0" sz="3600" spc="287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sering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terjadi</a:t>
            </a:r>
            <a:r>
              <a:rPr dirty="0" sz="3600" spc="54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3600" spc="52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Braxton</a:t>
            </a:r>
            <a:r>
              <a:rPr dirty="0" sz="3600" spc="5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Hicks.</a:t>
            </a:r>
            <a:r>
              <a:rPr dirty="0" sz="3600" spc="53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</a:t>
            </a:r>
            <a:r>
              <a:rPr dirty="0" sz="3600" spc="54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akhir</a:t>
            </a:r>
            <a:r>
              <a:rPr dirty="0" sz="3600" spc="54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600" spc="5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kadar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progesteron</a:t>
            </a:r>
            <a:r>
              <a:rPr dirty="0" sz="3600" spc="93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menurun</a:t>
            </a:r>
            <a:r>
              <a:rPr dirty="0" sz="3600" spc="93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sehingga</a:t>
            </a:r>
            <a:r>
              <a:rPr dirty="0" sz="3600" spc="9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oxitocin</a:t>
            </a:r>
            <a:r>
              <a:rPr dirty="0" sz="3600" spc="94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bertambah</a:t>
            </a:r>
            <a:r>
              <a:rPr dirty="0" sz="3600" spc="9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meningkatkan</a:t>
            </a:r>
            <a:r>
              <a:rPr dirty="0" sz="3600" spc="196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aktivitas</a:t>
            </a:r>
            <a:r>
              <a:rPr dirty="0" sz="3600" spc="196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otot-otot</a:t>
            </a:r>
            <a:r>
              <a:rPr dirty="0" sz="3600" spc="196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</a:t>
            </a:r>
            <a:r>
              <a:rPr dirty="0" sz="3600" spc="198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yang</a:t>
            </a:r>
            <a:r>
              <a:rPr dirty="0" sz="3600" spc="198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memicu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19860" y="5123293"/>
            <a:ext cx="6124542" cy="57589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50">
                <a:solidFill>
                  <a:srgbClr val="824133"/>
                </a:solidFill>
                <a:latin typeface="RHNJSK+ArialMT"/>
                <a:cs typeface="RHNJSK+ArialMT"/>
              </a:rPr>
              <a:t>•</a:t>
            </a:r>
            <a:r>
              <a:rPr dirty="0" sz="3650" spc="3402">
                <a:solidFill>
                  <a:srgbClr val="824133"/>
                </a:solidFill>
                <a:latin typeface="Times New Roman"/>
                <a:cs typeface="Times New Roman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Keregangan</a:t>
            </a:r>
            <a:r>
              <a:rPr dirty="0" sz="3600" spc="2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Otot-otot.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28700" y="5294752"/>
            <a:ext cx="13333941" cy="5645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terjadinya</a:t>
            </a:r>
            <a:r>
              <a:rPr dirty="0" sz="3600" spc="257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3600" spc="256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sehingga</a:t>
            </a:r>
            <a:r>
              <a:rPr dirty="0" sz="3600" spc="257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terdapat</a:t>
            </a:r>
            <a:r>
              <a:rPr dirty="0" sz="3600" spc="257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tanda-tanda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28700" y="5709359"/>
            <a:ext cx="13332207" cy="5645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ertentu.</a:t>
            </a:r>
            <a:r>
              <a:rPr dirty="0" sz="3600" spc="350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Setelah</a:t>
            </a:r>
            <a:r>
              <a:rPr dirty="0" sz="3600" spc="352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melewati</a:t>
            </a:r>
            <a:r>
              <a:rPr dirty="0" sz="3600" spc="352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batas</a:t>
            </a:r>
            <a:r>
              <a:rPr dirty="0" sz="3600" spc="351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tertentu</a:t>
            </a:r>
            <a:r>
              <a:rPr dirty="0" sz="3600" spc="350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terjadi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28700" y="5869427"/>
            <a:ext cx="2672237" cy="5645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28700" y="6284034"/>
            <a:ext cx="13331921" cy="5645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3600" spc="185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sehingga</a:t>
            </a:r>
            <a:r>
              <a:rPr dirty="0" sz="3600" spc="187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persalinan</a:t>
            </a:r>
            <a:r>
              <a:rPr dirty="0" sz="3600" spc="186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dapat</a:t>
            </a:r>
            <a:r>
              <a:rPr dirty="0" sz="3600" spc="187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dimulai.</a:t>
            </a:r>
            <a:r>
              <a:rPr dirty="0" sz="3600" spc="186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Seperti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28700" y="6858709"/>
            <a:ext cx="13334587" cy="34378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44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halnya</a:t>
            </a:r>
            <a:r>
              <a:rPr dirty="0" sz="3600" spc="134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3600" spc="13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Bladder</a:t>
            </a:r>
            <a:r>
              <a:rPr dirty="0" sz="3600" spc="135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134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Lambung,</a:t>
            </a:r>
            <a:r>
              <a:rPr dirty="0" sz="3600" spc="133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89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bila</a:t>
            </a:r>
            <a:r>
              <a:rPr dirty="0" sz="3600" spc="135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dindingnya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teregang</a:t>
            </a:r>
            <a:r>
              <a:rPr dirty="0" sz="3600" spc="55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oleh</a:t>
            </a:r>
            <a:r>
              <a:rPr dirty="0" sz="3600" spc="55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isi</a:t>
            </a:r>
            <a:r>
              <a:rPr dirty="0" sz="3600" spc="54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yang</a:t>
            </a:r>
            <a:r>
              <a:rPr dirty="0" sz="3600" spc="55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bertambah</a:t>
            </a:r>
            <a:r>
              <a:rPr dirty="0" sz="3600" spc="54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maka</a:t>
            </a:r>
            <a:r>
              <a:rPr dirty="0" sz="3600" spc="55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timbul</a:t>
            </a:r>
            <a:r>
              <a:rPr dirty="0" sz="3600" spc="54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untuk</a:t>
            </a:r>
            <a:r>
              <a:rPr dirty="0" sz="3600" spc="45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mengeluarkan</a:t>
            </a:r>
            <a:r>
              <a:rPr dirty="0" sz="3600" spc="465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isinya.</a:t>
            </a:r>
            <a:r>
              <a:rPr dirty="0" sz="3600" spc="44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Demikian</a:t>
            </a:r>
            <a:r>
              <a:rPr dirty="0" sz="3600" spc="46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pula</a:t>
            </a:r>
            <a:r>
              <a:rPr dirty="0" sz="3600" spc="47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3600" spc="46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rahim,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maka</a:t>
            </a:r>
            <a:r>
              <a:rPr dirty="0" sz="3600" spc="95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dengan</a:t>
            </a:r>
            <a:r>
              <a:rPr dirty="0" sz="3600" spc="94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majunya</a:t>
            </a:r>
            <a:r>
              <a:rPr dirty="0" sz="3600" spc="93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600" spc="94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makin</a:t>
            </a:r>
            <a:r>
              <a:rPr dirty="0" sz="3600" spc="94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teregang</a:t>
            </a:r>
            <a:r>
              <a:rPr dirty="0" sz="3600" spc="95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otot-</a:t>
            </a:r>
          </a:p>
          <a:p>
            <a:pPr marL="0" marR="0">
              <a:lnSpc>
                <a:spcPts val="4144"/>
              </a:lnSpc>
              <a:spcBef>
                <a:spcPts val="38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</a:t>
            </a:r>
            <a:r>
              <a:rPr dirty="0" sz="3600" spc="1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dan</a:t>
            </a:r>
            <a:r>
              <a:rPr dirty="0" sz="3600" spc="13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otot-otot</a:t>
            </a:r>
            <a:r>
              <a:rPr dirty="0" sz="3600" spc="128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rahim</a:t>
            </a:r>
            <a:r>
              <a:rPr dirty="0" sz="3600" spc="130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makin</a:t>
            </a:r>
            <a:r>
              <a:rPr dirty="0" sz="3600" spc="130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rentan.</a:t>
            </a:r>
            <a:r>
              <a:rPr dirty="0" sz="3600" spc="128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Contoh,</a:t>
            </a:r>
            <a:r>
              <a:rPr dirty="0" sz="3600" spc="1277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pada</a:t>
            </a:r>
          </a:p>
          <a:p>
            <a:pPr marL="0" marR="0">
              <a:lnSpc>
                <a:spcPts val="4144"/>
              </a:lnSpc>
              <a:spcBef>
                <a:spcPts val="430"/>
              </a:spcBef>
              <a:spcAft>
                <a:spcPts val="0"/>
              </a:spcAft>
            </a:pPr>
            <a:r>
              <a:rPr dirty="0" sz="3600" spc="292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kehamilan</a:t>
            </a:r>
            <a:r>
              <a:rPr dirty="0" sz="3600" spc="3404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3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ganda</a:t>
            </a:r>
            <a:r>
              <a:rPr dirty="0" sz="3600" spc="3408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sering</a:t>
            </a:r>
            <a:r>
              <a:rPr dirty="0" sz="3600" spc="340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terjadi</a:t>
            </a:r>
            <a:r>
              <a:rPr dirty="0" sz="3600" spc="3400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kontraksi</a:t>
            </a:r>
            <a:r>
              <a:rPr dirty="0" sz="3600" spc="3386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 </a:t>
            </a:r>
            <a:r>
              <a:rPr dirty="0" sz="3600" spc="291">
                <a:solidFill>
                  <a:srgbClr val="824133"/>
                </a:solidFill>
                <a:latin typeface="MKMQDE+GlacialIndifference-Regular"/>
                <a:cs typeface="MKMQDE+GlacialIndifference-Regular"/>
              </a:rPr>
              <a:t>setelah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2022-05-11T11:10:36-05:00</dcterms:modified>
</cp:coreProperties>
</file>