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2A057AC0-C86E-474B-8254-63EB489F8AFF}" type="datetimeFigureOut">
              <a:rPr lang="id-ID" smtClean="0"/>
              <a:t>08/05/2022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E5FB432-028B-4361-8753-27A1BD690A6B}" type="slidenum">
              <a:rPr lang="id-ID" smtClean="0"/>
              <a:t>‹#›</a:t>
            </a:fld>
            <a:endParaRPr lang="id-ID"/>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057AC0-C86E-474B-8254-63EB489F8AFF}" type="datetimeFigureOut">
              <a:rPr lang="id-ID" smtClean="0"/>
              <a:t>08/05/2022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E5FB432-028B-4361-8753-27A1BD690A6B}"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057AC0-C86E-474B-8254-63EB489F8AFF}" type="datetimeFigureOut">
              <a:rPr lang="id-ID" smtClean="0"/>
              <a:t>08/05/2022</a:t>
            </a:fld>
            <a:endParaRPr lang="id-ID"/>
          </a:p>
        </p:txBody>
      </p:sp>
      <p:sp>
        <p:nvSpPr>
          <p:cNvPr id="5" name="Footer Placeholder 4"/>
          <p:cNvSpPr>
            <a:spLocks noGrp="1"/>
          </p:cNvSpPr>
          <p:nvPr>
            <p:ph type="ftr" sz="quarter" idx="11"/>
          </p:nvPr>
        </p:nvSpPr>
        <p:spPr>
          <a:xfrm>
            <a:off x="2640597" y="6377459"/>
            <a:ext cx="3836404" cy="365125"/>
          </a:xfrm>
        </p:spPr>
        <p:txBody>
          <a:bodyPr/>
          <a:lstStyle/>
          <a:p>
            <a:endParaRPr lang="id-ID"/>
          </a:p>
        </p:txBody>
      </p:sp>
      <p:sp>
        <p:nvSpPr>
          <p:cNvPr id="6" name="Slide Number Placeholder 5"/>
          <p:cNvSpPr>
            <a:spLocks noGrp="1"/>
          </p:cNvSpPr>
          <p:nvPr>
            <p:ph type="sldNum" sz="quarter" idx="12"/>
          </p:nvPr>
        </p:nvSpPr>
        <p:spPr/>
        <p:txBody>
          <a:bodyPr/>
          <a:lstStyle/>
          <a:p>
            <a:fld id="{EE5FB432-028B-4361-8753-27A1BD690A6B}"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057AC0-C86E-474B-8254-63EB489F8AFF}" type="datetimeFigureOut">
              <a:rPr lang="id-ID" smtClean="0"/>
              <a:t>08/05/2022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E5FB432-028B-4361-8753-27A1BD690A6B}"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A057AC0-C86E-474B-8254-63EB489F8AFF}" type="datetimeFigureOut">
              <a:rPr lang="id-ID" smtClean="0"/>
              <a:t>08/05/2022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E5FB432-028B-4361-8753-27A1BD690A6B}"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A057AC0-C86E-474B-8254-63EB489F8AFF}" type="datetimeFigureOut">
              <a:rPr lang="id-ID" smtClean="0"/>
              <a:t>08/05/2022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E5FB432-028B-4361-8753-27A1BD690A6B}"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A057AC0-C86E-474B-8254-63EB489F8AFF}" type="datetimeFigureOut">
              <a:rPr lang="id-ID" smtClean="0"/>
              <a:t>08/05/2022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EE5FB432-028B-4361-8753-27A1BD690A6B}"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A057AC0-C86E-474B-8254-63EB489F8AFF}" type="datetimeFigureOut">
              <a:rPr lang="id-ID" smtClean="0"/>
              <a:t>08/05/2022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EE5FB432-028B-4361-8753-27A1BD690A6B}"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057AC0-C86E-474B-8254-63EB489F8AFF}" type="datetimeFigureOut">
              <a:rPr lang="id-ID" smtClean="0"/>
              <a:t>08/05/2022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EE5FB432-028B-4361-8753-27A1BD690A6B}"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A057AC0-C86E-474B-8254-63EB489F8AFF}" type="datetimeFigureOut">
              <a:rPr lang="id-ID" smtClean="0"/>
              <a:t>08/05/2022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E5FB432-028B-4361-8753-27A1BD690A6B}" type="slidenum">
              <a:rPr lang="id-ID" smtClean="0"/>
              <a:t>‹#›</a:t>
            </a:fld>
            <a:endParaRPr lang="id-ID"/>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2A057AC0-C86E-474B-8254-63EB489F8AFF}" type="datetimeFigureOut">
              <a:rPr lang="id-ID" smtClean="0"/>
              <a:t>08/05/2022</a:t>
            </a:fld>
            <a:endParaRPr lang="id-ID"/>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id-ID"/>
          </a:p>
        </p:txBody>
      </p:sp>
      <p:sp>
        <p:nvSpPr>
          <p:cNvPr id="7" name="Slide Number Placeholder 6"/>
          <p:cNvSpPr>
            <a:spLocks noGrp="1"/>
          </p:cNvSpPr>
          <p:nvPr>
            <p:ph type="sldNum" sz="quarter" idx="12"/>
          </p:nvPr>
        </p:nvSpPr>
        <p:spPr>
          <a:xfrm>
            <a:off x="8339328" y="1170432"/>
            <a:ext cx="733864" cy="201168"/>
          </a:xfrm>
        </p:spPr>
        <p:txBody>
          <a:bodyPr/>
          <a:lstStyle/>
          <a:p>
            <a:fld id="{EE5FB432-028B-4361-8753-27A1BD690A6B}"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2A057AC0-C86E-474B-8254-63EB489F8AFF}" type="datetimeFigureOut">
              <a:rPr lang="id-ID" smtClean="0"/>
              <a:t>08/05/2022</a:t>
            </a:fld>
            <a:endParaRPr lang="id-ID"/>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id-ID"/>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EE5FB432-028B-4361-8753-27A1BD690A6B}"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340768"/>
            <a:ext cx="8077200" cy="4104456"/>
          </a:xfrm>
        </p:spPr>
        <p:txBody>
          <a:bodyPr>
            <a:normAutofit fontScale="90000"/>
          </a:bodyPr>
          <a:lstStyle/>
          <a:p>
            <a:pPr algn="ctr"/>
            <a:r>
              <a:rPr lang="id-ID" sz="2400" dirty="0" smtClean="0">
                <a:solidFill>
                  <a:schemeClr val="tx1"/>
                </a:solidFill>
                <a:latin typeface="Algerian" pitchFamily="82" charset="0"/>
              </a:rPr>
              <a:t/>
            </a:r>
            <a:br>
              <a:rPr lang="id-ID" sz="2400" dirty="0" smtClean="0">
                <a:solidFill>
                  <a:schemeClr val="tx1"/>
                </a:solidFill>
                <a:latin typeface="Algerian" pitchFamily="82" charset="0"/>
              </a:rPr>
            </a:br>
            <a:r>
              <a:rPr lang="id-ID" sz="2400" dirty="0" smtClean="0">
                <a:solidFill>
                  <a:schemeClr val="tx1"/>
                </a:solidFill>
                <a:latin typeface="Algerian" pitchFamily="82" charset="0"/>
              </a:rPr>
              <a:t>DI </a:t>
            </a:r>
            <a:r>
              <a:rPr lang="id-ID" sz="2400" dirty="0">
                <a:solidFill>
                  <a:schemeClr val="tx1"/>
                </a:solidFill>
                <a:latin typeface="Algerian" pitchFamily="82" charset="0"/>
              </a:rPr>
              <a:t>SUSUN OLEH</a:t>
            </a:r>
            <a:r>
              <a:rPr lang="id-ID" sz="2400" dirty="0" smtClean="0">
                <a:solidFill>
                  <a:schemeClr val="tx1"/>
                </a:solidFill>
                <a:latin typeface="Algerian" pitchFamily="82" charset="0"/>
              </a:rPr>
              <a:t>:</a:t>
            </a:r>
            <a:br>
              <a:rPr lang="id-ID" sz="2400" dirty="0" smtClean="0">
                <a:solidFill>
                  <a:schemeClr val="tx1"/>
                </a:solidFill>
                <a:latin typeface="Algerian" pitchFamily="82" charset="0"/>
              </a:rPr>
            </a:br>
            <a:r>
              <a:rPr lang="id-ID" sz="2400" dirty="0" smtClean="0">
                <a:solidFill>
                  <a:schemeClr val="tx1"/>
                </a:solidFill>
                <a:latin typeface="Algerian" pitchFamily="82" charset="0"/>
              </a:rPr>
              <a:t/>
            </a:r>
            <a:br>
              <a:rPr lang="id-ID" sz="2400" dirty="0" smtClean="0">
                <a:solidFill>
                  <a:schemeClr val="tx1"/>
                </a:solidFill>
                <a:latin typeface="Algerian" pitchFamily="82" charset="0"/>
              </a:rPr>
            </a:br>
            <a:r>
              <a:rPr lang="id-ID" sz="1400" dirty="0" smtClean="0">
                <a:solidFill>
                  <a:schemeClr val="tx1"/>
                </a:solidFill>
                <a:latin typeface="Times New Roman" pitchFamily="18" charset="0"/>
                <a:cs typeface="Times New Roman" pitchFamily="18" charset="0"/>
              </a:rPr>
              <a:t>Rahmi </a:t>
            </a:r>
            <a:r>
              <a:rPr lang="id-ID" sz="1400" dirty="0">
                <a:solidFill>
                  <a:schemeClr val="tx1"/>
                </a:solidFill>
                <a:latin typeface="Times New Roman" pitchFamily="18" charset="0"/>
                <a:cs typeface="Times New Roman" pitchFamily="18" charset="0"/>
              </a:rPr>
              <a:t>maisarah </a:t>
            </a:r>
            <a:r>
              <a:rPr lang="id-ID" sz="1400" dirty="0" smtClean="0">
                <a:solidFill>
                  <a:schemeClr val="tx1"/>
                </a:solidFill>
                <a:latin typeface="Times New Roman" pitchFamily="18" charset="0"/>
                <a:cs typeface="Times New Roman" pitchFamily="18" charset="0"/>
              </a:rPr>
              <a:t>2110101109</a:t>
            </a:r>
            <a:br>
              <a:rPr lang="id-ID" sz="1400" dirty="0" smtClean="0">
                <a:solidFill>
                  <a:schemeClr val="tx1"/>
                </a:solidFill>
                <a:latin typeface="Times New Roman" pitchFamily="18" charset="0"/>
                <a:cs typeface="Times New Roman" pitchFamily="18" charset="0"/>
              </a:rPr>
            </a:br>
            <a:r>
              <a:rPr lang="id-ID" sz="1400" dirty="0" smtClean="0">
                <a:solidFill>
                  <a:schemeClr val="tx1"/>
                </a:solidFill>
                <a:latin typeface="Times New Roman" pitchFamily="18" charset="0"/>
                <a:cs typeface="Times New Roman" pitchFamily="18" charset="0"/>
              </a:rPr>
              <a:t>Cici </a:t>
            </a:r>
            <a:r>
              <a:rPr lang="id-ID" sz="1400" dirty="0">
                <a:solidFill>
                  <a:schemeClr val="tx1"/>
                </a:solidFill>
                <a:latin typeface="Times New Roman" pitchFamily="18" charset="0"/>
                <a:cs typeface="Times New Roman" pitchFamily="18" charset="0"/>
              </a:rPr>
              <a:t>Liara septi </a:t>
            </a:r>
            <a:r>
              <a:rPr lang="id-ID" sz="1400" dirty="0" smtClean="0">
                <a:solidFill>
                  <a:schemeClr val="tx1"/>
                </a:solidFill>
                <a:latin typeface="Times New Roman" pitchFamily="18" charset="0"/>
                <a:cs typeface="Times New Roman" pitchFamily="18" charset="0"/>
              </a:rPr>
              <a:t>2110101110</a:t>
            </a:r>
            <a:br>
              <a:rPr lang="id-ID" sz="1400" dirty="0" smtClean="0">
                <a:solidFill>
                  <a:schemeClr val="tx1"/>
                </a:solidFill>
                <a:latin typeface="Times New Roman" pitchFamily="18" charset="0"/>
                <a:cs typeface="Times New Roman" pitchFamily="18" charset="0"/>
              </a:rPr>
            </a:br>
            <a:r>
              <a:rPr lang="id-ID" sz="1400" dirty="0" smtClean="0">
                <a:solidFill>
                  <a:schemeClr val="tx1"/>
                </a:solidFill>
                <a:latin typeface="Times New Roman" pitchFamily="18" charset="0"/>
                <a:cs typeface="Times New Roman" pitchFamily="18" charset="0"/>
              </a:rPr>
              <a:t>Mariana </a:t>
            </a:r>
            <a:r>
              <a:rPr lang="id-ID" sz="1400" dirty="0">
                <a:solidFill>
                  <a:schemeClr val="tx1"/>
                </a:solidFill>
                <a:latin typeface="Times New Roman" pitchFamily="18" charset="0"/>
                <a:cs typeface="Times New Roman" pitchFamily="18" charset="0"/>
              </a:rPr>
              <a:t>Ulfa </a:t>
            </a:r>
            <a:r>
              <a:rPr lang="id-ID" sz="1400" dirty="0" smtClean="0">
                <a:solidFill>
                  <a:schemeClr val="tx1"/>
                </a:solidFill>
                <a:latin typeface="Times New Roman" pitchFamily="18" charset="0"/>
                <a:cs typeface="Times New Roman" pitchFamily="18" charset="0"/>
              </a:rPr>
              <a:t>2110101111</a:t>
            </a:r>
            <a:br>
              <a:rPr lang="id-ID" sz="1400" dirty="0" smtClean="0">
                <a:solidFill>
                  <a:schemeClr val="tx1"/>
                </a:solidFill>
                <a:latin typeface="Times New Roman" pitchFamily="18" charset="0"/>
                <a:cs typeface="Times New Roman" pitchFamily="18" charset="0"/>
              </a:rPr>
            </a:br>
            <a:r>
              <a:rPr lang="id-ID" sz="1400" dirty="0" smtClean="0">
                <a:solidFill>
                  <a:schemeClr val="tx1"/>
                </a:solidFill>
                <a:latin typeface="Times New Roman" pitchFamily="18" charset="0"/>
                <a:cs typeface="Times New Roman" pitchFamily="18" charset="0"/>
              </a:rPr>
              <a:t>Mufidah 2110101112</a:t>
            </a:r>
            <a:br>
              <a:rPr lang="id-ID" sz="1400" dirty="0" smtClean="0">
                <a:solidFill>
                  <a:schemeClr val="tx1"/>
                </a:solidFill>
                <a:latin typeface="Times New Roman" pitchFamily="18" charset="0"/>
                <a:cs typeface="Times New Roman" pitchFamily="18" charset="0"/>
              </a:rPr>
            </a:br>
            <a:r>
              <a:rPr lang="id-ID" sz="1400" dirty="0" smtClean="0">
                <a:solidFill>
                  <a:schemeClr val="tx1"/>
                </a:solidFill>
                <a:latin typeface="Times New Roman" pitchFamily="18" charset="0"/>
                <a:cs typeface="Times New Roman" pitchFamily="18" charset="0"/>
              </a:rPr>
              <a:t>Tiara </a:t>
            </a:r>
            <a:r>
              <a:rPr lang="id-ID" sz="1400" dirty="0">
                <a:solidFill>
                  <a:schemeClr val="tx1"/>
                </a:solidFill>
                <a:latin typeface="Times New Roman" pitchFamily="18" charset="0"/>
                <a:cs typeface="Times New Roman" pitchFamily="18" charset="0"/>
              </a:rPr>
              <a:t>Maharani </a:t>
            </a:r>
            <a:r>
              <a:rPr lang="id-ID" sz="1400" dirty="0" smtClean="0">
                <a:solidFill>
                  <a:schemeClr val="tx1"/>
                </a:solidFill>
                <a:latin typeface="Times New Roman" pitchFamily="18" charset="0"/>
                <a:cs typeface="Times New Roman" pitchFamily="18" charset="0"/>
              </a:rPr>
              <a:t>2110101113</a:t>
            </a:r>
            <a:br>
              <a:rPr lang="id-ID" sz="1400" dirty="0" smtClean="0">
                <a:solidFill>
                  <a:schemeClr val="tx1"/>
                </a:solidFill>
                <a:latin typeface="Times New Roman" pitchFamily="18" charset="0"/>
                <a:cs typeface="Times New Roman" pitchFamily="18" charset="0"/>
              </a:rPr>
            </a:br>
            <a:r>
              <a:rPr lang="id-ID" sz="1400" dirty="0" smtClean="0">
                <a:solidFill>
                  <a:schemeClr val="tx1"/>
                </a:solidFill>
                <a:latin typeface="Times New Roman" pitchFamily="18" charset="0"/>
                <a:cs typeface="Times New Roman" pitchFamily="18" charset="0"/>
              </a:rPr>
              <a:t>Salsa </a:t>
            </a:r>
            <a:r>
              <a:rPr lang="id-ID" sz="1400" dirty="0">
                <a:solidFill>
                  <a:schemeClr val="tx1"/>
                </a:solidFill>
                <a:latin typeface="Times New Roman" pitchFamily="18" charset="0"/>
                <a:cs typeface="Times New Roman" pitchFamily="18" charset="0"/>
              </a:rPr>
              <a:t>Alima Az Zahra Dewati Kais </a:t>
            </a:r>
            <a:r>
              <a:rPr lang="id-ID" sz="1400" dirty="0" smtClean="0">
                <a:solidFill>
                  <a:schemeClr val="tx1"/>
                </a:solidFill>
                <a:latin typeface="Times New Roman" pitchFamily="18" charset="0"/>
                <a:cs typeface="Times New Roman" pitchFamily="18" charset="0"/>
              </a:rPr>
              <a:t>2110101114</a:t>
            </a:r>
            <a:br>
              <a:rPr lang="id-ID" sz="1400" dirty="0" smtClean="0">
                <a:solidFill>
                  <a:schemeClr val="tx1"/>
                </a:solidFill>
                <a:latin typeface="Times New Roman" pitchFamily="18" charset="0"/>
                <a:cs typeface="Times New Roman" pitchFamily="18" charset="0"/>
              </a:rPr>
            </a:br>
            <a:r>
              <a:rPr lang="id-ID" sz="1400" dirty="0" smtClean="0">
                <a:solidFill>
                  <a:schemeClr val="tx1"/>
                </a:solidFill>
                <a:latin typeface="Times New Roman" pitchFamily="18" charset="0"/>
                <a:cs typeface="Times New Roman" pitchFamily="18" charset="0"/>
              </a:rPr>
              <a:t>Shofiyatul </a:t>
            </a:r>
            <a:r>
              <a:rPr lang="id-ID" sz="1400" dirty="0">
                <a:solidFill>
                  <a:schemeClr val="tx1"/>
                </a:solidFill>
                <a:latin typeface="Times New Roman" pitchFamily="18" charset="0"/>
                <a:cs typeface="Times New Roman" pitchFamily="18" charset="0"/>
              </a:rPr>
              <a:t>Azizah 2110101115</a:t>
            </a:r>
            <a:br>
              <a:rPr lang="id-ID" sz="1400" dirty="0">
                <a:solidFill>
                  <a:schemeClr val="tx1"/>
                </a:solidFill>
                <a:latin typeface="Times New Roman" pitchFamily="18" charset="0"/>
                <a:cs typeface="Times New Roman" pitchFamily="18" charset="0"/>
              </a:rPr>
            </a:br>
            <a:r>
              <a:rPr lang="id-ID" sz="1400" dirty="0">
                <a:solidFill>
                  <a:schemeClr val="tx1"/>
                </a:solidFill>
                <a:latin typeface="Times New Roman" pitchFamily="18" charset="0"/>
                <a:cs typeface="Times New Roman" pitchFamily="18" charset="0"/>
              </a:rPr>
              <a:t>Rohmah Ida Fitria </a:t>
            </a:r>
            <a:r>
              <a:rPr lang="id-ID" sz="1400" dirty="0" smtClean="0">
                <a:solidFill>
                  <a:schemeClr val="tx1"/>
                </a:solidFill>
                <a:latin typeface="Times New Roman" pitchFamily="18" charset="0"/>
                <a:cs typeface="Times New Roman" pitchFamily="18" charset="0"/>
              </a:rPr>
              <a:t>2110101116</a:t>
            </a:r>
            <a:br>
              <a:rPr lang="id-ID" sz="1400" dirty="0" smtClean="0">
                <a:solidFill>
                  <a:schemeClr val="tx1"/>
                </a:solidFill>
                <a:latin typeface="Times New Roman" pitchFamily="18" charset="0"/>
                <a:cs typeface="Times New Roman" pitchFamily="18" charset="0"/>
              </a:rPr>
            </a:br>
            <a:r>
              <a:rPr lang="id-ID" sz="1400" dirty="0" smtClean="0">
                <a:solidFill>
                  <a:schemeClr val="tx1"/>
                </a:solidFill>
                <a:latin typeface="Times New Roman" pitchFamily="18" charset="0"/>
                <a:cs typeface="Times New Roman" pitchFamily="18" charset="0"/>
              </a:rPr>
              <a:t>Sani </a:t>
            </a:r>
            <a:r>
              <a:rPr lang="id-ID" sz="1400" dirty="0">
                <a:solidFill>
                  <a:schemeClr val="tx1"/>
                </a:solidFill>
                <a:latin typeface="Times New Roman" pitchFamily="18" charset="0"/>
                <a:cs typeface="Times New Roman" pitchFamily="18" charset="0"/>
              </a:rPr>
              <a:t>Ulfa Widiyana </a:t>
            </a:r>
            <a:r>
              <a:rPr lang="id-ID" sz="1400" dirty="0" smtClean="0">
                <a:solidFill>
                  <a:schemeClr val="tx1"/>
                </a:solidFill>
                <a:latin typeface="Times New Roman" pitchFamily="18" charset="0"/>
                <a:cs typeface="Times New Roman" pitchFamily="18" charset="0"/>
              </a:rPr>
              <a:t>2110101117</a:t>
            </a:r>
            <a:br>
              <a:rPr lang="id-ID" sz="1400" dirty="0" smtClean="0">
                <a:solidFill>
                  <a:schemeClr val="tx1"/>
                </a:solidFill>
                <a:latin typeface="Times New Roman" pitchFamily="18" charset="0"/>
                <a:cs typeface="Times New Roman" pitchFamily="18" charset="0"/>
              </a:rPr>
            </a:br>
            <a:r>
              <a:rPr lang="id-ID" sz="1400" dirty="0" smtClean="0">
                <a:solidFill>
                  <a:schemeClr val="tx1"/>
                </a:solidFill>
                <a:latin typeface="Times New Roman" pitchFamily="18" charset="0"/>
                <a:cs typeface="Times New Roman" pitchFamily="18" charset="0"/>
              </a:rPr>
              <a:t>Suci </a:t>
            </a:r>
            <a:r>
              <a:rPr lang="id-ID" sz="1400" dirty="0">
                <a:solidFill>
                  <a:schemeClr val="tx1"/>
                </a:solidFill>
                <a:latin typeface="Times New Roman" pitchFamily="18" charset="0"/>
                <a:cs typeface="Times New Roman" pitchFamily="18" charset="0"/>
              </a:rPr>
              <a:t>Ramadhinna </a:t>
            </a:r>
            <a:r>
              <a:rPr lang="id-ID" sz="1400" dirty="0" smtClean="0">
                <a:solidFill>
                  <a:schemeClr val="tx1"/>
                </a:solidFill>
                <a:latin typeface="Times New Roman" pitchFamily="18" charset="0"/>
                <a:cs typeface="Times New Roman" pitchFamily="18" charset="0"/>
              </a:rPr>
              <a:t>2110101118</a:t>
            </a:r>
            <a:br>
              <a:rPr lang="id-ID" sz="1400" dirty="0" smtClean="0">
                <a:solidFill>
                  <a:schemeClr val="tx1"/>
                </a:solidFill>
                <a:latin typeface="Times New Roman" pitchFamily="18" charset="0"/>
                <a:cs typeface="Times New Roman" pitchFamily="18" charset="0"/>
              </a:rPr>
            </a:br>
            <a:r>
              <a:rPr lang="id-ID" sz="1400" dirty="0" smtClean="0">
                <a:solidFill>
                  <a:schemeClr val="tx1"/>
                </a:solidFill>
                <a:latin typeface="Times New Roman" pitchFamily="18" charset="0"/>
                <a:cs typeface="Times New Roman" pitchFamily="18" charset="0"/>
              </a:rPr>
              <a:t>Khusnul </a:t>
            </a:r>
            <a:r>
              <a:rPr lang="id-ID" sz="1400" dirty="0">
                <a:solidFill>
                  <a:schemeClr val="tx1"/>
                </a:solidFill>
                <a:latin typeface="Times New Roman" pitchFamily="18" charset="0"/>
                <a:cs typeface="Times New Roman" pitchFamily="18" charset="0"/>
              </a:rPr>
              <a:t>Hotimah </a:t>
            </a:r>
            <a:r>
              <a:rPr lang="id-ID" sz="1400" dirty="0" smtClean="0">
                <a:solidFill>
                  <a:schemeClr val="tx1"/>
                </a:solidFill>
                <a:latin typeface="Times New Roman" pitchFamily="18" charset="0"/>
                <a:cs typeface="Times New Roman" pitchFamily="18" charset="0"/>
              </a:rPr>
              <a:t>2110101119</a:t>
            </a:r>
            <a:br>
              <a:rPr lang="id-ID" sz="1400" dirty="0" smtClean="0">
                <a:solidFill>
                  <a:schemeClr val="tx1"/>
                </a:solidFill>
                <a:latin typeface="Times New Roman" pitchFamily="18" charset="0"/>
                <a:cs typeface="Times New Roman" pitchFamily="18" charset="0"/>
              </a:rPr>
            </a:br>
            <a:r>
              <a:rPr lang="id-ID" sz="1400" dirty="0" smtClean="0">
                <a:solidFill>
                  <a:schemeClr val="tx1"/>
                </a:solidFill>
                <a:latin typeface="Times New Roman" pitchFamily="18" charset="0"/>
                <a:cs typeface="Times New Roman" pitchFamily="18" charset="0"/>
              </a:rPr>
              <a:t>Eva </a:t>
            </a:r>
            <a:r>
              <a:rPr lang="id-ID" sz="1400" dirty="0">
                <a:solidFill>
                  <a:schemeClr val="tx1"/>
                </a:solidFill>
                <a:latin typeface="Times New Roman" pitchFamily="18" charset="0"/>
                <a:cs typeface="Times New Roman" pitchFamily="18" charset="0"/>
              </a:rPr>
              <a:t>Novita </a:t>
            </a:r>
            <a:r>
              <a:rPr lang="id-ID" sz="1400" dirty="0" smtClean="0">
                <a:solidFill>
                  <a:schemeClr val="tx1"/>
                </a:solidFill>
                <a:latin typeface="Times New Roman" pitchFamily="18" charset="0"/>
                <a:cs typeface="Times New Roman" pitchFamily="18" charset="0"/>
              </a:rPr>
              <a:t>2110101120</a:t>
            </a:r>
            <a:br>
              <a:rPr lang="id-ID" sz="1400" dirty="0" smtClean="0">
                <a:solidFill>
                  <a:schemeClr val="tx1"/>
                </a:solidFill>
                <a:latin typeface="Times New Roman" pitchFamily="18" charset="0"/>
                <a:cs typeface="Times New Roman" pitchFamily="18" charset="0"/>
              </a:rPr>
            </a:br>
            <a:r>
              <a:rPr lang="id-ID" sz="1400" dirty="0" smtClean="0">
                <a:solidFill>
                  <a:schemeClr val="tx1"/>
                </a:solidFill>
                <a:latin typeface="Times New Roman" pitchFamily="18" charset="0"/>
                <a:cs typeface="Times New Roman" pitchFamily="18" charset="0"/>
              </a:rPr>
              <a:t>Adinda </a:t>
            </a:r>
            <a:r>
              <a:rPr lang="id-ID" sz="1400" dirty="0">
                <a:solidFill>
                  <a:schemeClr val="tx1"/>
                </a:solidFill>
                <a:latin typeface="Times New Roman" pitchFamily="18" charset="0"/>
                <a:cs typeface="Times New Roman" pitchFamily="18" charset="0"/>
              </a:rPr>
              <a:t>helminiya Putri </a:t>
            </a:r>
            <a:r>
              <a:rPr lang="id-ID" sz="1400" dirty="0" smtClean="0">
                <a:solidFill>
                  <a:schemeClr val="tx1"/>
                </a:solidFill>
                <a:latin typeface="Times New Roman" pitchFamily="18" charset="0"/>
                <a:cs typeface="Times New Roman" pitchFamily="18" charset="0"/>
              </a:rPr>
              <a:t>2110101121</a:t>
            </a:r>
            <a:br>
              <a:rPr lang="id-ID" sz="1400" dirty="0" smtClean="0">
                <a:solidFill>
                  <a:schemeClr val="tx1"/>
                </a:solidFill>
                <a:latin typeface="Times New Roman" pitchFamily="18" charset="0"/>
                <a:cs typeface="Times New Roman" pitchFamily="18" charset="0"/>
              </a:rPr>
            </a:br>
            <a:r>
              <a:rPr lang="id-ID" sz="1400" dirty="0" smtClean="0">
                <a:solidFill>
                  <a:schemeClr val="tx1"/>
                </a:solidFill>
                <a:latin typeface="Times New Roman" pitchFamily="18" charset="0"/>
                <a:cs typeface="Times New Roman" pitchFamily="18" charset="0"/>
              </a:rPr>
              <a:t>Novia </a:t>
            </a:r>
            <a:r>
              <a:rPr lang="id-ID" sz="1400" dirty="0">
                <a:solidFill>
                  <a:schemeClr val="tx1"/>
                </a:solidFill>
                <a:latin typeface="Times New Roman" pitchFamily="18" charset="0"/>
                <a:cs typeface="Times New Roman" pitchFamily="18" charset="0"/>
              </a:rPr>
              <a:t>Indri Lestari 2110101122</a:t>
            </a:r>
            <a:r>
              <a:rPr lang="id-ID" sz="1400" dirty="0" smtClean="0">
                <a:solidFill>
                  <a:schemeClr val="tx1"/>
                </a:solidFill>
                <a:latin typeface="Times New Roman" pitchFamily="18" charset="0"/>
                <a:cs typeface="Times New Roman" pitchFamily="18" charset="0"/>
              </a:rPr>
              <a:t/>
            </a:r>
            <a:br>
              <a:rPr lang="id-ID" sz="1400" dirty="0" smtClean="0">
                <a:solidFill>
                  <a:schemeClr val="tx1"/>
                </a:solidFill>
                <a:latin typeface="Times New Roman" pitchFamily="18" charset="0"/>
                <a:cs typeface="Times New Roman" pitchFamily="18" charset="0"/>
              </a:rPr>
            </a:br>
            <a:endParaRPr lang="id-ID" sz="1400"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611560" y="548680"/>
            <a:ext cx="8077200" cy="576064"/>
          </a:xfrm>
        </p:spPr>
        <p:txBody>
          <a:bodyPr>
            <a:noAutofit/>
          </a:bodyPr>
          <a:lstStyle/>
          <a:p>
            <a:pPr algn="ctr"/>
            <a:r>
              <a:rPr lang="it-IT" sz="3200" dirty="0">
                <a:latin typeface="Algerian" pitchFamily="82" charset="0"/>
              </a:rPr>
              <a:t>ADAPTASI FISIOLOGI PADA MASA PERSALINAN</a:t>
            </a:r>
            <a:endParaRPr lang="id-ID" sz="3200" dirty="0">
              <a:latin typeface="Algerian" pitchFamily="82" charset="0"/>
            </a:endParaRPr>
          </a:p>
        </p:txBody>
      </p:sp>
    </p:spTree>
    <p:extLst>
      <p:ext uri="{BB962C8B-B14F-4D97-AF65-F5344CB8AC3E}">
        <p14:creationId xmlns:p14="http://schemas.microsoft.com/office/powerpoint/2010/main" val="7738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dirty="0" err="1"/>
              <a:t>P</a:t>
            </a:r>
            <a:r>
              <a:rPr lang="es-ES" dirty="0" err="1" smtClean="0"/>
              <a:t>enyebab</a:t>
            </a:r>
            <a:r>
              <a:rPr lang="es-ES" dirty="0" smtClean="0"/>
              <a:t> </a:t>
            </a:r>
            <a:r>
              <a:rPr lang="es-ES" dirty="0"/>
              <a:t>dan cara </a:t>
            </a:r>
            <a:r>
              <a:rPr lang="es-ES" dirty="0" err="1"/>
              <a:t>mengatasi</a:t>
            </a:r>
            <a:r>
              <a:rPr lang="es-ES" dirty="0"/>
              <a:t> </a:t>
            </a:r>
            <a:r>
              <a:rPr lang="es-ES" dirty="0" err="1"/>
              <a:t>kecemasan</a:t>
            </a:r>
            <a:r>
              <a:rPr lang="es-ES" dirty="0"/>
              <a:t>  pada </a:t>
            </a:r>
            <a:r>
              <a:rPr lang="es-ES" dirty="0" err="1"/>
              <a:t>proses</a:t>
            </a:r>
            <a:r>
              <a:rPr lang="es-ES" dirty="0"/>
              <a:t> </a:t>
            </a:r>
            <a:r>
              <a:rPr lang="es-ES" dirty="0" err="1"/>
              <a:t>persalinan</a:t>
            </a:r>
            <a:endParaRPr lang="id-ID"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v"/>
            </a:pPr>
            <a:r>
              <a:rPr lang="id-ID" dirty="0" smtClean="0"/>
              <a:t>Umur </a:t>
            </a:r>
            <a:r>
              <a:rPr lang="id-ID" dirty="0"/>
              <a:t>: Usia reproduksi yang optimal bagi seorang ibu untuk hamil adalah 20-35 tahun karena pada usia tersebut rahim sudah siap menerima kehamilan, mental sudah matang, dan mampu merawat </a:t>
            </a:r>
            <a:r>
              <a:rPr lang="id-ID" dirty="0" smtClean="0"/>
              <a:t>dirinya</a:t>
            </a:r>
          </a:p>
          <a:p>
            <a:pPr>
              <a:buFont typeface="Wingdings" pitchFamily="2" charset="2"/>
              <a:buChar char="v"/>
            </a:pPr>
            <a:r>
              <a:rPr lang="id-ID" dirty="0" smtClean="0"/>
              <a:t>Pendidikan </a:t>
            </a:r>
            <a:r>
              <a:rPr lang="id-ID" dirty="0"/>
              <a:t>: Eliminasi pandangan negatif ibu terhadap masalah hidup (kehamilan dan menantikan persalinan) dapat terjadi karena </a:t>
            </a:r>
            <a:r>
              <a:rPr lang="id-ID" dirty="0" smtClean="0"/>
              <a:t>pendidikan</a:t>
            </a:r>
          </a:p>
          <a:p>
            <a:pPr>
              <a:buFont typeface="Wingdings" pitchFamily="2" charset="2"/>
              <a:buChar char="v"/>
            </a:pPr>
            <a:r>
              <a:rPr lang="id-ID" dirty="0" smtClean="0"/>
              <a:t>Pekerjaan </a:t>
            </a:r>
            <a:r>
              <a:rPr lang="id-ID" dirty="0"/>
              <a:t>: Karakteristik pekerjaan seseorang dapat mencerminkan pendapatan, status sosial, pendidikan, status sosial ekonomi, risiko cedera atau masalah kesehatan dalam suatu kelompok </a:t>
            </a:r>
            <a:r>
              <a:rPr lang="id-ID" dirty="0" smtClean="0"/>
              <a:t>populasi</a:t>
            </a:r>
          </a:p>
          <a:p>
            <a:pPr>
              <a:buFont typeface="Wingdings" pitchFamily="2" charset="2"/>
              <a:buChar char="v"/>
            </a:pPr>
            <a:r>
              <a:rPr lang="id-ID" dirty="0" smtClean="0"/>
              <a:t>Status </a:t>
            </a:r>
            <a:r>
              <a:rPr lang="id-ID" dirty="0"/>
              <a:t>Kehamilan : Semakin tua kehamilan, maka perhatian dan pikiran ibu hamil mulai tertuju pada sesuatu yang dianggap klimaks, sehingga kecemasan dan ketakutan yang dialami ibu hamil akan semakin intensif saat menjelang persalinan</a:t>
            </a:r>
          </a:p>
          <a:p>
            <a:pPr marL="118872" indent="0">
              <a:buNone/>
            </a:pPr>
            <a:endParaRPr lang="id-ID" dirty="0"/>
          </a:p>
        </p:txBody>
      </p:sp>
    </p:spTree>
    <p:extLst>
      <p:ext uri="{BB962C8B-B14F-4D97-AF65-F5344CB8AC3E}">
        <p14:creationId xmlns:p14="http://schemas.microsoft.com/office/powerpoint/2010/main" val="2662721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Kesimpulan</a:t>
            </a:r>
            <a:endParaRPr lang="id-ID" dirty="0"/>
          </a:p>
        </p:txBody>
      </p:sp>
      <p:sp>
        <p:nvSpPr>
          <p:cNvPr id="3" name="Content Placeholder 2"/>
          <p:cNvSpPr>
            <a:spLocks noGrp="1"/>
          </p:cNvSpPr>
          <p:nvPr>
            <p:ph idx="1"/>
          </p:nvPr>
        </p:nvSpPr>
        <p:spPr/>
        <p:txBody>
          <a:bodyPr>
            <a:normAutofit fontScale="92500" lnSpcReduction="20000"/>
          </a:bodyPr>
          <a:lstStyle/>
          <a:p>
            <a:pPr marL="118872" indent="0" algn="just">
              <a:buNone/>
            </a:pPr>
            <a:r>
              <a:rPr lang="id-ID" dirty="0" smtClean="0"/>
              <a:t>	Tenaga </a:t>
            </a:r>
            <a:r>
              <a:rPr lang="id-ID" dirty="0"/>
              <a:t>utama pada persalinan adalah tenaga atau kekuatan yang dihasilkan oleh kontraksi dan retraksi otot-otot rahim.contohnya kontraksi, Kontraksi adalah gerakan memendek dan menebal otot-otot rahim yang terjadi untuk sementara waktu. Kontraksi ini terjadi diluar kesadaran di bawah pengendalian sistem saraf simpatik dan secara tidak langsung mungkin dipengaruhi oleh sistem endokrin. Kontraksi uterus yang kuat seperti pada bagian akhir kala I persalinan memberikan tekanan intra uteri sebesar 45 mmHg.</a:t>
            </a:r>
          </a:p>
        </p:txBody>
      </p:sp>
    </p:spTree>
    <p:extLst>
      <p:ext uri="{BB962C8B-B14F-4D97-AF65-F5344CB8AC3E}">
        <p14:creationId xmlns:p14="http://schemas.microsoft.com/office/powerpoint/2010/main" val="2641478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Daftar Pustaka</a:t>
            </a:r>
            <a:endParaRPr lang="id-ID" dirty="0"/>
          </a:p>
        </p:txBody>
      </p:sp>
      <p:sp>
        <p:nvSpPr>
          <p:cNvPr id="3" name="Content Placeholder 2"/>
          <p:cNvSpPr>
            <a:spLocks noGrp="1"/>
          </p:cNvSpPr>
          <p:nvPr>
            <p:ph idx="1"/>
          </p:nvPr>
        </p:nvSpPr>
        <p:spPr/>
        <p:txBody>
          <a:bodyPr>
            <a:noAutofit/>
          </a:bodyPr>
          <a:lstStyle/>
          <a:p>
            <a:pPr algn="just">
              <a:buFont typeface="Arial" pitchFamily="34" charset="0"/>
              <a:buChar char="•"/>
            </a:pPr>
            <a:r>
              <a:rPr lang="id-ID" sz="2000" dirty="0"/>
              <a:t>Hidayat, Syaifurrahman. Kecemasan Ibu Hamil Dalam Menghadapi Proses Persalinan. Jurnal Kesehatan Wiraraja Medika. 67-72</a:t>
            </a:r>
            <a:r>
              <a:rPr lang="id-ID" sz="2000" dirty="0" smtClean="0"/>
              <a:t>.</a:t>
            </a:r>
          </a:p>
          <a:p>
            <a:pPr algn="just">
              <a:buFont typeface="Arial" pitchFamily="34" charset="0"/>
              <a:buChar char="•"/>
            </a:pPr>
            <a:r>
              <a:rPr lang="id-ID" sz="2000" dirty="0" smtClean="0"/>
              <a:t>Kristianingrum</a:t>
            </a:r>
            <a:r>
              <a:rPr lang="id-ID" sz="2000" dirty="0"/>
              <a:t>, D. Y. (2020). PENGARUH RANGSANGAN PUTING SUSU DENGAN PEMBUKAAN SERVIKS . Jurnal Kebidanan, </a:t>
            </a:r>
            <a:r>
              <a:rPr lang="id-ID" sz="2000" dirty="0" smtClean="0"/>
              <a:t>51-56.</a:t>
            </a:r>
          </a:p>
          <a:p>
            <a:pPr algn="just">
              <a:buFont typeface="Arial" pitchFamily="34" charset="0"/>
              <a:buChar char="•"/>
            </a:pPr>
            <a:r>
              <a:rPr lang="id-ID" sz="2000" dirty="0" smtClean="0"/>
              <a:t>Putri </a:t>
            </a:r>
            <a:r>
              <a:rPr lang="id-ID" sz="2000" dirty="0"/>
              <a:t>Larosa. (2009) Perbedaaan lama persalinan, Surakarta,  Jurnal ilmu </a:t>
            </a:r>
            <a:r>
              <a:rPr lang="id-ID" sz="2000" dirty="0" smtClean="0"/>
              <a:t>kebidanan</a:t>
            </a:r>
          </a:p>
          <a:p>
            <a:pPr algn="just">
              <a:buFont typeface="Arial" pitchFamily="34" charset="0"/>
              <a:buChar char="•"/>
            </a:pPr>
            <a:r>
              <a:rPr lang="id-ID" sz="2000" dirty="0" smtClean="0"/>
              <a:t>Srinalesti </a:t>
            </a:r>
            <a:r>
              <a:rPr lang="id-ID" sz="2000" dirty="0"/>
              <a:t>Mahanani, D. N. (2015). PERAWATAN ORGAN REPRODUKSI DAN KEJADIAN KEPUTIHAN . Jurnal Stikes, 136-154.</a:t>
            </a:r>
          </a:p>
        </p:txBody>
      </p:sp>
    </p:spTree>
    <p:extLst>
      <p:ext uri="{BB962C8B-B14F-4D97-AF65-F5344CB8AC3E}">
        <p14:creationId xmlns:p14="http://schemas.microsoft.com/office/powerpoint/2010/main" val="363017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lstStyle/>
          <a:p>
            <a:pPr marL="118872" indent="0" algn="ctr">
              <a:buNone/>
            </a:pPr>
            <a:endParaRPr lang="id-ID" dirty="0" smtClean="0">
              <a:latin typeface="Algerian" pitchFamily="82" charset="0"/>
            </a:endParaRPr>
          </a:p>
          <a:p>
            <a:pPr marL="118872" indent="0" algn="ctr">
              <a:buNone/>
            </a:pPr>
            <a:endParaRPr lang="id-ID" dirty="0">
              <a:latin typeface="Algerian" pitchFamily="82" charset="0"/>
            </a:endParaRPr>
          </a:p>
          <a:p>
            <a:pPr marL="118872" indent="0" algn="ctr">
              <a:buNone/>
            </a:pPr>
            <a:endParaRPr lang="id-ID" dirty="0" smtClean="0">
              <a:latin typeface="Algerian" pitchFamily="82" charset="0"/>
            </a:endParaRPr>
          </a:p>
          <a:p>
            <a:pPr marL="118872" indent="0" algn="ctr">
              <a:buNone/>
            </a:pPr>
            <a:r>
              <a:rPr lang="id-ID" dirty="0" smtClean="0">
                <a:latin typeface="Algerian" pitchFamily="82" charset="0"/>
              </a:rPr>
              <a:t>Terimakasih....</a:t>
            </a:r>
            <a:endParaRPr lang="id-ID" dirty="0">
              <a:latin typeface="Algerian" pitchFamily="82" charset="0"/>
            </a:endParaRPr>
          </a:p>
        </p:txBody>
      </p:sp>
    </p:spTree>
    <p:extLst>
      <p:ext uri="{BB962C8B-B14F-4D97-AF65-F5344CB8AC3E}">
        <p14:creationId xmlns:p14="http://schemas.microsoft.com/office/powerpoint/2010/main" val="1412685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PENDAHULUAN</a:t>
            </a:r>
            <a:endParaRPr lang="id-ID" dirty="0"/>
          </a:p>
        </p:txBody>
      </p:sp>
      <p:sp>
        <p:nvSpPr>
          <p:cNvPr id="3" name="Content Placeholder 2"/>
          <p:cNvSpPr>
            <a:spLocks noGrp="1"/>
          </p:cNvSpPr>
          <p:nvPr>
            <p:ph idx="1"/>
          </p:nvPr>
        </p:nvSpPr>
        <p:spPr/>
        <p:txBody>
          <a:bodyPr>
            <a:normAutofit fontScale="92500" lnSpcReduction="20000"/>
          </a:bodyPr>
          <a:lstStyle/>
          <a:p>
            <a:pPr marL="118872" indent="0">
              <a:buNone/>
            </a:pPr>
            <a:r>
              <a:rPr lang="id-ID" dirty="0"/>
              <a:t>Kehamilan merupakan suatu hal yang paling menyenangkan bagi seorang wanita pada umumnya. Kehamilan juga merupakan salah satu cara untuk mencapai kesempurnaan seorang ibu. Selama proses pertumbuhan dan perkembangan kehamilan, seorang ibu harus mampu untuk beradaptasi terhadap perubahan yang terjadi baik fisik maupun psikologisnya. Proses perubahan yang terjadi akan menyebabkan terjadinya ketidakseimbangan hormon estrogen dan progesteron yang ada di dalam tubuh ibu selama kehamilan.</a:t>
            </a:r>
          </a:p>
        </p:txBody>
      </p:sp>
    </p:spTree>
    <p:extLst>
      <p:ext uri="{BB962C8B-B14F-4D97-AF65-F5344CB8AC3E}">
        <p14:creationId xmlns:p14="http://schemas.microsoft.com/office/powerpoint/2010/main" val="1538672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dirty="0"/>
              <a:t>Penyebab keluarnya lendir dari kemaluan ibu hamil</a:t>
            </a:r>
          </a:p>
        </p:txBody>
      </p:sp>
      <p:sp>
        <p:nvSpPr>
          <p:cNvPr id="3" name="Content Placeholder 2"/>
          <p:cNvSpPr>
            <a:spLocks noGrp="1"/>
          </p:cNvSpPr>
          <p:nvPr>
            <p:ph idx="1"/>
          </p:nvPr>
        </p:nvSpPr>
        <p:spPr/>
        <p:txBody>
          <a:bodyPr>
            <a:normAutofit fontScale="92500" lnSpcReduction="20000"/>
          </a:bodyPr>
          <a:lstStyle/>
          <a:p>
            <a:pPr marL="118872" indent="0" algn="just">
              <a:buNone/>
            </a:pPr>
            <a:r>
              <a:rPr lang="id-ID" dirty="0" smtClean="0"/>
              <a:t>	</a:t>
            </a:r>
          </a:p>
          <a:p>
            <a:pPr marL="118872" indent="0" algn="just">
              <a:buNone/>
            </a:pPr>
            <a:r>
              <a:rPr lang="id-ID" dirty="0" smtClean="0"/>
              <a:t>	Ibu </a:t>
            </a:r>
            <a:r>
              <a:rPr lang="id-ID" dirty="0"/>
              <a:t>hamil sangat rentan terhadap infeksi, karena daya tahan ibu hamil menurun dan meningkatkan kebutuhan metabolisme (Elisabeth, 2015). Ibu hamil cenderung akan mengalami gangguan keputihan lebih sering daripada tidak sedang hamil (Nurian, 2013). Leukorea atau Fluor Albus (Keputihan) merupakan tanda dan gejala yang terjadinya pengeluaran cairan dari alat kelamin wanita yang tidak berupa darah (Eva. 2010). </a:t>
            </a:r>
          </a:p>
        </p:txBody>
      </p:sp>
    </p:spTree>
    <p:extLst>
      <p:ext uri="{BB962C8B-B14F-4D97-AF65-F5344CB8AC3E}">
        <p14:creationId xmlns:p14="http://schemas.microsoft.com/office/powerpoint/2010/main" val="913756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dirty="0"/>
              <a:t>Penyebab keluarnya lendir dari kemaluan ibu hamil</a:t>
            </a:r>
          </a:p>
        </p:txBody>
      </p:sp>
      <p:sp>
        <p:nvSpPr>
          <p:cNvPr id="3" name="Content Placeholder 2"/>
          <p:cNvSpPr>
            <a:spLocks noGrp="1"/>
          </p:cNvSpPr>
          <p:nvPr>
            <p:ph idx="1"/>
          </p:nvPr>
        </p:nvSpPr>
        <p:spPr/>
        <p:txBody>
          <a:bodyPr>
            <a:normAutofit fontScale="62500" lnSpcReduction="20000"/>
          </a:bodyPr>
          <a:lstStyle/>
          <a:p>
            <a:pPr marL="118872" indent="0" algn="just">
              <a:buNone/>
            </a:pPr>
            <a:r>
              <a:rPr lang="id-ID" dirty="0" smtClean="0"/>
              <a:t>	Kejadian </a:t>
            </a:r>
            <a:r>
              <a:rPr lang="id-ID" dirty="0"/>
              <a:t>Keputihan pada Ibu Hamil Keputihan terbagi menjadi dua macam yaitu keputihan fisiologis terjadi karena saat terangsang, hamil, kelelahan, stress. Cairan keputihan ini jernih, tidak berbau dan tidak menyebabkan rasa gatal sedangkan keputihan patologis terjadi karena kuman penyakit yang menginfeksi vagina seperti jamur Candida albicans, Trichomoniasis, E.Coli, Staphylococcus, Treponema Pallidum, Condyloma acuminata dan herpes serta luka di daerah vagina (Eva, 2010). Keputihan pada ibu hamil sering disebabkan karena jamur, karena pada masa kehamilan vagina menjadi kaya dengan kandunganglukosa yang disebut glikogen, dan ini merupakan makanan baik untuk tumbuhnya kuman Candida. Faktor pemicu keputihan lainnya adalah ketidakseimbangan hormon estrogen, status nutrisi, rangsangan seksual, stress (Riama, 2013</a:t>
            </a:r>
            <a:r>
              <a:rPr lang="id-ID" dirty="0" smtClean="0"/>
              <a:t>).</a:t>
            </a:r>
          </a:p>
          <a:p>
            <a:pPr marL="118872" indent="0" algn="just">
              <a:buNone/>
            </a:pPr>
            <a:r>
              <a:rPr lang="id-ID" dirty="0" smtClean="0"/>
              <a:t>	Keputihan </a:t>
            </a:r>
            <a:r>
              <a:rPr lang="id-ID" dirty="0"/>
              <a:t>pada ibu hamil adalah hal yang wajar, karena selama proses kehamilan terjadi peningkatan hormon progresteron dan estrogen. Jika keputihan tidak segera di atasi akan menjadi keputihan patologis yang bisa berakibat buruk pada janin misalnya perlunakan pada leher rahim dan akan timbul kontraksi sebelum waktunya</a:t>
            </a:r>
          </a:p>
        </p:txBody>
      </p:sp>
    </p:spTree>
    <p:extLst>
      <p:ext uri="{BB962C8B-B14F-4D97-AF65-F5344CB8AC3E}">
        <p14:creationId xmlns:p14="http://schemas.microsoft.com/office/powerpoint/2010/main" val="1976566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dirty="0" smtClean="0"/>
              <a:t>Y</a:t>
            </a:r>
            <a:r>
              <a:rPr lang="fi-FI" dirty="0" smtClean="0"/>
              <a:t>ang </a:t>
            </a:r>
            <a:r>
              <a:rPr lang="fi-FI" dirty="0"/>
              <a:t>bisa di lakukan jika pasien merasa kontraksi</a:t>
            </a:r>
            <a:endParaRPr lang="id-ID" dirty="0"/>
          </a:p>
        </p:txBody>
      </p:sp>
      <p:sp>
        <p:nvSpPr>
          <p:cNvPr id="3" name="Content Placeholder 2"/>
          <p:cNvSpPr>
            <a:spLocks noGrp="1"/>
          </p:cNvSpPr>
          <p:nvPr>
            <p:ph idx="1"/>
          </p:nvPr>
        </p:nvSpPr>
        <p:spPr/>
        <p:txBody>
          <a:bodyPr>
            <a:normAutofit fontScale="62500" lnSpcReduction="20000"/>
          </a:bodyPr>
          <a:lstStyle/>
          <a:p>
            <a:pPr marL="118872" indent="0">
              <a:buNone/>
            </a:pPr>
            <a:r>
              <a:rPr lang="id-ID" dirty="0"/>
              <a:t>Saat-saat kontraksi seperti ini ibu hamil akan merasa sangat tidak nyaman, degdegan, dan khawatir, terutama bagi yang baru pertama melahirkan. Namun, nyeri akibat kontraksi ini bisa sedikit dikurangi dengan beberapa cara</a:t>
            </a:r>
            <a:r>
              <a:rPr lang="id-ID" dirty="0" smtClean="0"/>
              <a:t>:</a:t>
            </a:r>
          </a:p>
          <a:p>
            <a:pPr>
              <a:buFont typeface="Wingdings" pitchFamily="2" charset="2"/>
              <a:buChar char="v"/>
            </a:pPr>
            <a:r>
              <a:rPr lang="id-ID" dirty="0" smtClean="0"/>
              <a:t>Membenamkan </a:t>
            </a:r>
            <a:r>
              <a:rPr lang="id-ID" dirty="0"/>
              <a:t>diri di air : Berendam di dalam air hangat menjelang persalinan cukup efektif mengurangi nyeri. Kondisi tanpa berat saat duduk di bathtub akan mengurangi tekanan dan rasa sakit, sementara hangatnya air akan melunakkan dan menenangkan </a:t>
            </a:r>
            <a:r>
              <a:rPr lang="id-ID" dirty="0" smtClean="0"/>
              <a:t>otot-otot.</a:t>
            </a:r>
          </a:p>
          <a:p>
            <a:pPr>
              <a:buFont typeface="Wingdings" pitchFamily="2" charset="2"/>
              <a:buChar char="v"/>
            </a:pPr>
            <a:r>
              <a:rPr lang="id-ID" dirty="0" smtClean="0"/>
              <a:t>Ubah </a:t>
            </a:r>
            <a:r>
              <a:rPr lang="id-ID" dirty="0"/>
              <a:t>posisi Anda : Anda perlu mencoba posisi yang tidak menentang gravitasi, seperti membuka panggul. Caranya, duduklah bersandar di dinding, di sandaran kursi, atau pada tubuh </a:t>
            </a:r>
            <a:r>
              <a:rPr lang="id-ID" dirty="0" smtClean="0"/>
              <a:t>suami</a:t>
            </a:r>
          </a:p>
          <a:p>
            <a:pPr>
              <a:buFont typeface="Wingdings" pitchFamily="2" charset="2"/>
              <a:buChar char="v"/>
            </a:pPr>
            <a:r>
              <a:rPr lang="id-ID" dirty="0" smtClean="0"/>
              <a:t>Lakukan </a:t>
            </a:r>
            <a:r>
              <a:rPr lang="id-ID" dirty="0"/>
              <a:t>pijatan : Pemijatan yang baik jika dilakukan dengan tekanan yang konsisten dan mengarah ke </a:t>
            </a:r>
            <a:r>
              <a:rPr lang="id-ID" dirty="0" smtClean="0"/>
              <a:t>bawah.</a:t>
            </a:r>
          </a:p>
          <a:p>
            <a:pPr>
              <a:buFont typeface="Wingdings" pitchFamily="2" charset="2"/>
              <a:buChar char="v"/>
            </a:pPr>
            <a:r>
              <a:rPr lang="id-ID" dirty="0" smtClean="0"/>
              <a:t>Lakukan </a:t>
            </a:r>
            <a:r>
              <a:rPr lang="id-ID" dirty="0"/>
              <a:t>afirmasi : Rasa takut akan sesuatu yang belum tentu terjadi akan meningkatkan persepsi nyeri. Anda bisa mengucapkan kalimat-kalimat afirmasi, yang menyatakan bahwa melahirkan adalah proses alami yang bisa dilakukan semua perempuan. </a:t>
            </a:r>
            <a:endParaRPr lang="id-ID" dirty="0" smtClean="0"/>
          </a:p>
          <a:p>
            <a:pPr>
              <a:buFont typeface="Wingdings" pitchFamily="2" charset="2"/>
              <a:buChar char="v"/>
            </a:pPr>
            <a:r>
              <a:rPr lang="id-ID" dirty="0" smtClean="0"/>
              <a:t>Pikirkan </a:t>
            </a:r>
            <a:r>
              <a:rPr lang="id-ID" dirty="0"/>
              <a:t>hal-hal yang menyenangkan</a:t>
            </a:r>
          </a:p>
        </p:txBody>
      </p:sp>
    </p:spTree>
    <p:extLst>
      <p:ext uri="{BB962C8B-B14F-4D97-AF65-F5344CB8AC3E}">
        <p14:creationId xmlns:p14="http://schemas.microsoft.com/office/powerpoint/2010/main" val="3910778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dirty="0"/>
              <a:t>Cara untuk mempercepat proses pembukaan</a:t>
            </a:r>
          </a:p>
        </p:txBody>
      </p:sp>
      <p:sp>
        <p:nvSpPr>
          <p:cNvPr id="3" name="Content Placeholder 2"/>
          <p:cNvSpPr>
            <a:spLocks noGrp="1"/>
          </p:cNvSpPr>
          <p:nvPr>
            <p:ph idx="1"/>
          </p:nvPr>
        </p:nvSpPr>
        <p:spPr/>
        <p:txBody>
          <a:bodyPr>
            <a:normAutofit fontScale="85000" lnSpcReduction="20000"/>
          </a:bodyPr>
          <a:lstStyle/>
          <a:p>
            <a:pPr marL="118872" indent="0" algn="just">
              <a:buNone/>
            </a:pPr>
            <a:r>
              <a:rPr lang="id-ID" dirty="0" smtClean="0"/>
              <a:t>	Pada </a:t>
            </a:r>
            <a:r>
              <a:rPr lang="id-ID" dirty="0"/>
              <a:t>dasarnya proses bersalin adalah hal yang sangat fisiologis, tetapi tidak jarang terdapat penyulit salah satunya penyulit yang kadang terjadi adalah tidak ada nya kemajuan dalam pembukaan serviks.Pembukaan dibagi menjadi 2 fase, yaitu fase laten yang terjadi pada pembukaan 0 -3 cm, sedangkan fase aktif pembukaan 4 -10 cm. (Rustam Mochtar,2012).Pembukaan serviks dipengaruhi oleh hormon oksitosin yang dikeluarkan oleh kelenjar pituitari posterior ibu. Menurut para ahli rangsangan pada puting susu juga mampu menghasilkan hormon oksitosin yang berfungsi mempercepat pembukaan serviks. (Chamnamp,2006</a:t>
            </a:r>
            <a:r>
              <a:rPr lang="id-ID" dirty="0" smtClean="0"/>
              <a:t>). </a:t>
            </a:r>
            <a:endParaRPr lang="id-ID" dirty="0"/>
          </a:p>
        </p:txBody>
      </p:sp>
    </p:spTree>
    <p:extLst>
      <p:ext uri="{BB962C8B-B14F-4D97-AF65-F5344CB8AC3E}">
        <p14:creationId xmlns:p14="http://schemas.microsoft.com/office/powerpoint/2010/main" val="2039678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dirty="0"/>
              <a:t>Cara untuk mempercepat proses pembukaan</a:t>
            </a:r>
          </a:p>
        </p:txBody>
      </p:sp>
      <p:sp>
        <p:nvSpPr>
          <p:cNvPr id="3" name="Content Placeholder 2"/>
          <p:cNvSpPr>
            <a:spLocks noGrp="1"/>
          </p:cNvSpPr>
          <p:nvPr>
            <p:ph idx="1"/>
          </p:nvPr>
        </p:nvSpPr>
        <p:spPr/>
        <p:txBody>
          <a:bodyPr>
            <a:normAutofit fontScale="70000" lnSpcReduction="20000"/>
          </a:bodyPr>
          <a:lstStyle/>
          <a:p>
            <a:pPr marL="118872" indent="0">
              <a:buNone/>
            </a:pPr>
            <a:r>
              <a:rPr lang="id-ID" dirty="0"/>
              <a:t>rangsangan dengan memberikan sentuhan dan pilinan pada puting susu mampu memberikan stimulasi pada pituitari di otak bagian belakang untuk memproduksi hormon oksitosin yang berfungsi sebagai induksi alami pada ibu hamil sebagai proses mempercepat kemajuan pembukaan serviks. Untuk itu ada beberapa saran yang bisa disampaikan oleh peneliti diantaranya </a:t>
            </a:r>
            <a:r>
              <a:rPr lang="id-ID" dirty="0" smtClean="0"/>
              <a:t>:</a:t>
            </a:r>
            <a:endParaRPr lang="id-ID" dirty="0"/>
          </a:p>
          <a:p>
            <a:r>
              <a:rPr lang="id-ID" dirty="0" smtClean="0"/>
              <a:t>Bagi </a:t>
            </a:r>
            <a:r>
              <a:rPr lang="id-ID" dirty="0"/>
              <a:t>Bidan </a:t>
            </a:r>
            <a:r>
              <a:rPr lang="id-ID" dirty="0" smtClean="0"/>
              <a:t>: Untuk </a:t>
            </a:r>
            <a:r>
              <a:rPr lang="id-ID" dirty="0"/>
              <a:t>lebih giat dalam mengajari ibu inpartu mengenai prosedur merangsang puting susu sebagai cara untuk mendapatkan kontraksi uterus yang adekuat sebagai salah satu upaya untuk kemajuan </a:t>
            </a:r>
            <a:r>
              <a:rPr lang="id-ID" dirty="0" smtClean="0"/>
              <a:t>persalinan.</a:t>
            </a:r>
          </a:p>
          <a:p>
            <a:r>
              <a:rPr lang="id-ID" dirty="0" smtClean="0"/>
              <a:t>Bagi </a:t>
            </a:r>
            <a:r>
              <a:rPr lang="id-ID" dirty="0"/>
              <a:t>Tempat </a:t>
            </a:r>
            <a:r>
              <a:rPr lang="id-ID" dirty="0" smtClean="0"/>
              <a:t>Penelitian : Untuk </a:t>
            </a:r>
            <a:r>
              <a:rPr lang="id-ID" dirty="0"/>
              <a:t>menjadikan tehnik rangsangan puting susu sebagai Standar Operasional Prosedur di RSUD Jombang khususnya di Kamar </a:t>
            </a:r>
            <a:r>
              <a:rPr lang="id-ID" dirty="0" smtClean="0"/>
              <a:t>Bersalin.</a:t>
            </a:r>
          </a:p>
          <a:p>
            <a:r>
              <a:rPr lang="id-ID" dirty="0" smtClean="0"/>
              <a:t>Bagi </a:t>
            </a:r>
            <a:r>
              <a:rPr lang="id-ID" dirty="0"/>
              <a:t>Peneliti </a:t>
            </a:r>
            <a:r>
              <a:rPr lang="id-ID" dirty="0" smtClean="0"/>
              <a:t>selanjutnya : Untuk </a:t>
            </a:r>
            <a:r>
              <a:rPr lang="id-ID" dirty="0"/>
              <a:t>melakukan penelitian lanjutan dengan judul “Pengaruh Rangsangan Puting Susu Terhadap Involusi Uteri Pada Ibu Post Partum.</a:t>
            </a:r>
          </a:p>
        </p:txBody>
      </p:sp>
    </p:spTree>
    <p:extLst>
      <p:ext uri="{BB962C8B-B14F-4D97-AF65-F5344CB8AC3E}">
        <p14:creationId xmlns:p14="http://schemas.microsoft.com/office/powerpoint/2010/main" val="2175671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Evaluasi Persalinan,HIS dan DJJ</a:t>
            </a:r>
            <a:endParaRPr lang="id-ID" dirty="0"/>
          </a:p>
        </p:txBody>
      </p:sp>
      <p:sp>
        <p:nvSpPr>
          <p:cNvPr id="3" name="Content Placeholder 2"/>
          <p:cNvSpPr>
            <a:spLocks noGrp="1"/>
          </p:cNvSpPr>
          <p:nvPr>
            <p:ph idx="1"/>
          </p:nvPr>
        </p:nvSpPr>
        <p:spPr/>
        <p:txBody>
          <a:bodyPr>
            <a:normAutofit fontScale="70000" lnSpcReduction="20000"/>
          </a:bodyPr>
          <a:lstStyle/>
          <a:p>
            <a:pPr marL="118872" indent="0" algn="just">
              <a:buNone/>
            </a:pPr>
            <a:r>
              <a:rPr lang="id-ID" dirty="0" smtClean="0"/>
              <a:t>	Untuk </a:t>
            </a:r>
            <a:r>
              <a:rPr lang="id-ID" dirty="0"/>
              <a:t>evaluasi persalinan dilakukan dengan menggunakan Teknik partograph. His adalah salah satu kekuatan pada ibu yang menyebabkan serviks membuka dan menolong janin ke bawah. Pada presentasi kepala, bila his sudah cukup kuat, kepala akan turun dan mulai masuk ke dalam rongga panggul (Saifuddin, 2010). Refleks mengejan mempercepat proses persalinan akibat pengeluaran oksitosin yang terjadi se/cara pulsatif oksitosin yang dikeluarkan memiliki konsentrasi yang lebih tinggi dan frekuensi lebih sering sehingga kala dua persalinan dapat berlangsung lebih cepat (Manuaba dkk., 2010). Normalnya, denyut jantung janin berkisar 120-160 kali/menit, sementara fetal distress terjadi bila denyut jantung janin kurang dari 100 kali/menit atau di atas 180 kali/menit. Hitung denyut jantung janin (DJJ)Detak jantung janin normal antara 120-160 kali permenit. Pemeriksaan ini digunakan untuk menentukan frekuensi denyut jantung janin per menit, teratur atau tidak, dimana letak punctum maksimum (Manuaba dkk., 2010).</a:t>
            </a:r>
          </a:p>
        </p:txBody>
      </p:sp>
    </p:spTree>
    <p:extLst>
      <p:ext uri="{BB962C8B-B14F-4D97-AF65-F5344CB8AC3E}">
        <p14:creationId xmlns:p14="http://schemas.microsoft.com/office/powerpoint/2010/main" val="4075138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dirty="0" smtClean="0"/>
              <a:t>Menentukan </a:t>
            </a:r>
            <a:r>
              <a:rPr lang="id-ID" dirty="0"/>
              <a:t>lama persalinan berlangsung</a:t>
            </a:r>
          </a:p>
        </p:txBody>
      </p:sp>
      <p:sp>
        <p:nvSpPr>
          <p:cNvPr id="3" name="Content Placeholder 2"/>
          <p:cNvSpPr>
            <a:spLocks noGrp="1"/>
          </p:cNvSpPr>
          <p:nvPr>
            <p:ph idx="1"/>
          </p:nvPr>
        </p:nvSpPr>
        <p:spPr/>
        <p:txBody>
          <a:bodyPr>
            <a:normAutofit fontScale="62500" lnSpcReduction="20000"/>
          </a:bodyPr>
          <a:lstStyle/>
          <a:p>
            <a:pPr marL="118872" indent="0" algn="just">
              <a:buNone/>
            </a:pPr>
            <a:r>
              <a:rPr lang="id-ID" dirty="0" smtClean="0"/>
              <a:t>	Persalinan </a:t>
            </a:r>
            <a:r>
              <a:rPr lang="id-ID" dirty="0"/>
              <a:t>yang terjadi secara normal atau biasa disebut eutocia . Yang dianggap persalinan biasa atau eutocia ialah bila kelahiran itu dengan:Isi kandungan hanya satu anak, satu plasenta, dan air ketuban tidak lebih dari 1,5 liter.Umur anak dalam kandungan tidak kurang dari 37 minggu dan tidak  lebih dari 42 minggu.Letak anak dalam kandungan normal, yaitu letak kepala di bawah.Anak lahir dengan tenaga ibu sendiri, yaitu dari his dan tenaga mengejan.Jalan kelahiran yang dilalui anak ialah jalan kelahiran biasa yaitu: uterus, rongga panggul, dan dasar panggul.Waktu persalinan tidak lebih dari 24 jam.Kelainan-kelainan tidak terdapat pada ibu maupun anak (Ibrahim, 1996). Partus patologis atau partus abnormal ialah bila bayi dilahirkan per vaginam dengan cunam, ekstraktor vakum, versi dan ekstraksi, dekapitasi, embriotomi dan sebagainya (Wiknjosastro, 1999).Partus imatur adalah persalinan saat kehamilan 20-28 minggu dengan berat janin antara 500-1000 g. Persalinan prematur adalah persalinan saatkehamilan 28-36 minggu dengan berat janin antara 1000-2500 g (Mansjoer dkk, 2001).</a:t>
            </a:r>
          </a:p>
        </p:txBody>
      </p:sp>
    </p:spTree>
    <p:extLst>
      <p:ext uri="{BB962C8B-B14F-4D97-AF65-F5344CB8AC3E}">
        <p14:creationId xmlns:p14="http://schemas.microsoft.com/office/powerpoint/2010/main" val="32516595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45</TotalTime>
  <Words>610</Words>
  <Application>Microsoft Office PowerPoint</Application>
  <PresentationFormat>On-screen Show (4:3)</PresentationFormat>
  <Paragraphs>44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Module</vt:lpstr>
      <vt:lpstr> DI SUSUN OLEH:  Rahmi maisarah 2110101109 Cici Liara septi 2110101110 Mariana Ulfa 2110101111 Mufidah 2110101112 Tiara Maharani 2110101113 Salsa Alima Az Zahra Dewati Kais 2110101114 Shofiyatul Azizah 2110101115 Rohmah Ida Fitria 2110101116 Sani Ulfa Widiyana 2110101117 Suci Ramadhinna 2110101118 Khusnul Hotimah 2110101119 Eva Novita 2110101120 Adinda helminiya Putri 2110101121 Novia Indri Lestari 2110101122 </vt:lpstr>
      <vt:lpstr>PENDAHULUAN</vt:lpstr>
      <vt:lpstr>Penyebab keluarnya lendir dari kemaluan ibu hamil</vt:lpstr>
      <vt:lpstr>Penyebab keluarnya lendir dari kemaluan ibu hamil</vt:lpstr>
      <vt:lpstr>Yang bisa di lakukan jika pasien merasa kontraksi</vt:lpstr>
      <vt:lpstr>Cara untuk mempercepat proses pembukaan</vt:lpstr>
      <vt:lpstr>Cara untuk mempercepat proses pembukaan</vt:lpstr>
      <vt:lpstr>Evaluasi Persalinan,HIS dan DJJ</vt:lpstr>
      <vt:lpstr>Menentukan lama persalinan berlangsung</vt:lpstr>
      <vt:lpstr>Penyebab dan cara mengatasi kecemasan  pada proses persalinan</vt:lpstr>
      <vt:lpstr>Kesimpulan</vt:lpstr>
      <vt:lpstr>Daftar Pustaka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 SUSUN OLEH:  Rahmi maisarah 2110101109 Cici Liara septi 2110101110 Mariana Ulfa 2110101111 Mufidah 2110101112 Tiara Maharani 2110101113 Salsa Alima Az Zahra Dewati Kais 2110101114 Shofiyatul Azizah 2110101115 Rohmah Ida Fitria 2110101116 Sani Ulfa Widiyana 2110101117 Suci Ramadhinna 2110101118 Khusnul Hotimah 2110101119 Eva Novita 2110101120 Adinda helminiya Putri 2110101121 Novia Indri Lestari 2110101122</dc:title>
  <dc:creator>Personal</dc:creator>
  <cp:lastModifiedBy>Personal</cp:lastModifiedBy>
  <cp:revision>4</cp:revision>
  <dcterms:created xsi:type="dcterms:W3CDTF">2022-05-08T13:57:58Z</dcterms:created>
  <dcterms:modified xsi:type="dcterms:W3CDTF">2022-05-08T14:43:05Z</dcterms:modified>
</cp:coreProperties>
</file>