
<file path=[Content_Types].xml><?xml version="1.0" encoding="utf-8"?>
<Types xmlns="http://schemas.openxmlformats.org/package/2006/content-types">
  <Default Extension="rels" ContentType="application/vnd.openxmlformats-package.relationships+xml"/>
  <Default Extension="xml" ContentType="application/xml"/>
  <Override PartName="/docProps/core.xml" ContentType="application/vnd.openxmlformats-package.core-properties+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Lst>
  <p:sldSz cx="18288000" cy="10287636"/>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sldMaster>
</file>

<file path=ppt/slides/_rels/slide1.xml.rels>&#65279;<?xml version="1.0" encoding="UTF-8" standalone="yes"?>
<Relationships xmlns="http://schemas.openxmlformats.org/package/2006/relationships"><Relationship Id="rPictId0" Type="http://schemas.openxmlformats.org/officeDocument/2006/relationships/image" Target="../media/image1.jpeg"/><Relationship Id="rPictId1" Type="http://schemas.openxmlformats.org/officeDocument/2006/relationships/image" Target="../media/image2.jpeg"/><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3.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4.jpeg"/><Relationship Id="rPictId1" Type="http://schemas.openxmlformats.org/officeDocument/2006/relationships/image" Target="../media/image5.jpeg"/><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PictId0" Type="http://schemas.openxmlformats.org/officeDocument/2006/relationships/image" Target="../media/image6.jpeg"/><Relationship Id="rPictId1" Type="http://schemas.openxmlformats.org/officeDocument/2006/relationships/image" Target="../media/image7.jpeg"/><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PictId0" Type="http://schemas.openxmlformats.org/officeDocument/2006/relationships/image" Target="../media/image8.jpeg"/><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9.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097280"/>
            <a:ext cx="6729984" cy="5766816"/>
          </a:xfrm>
          <a:prstGeom prst="rect">
            <a:avLst/>
          </a:prstGeom>
        </p:spPr>
      </p:pic>
      <p:pic>
        <p:nvPicPr>
          <p:cNvPr id="3" name=""/>
          <p:cNvPicPr>
            <a:picLocks noChangeAspect="1"/>
          </p:cNvPicPr>
          <p:nvPr/>
        </p:nvPicPr>
        <p:blipFill>
          <a:blip r:embed="rPictId1"/>
          <a:stretch>
            <a:fillRect/>
          </a:stretch>
        </p:blipFill>
        <p:spPr>
          <a:xfrm>
            <a:off x="6998208" y="1011936"/>
            <a:ext cx="8351520" cy="6809232"/>
          </a:xfrm>
          <a:prstGeom prst="rect">
            <a:avLst/>
          </a:prstGeom>
        </p:spPr>
      </p:pic>
      <p:sp>
        <p:nvSpPr>
          <p:cNvPr id="4" name=""/>
          <p:cNvSpPr/>
          <p:nvPr/>
        </p:nvSpPr>
        <p:spPr>
          <a:xfrm>
            <a:off x="5157216" y="2456688"/>
            <a:ext cx="1286256" cy="365760"/>
          </a:xfrm>
          <a:prstGeom prst="rect">
            <a:avLst/>
          </a:prstGeom>
        </p:spPr>
        <p:txBody>
          <a:bodyPr lIns="0" tIns="0" rIns="0" bIns="0" wrap="none">
            <a:noAutofit/>
          </a:bodyPr>
          <a:p>
            <a:pPr indent="0"/>
            <a:r>
              <a:rPr lang="en-US" b="1" sz="4200">
                <a:solidFill>
                  <a:srgbClr val="373634"/>
                </a:solidFill>
                <a:latin typeface="Courier New"/>
              </a:rPr>
              <a:t>i</a:t>
            </a:r>
          </a:p>
        </p:txBody>
      </p:sp>
      <p:sp>
        <p:nvSpPr>
          <p:cNvPr id="5" name=""/>
          <p:cNvSpPr/>
          <p:nvPr/>
        </p:nvSpPr>
        <p:spPr>
          <a:xfrm>
            <a:off x="2697480" y="3569208"/>
            <a:ext cx="5257800" cy="755904"/>
          </a:xfrm>
          <a:prstGeom prst="rect">
            <a:avLst/>
          </a:prstGeom>
          <a:solidFill>
            <a:srgbClr val="F4F4EB"/>
          </a:solidFill>
        </p:spPr>
        <p:txBody>
          <a:bodyPr lIns="0" tIns="0" rIns="0" bIns="0" wrap="none">
            <a:noAutofit/>
          </a:bodyPr>
          <a:p>
            <a:pPr indent="0">
              <a:spcAft>
                <a:spcPts val="6720"/>
              </a:spcAft>
            </a:pPr>
            <a:r>
              <a:rPr lang="en-US" b="1" i="1" sz="3700" spc="-400">
                <a:solidFill>
                  <a:srgbClr val="BE9360"/>
                </a:solidFill>
                <a:latin typeface="Segoe UI"/>
              </a:rPr>
              <a:t>■ </a:t>
            </a:r>
            <a:r>
              <a:rPr lang="en-US" b="1" i="1" sz="3700" spc="-400">
                <a:solidFill>
                  <a:srgbClr val="545454"/>
                </a:solidFill>
                <a:latin typeface="Segoe UI"/>
              </a:rPr>
              <a:t>Perubahan f&amp;iOog </a:t>
            </a:r>
            <a:r>
              <a:rPr lang="en-US" i="1" sz="3500">
                <a:solidFill>
                  <a:srgbClr val="545454"/>
                </a:solidFill>
                <a:latin typeface="Tahoma"/>
              </a:rPr>
              <a:t>4</a:t>
            </a:r>
          </a:p>
        </p:txBody>
      </p:sp>
      <p:sp>
        <p:nvSpPr>
          <p:cNvPr id="6" name=""/>
          <p:cNvSpPr/>
          <p:nvPr/>
        </p:nvSpPr>
        <p:spPr>
          <a:xfrm>
            <a:off x="6595872" y="5266944"/>
            <a:ext cx="6217920" cy="1639824"/>
          </a:xfrm>
          <a:prstGeom prst="rect">
            <a:avLst/>
          </a:prstGeom>
          <a:solidFill>
            <a:srgbClr val="F4F4EB"/>
          </a:solidFill>
        </p:spPr>
        <p:txBody>
          <a:bodyPr lIns="0" tIns="0" rIns="0" bIns="0">
            <a:noAutofit/>
          </a:bodyPr>
          <a:p>
            <a:pPr algn="just" indent="0">
              <a:spcBef>
                <a:spcPts val="6720"/>
              </a:spcBef>
              <a:spcAft>
                <a:spcPts val="420"/>
              </a:spcAft>
            </a:pPr>
            <a:r>
              <a:rPr lang="en-US" b="1" sz="2600">
                <a:solidFill>
                  <a:srgbClr val="373634"/>
                </a:solidFill>
                <a:latin typeface="Tahoma"/>
              </a:rPr>
              <a:t>1.    Ardelia Azmi 2110101039</a:t>
            </a:r>
          </a:p>
          <a:p>
            <a:pPr algn="just" indent="0">
              <a:lnSpc>
                <a:spcPts val="3504"/>
              </a:lnSpc>
            </a:pPr>
            <a:r>
              <a:rPr lang="en-US" b="1" sz="2600">
                <a:solidFill>
                  <a:srgbClr val="373634"/>
                </a:solidFill>
                <a:latin typeface="Tahoma"/>
              </a:rPr>
              <a:t>2.    Anida Perm ata Sari 2110101040</a:t>
            </a:r>
          </a:p>
          <a:p>
            <a:pPr algn="just" indent="0">
              <a:lnSpc>
                <a:spcPts val="3504"/>
              </a:lnSpc>
            </a:pPr>
            <a:r>
              <a:rPr lang="en-US" b="1" sz="2600">
                <a:solidFill>
                  <a:srgbClr val="373634"/>
                </a:solidFill>
                <a:latin typeface="Tahoma"/>
              </a:rPr>
              <a:t>3.    Dwi Yanti 2110101041</a:t>
            </a:r>
          </a:p>
          <a:p>
            <a:pPr algn="just" indent="0">
              <a:lnSpc>
                <a:spcPts val="3504"/>
              </a:lnSpc>
            </a:pPr>
            <a:r>
              <a:rPr lang="en-US" b="1" sz="2600">
                <a:solidFill>
                  <a:srgbClr val="373634"/>
                </a:solidFill>
                <a:latin typeface="Tahoma"/>
              </a:rPr>
              <a:t>4.    Suci Wulandari 2110101042</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6446520" y="4648200"/>
            <a:ext cx="6117336" cy="1014984"/>
          </a:xfrm>
          <a:prstGeom prst="rect">
            <a:avLst/>
          </a:prstGeom>
          <a:solidFill>
            <a:srgbClr val="F4F4EB"/>
          </a:solidFill>
        </p:spPr>
        <p:txBody>
          <a:bodyPr lIns="0" tIns="0" rIns="0" bIns="0" wrap="none">
            <a:noAutofit/>
          </a:bodyPr>
          <a:p>
            <a:pPr algn="ctr" indent="0"/>
            <a:r>
              <a:rPr lang="en-US" b="1" i="1" sz="5600" spc="-650">
                <a:latin typeface="Segoe UI"/>
              </a:rPr>
              <a:t>Angy Que&amp;&amp;owb?</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5532608" y="463296"/>
            <a:ext cx="2755392" cy="3383280"/>
          </a:xfrm>
          <a:prstGeom prst="rect">
            <a:avLst/>
          </a:prstGeom>
        </p:spPr>
      </p:pic>
      <p:sp>
        <p:nvSpPr>
          <p:cNvPr id="3" name=""/>
          <p:cNvSpPr/>
          <p:nvPr/>
        </p:nvSpPr>
        <p:spPr>
          <a:xfrm>
            <a:off x="7827264" y="2203704"/>
            <a:ext cx="2084832" cy="664464"/>
          </a:xfrm>
          <a:prstGeom prst="rect">
            <a:avLst/>
          </a:prstGeom>
          <a:solidFill>
            <a:srgbClr val="C2D8C5"/>
          </a:solidFill>
        </p:spPr>
        <p:txBody>
          <a:bodyPr lIns="0" tIns="0" rIns="0" bIns="0" wrap="none">
            <a:noAutofit/>
          </a:bodyPr>
          <a:p>
            <a:pPr algn="ctr" indent="0">
              <a:spcAft>
                <a:spcPts val="7770"/>
              </a:spcAft>
            </a:pPr>
            <a:r>
              <a:rPr lang="en-US" b="1" i="1" sz="5500" spc="-250">
                <a:solidFill>
                  <a:srgbClr val="373634"/>
                </a:solidFill>
                <a:latin typeface="Segoe UI"/>
              </a:rPr>
              <a:t>KaSuS</a:t>
            </a:r>
          </a:p>
        </p:txBody>
      </p:sp>
      <p:sp>
        <p:nvSpPr>
          <p:cNvPr id="4" name=""/>
          <p:cNvSpPr/>
          <p:nvPr/>
        </p:nvSpPr>
        <p:spPr>
          <a:xfrm>
            <a:off x="2423160" y="4251960"/>
            <a:ext cx="13441680" cy="2481072"/>
          </a:xfrm>
          <a:prstGeom prst="rect">
            <a:avLst/>
          </a:prstGeom>
          <a:solidFill>
            <a:srgbClr val="ABCCB9"/>
          </a:solidFill>
        </p:spPr>
        <p:txBody>
          <a:bodyPr lIns="0" tIns="0" rIns="0" bIns="0">
            <a:noAutofit/>
          </a:bodyPr>
          <a:p>
            <a:pPr algn="ctr" indent="0">
              <a:lnSpc>
                <a:spcPts val="3360"/>
              </a:lnSpc>
            </a:pPr>
            <a:r>
              <a:rPr lang="en-US" b="1" sz="2500">
                <a:solidFill>
                  <a:srgbClr val="373634"/>
                </a:solidFill>
                <a:latin typeface="Tahoma"/>
              </a:rPr>
              <a:t>Seorang perempuan berusia 24 tahun P1A0Ah1, melahirkan anak pertamanya 4 hari yang lalu. Ibu datang ke puskesmas, mengeluh sembelit dan perut terasa tidak nyaman. Bidan melakukan pemeriksaan, hasil TTV dalam batas normal. Selanjutnya bidan memberikan konseling mengenai pemenuhan kebutuhan nutrisi pada masa nifas dan ASI ekslusif. Bidan menjelaskan bahwa sembelit yang dialami oleh ibu merupakan hal yang normal terjadi, dikarenakan adaptasi</a:t>
            </a:r>
          </a:p>
        </p:txBody>
      </p:sp>
      <p:sp>
        <p:nvSpPr>
          <p:cNvPr id="5" name=""/>
          <p:cNvSpPr/>
          <p:nvPr/>
        </p:nvSpPr>
        <p:spPr>
          <a:xfrm>
            <a:off x="6915912" y="6818376"/>
            <a:ext cx="4450080" cy="341376"/>
          </a:xfrm>
          <a:prstGeom prst="rect">
            <a:avLst/>
          </a:prstGeom>
          <a:solidFill>
            <a:srgbClr val="ABCCB9"/>
          </a:solidFill>
        </p:spPr>
        <p:txBody>
          <a:bodyPr lIns="0" tIns="0" rIns="0" bIns="0" wrap="none">
            <a:noAutofit/>
          </a:bodyPr>
          <a:p>
            <a:pPr algn="ctr" indent="0">
              <a:lnSpc>
                <a:spcPts val="3360"/>
              </a:lnSpc>
            </a:pPr>
            <a:r>
              <a:rPr lang="en-US" b="1" sz="2500">
                <a:solidFill>
                  <a:srgbClr val="373634"/>
                </a:solidFill>
                <a:latin typeface="Tahoma"/>
              </a:rPr>
              <a:t>fisiologi sistem pencernaan</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231392" y="1097280"/>
            <a:ext cx="2374392" cy="2255520"/>
          </a:xfrm>
          <a:prstGeom prst="rect">
            <a:avLst/>
          </a:prstGeom>
        </p:spPr>
      </p:pic>
      <p:pic>
        <p:nvPicPr>
          <p:cNvPr id="3" name=""/>
          <p:cNvPicPr>
            <a:picLocks noChangeAspect="1"/>
          </p:cNvPicPr>
          <p:nvPr/>
        </p:nvPicPr>
        <p:blipFill>
          <a:blip r:embed="rPictId1"/>
          <a:stretch>
            <a:fillRect/>
          </a:stretch>
        </p:blipFill>
        <p:spPr>
          <a:xfrm>
            <a:off x="14743176" y="7214616"/>
            <a:ext cx="2468880" cy="1679448"/>
          </a:xfrm>
          <a:prstGeom prst="rect">
            <a:avLst/>
          </a:prstGeom>
        </p:spPr>
      </p:pic>
      <p:sp>
        <p:nvSpPr>
          <p:cNvPr id="4" name=""/>
          <p:cNvSpPr/>
          <p:nvPr/>
        </p:nvSpPr>
        <p:spPr>
          <a:xfrm>
            <a:off x="2526792" y="4587240"/>
            <a:ext cx="13243560" cy="1725168"/>
          </a:xfrm>
          <a:prstGeom prst="rect">
            <a:avLst/>
          </a:prstGeom>
          <a:solidFill>
            <a:srgbClr val="F7DAD2"/>
          </a:solidFill>
        </p:spPr>
        <p:txBody>
          <a:bodyPr lIns="0" tIns="0" rIns="0" bIns="0">
            <a:noAutofit/>
          </a:bodyPr>
          <a:p>
            <a:pPr algn="ctr" indent="0">
              <a:lnSpc>
                <a:spcPts val="3504"/>
              </a:lnSpc>
              <a:spcBef>
                <a:spcPts val="6720"/>
              </a:spcBef>
              <a:spcAft>
                <a:spcPts val="5250"/>
              </a:spcAft>
            </a:pPr>
            <a:r>
              <a:rPr lang="en-US" b="1" sz="2500">
                <a:solidFill>
                  <a:srgbClr val="373634"/>
                </a:solidFill>
                <a:latin typeface="Tahoma"/>
              </a:rPr>
              <a:t>Produksi progesteron yang meninggi selama kehamilan berefek meregangkan jaringan saluran pencernaan. Akibatnya, otot-otot saluran cerna lambat berkontraksi dan mengakibatkan sembelit. Sembelit menjadi masalah berkelanjutan dan bisa terjadi hingga 1-2 minggu setelah bersalin</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2136648" y="4319016"/>
            <a:ext cx="14002512" cy="1645920"/>
          </a:xfrm>
          <a:prstGeom prst="rect">
            <a:avLst/>
          </a:prstGeom>
          <a:solidFill>
            <a:srgbClr val="F4F4EB"/>
          </a:solidFill>
        </p:spPr>
        <p:txBody>
          <a:bodyPr lIns="0" tIns="0" rIns="0" bIns="0">
            <a:noAutofit/>
          </a:bodyPr>
          <a:p>
            <a:pPr algn="ctr" indent="0">
              <a:lnSpc>
                <a:spcPts val="3444"/>
              </a:lnSpc>
            </a:pPr>
            <a:r>
              <a:rPr lang="en-US" b="1" sz="2500">
                <a:solidFill>
                  <a:srgbClr val="373634"/>
                </a:solidFill>
                <a:latin typeface="Tahoma"/>
              </a:rPr>
              <a:t>Perubahan kadar hormon dan gerak tubuh yang kurang menyebabkan menurunnya fungsi usus, sehingga ibu merasa tidak ingin atau sulit BAB (Buang Air Besar). Terkadang muncul wasir atau ambein pada ibu setelah melahirkan, ini kemungkinan karena kesalahan cara mengejan saat bersalin juga karena sembelit</a:t>
            </a:r>
          </a:p>
        </p:txBody>
      </p:sp>
      <p:sp>
        <p:nvSpPr>
          <p:cNvPr id="3" name=""/>
          <p:cNvSpPr/>
          <p:nvPr/>
        </p:nvSpPr>
        <p:spPr>
          <a:xfrm>
            <a:off x="5068824" y="6056376"/>
            <a:ext cx="8156448" cy="347472"/>
          </a:xfrm>
          <a:prstGeom prst="rect">
            <a:avLst/>
          </a:prstGeom>
          <a:solidFill>
            <a:srgbClr val="F4F4EB"/>
          </a:solidFill>
        </p:spPr>
        <p:txBody>
          <a:bodyPr lIns="0" tIns="0" rIns="0" bIns="0" wrap="none">
            <a:noAutofit/>
          </a:bodyPr>
          <a:p>
            <a:pPr algn="ctr" indent="0">
              <a:lnSpc>
                <a:spcPts val="3444"/>
              </a:lnSpc>
            </a:pPr>
            <a:r>
              <a:rPr lang="en-US" b="1" sz="2500">
                <a:solidFill>
                  <a:srgbClr val="373634"/>
                </a:solidFill>
                <a:latin typeface="Tahoma"/>
              </a:rPr>
              <a:t>berkepanjangan sebelum dan setelah melahirkan</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21208" y="5254752"/>
            <a:ext cx="359664" cy="5023104"/>
          </a:xfrm>
          <a:prstGeom prst="rect">
            <a:avLst/>
          </a:prstGeom>
        </p:spPr>
      </p:pic>
      <p:pic>
        <p:nvPicPr>
          <p:cNvPr id="3" name=""/>
          <p:cNvPicPr>
            <a:picLocks noChangeAspect="1"/>
          </p:cNvPicPr>
          <p:nvPr/>
        </p:nvPicPr>
        <p:blipFill>
          <a:blip r:embed="rPictId1"/>
          <a:stretch>
            <a:fillRect/>
          </a:stretch>
        </p:blipFill>
        <p:spPr>
          <a:xfrm>
            <a:off x="13133832" y="6519672"/>
            <a:ext cx="4050792" cy="2737104"/>
          </a:xfrm>
          <a:prstGeom prst="rect">
            <a:avLst/>
          </a:prstGeom>
        </p:spPr>
      </p:pic>
      <p:sp>
        <p:nvSpPr>
          <p:cNvPr id="4" name=""/>
          <p:cNvSpPr/>
          <p:nvPr/>
        </p:nvSpPr>
        <p:spPr>
          <a:xfrm>
            <a:off x="2383536" y="4142232"/>
            <a:ext cx="13530072" cy="2084832"/>
          </a:xfrm>
          <a:prstGeom prst="rect">
            <a:avLst/>
          </a:prstGeom>
          <a:solidFill>
            <a:srgbClr val="F2D497"/>
          </a:solidFill>
        </p:spPr>
        <p:txBody>
          <a:bodyPr lIns="0" tIns="0" rIns="0" bIns="0">
            <a:noAutofit/>
          </a:bodyPr>
          <a:p>
            <a:pPr algn="ctr" indent="0">
              <a:lnSpc>
                <a:spcPts val="3360"/>
              </a:lnSpc>
            </a:pPr>
            <a:r>
              <a:rPr lang="en-US" b="1" sz="2500">
                <a:solidFill>
                  <a:srgbClr val="373634"/>
                </a:solidFill>
                <a:latin typeface="Tahoma"/>
              </a:rPr>
              <a:t>Kerapkali diperlukan waktu 3-4 hari sebelum usus kembali normal. Meskipun kadar progesteron menurun setelah melahirkan, namun asupan makanan juga mengalami penurunan selama satu atau dua hari, gerak tubuh berkurang dan usus bagian bawah sering kosong jika sebelum melahirkan diberikan enema. Rasa sakit</a:t>
            </a:r>
          </a:p>
          <a:p>
            <a:pPr algn="ctr" indent="0">
              <a:lnSpc>
                <a:spcPts val="3360"/>
              </a:lnSpc>
              <a:spcAft>
                <a:spcPts val="1890"/>
              </a:spcAft>
            </a:pPr>
            <a:r>
              <a:rPr lang="en-US" b="1" sz="2500">
                <a:solidFill>
                  <a:srgbClr val="373634"/>
                </a:solidFill>
                <a:latin typeface="Tahoma"/>
              </a:rPr>
              <a:t>di daerah perineum dapat menghalangi keinginan untuk BAB</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5409987"/>
            <a:ext cx="3560811" cy="3825707"/>
          </a:xfrm>
          <a:prstGeom prst="rect">
            <a:avLst/>
          </a:prstGeom>
        </p:spPr>
      </p:pic>
      <p:sp>
        <p:nvSpPr>
          <p:cNvPr id="3" name=""/>
          <p:cNvSpPr/>
          <p:nvPr/>
        </p:nvSpPr>
        <p:spPr>
          <a:xfrm>
            <a:off x="2748294" y="3166014"/>
            <a:ext cx="12190302" cy="2058037"/>
          </a:xfrm>
          <a:prstGeom prst="rect">
            <a:avLst/>
          </a:prstGeom>
          <a:solidFill>
            <a:srgbClr val="CFEAF1"/>
          </a:solidFill>
        </p:spPr>
        <p:txBody>
          <a:bodyPr lIns="0" tIns="0" rIns="0" bIns="0">
            <a:noAutofit/>
          </a:bodyPr>
          <a:p>
            <a:pPr algn="ctr" indent="0">
              <a:lnSpc>
                <a:spcPts val="3369"/>
              </a:lnSpc>
            </a:pPr>
            <a:r>
              <a:rPr lang="en-US" b="1" sz="2500">
                <a:solidFill>
                  <a:srgbClr val="373634"/>
                </a:solidFill>
                <a:latin typeface="Tahoma"/>
              </a:rPr>
              <a:t>Rasa sakit setelah melahirkan atau bekas jahitan di vagina belum sembuh membuat para ibu yang baru melahirkan takut buang air besar. Biasanya, merasa khawatir jika jahitannya akan robek. Semakin lama itu terjadi, semakin terasa cemas dan tidak menyenangkan rasanya. Padahal, menahan keinginan buang air besar menjadikan tinja lebih keras, sehingga</a:t>
            </a:r>
          </a:p>
        </p:txBody>
      </p:sp>
      <p:sp>
        <p:nvSpPr>
          <p:cNvPr id="4" name=""/>
          <p:cNvSpPr/>
          <p:nvPr/>
        </p:nvSpPr>
        <p:spPr>
          <a:xfrm>
            <a:off x="6966250" y="5315745"/>
            <a:ext cx="3764577" cy="336214"/>
          </a:xfrm>
          <a:prstGeom prst="rect">
            <a:avLst/>
          </a:prstGeom>
          <a:solidFill>
            <a:srgbClr val="CFEAF1"/>
          </a:solidFill>
        </p:spPr>
        <p:txBody>
          <a:bodyPr lIns="0" tIns="0" rIns="0" bIns="0" wrap="none">
            <a:noAutofit/>
          </a:bodyPr>
          <a:p>
            <a:pPr indent="0">
              <a:lnSpc>
                <a:spcPts val="3369"/>
              </a:lnSpc>
            </a:pPr>
            <a:r>
              <a:rPr lang="en-US" b="1" sz="2500">
                <a:solidFill>
                  <a:srgbClr val="373634"/>
                </a:solidFill>
                <a:latin typeface="Tahoma"/>
              </a:rPr>
              <a:t>menyebabkan sembelit</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1801368" y="3118104"/>
            <a:ext cx="11113008" cy="3816096"/>
          </a:xfrm>
          <a:prstGeom prst="rect">
            <a:avLst/>
          </a:prstGeom>
          <a:solidFill>
            <a:srgbClr val="CFEAF1"/>
          </a:solidFill>
        </p:spPr>
        <p:txBody>
          <a:bodyPr lIns="0" tIns="0" rIns="0" bIns="0">
            <a:noAutofit/>
          </a:bodyPr>
          <a:p>
            <a:pPr indent="0">
              <a:lnSpc>
                <a:spcPts val="3960"/>
              </a:lnSpc>
            </a:pPr>
            <a:r>
              <a:rPr lang="en-US" b="1" sz="2500">
                <a:solidFill>
                  <a:srgbClr val="373634"/>
                </a:solidFill>
                <a:latin typeface="Tahoma"/>
              </a:rPr>
              <a:t>Gejala sembelit pascamelahirkan tidak jauh berbeda dengan gejala sembelit pada waktu-waktu lain.Ibu dapat merasakan perut kembung dan terasa kencang (penuh) serta kesulitan buang air besar. Ibu yang baru melahirkan dan mengalami sembelit biasanya akan merasakan nyeri yang lebih kuat. Hal ini disebabkan oleh adanya robekan pada vagina dan wasir (pembengkakan pada pembuluh darah di anus) yang membuat BAB setelah melahirkan terasa sakit dan susah</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4764010" y="835068"/>
            <a:ext cx="1774521" cy="3135682"/>
          </a:xfrm>
          <a:prstGeom prst="rect">
            <a:avLst/>
          </a:prstGeom>
        </p:spPr>
      </p:pic>
      <p:sp>
        <p:nvSpPr>
          <p:cNvPr id="3" name=""/>
          <p:cNvSpPr/>
          <p:nvPr/>
        </p:nvSpPr>
        <p:spPr>
          <a:xfrm>
            <a:off x="4137764" y="3941523"/>
            <a:ext cx="8764044" cy="1849677"/>
          </a:xfrm>
          <a:prstGeom prst="rect">
            <a:avLst/>
          </a:prstGeom>
        </p:spPr>
        <p:txBody>
          <a:bodyPr lIns="0" tIns="0" rIns="0" bIns="0">
            <a:noAutofit/>
          </a:bodyPr>
          <a:p>
            <a:pPr algn="just" indent="0">
              <a:lnSpc>
                <a:spcPts val="3879"/>
              </a:lnSpc>
            </a:pPr>
            <a:r>
              <a:rPr lang="en-US" b="1" sz="2500">
                <a:solidFill>
                  <a:srgbClr val="373634"/>
                </a:solidFill>
                <a:latin typeface="Tahoma"/>
              </a:rPr>
              <a:t>1.    Minum banyak air dan makan yang kaya akan serat</a:t>
            </a:r>
          </a:p>
          <a:p>
            <a:pPr algn="just" indent="0">
              <a:lnSpc>
                <a:spcPts val="3879"/>
              </a:lnSpc>
            </a:pPr>
            <a:r>
              <a:rPr lang="en-US" b="1" sz="2500">
                <a:solidFill>
                  <a:srgbClr val="373634"/>
                </a:solidFill>
                <a:latin typeface="Tahoma"/>
              </a:rPr>
              <a:t>2.    Aktif bergerak</a:t>
            </a:r>
          </a:p>
          <a:p>
            <a:pPr algn="just" indent="0">
              <a:lnSpc>
                <a:spcPts val="3879"/>
              </a:lnSpc>
            </a:pPr>
            <a:r>
              <a:rPr lang="en-US" b="1" sz="2500">
                <a:solidFill>
                  <a:srgbClr val="373634"/>
                </a:solidFill>
                <a:latin typeface="Tahoma"/>
              </a:rPr>
              <a:t>3.    Jangan menahan BAB</a:t>
            </a:r>
          </a:p>
          <a:p>
            <a:pPr algn="just" indent="0">
              <a:lnSpc>
                <a:spcPts val="3879"/>
              </a:lnSpc>
            </a:pPr>
            <a:r>
              <a:rPr lang="en-US" b="1" sz="2500">
                <a:solidFill>
                  <a:srgbClr val="373634"/>
                </a:solidFill>
                <a:latin typeface="Tahoma"/>
              </a:rPr>
              <a:t>4.    Minum air hangat</a:t>
            </a:r>
          </a:p>
        </p:txBody>
      </p:sp>
      <p:sp>
        <p:nvSpPr>
          <p:cNvPr id="4" name=""/>
          <p:cNvSpPr/>
          <p:nvPr/>
        </p:nvSpPr>
        <p:spPr>
          <a:xfrm>
            <a:off x="1524000" y="1653435"/>
            <a:ext cx="8972810" cy="1164921"/>
          </a:xfrm>
          <a:prstGeom prst="rect">
            <a:avLst/>
          </a:prstGeom>
        </p:spPr>
        <p:txBody>
          <a:bodyPr lIns="0" tIns="0" rIns="0" bIns="0">
            <a:noAutofit/>
          </a:bodyPr>
          <a:p>
            <a:pPr indent="0">
              <a:spcAft>
                <a:spcPts val="840"/>
              </a:spcAft>
            </a:pPr>
            <a:r>
              <a:rPr lang="en-US" b="1" sz="3200" spc="-300">
                <a:solidFill>
                  <a:srgbClr val="373634"/>
                </a:solidFill>
                <a:latin typeface="Segoe UI"/>
              </a:rPr>
              <a:t>Perawatan untuk </a:t>
            </a:r>
            <a:r>
              <a:rPr lang="en-US" b="1" i="1" sz="3200" spc="-400">
                <a:solidFill>
                  <a:srgbClr val="373634"/>
                </a:solidFill>
                <a:latin typeface="Segoe UI"/>
              </a:rPr>
              <a:t>mengataSi SuSah BAB</a:t>
            </a:r>
          </a:p>
          <a:p>
            <a:pPr indent="0"/>
            <a:r>
              <a:rPr lang="en-US" b="1" i="1" sz="3200" spc="-400">
                <a:solidFill>
                  <a:srgbClr val="373634"/>
                </a:solidFill>
                <a:latin typeface="Segoe UI"/>
              </a:rPr>
              <a:t>Seteflah (paSca) melahirkan di antaranya</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FFFFF"/>
        </a:solidFill>
        <a:effectLst/>
      </p:bgPr>
    </p:bg>
    <p:spTree>
      <p:nvGrpSpPr>
        <p:cNvPr id="1" name=""/>
        <p:cNvGrpSpPr/>
        <p:nvPr/>
      </p:nvGrpSpPr>
      <p:grpSpPr/>
      <p:sp>
        <p:nvSpPr>
          <p:cNvPr id="2" name=""/>
          <p:cNvSpPr/>
          <p:nvPr/>
        </p:nvSpPr>
        <p:spPr>
          <a:xfrm>
            <a:off x="2273808" y="1581912"/>
            <a:ext cx="14496288" cy="5593080"/>
          </a:xfrm>
          <a:prstGeom prst="rect">
            <a:avLst/>
          </a:prstGeom>
          <a:solidFill>
            <a:srgbClr val="F4F4EB"/>
          </a:solidFill>
        </p:spPr>
        <p:txBody>
          <a:bodyPr lIns="0" tIns="0" rIns="0" bIns="0">
            <a:noAutofit/>
          </a:bodyPr>
          <a:p>
            <a:pPr indent="0">
              <a:lnSpc>
                <a:spcPts val="3864"/>
              </a:lnSpc>
            </a:pPr>
            <a:r>
              <a:rPr lang="en-US" b="1" sz="2500">
                <a:solidFill>
                  <a:srgbClr val="373634"/>
                </a:solidFill>
                <a:latin typeface="Tahoma"/>
              </a:rPr>
              <a:t>Pada masa ini, Ibu membutuhkan asupan energi dan kebutuhan nutrisi, seperti protein, karbohidrat, lemak, serta vitamin dan mineral, dengan mengonsumsi berbagai jenis makanan yang sehat dan bergizi seimbang.</a:t>
            </a:r>
          </a:p>
          <a:p>
            <a:pPr indent="0">
              <a:lnSpc>
                <a:spcPts val="3984"/>
              </a:lnSpc>
            </a:pPr>
            <a:r>
              <a:rPr lang="en-US" b="1" sz="2500">
                <a:solidFill>
                  <a:srgbClr val="373634"/>
                </a:solidFill>
                <a:latin typeface="Tahoma"/>
              </a:rPr>
              <a:t>Berikut ini adalah beberapa jenis makanan yang baik untuk Ibu konsumsi setelah melahirkan: 1. Telur</a:t>
            </a:r>
          </a:p>
          <a:p>
            <a:pPr algn="just" marL="2272284" indent="0">
              <a:lnSpc>
                <a:spcPts val="3624"/>
              </a:lnSpc>
            </a:pPr>
            <a:r>
              <a:rPr lang="en-US" b="1" sz="2500">
                <a:solidFill>
                  <a:srgbClr val="373634"/>
                </a:solidFill>
                <a:latin typeface="Tahoma"/>
              </a:rPr>
              <a:t>2.    Sayuran hijau</a:t>
            </a:r>
          </a:p>
          <a:p>
            <a:pPr algn="just" marL="2272284" indent="0">
              <a:lnSpc>
                <a:spcPts val="3624"/>
              </a:lnSpc>
            </a:pPr>
            <a:r>
              <a:rPr lang="en-US" b="1" sz="2500">
                <a:solidFill>
                  <a:srgbClr val="373634"/>
                </a:solidFill>
                <a:latin typeface="Tahoma"/>
              </a:rPr>
              <a:t>3.    Jeruk</a:t>
            </a:r>
          </a:p>
          <a:p>
            <a:pPr algn="just" marL="2272284" indent="0">
              <a:lnSpc>
                <a:spcPts val="3624"/>
              </a:lnSpc>
            </a:pPr>
            <a:r>
              <a:rPr lang="en-US" b="1" sz="2500">
                <a:solidFill>
                  <a:srgbClr val="373634"/>
                </a:solidFill>
                <a:latin typeface="Tahoma"/>
              </a:rPr>
              <a:t>4.    Apel</a:t>
            </a:r>
          </a:p>
          <a:p>
            <a:pPr algn="just" marL="2272284" indent="0">
              <a:lnSpc>
                <a:spcPts val="3624"/>
              </a:lnSpc>
            </a:pPr>
            <a:r>
              <a:rPr lang="en-US" b="1" sz="2500">
                <a:solidFill>
                  <a:srgbClr val="373634"/>
                </a:solidFill>
                <a:latin typeface="Tahoma"/>
              </a:rPr>
              <a:t>5.    Kurma</a:t>
            </a:r>
          </a:p>
          <a:p>
            <a:pPr algn="just" marL="2272284" indent="0">
              <a:lnSpc>
                <a:spcPts val="3624"/>
              </a:lnSpc>
            </a:pPr>
            <a:r>
              <a:rPr lang="en-US" b="1" sz="2500">
                <a:solidFill>
                  <a:srgbClr val="373634"/>
                </a:solidFill>
                <a:latin typeface="Tahoma"/>
              </a:rPr>
              <a:t>6.    Daging sapi tanpa lemak</a:t>
            </a:r>
          </a:p>
          <a:p>
            <a:pPr algn="just" marL="2272284" indent="0">
              <a:lnSpc>
                <a:spcPts val="3624"/>
              </a:lnSpc>
            </a:pPr>
            <a:r>
              <a:rPr lang="en-US" b="1" sz="2500">
                <a:solidFill>
                  <a:srgbClr val="373634"/>
                </a:solidFill>
                <a:latin typeface="Tahoma"/>
              </a:rPr>
              <a:t>7.    Susu dan produk olahannya</a:t>
            </a:r>
          </a:p>
          <a:p>
            <a:pPr algn="just" marL="2272284" indent="0">
              <a:lnSpc>
                <a:spcPts val="3624"/>
              </a:lnSpc>
            </a:pPr>
            <a:r>
              <a:rPr lang="en-US" b="1" sz="2500">
                <a:solidFill>
                  <a:srgbClr val="373634"/>
                </a:solidFill>
                <a:latin typeface="Tahoma"/>
              </a:rPr>
              <a:t>8.    Kacang-kacangan</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core.xml><?xml version="1.0" encoding="utf-8"?>
<cp:coreProperties xmlns:cp="http://schemas.openxmlformats.org/package/2006/metadata/core-properties" xmlns:dc="http://purl.org/dc/elements/1.1/">
  <dc:title>Presentasi Natal Koleksi Kartu Ucapan Buatan Tangan Cat Air Warna-warni</dc:title>
  <dc:subject/>
  <dc:creator>Suci Wulandari</dc:creator>
  <cp:keywords>DAE9xxIga5U,BAEwQQyZLcw</cp:keywords>
</cp:coreProperties>
</file>