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7"/>
  </p:notesMasterIdLst>
  <p:sldIdLst>
    <p:sldId id="257" r:id="rId2"/>
    <p:sldId id="306" r:id="rId3"/>
    <p:sldId id="312" r:id="rId4"/>
    <p:sldId id="313" r:id="rId5"/>
    <p:sldId id="316" r:id="rId6"/>
    <p:sldId id="318" r:id="rId7"/>
    <p:sldId id="307" r:id="rId8"/>
    <p:sldId id="317" r:id="rId9"/>
    <p:sldId id="314" r:id="rId10"/>
    <p:sldId id="325" r:id="rId11"/>
    <p:sldId id="315" r:id="rId12"/>
    <p:sldId id="334" r:id="rId13"/>
    <p:sldId id="332" r:id="rId14"/>
    <p:sldId id="333" r:id="rId15"/>
    <p:sldId id="335" r:id="rId16"/>
    <p:sldId id="336" r:id="rId17"/>
    <p:sldId id="337" r:id="rId18"/>
    <p:sldId id="338" r:id="rId19"/>
    <p:sldId id="339" r:id="rId20"/>
    <p:sldId id="340" r:id="rId21"/>
    <p:sldId id="341" r:id="rId22"/>
    <p:sldId id="342" r:id="rId23"/>
    <p:sldId id="276" r:id="rId24"/>
    <p:sldId id="277" r:id="rId25"/>
    <p:sldId id="326" r:id="rId26"/>
    <p:sldId id="323" r:id="rId27"/>
    <p:sldId id="324" r:id="rId28"/>
    <p:sldId id="308" r:id="rId29"/>
    <p:sldId id="258" r:id="rId30"/>
    <p:sldId id="319" r:id="rId31"/>
    <p:sldId id="309" r:id="rId32"/>
    <p:sldId id="310" r:id="rId33"/>
    <p:sldId id="320" r:id="rId34"/>
    <p:sldId id="311" r:id="rId35"/>
    <p:sldId id="321" r:id="rId36"/>
    <p:sldId id="259" r:id="rId37"/>
    <p:sldId id="260" r:id="rId38"/>
    <p:sldId id="261" r:id="rId39"/>
    <p:sldId id="262" r:id="rId40"/>
    <p:sldId id="263" r:id="rId41"/>
    <p:sldId id="264" r:id="rId42"/>
    <p:sldId id="265" r:id="rId43"/>
    <p:sldId id="266" r:id="rId44"/>
    <p:sldId id="267" r:id="rId45"/>
    <p:sldId id="268" r:id="rId46"/>
    <p:sldId id="269" r:id="rId47"/>
    <p:sldId id="303" r:id="rId48"/>
    <p:sldId id="270" r:id="rId49"/>
    <p:sldId id="271" r:id="rId50"/>
    <p:sldId id="272" r:id="rId51"/>
    <p:sldId id="304" r:id="rId52"/>
    <p:sldId id="273" r:id="rId53"/>
    <p:sldId id="305" r:id="rId54"/>
    <p:sldId id="322" r:id="rId55"/>
    <p:sldId id="274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50000"/>
    <p:restoredTop sz="92810"/>
  </p:normalViewPr>
  <p:slideViewPr>
    <p:cSldViewPr snapToGrid="0" snapToObjects="1">
      <p:cViewPr varScale="1">
        <p:scale>
          <a:sx n="129" d="100"/>
          <a:sy n="129" d="100"/>
        </p:scale>
        <p:origin x="8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77FFF3-DB21-5E44-AD4A-78F813E24C26}" type="datetimeFigureOut">
              <a:rPr lang="en-US" smtClean="0"/>
              <a:t>3/21/22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2F1DF6-68C8-1C4A-AAF0-5F4208ACE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635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pitchFamily="34" charset="-128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D5081CD7-5E7F-40BE-AB19-EAC24478DCB9}" type="slidenum">
              <a:rPr lang="en-US">
                <a:latin typeface="Calibri" pitchFamily="34" charset="0"/>
              </a:rPr>
              <a:pPr eaLnBrk="1" hangingPunct="1"/>
              <a:t>12</a:t>
            </a:fld>
            <a:endParaRPr 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405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pitchFamily="34" charset="-128"/>
            </a:endParaRPr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ED17CCF6-1A03-48B6-9985-E74718841773}" type="slidenum">
              <a:rPr lang="en-US">
                <a:latin typeface="Calibri" pitchFamily="34" charset="0"/>
              </a:rPr>
              <a:pPr eaLnBrk="1" hangingPunct="1"/>
              <a:t>13</a:t>
            </a:fld>
            <a:endParaRPr 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391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pitchFamily="34" charset="-128"/>
            </a:endParaRPr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87B13834-DE6C-4436-B195-0EC422F9406D}" type="slidenum">
              <a:rPr lang="en-US">
                <a:latin typeface="Calibri" pitchFamily="34" charset="0"/>
              </a:rPr>
              <a:pPr eaLnBrk="1" hangingPunct="1"/>
              <a:t>14</a:t>
            </a:fld>
            <a:endParaRPr 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057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pitchFamily="34" charset="-128"/>
            </a:endParaRPr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B54D30CD-A5CC-4B47-A1EE-E3DD5BBBDADE}" type="slidenum">
              <a:rPr lang="en-US">
                <a:latin typeface="Calibri" pitchFamily="34" charset="0"/>
              </a:rPr>
              <a:pPr eaLnBrk="1" hangingPunct="1"/>
              <a:t>25</a:t>
            </a:fld>
            <a:endParaRPr 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3033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72DD4D5E-6407-4AF2-B43C-962C9390F3D6}" type="slidenum">
              <a:rPr lang="en-GB">
                <a:ea typeface="Lucida Sans Unicode" charset="0"/>
              </a:rPr>
              <a:pPr/>
              <a:t>31</a:t>
            </a:fld>
            <a:endParaRPr lang="en-GB">
              <a:ea typeface="Lucida Sans Unicode" charset="0"/>
            </a:endParaRPr>
          </a:p>
        </p:txBody>
      </p:sp>
      <p:sp>
        <p:nvSpPr>
          <p:cNvPr id="6246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468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4800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790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>
            <a:extLst>
              <a:ext uri="{FF2B5EF4-FFF2-40B4-BE49-F238E27FC236}">
                <a16:creationId xmlns:a16="http://schemas.microsoft.com/office/drawing/2014/main" id="{5DECFEF8-1ABF-8B42-B615-8077EE3D92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0378551-ABA8-6F41-AF14-DAF8CAC8BDDF}" type="slidenum">
              <a:rPr lang="en-US" altLang="en-US"/>
              <a:pPr>
                <a:spcBef>
                  <a:spcPct val="0"/>
                </a:spcBef>
              </a:pPr>
              <a:t>33</a:t>
            </a:fld>
            <a:endParaRPr lang="en-US" altLang="en-US"/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E4A9667B-0AA1-2546-9322-71E1C4D224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4FD405AF-1C7C-594A-A792-A35AAA18A0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SA" altLang="en-US"/>
          </a:p>
        </p:txBody>
      </p:sp>
    </p:spTree>
    <p:extLst>
      <p:ext uri="{BB962C8B-B14F-4D97-AF65-F5344CB8AC3E}">
        <p14:creationId xmlns:p14="http://schemas.microsoft.com/office/powerpoint/2010/main" val="5586471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9300043-F627-4049-B44C-3492B4319D98}" type="slidenum">
              <a:rPr lang="en-GB">
                <a:ea typeface="Lucida Sans Unicode" charset="0"/>
              </a:rPr>
              <a:pPr/>
              <a:t>34</a:t>
            </a:fld>
            <a:endParaRPr lang="en-GB">
              <a:ea typeface="Lucida Sans Unicode" charset="0"/>
            </a:endParaRPr>
          </a:p>
        </p:txBody>
      </p:sp>
      <p:sp>
        <p:nvSpPr>
          <p:cNvPr id="7885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852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4800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581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4F256-A984-3B43-8AAC-A85BC79622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C041C4-9F49-E745-B8C8-019CBABCB7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37FD68-4134-D041-AE23-A52113E3C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6C908-0AF8-0549-8FB4-CAC8E571CBB3}" type="datetimeFigureOut">
              <a:rPr lang="en-US" smtClean="0"/>
              <a:t>3/21/22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F3850D-C266-A744-A77A-F096C50AC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A2BB71-C660-DD44-9043-3B5027C8C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239C8-BA60-3343-8757-155E4BD84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315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B85AD-6464-7243-8483-E7BD0024B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1F6146-739E-8042-B85C-B64F452A3A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5B48E0-990D-5445-A9DD-5666DDBF2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6C908-0AF8-0549-8FB4-CAC8E571CBB3}" type="datetimeFigureOut">
              <a:rPr lang="en-US" smtClean="0"/>
              <a:t>3/21/22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151DB-7379-E24C-84BC-1AA935E46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1E0F5E-0EE0-614D-B1CA-E0F6CB1A2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239C8-BA60-3343-8757-155E4BD84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347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C6399B-977A-1945-9655-D46E7A19A9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E9AE7C-D06A-5848-B476-4143FD79F5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F5A10B-2FED-8F44-A724-1F06BD402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6C908-0AF8-0549-8FB4-CAC8E571CBB3}" type="datetimeFigureOut">
              <a:rPr lang="en-US" smtClean="0"/>
              <a:t>3/21/22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726419-FCC4-254D-81EC-DC376DD26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3F9B2-5DBF-FC44-AF59-E77D1C231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239C8-BA60-3343-8757-155E4BD84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678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70554-8CDC-914B-8008-EEEA9AE3D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0468C5-436D-AB43-842C-54CC0D87C6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DEEA3D-B9DA-CD40-BB48-ED1334051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6C908-0AF8-0549-8FB4-CAC8E571CBB3}" type="datetimeFigureOut">
              <a:rPr lang="en-US" smtClean="0"/>
              <a:t>3/21/22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593BFD-A620-534A-8273-981089FB7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6D287-E01C-7446-B968-94AA3D53F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239C8-BA60-3343-8757-155E4BD84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284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0F612-22B7-3E46-A751-4DB353235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298F9F-74BC-994B-B749-D396FE2AB4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F470DE-C911-7B4F-BE37-84A17F563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6C908-0AF8-0549-8FB4-CAC8E571CBB3}" type="datetimeFigureOut">
              <a:rPr lang="en-US" smtClean="0"/>
              <a:t>3/21/22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4B1925-9B00-3840-817D-6347377D1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6BB373-1BB8-C24B-8AD9-F588B6488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239C8-BA60-3343-8757-155E4BD84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550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67F18-1932-DE45-B2E7-3BEF73D6F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BBC21-6CB2-0243-81AC-1F394B89A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2B10C9-16AA-7F49-AA05-BD7554BCE0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98C3FD-DFE6-5A4F-83F1-E889E287A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6C908-0AF8-0549-8FB4-CAC8E571CBB3}" type="datetimeFigureOut">
              <a:rPr lang="en-US" smtClean="0"/>
              <a:t>3/21/22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39285E-D7BA-E744-B0E5-14C31F9F3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DC0845-3CCC-6944-AC69-FA9061E9D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239C8-BA60-3343-8757-155E4BD84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56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06265-E358-1044-9C82-0ACF6E1CD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8BF1D2-4E26-C745-98FB-247073389A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DD4A3E-3BCB-DC40-8D7D-DD42E35789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89E6B4-94A3-AC4D-BD22-3B23286ABE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25A978-4144-8340-8394-81A3064E62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9CD877-9B74-B843-B6CC-047887AE3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6C908-0AF8-0549-8FB4-CAC8E571CBB3}" type="datetimeFigureOut">
              <a:rPr lang="en-US" smtClean="0"/>
              <a:t>3/21/22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BADCD3-6A77-414C-B946-27CED595C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0D261A-3DE0-FE4E-A2C6-F5B006CF6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239C8-BA60-3343-8757-155E4BD84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227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0AB5F-2682-D047-98EB-A1FECBCD1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CD2AD1-DE7E-554A-964E-8D650C79F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6C908-0AF8-0549-8FB4-CAC8E571CBB3}" type="datetimeFigureOut">
              <a:rPr lang="en-US" smtClean="0"/>
              <a:t>3/21/22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97E52D-75B5-B749-8873-D5F61C2CD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10ABC9-96F7-824C-A728-CFD729113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239C8-BA60-3343-8757-155E4BD84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852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C6A483-FCAF-C74B-A213-1AABB9940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6C908-0AF8-0549-8FB4-CAC8E571CBB3}" type="datetimeFigureOut">
              <a:rPr lang="en-US" smtClean="0"/>
              <a:t>3/21/22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2D246F-3E88-B642-80BF-E0578CE12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FB6BBB-3CA8-3B47-8EFD-4EBAA672C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239C8-BA60-3343-8757-155E4BD84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951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EA5C0-F7A9-8E4A-AC52-CE06A40AB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D3DB9-8B28-1E46-82E6-F7DD7441F4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9D6D13-6ECE-304A-9CD0-AE9F1CDE20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D0409C-AEC1-AC41-899B-A2CD9673D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6C908-0AF8-0549-8FB4-CAC8E571CBB3}" type="datetimeFigureOut">
              <a:rPr lang="en-US" smtClean="0"/>
              <a:t>3/21/22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DD2C02-EC61-7B42-9AD4-08BA99C0C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3E3877-3A6D-2341-A308-219CD8C4F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239C8-BA60-3343-8757-155E4BD84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73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C85AA-A553-D649-A162-3E2EF8954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C3531C-B27E-BA4C-9558-1E48A0AB1A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1525E5-D963-344C-9AAC-451EE6C2E8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72FB66-A5B9-364A-A300-800E873F3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6C908-0AF8-0549-8FB4-CAC8E571CBB3}" type="datetimeFigureOut">
              <a:rPr lang="en-US" smtClean="0"/>
              <a:t>3/21/22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6BBFE6-DEF2-5544-9066-B185F13C3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49648D-5097-9D44-9E33-DB76ECE2C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239C8-BA60-3343-8757-155E4BD84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650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E16629-7821-244E-B714-849BD5D7D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852B7A-82F9-264D-8934-A4ACEA5F01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5B1311-ECAC-6A4B-A28A-76E451B207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86C908-0AF8-0549-8FB4-CAC8E571CBB3}" type="datetimeFigureOut">
              <a:rPr lang="en-US" smtClean="0"/>
              <a:t>3/21/22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51B1BC-22FB-4A4C-A046-66D1BAECB2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192B30-15D0-0941-9046-F32DBB2D7B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D239C8-BA60-3343-8757-155E4BD84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966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7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5.bin"/><Relationship Id="rId4" Type="http://schemas.openxmlformats.org/officeDocument/2006/relationships/image" Target="../media/image31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2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DCE6A0-0A29-6048-BEEF-04CB3A632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86F3BA-0027-EA42-94FF-E31D92F21D69}" type="slidenum">
              <a:rPr lang="en-US" altLang="en-US"/>
              <a:pPr>
                <a:defRPr/>
              </a:pPr>
              <a:t>1</a:t>
            </a:fld>
            <a:endParaRPr lang="en-US" altLang="en-US"/>
          </a:p>
        </p:txBody>
      </p:sp>
      <p:graphicFrame>
        <p:nvGraphicFramePr>
          <p:cNvPr id="3075" name="Object 5">
            <a:extLst>
              <a:ext uri="{FF2B5EF4-FFF2-40B4-BE49-F238E27FC236}">
                <a16:creationId xmlns:a16="http://schemas.microsoft.com/office/drawing/2014/main" id="{4C4893DD-6439-7D42-B541-0D6A3150872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7709042"/>
              </p:ext>
            </p:extLst>
          </p:nvPr>
        </p:nvGraphicFramePr>
        <p:xfrm>
          <a:off x="2919136" y="1577975"/>
          <a:ext cx="2293938" cy="472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Clip" r:id="rId3" imgW="10668000" imgH="21018500" progId="MS_ClipArt_Gallery.5">
                  <p:embed/>
                </p:oleObj>
              </mc:Choice>
              <mc:Fallback>
                <p:oleObj name="Clip" r:id="rId3" imgW="10668000" imgH="21018500" progId="MS_ClipArt_Gallery.5">
                  <p:embed/>
                  <p:pic>
                    <p:nvPicPr>
                      <p:cNvPr id="3075" name="Object 5">
                        <a:extLst>
                          <a:ext uri="{FF2B5EF4-FFF2-40B4-BE49-F238E27FC236}">
                            <a16:creationId xmlns:a16="http://schemas.microsoft.com/office/drawing/2014/main" id="{4C4893DD-6439-7D42-B541-0D6A3150872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9136" y="1577975"/>
                        <a:ext cx="2293938" cy="472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" name="Object 6">
            <a:extLst>
              <a:ext uri="{FF2B5EF4-FFF2-40B4-BE49-F238E27FC236}">
                <a16:creationId xmlns:a16="http://schemas.microsoft.com/office/drawing/2014/main" id="{71554C53-CA33-E548-945E-F7781E0F9F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2911473"/>
              </p:ext>
            </p:extLst>
          </p:nvPr>
        </p:nvGraphicFramePr>
        <p:xfrm>
          <a:off x="6073637" y="1690688"/>
          <a:ext cx="2209800" cy="449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Clip" r:id="rId5" imgW="9740900" imgH="21018500" progId="MS_ClipArt_Gallery.5">
                  <p:embed/>
                </p:oleObj>
              </mc:Choice>
              <mc:Fallback>
                <p:oleObj name="Clip" r:id="rId5" imgW="9740900" imgH="21018500" progId="MS_ClipArt_Gallery.5">
                  <p:embed/>
                  <p:pic>
                    <p:nvPicPr>
                      <p:cNvPr id="3076" name="Object 6">
                        <a:extLst>
                          <a:ext uri="{FF2B5EF4-FFF2-40B4-BE49-F238E27FC236}">
                            <a16:creationId xmlns:a16="http://schemas.microsoft.com/office/drawing/2014/main" id="{71554C53-CA33-E548-945E-F7781E0F9FD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3637" y="1690688"/>
                        <a:ext cx="2209800" cy="449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FCF0475F-C16B-A640-8C74-B800B9D39FF2}"/>
              </a:ext>
            </a:extLst>
          </p:cNvPr>
          <p:cNvSpPr txBox="1"/>
          <p:nvPr/>
        </p:nvSpPr>
        <p:spPr>
          <a:xfrm>
            <a:off x="3513534" y="719172"/>
            <a:ext cx="52556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THE HUMAN MOVEMENT SYSTEM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99F08A4-0404-7546-BD1D-2A2A77E03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0836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11"/>
          <p:cNvSpPr txBox="1">
            <a:spLocks noChangeArrowheads="1"/>
          </p:cNvSpPr>
          <p:nvPr/>
        </p:nvSpPr>
        <p:spPr bwMode="auto">
          <a:xfrm>
            <a:off x="3105150" y="5684838"/>
            <a:ext cx="26289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>
                <a:cs typeface="Arial" charset="0"/>
              </a:rPr>
              <a:t>(</a:t>
            </a:r>
            <a:r>
              <a:rPr lang="en-US" sz="1700">
                <a:cs typeface="Arial" charset="0"/>
              </a:rPr>
              <a:t>b) Cardiac muscle</a:t>
            </a:r>
          </a:p>
        </p:txBody>
      </p:sp>
      <p:sp>
        <p:nvSpPr>
          <p:cNvPr id="6147" name="TextBox 13"/>
          <p:cNvSpPr txBox="1">
            <a:spLocks noChangeArrowheads="1"/>
          </p:cNvSpPr>
          <p:nvPr/>
        </p:nvSpPr>
        <p:spPr bwMode="auto">
          <a:xfrm>
            <a:off x="6881813" y="5659438"/>
            <a:ext cx="2895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>
                <a:cs typeface="Arial" charset="0"/>
              </a:rPr>
              <a:t>(</a:t>
            </a:r>
            <a:r>
              <a:rPr lang="en-US" sz="1700">
                <a:cs typeface="Arial" charset="0"/>
              </a:rPr>
              <a:t>c) Visceral smooth muscle</a:t>
            </a:r>
          </a:p>
        </p:txBody>
      </p:sp>
      <p:pic>
        <p:nvPicPr>
          <p:cNvPr id="6148" name="Picture 19" descr="pap11e_10_02_tb_ul skeletal musc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7" r="72240" b="55330"/>
          <a:stretch>
            <a:fillRect/>
          </a:stretch>
        </p:blipFill>
        <p:spPr bwMode="auto">
          <a:xfrm>
            <a:off x="2667000" y="1676400"/>
            <a:ext cx="3505200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Box 20"/>
          <p:cNvSpPr txBox="1">
            <a:spLocks noChangeArrowheads="1"/>
          </p:cNvSpPr>
          <p:nvPr/>
        </p:nvSpPr>
        <p:spPr bwMode="auto">
          <a:xfrm>
            <a:off x="2862264" y="2647951"/>
            <a:ext cx="31146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>
                <a:cs typeface="Arial" charset="0"/>
              </a:rPr>
              <a:t>(</a:t>
            </a:r>
            <a:r>
              <a:rPr lang="en-US" sz="1700">
                <a:cs typeface="Arial" charset="0"/>
              </a:rPr>
              <a:t>a) Skeletal muscle</a:t>
            </a:r>
          </a:p>
        </p:txBody>
      </p:sp>
      <p:sp>
        <p:nvSpPr>
          <p:cNvPr id="25" name="Title 24"/>
          <p:cNvSpPr>
            <a:spLocks/>
          </p:cNvSpPr>
          <p:nvPr/>
        </p:nvSpPr>
        <p:spPr bwMode="auto">
          <a:xfrm>
            <a:off x="1570038" y="228601"/>
            <a:ext cx="9066212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900" spc="-100" dirty="0">
                <a:solidFill>
                  <a:srgbClr val="C00000"/>
                </a:solidFill>
                <a:latin typeface="Bookman Old Style" pitchFamily="18" charset="0"/>
                <a:ea typeface="+mj-ea"/>
                <a:cs typeface="+mj-cs"/>
              </a:rPr>
              <a:t>Three Types of Muscular Tissue</a:t>
            </a:r>
          </a:p>
        </p:txBody>
      </p:sp>
      <p:pic>
        <p:nvPicPr>
          <p:cNvPr id="6151" name="Picture 15" descr="t0016bn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505201"/>
            <a:ext cx="3505200" cy="199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6" descr="pap13_fig_10_16a lectur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663" y="1308100"/>
            <a:ext cx="3262312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40404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A9757-9DFE-4A4B-81A0-CCC04254B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KOMPONEN OTOT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2899367-32BF-884A-B749-0072F30236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1356" y="1690688"/>
            <a:ext cx="663621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4124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pap13_fig_10_01 lecture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550" y="852489"/>
            <a:ext cx="6692900" cy="514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Box 4"/>
          <p:cNvSpPr txBox="1">
            <a:spLocks noChangeArrowheads="1"/>
          </p:cNvSpPr>
          <p:nvPr/>
        </p:nvSpPr>
        <p:spPr bwMode="auto">
          <a:xfrm>
            <a:off x="2895600" y="6108700"/>
            <a:ext cx="640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400">
                <a:latin typeface="Sylfaen" pitchFamily="18" charset="0"/>
              </a:rPr>
              <a:t>A muscle, a fasciculus, and a fiber all visualized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2200275" y="177800"/>
            <a:ext cx="77930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900" spc="-100" dirty="0">
                <a:solidFill>
                  <a:srgbClr val="C00000"/>
                </a:solidFill>
                <a:latin typeface="Bookman Old Style" pitchFamily="18" charset="0"/>
                <a:ea typeface="+mj-ea"/>
                <a:cs typeface="+mj-cs"/>
              </a:rPr>
              <a:t>Organization of Muscle Tissue</a:t>
            </a:r>
          </a:p>
        </p:txBody>
      </p:sp>
    </p:spTree>
    <p:extLst>
      <p:ext uri="{BB962C8B-B14F-4D97-AF65-F5344CB8AC3E}">
        <p14:creationId xmlns:p14="http://schemas.microsoft.com/office/powerpoint/2010/main" val="15747473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pap13_fig_10_02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34"/>
          <a:stretch>
            <a:fillRect/>
          </a:stretch>
        </p:blipFill>
        <p:spPr bwMode="auto">
          <a:xfrm>
            <a:off x="2620964" y="1417639"/>
            <a:ext cx="6950075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6657975" y="1363663"/>
            <a:ext cx="2159000" cy="673100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045450" y="2973388"/>
            <a:ext cx="1447800" cy="457200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3317" name="TextBox 10"/>
          <p:cNvSpPr txBox="1">
            <a:spLocks noChangeArrowheads="1"/>
          </p:cNvSpPr>
          <p:nvPr/>
        </p:nvSpPr>
        <p:spPr bwMode="auto">
          <a:xfrm>
            <a:off x="3733800" y="5867400"/>
            <a:ext cx="472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400">
                <a:latin typeface="Sylfaen" pitchFamily="18" charset="0"/>
              </a:rPr>
              <a:t>Organization of a fasciculus</a:t>
            </a:r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2200275" y="177800"/>
            <a:ext cx="77930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900" spc="-100" dirty="0">
                <a:solidFill>
                  <a:srgbClr val="C00000"/>
                </a:solidFill>
                <a:latin typeface="Bookman Old Style" pitchFamily="18" charset="0"/>
                <a:ea typeface="+mj-ea"/>
                <a:cs typeface="+mj-cs"/>
              </a:rPr>
              <a:t>Organization of Muscle Tissue</a:t>
            </a:r>
          </a:p>
        </p:txBody>
      </p:sp>
    </p:spTree>
    <p:extLst>
      <p:ext uri="{BB962C8B-B14F-4D97-AF65-F5344CB8AC3E}">
        <p14:creationId xmlns:p14="http://schemas.microsoft.com/office/powerpoint/2010/main" val="42248166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3" descr="pap13_fig_10_01 lecture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725" y="1122363"/>
            <a:ext cx="6940550" cy="498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8105775" y="1270001"/>
            <a:ext cx="1295400" cy="327025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089900" y="4654551"/>
            <a:ext cx="1219200" cy="352425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4341" name="TextBox 12"/>
          <p:cNvSpPr txBox="1">
            <a:spLocks noChangeArrowheads="1"/>
          </p:cNvSpPr>
          <p:nvPr/>
        </p:nvSpPr>
        <p:spPr bwMode="auto">
          <a:xfrm>
            <a:off x="3733800" y="5949950"/>
            <a:ext cx="472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400">
                <a:latin typeface="Sylfaen" pitchFamily="18" charset="0"/>
              </a:rPr>
              <a:t>Organization of a muscle fiber</a:t>
            </a: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2200275" y="177800"/>
            <a:ext cx="77930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900" spc="-100" dirty="0">
                <a:solidFill>
                  <a:srgbClr val="C00000"/>
                </a:solidFill>
                <a:latin typeface="Bookman Old Style" pitchFamily="18" charset="0"/>
                <a:ea typeface="+mj-ea"/>
                <a:cs typeface="+mj-cs"/>
              </a:rPr>
              <a:t>Organization of Muscle Tissue</a:t>
            </a:r>
          </a:p>
        </p:txBody>
      </p:sp>
    </p:spTree>
    <p:extLst>
      <p:ext uri="{BB962C8B-B14F-4D97-AF65-F5344CB8AC3E}">
        <p14:creationId xmlns:p14="http://schemas.microsoft.com/office/powerpoint/2010/main" val="394503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381000"/>
            <a:ext cx="82296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/>
              <a:t>Skeletal Muscle Arrangement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idx="1"/>
          </p:nvPr>
        </p:nvSpPr>
        <p:spPr>
          <a:xfrm>
            <a:off x="1828800" y="1295400"/>
            <a:ext cx="8229600" cy="4876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b="1" dirty="0"/>
              <a:t>A single muscle cell is a </a:t>
            </a:r>
            <a:r>
              <a:rPr lang="en-US" b="1" u="sng" dirty="0">
                <a:solidFill>
                  <a:srgbClr val="33CC33"/>
                </a:solidFill>
              </a:rPr>
              <a:t>muscle fiber</a:t>
            </a:r>
          </a:p>
          <a:p>
            <a:pPr lvl="1" eaLnBrk="1" hangingPunct="1">
              <a:defRPr/>
            </a:pPr>
            <a:r>
              <a:rPr lang="en-US" b="1" dirty="0"/>
              <a:t>Fibers are made up of </a:t>
            </a:r>
            <a:r>
              <a:rPr lang="en-US" b="1" u="sng" dirty="0">
                <a:solidFill>
                  <a:srgbClr val="33CC33"/>
                </a:solidFill>
              </a:rPr>
              <a:t>myofibrils</a:t>
            </a:r>
          </a:p>
          <a:p>
            <a:pPr lvl="1" eaLnBrk="1" hangingPunct="1">
              <a:defRPr/>
            </a:pPr>
            <a:r>
              <a:rPr lang="en-US" b="1" dirty="0"/>
              <a:t>Myofibrils are made up of </a:t>
            </a:r>
            <a:r>
              <a:rPr lang="en-US" b="1" u="sng" dirty="0">
                <a:solidFill>
                  <a:srgbClr val="33CC33"/>
                </a:solidFill>
              </a:rPr>
              <a:t>thick and thin filaments</a:t>
            </a:r>
          </a:p>
          <a:p>
            <a:pPr>
              <a:spcBef>
                <a:spcPct val="40000"/>
              </a:spcBef>
              <a:defRPr/>
            </a:pPr>
            <a:r>
              <a:rPr lang="en-US" b="1" dirty="0">
                <a:solidFill>
                  <a:srgbClr val="FF3300"/>
                </a:solidFill>
              </a:rPr>
              <a:t>Sarcolemma</a:t>
            </a:r>
            <a:r>
              <a:rPr lang="en-US" b="1" dirty="0"/>
              <a:t> – muscle cell membrane</a:t>
            </a:r>
          </a:p>
          <a:p>
            <a:pPr>
              <a:spcBef>
                <a:spcPct val="40000"/>
              </a:spcBef>
              <a:defRPr/>
            </a:pPr>
            <a:r>
              <a:rPr lang="en-US" b="1" dirty="0">
                <a:solidFill>
                  <a:srgbClr val="FF3300"/>
                </a:solidFill>
              </a:rPr>
              <a:t>Sarcoplasm</a:t>
            </a:r>
            <a:r>
              <a:rPr lang="en-US" b="1" dirty="0"/>
              <a:t> </a:t>
            </a:r>
          </a:p>
          <a:p>
            <a:pPr>
              <a:spcBef>
                <a:spcPct val="40000"/>
              </a:spcBef>
              <a:defRPr/>
            </a:pPr>
            <a:r>
              <a:rPr lang="en-US" b="1" dirty="0"/>
              <a:t>muscle cell </a:t>
            </a:r>
          </a:p>
          <a:p>
            <a:pPr marL="0" indent="0">
              <a:spcBef>
                <a:spcPct val="40000"/>
              </a:spcBef>
              <a:buNone/>
              <a:defRPr/>
            </a:pPr>
            <a:r>
              <a:rPr lang="en-US" b="1" dirty="0"/>
              <a:t>cytoplasm</a:t>
            </a:r>
          </a:p>
          <a:p>
            <a:pPr lvl="1" eaLnBrk="1" hangingPunct="1">
              <a:defRPr/>
            </a:pPr>
            <a:endParaRPr lang="en-US" b="1" u="sng" dirty="0">
              <a:solidFill>
                <a:srgbClr val="33CC33"/>
              </a:solidFill>
            </a:endParaRPr>
          </a:p>
          <a:p>
            <a:pPr eaLnBrk="1" hangingPunct="1">
              <a:defRPr/>
            </a:pPr>
            <a:endParaRPr lang="en-US" b="1" dirty="0"/>
          </a:p>
        </p:txBody>
      </p:sp>
      <p:pic>
        <p:nvPicPr>
          <p:cNvPr id="4" name="Picture 5" descr="pap13_fig_10_02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252788"/>
            <a:ext cx="5980112" cy="360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3118916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7814"/>
            <a:ext cx="8229600" cy="941387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/>
              <a:t>Skeletal Muscle Cells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idx="1"/>
          </p:nvPr>
        </p:nvSpPr>
        <p:spPr>
          <a:xfrm>
            <a:off x="1905000" y="1600200"/>
            <a:ext cx="8229600" cy="4648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40000"/>
              </a:spcBef>
              <a:defRPr/>
            </a:pPr>
            <a:r>
              <a:rPr lang="en-US" b="1" dirty="0"/>
              <a:t>Myofibrils are striated</a:t>
            </a:r>
          </a:p>
          <a:p>
            <a:pPr lvl="1" eaLnBrk="1" hangingPunct="1">
              <a:lnSpc>
                <a:spcPct val="90000"/>
              </a:lnSpc>
              <a:spcBef>
                <a:spcPct val="40000"/>
              </a:spcBef>
              <a:defRPr/>
            </a:pPr>
            <a:r>
              <a:rPr lang="en-US" b="1" dirty="0">
                <a:solidFill>
                  <a:srgbClr val="FF3300"/>
                </a:solidFill>
              </a:rPr>
              <a:t>Striations due to arrangement of </a:t>
            </a:r>
            <a:r>
              <a:rPr lang="en-US" b="1" u="sng" dirty="0">
                <a:solidFill>
                  <a:srgbClr val="FF3300"/>
                </a:solidFill>
              </a:rPr>
              <a:t>thick and thin filaments</a:t>
            </a:r>
          </a:p>
          <a:p>
            <a:pPr lvl="2" eaLnBrk="1" hangingPunct="1">
              <a:lnSpc>
                <a:spcPct val="90000"/>
              </a:lnSpc>
              <a:spcBef>
                <a:spcPct val="40000"/>
              </a:spcBef>
              <a:defRPr/>
            </a:pPr>
            <a:r>
              <a:rPr lang="en-US" b="1" dirty="0"/>
              <a:t>Seen as alternating areas of light and dark bands</a:t>
            </a:r>
          </a:p>
          <a:p>
            <a:pPr eaLnBrk="1" hangingPunct="1">
              <a:spcBef>
                <a:spcPct val="40000"/>
              </a:spcBef>
              <a:defRPr/>
            </a:pPr>
            <a:endParaRPr lang="en-US" b="1" dirty="0"/>
          </a:p>
          <a:p>
            <a:pPr eaLnBrk="1" hangingPunct="1">
              <a:spcBef>
                <a:spcPct val="40000"/>
              </a:spcBef>
              <a:defRPr/>
            </a:pPr>
            <a:r>
              <a:rPr lang="en-US" b="1" dirty="0"/>
              <a:t>The length of each myofibril is divided into repeating units called </a:t>
            </a:r>
            <a:r>
              <a:rPr lang="en-US" b="1" dirty="0" err="1">
                <a:solidFill>
                  <a:srgbClr val="FF3300"/>
                </a:solidFill>
              </a:rPr>
              <a:t>sarcomeres</a:t>
            </a:r>
            <a:endParaRPr lang="en-US" b="1" dirty="0">
              <a:solidFill>
                <a:srgbClr val="FF3300"/>
              </a:solidFill>
            </a:endParaRPr>
          </a:p>
          <a:p>
            <a:pPr lvl="1" eaLnBrk="1" hangingPunct="1">
              <a:spcBef>
                <a:spcPct val="40000"/>
              </a:spcBef>
              <a:defRPr/>
            </a:pPr>
            <a:r>
              <a:rPr lang="en-US" b="1" u="sng" dirty="0">
                <a:solidFill>
                  <a:srgbClr val="33CC33"/>
                </a:solidFill>
              </a:rPr>
              <a:t>A </a:t>
            </a:r>
            <a:r>
              <a:rPr lang="en-US" b="1" u="sng" dirty="0" err="1">
                <a:solidFill>
                  <a:srgbClr val="33CC33"/>
                </a:solidFill>
              </a:rPr>
              <a:t>sarcomere</a:t>
            </a:r>
            <a:r>
              <a:rPr lang="en-US" b="1" u="sng" dirty="0">
                <a:solidFill>
                  <a:srgbClr val="33CC33"/>
                </a:solidFill>
              </a:rPr>
              <a:t> is the functional unit of skeletal muscle</a:t>
            </a:r>
          </a:p>
          <a:p>
            <a:pPr lvl="1" eaLnBrk="1" hangingPunct="1">
              <a:spcBef>
                <a:spcPct val="40000"/>
              </a:spcBef>
              <a:defRPr/>
            </a:pPr>
            <a:endParaRPr lang="en-US" b="1" u="sng" dirty="0">
              <a:solidFill>
                <a:srgbClr val="33CC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600365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52400"/>
            <a:ext cx="82296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/>
              <a:t>Sarcomere Arrangement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676400"/>
            <a:ext cx="8229600" cy="4953000"/>
          </a:xfrm>
        </p:spPr>
        <p:txBody>
          <a:bodyPr/>
          <a:lstStyle/>
          <a:p>
            <a:pPr lvl="2" eaLnBrk="1" hangingPunct="1">
              <a:defRPr/>
            </a:pPr>
            <a:endParaRPr lang="en-US" b="1" dirty="0"/>
          </a:p>
          <a:p>
            <a:pPr eaLnBrk="1" hangingPunct="1">
              <a:defRPr/>
            </a:pPr>
            <a:endParaRPr lang="en-US" b="1" dirty="0">
              <a:solidFill>
                <a:srgbClr val="33CC33"/>
              </a:solidFill>
            </a:endParaRPr>
          </a:p>
        </p:txBody>
      </p:sp>
      <p:pic>
        <p:nvPicPr>
          <p:cNvPr id="4" name="Picture 10" descr="pap13_fig_10_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1143001"/>
            <a:ext cx="6198641" cy="540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2721713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7814"/>
            <a:ext cx="8229600" cy="865187"/>
          </a:xfrm>
        </p:spPr>
        <p:txBody>
          <a:bodyPr/>
          <a:lstStyle/>
          <a:p>
            <a:pPr eaLnBrk="1" hangingPunct="1">
              <a:defRPr/>
            </a:pPr>
            <a:r>
              <a:rPr lang="en-US" b="1"/>
              <a:t>Sarcomere Structure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600200"/>
            <a:ext cx="8229600" cy="5257800"/>
          </a:xfrm>
        </p:spPr>
        <p:txBody>
          <a:bodyPr/>
          <a:lstStyle/>
          <a:p>
            <a:pPr>
              <a:spcBef>
                <a:spcPct val="40000"/>
              </a:spcBef>
              <a:spcAft>
                <a:spcPts val="1200"/>
              </a:spcAft>
              <a:defRPr/>
            </a:pPr>
            <a:r>
              <a:rPr lang="en-US" b="1" dirty="0" err="1"/>
              <a:t>Sarcomere</a:t>
            </a:r>
            <a:r>
              <a:rPr lang="en-US" b="1" dirty="0"/>
              <a:t> exists from Z-line to Z-line</a:t>
            </a:r>
          </a:p>
          <a:p>
            <a:pPr>
              <a:spcBef>
                <a:spcPct val="40000"/>
              </a:spcBef>
              <a:spcAft>
                <a:spcPts val="1200"/>
              </a:spcAft>
              <a:defRPr/>
            </a:pPr>
            <a:r>
              <a:rPr lang="en-US" b="1" dirty="0">
                <a:solidFill>
                  <a:srgbClr val="FF3300"/>
                </a:solidFill>
              </a:rPr>
              <a:t>A-Band</a:t>
            </a:r>
            <a:r>
              <a:rPr lang="en-US" b="1" dirty="0"/>
              <a:t> is dark middle band</a:t>
            </a:r>
          </a:p>
          <a:p>
            <a:pPr lvl="1">
              <a:spcBef>
                <a:spcPct val="40000"/>
              </a:spcBef>
              <a:spcAft>
                <a:spcPts val="1200"/>
              </a:spcAft>
              <a:defRPr/>
            </a:pPr>
            <a:r>
              <a:rPr lang="en-US" b="1" dirty="0"/>
              <a:t>Overlapping think and thin filaments</a:t>
            </a:r>
          </a:p>
          <a:p>
            <a:pPr>
              <a:spcBef>
                <a:spcPct val="40000"/>
              </a:spcBef>
              <a:spcAft>
                <a:spcPts val="1200"/>
              </a:spcAft>
              <a:defRPr/>
            </a:pPr>
            <a:r>
              <a:rPr lang="en-US" b="1" dirty="0">
                <a:solidFill>
                  <a:srgbClr val="FF3300"/>
                </a:solidFill>
              </a:rPr>
              <a:t>I-Band </a:t>
            </a:r>
            <a:r>
              <a:rPr lang="en-US" b="1" dirty="0"/>
              <a:t>– ends of A-Band, thin filaments only</a:t>
            </a:r>
          </a:p>
          <a:p>
            <a:pPr>
              <a:spcBef>
                <a:spcPct val="40000"/>
              </a:spcBef>
              <a:spcAft>
                <a:spcPts val="1200"/>
              </a:spcAft>
              <a:defRPr/>
            </a:pPr>
            <a:r>
              <a:rPr lang="en-US" b="1" dirty="0"/>
              <a:t>Z-line is in the middle if the I-Band</a:t>
            </a:r>
          </a:p>
          <a:p>
            <a:pPr>
              <a:spcBef>
                <a:spcPct val="40000"/>
              </a:spcBef>
              <a:spcAft>
                <a:spcPts val="1200"/>
              </a:spcAft>
              <a:defRPr/>
            </a:pPr>
            <a:r>
              <a:rPr lang="en-US" b="1" dirty="0"/>
              <a:t>Myosin filaments are held to the Z-line by </a:t>
            </a:r>
            <a:r>
              <a:rPr lang="en-US" b="1" dirty="0" err="1">
                <a:solidFill>
                  <a:srgbClr val="FF3300"/>
                </a:solidFill>
              </a:rPr>
              <a:t>titin</a:t>
            </a:r>
            <a:r>
              <a:rPr lang="en-US" b="1" dirty="0">
                <a:solidFill>
                  <a:srgbClr val="FF3300"/>
                </a:solidFill>
              </a:rPr>
              <a:t> proteins</a:t>
            </a:r>
          </a:p>
        </p:txBody>
      </p:sp>
    </p:spTree>
    <p:extLst>
      <p:ext uri="{BB962C8B-B14F-4D97-AF65-F5344CB8AC3E}">
        <p14:creationId xmlns:p14="http://schemas.microsoft.com/office/powerpoint/2010/main" val="36685723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1" y="1277939"/>
            <a:ext cx="5510213" cy="484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724026" y="381638"/>
            <a:ext cx="8943975" cy="8382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u="sng" dirty="0"/>
              <a:t>Microscopic anatomy of a skeletal muscle fiber</a:t>
            </a:r>
          </a:p>
        </p:txBody>
      </p:sp>
      <p:sp>
        <p:nvSpPr>
          <p:cNvPr id="20484" name="Line 4"/>
          <p:cNvSpPr>
            <a:spLocks noChangeShapeType="1"/>
          </p:cNvSpPr>
          <p:nvPr/>
        </p:nvSpPr>
        <p:spPr bwMode="auto">
          <a:xfrm>
            <a:off x="4287838" y="4375150"/>
            <a:ext cx="1943100" cy="6350"/>
          </a:xfrm>
          <a:prstGeom prst="line">
            <a:avLst/>
          </a:prstGeom>
          <a:noFill/>
          <a:ln w="317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5" name="Line 5"/>
          <p:cNvSpPr>
            <a:spLocks noChangeShapeType="1"/>
          </p:cNvSpPr>
          <p:nvPr/>
        </p:nvSpPr>
        <p:spPr bwMode="auto">
          <a:xfrm>
            <a:off x="4024313" y="4375150"/>
            <a:ext cx="227965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6" name="Line 6"/>
          <p:cNvSpPr>
            <a:spLocks noChangeShapeType="1"/>
          </p:cNvSpPr>
          <p:nvPr/>
        </p:nvSpPr>
        <p:spPr bwMode="auto">
          <a:xfrm>
            <a:off x="5962650" y="2379664"/>
            <a:ext cx="1588" cy="920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7" name="Line 7"/>
          <p:cNvSpPr>
            <a:spLocks noChangeShapeType="1"/>
          </p:cNvSpPr>
          <p:nvPr/>
        </p:nvSpPr>
        <p:spPr bwMode="auto">
          <a:xfrm>
            <a:off x="7656514" y="2379664"/>
            <a:ext cx="1587" cy="920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8" name="Freeform 8"/>
          <p:cNvSpPr>
            <a:spLocks/>
          </p:cNvSpPr>
          <p:nvPr/>
        </p:nvSpPr>
        <p:spPr bwMode="auto">
          <a:xfrm>
            <a:off x="6743701" y="1152525"/>
            <a:ext cx="220663" cy="95250"/>
          </a:xfrm>
          <a:custGeom>
            <a:avLst/>
            <a:gdLst>
              <a:gd name="T0" fmla="*/ 308178193 w 158"/>
              <a:gd name="T1" fmla="*/ 129496563 h 68"/>
              <a:gd name="T2" fmla="*/ 308178193 w 158"/>
              <a:gd name="T3" fmla="*/ 0 h 68"/>
              <a:gd name="T4" fmla="*/ 0 w 158"/>
              <a:gd name="T5" fmla="*/ 0 h 68"/>
              <a:gd name="T6" fmla="*/ 0 w 158"/>
              <a:gd name="T7" fmla="*/ 133420021 h 68"/>
              <a:gd name="T8" fmla="*/ 0 60000 65536"/>
              <a:gd name="T9" fmla="*/ 0 60000 65536"/>
              <a:gd name="T10" fmla="*/ 0 60000 65536"/>
              <a:gd name="T11" fmla="*/ 0 60000 65536"/>
              <a:gd name="T12" fmla="*/ 0 w 158"/>
              <a:gd name="T13" fmla="*/ 0 h 68"/>
              <a:gd name="T14" fmla="*/ 158 w 158"/>
              <a:gd name="T15" fmla="*/ 68 h 6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8" h="68">
                <a:moveTo>
                  <a:pt x="158" y="66"/>
                </a:moveTo>
                <a:lnTo>
                  <a:pt x="158" y="0"/>
                </a:lnTo>
                <a:lnTo>
                  <a:pt x="0" y="0"/>
                </a:lnTo>
                <a:lnTo>
                  <a:pt x="0" y="68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9" name="Line 9"/>
          <p:cNvSpPr>
            <a:spLocks noChangeShapeType="1"/>
          </p:cNvSpPr>
          <p:nvPr/>
        </p:nvSpPr>
        <p:spPr bwMode="auto">
          <a:xfrm>
            <a:off x="6784975" y="2379664"/>
            <a:ext cx="1588" cy="920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0" name="Line 10"/>
          <p:cNvSpPr>
            <a:spLocks noChangeShapeType="1"/>
          </p:cNvSpPr>
          <p:nvPr/>
        </p:nvSpPr>
        <p:spPr bwMode="auto">
          <a:xfrm flipV="1">
            <a:off x="6854825" y="1042988"/>
            <a:ext cx="1588" cy="10636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1" name="Line 11"/>
          <p:cNvSpPr>
            <a:spLocks noChangeShapeType="1"/>
          </p:cNvSpPr>
          <p:nvPr/>
        </p:nvSpPr>
        <p:spPr bwMode="auto">
          <a:xfrm>
            <a:off x="5946775" y="1039814"/>
            <a:ext cx="0" cy="282575"/>
          </a:xfrm>
          <a:prstGeom prst="line">
            <a:avLst/>
          </a:prstGeom>
          <a:noFill/>
          <a:ln w="317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2" name="Line 12"/>
          <p:cNvSpPr>
            <a:spLocks noChangeShapeType="1"/>
          </p:cNvSpPr>
          <p:nvPr/>
        </p:nvSpPr>
        <p:spPr bwMode="auto">
          <a:xfrm>
            <a:off x="7586664" y="1039814"/>
            <a:ext cx="1587" cy="333375"/>
          </a:xfrm>
          <a:prstGeom prst="line">
            <a:avLst/>
          </a:prstGeom>
          <a:noFill/>
          <a:ln w="317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3" name="Line 13"/>
          <p:cNvSpPr>
            <a:spLocks noChangeShapeType="1"/>
          </p:cNvSpPr>
          <p:nvPr/>
        </p:nvSpPr>
        <p:spPr bwMode="auto">
          <a:xfrm>
            <a:off x="5946775" y="1042988"/>
            <a:ext cx="0" cy="279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4" name="Line 14"/>
          <p:cNvSpPr>
            <a:spLocks noChangeShapeType="1"/>
          </p:cNvSpPr>
          <p:nvPr/>
        </p:nvSpPr>
        <p:spPr bwMode="auto">
          <a:xfrm>
            <a:off x="7586664" y="1042988"/>
            <a:ext cx="1587" cy="3302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5" name="Line 15"/>
          <p:cNvSpPr>
            <a:spLocks noChangeShapeType="1"/>
          </p:cNvSpPr>
          <p:nvPr/>
        </p:nvSpPr>
        <p:spPr bwMode="auto">
          <a:xfrm>
            <a:off x="8405813" y="2163764"/>
            <a:ext cx="0" cy="293687"/>
          </a:xfrm>
          <a:prstGeom prst="line">
            <a:avLst/>
          </a:prstGeom>
          <a:noFill/>
          <a:ln w="317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6" name="Freeform 16"/>
          <p:cNvSpPr>
            <a:spLocks/>
          </p:cNvSpPr>
          <p:nvPr/>
        </p:nvSpPr>
        <p:spPr bwMode="auto">
          <a:xfrm>
            <a:off x="3852864" y="3679826"/>
            <a:ext cx="688975" cy="219075"/>
          </a:xfrm>
          <a:custGeom>
            <a:avLst/>
            <a:gdLst>
              <a:gd name="T0" fmla="*/ 0 w 492"/>
              <a:gd name="T1" fmla="*/ 305693316 h 157"/>
              <a:gd name="T2" fmla="*/ 721646695 w 492"/>
              <a:gd name="T3" fmla="*/ 305693316 h 157"/>
              <a:gd name="T4" fmla="*/ 964810173 w 492"/>
              <a:gd name="T5" fmla="*/ 0 h 157"/>
              <a:gd name="T6" fmla="*/ 0 60000 65536"/>
              <a:gd name="T7" fmla="*/ 0 60000 65536"/>
              <a:gd name="T8" fmla="*/ 0 60000 65536"/>
              <a:gd name="T9" fmla="*/ 0 w 492"/>
              <a:gd name="T10" fmla="*/ 0 h 157"/>
              <a:gd name="T11" fmla="*/ 492 w 492"/>
              <a:gd name="T12" fmla="*/ 157 h 15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92" h="157">
                <a:moveTo>
                  <a:pt x="0" y="157"/>
                </a:moveTo>
                <a:lnTo>
                  <a:pt x="368" y="157"/>
                </a:lnTo>
                <a:lnTo>
                  <a:pt x="492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7" name="Line 17"/>
          <p:cNvSpPr>
            <a:spLocks noChangeShapeType="1"/>
          </p:cNvSpPr>
          <p:nvPr/>
        </p:nvSpPr>
        <p:spPr bwMode="auto">
          <a:xfrm>
            <a:off x="4368800" y="3898900"/>
            <a:ext cx="173038" cy="2047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8" name="Line 18"/>
          <p:cNvSpPr>
            <a:spLocks noChangeShapeType="1"/>
          </p:cNvSpPr>
          <p:nvPr/>
        </p:nvSpPr>
        <p:spPr bwMode="auto">
          <a:xfrm>
            <a:off x="4284664" y="3259139"/>
            <a:ext cx="955675" cy="1587"/>
          </a:xfrm>
          <a:prstGeom prst="line">
            <a:avLst/>
          </a:prstGeom>
          <a:noFill/>
          <a:ln w="317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9" name="Line 19"/>
          <p:cNvSpPr>
            <a:spLocks noChangeShapeType="1"/>
          </p:cNvSpPr>
          <p:nvPr/>
        </p:nvSpPr>
        <p:spPr bwMode="auto">
          <a:xfrm>
            <a:off x="4384676" y="3259139"/>
            <a:ext cx="855663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0" name="Line 20"/>
          <p:cNvSpPr>
            <a:spLocks noChangeShapeType="1"/>
          </p:cNvSpPr>
          <p:nvPr/>
        </p:nvSpPr>
        <p:spPr bwMode="auto">
          <a:xfrm>
            <a:off x="8405813" y="2163763"/>
            <a:ext cx="0" cy="29686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1" name="Line 21"/>
          <p:cNvSpPr>
            <a:spLocks noChangeShapeType="1"/>
          </p:cNvSpPr>
          <p:nvPr/>
        </p:nvSpPr>
        <p:spPr bwMode="auto">
          <a:xfrm>
            <a:off x="4379914" y="1670050"/>
            <a:ext cx="217487" cy="1588"/>
          </a:xfrm>
          <a:prstGeom prst="line">
            <a:avLst/>
          </a:prstGeom>
          <a:noFill/>
          <a:ln w="317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2" name="Line 22"/>
          <p:cNvSpPr>
            <a:spLocks noChangeShapeType="1"/>
          </p:cNvSpPr>
          <p:nvPr/>
        </p:nvSpPr>
        <p:spPr bwMode="auto">
          <a:xfrm>
            <a:off x="4013200" y="1930400"/>
            <a:ext cx="598488" cy="1588"/>
          </a:xfrm>
          <a:prstGeom prst="line">
            <a:avLst/>
          </a:prstGeom>
          <a:noFill/>
          <a:ln w="317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3" name="Line 23"/>
          <p:cNvSpPr>
            <a:spLocks noChangeShapeType="1"/>
          </p:cNvSpPr>
          <p:nvPr/>
        </p:nvSpPr>
        <p:spPr bwMode="auto">
          <a:xfrm>
            <a:off x="4370388" y="1670050"/>
            <a:ext cx="227012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4" name="Line 24"/>
          <p:cNvSpPr>
            <a:spLocks noChangeShapeType="1"/>
          </p:cNvSpPr>
          <p:nvPr/>
        </p:nvSpPr>
        <p:spPr bwMode="auto">
          <a:xfrm>
            <a:off x="4013200" y="1930400"/>
            <a:ext cx="598488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5" name="Rectangle 25"/>
          <p:cNvSpPr>
            <a:spLocks noChangeArrowheads="1"/>
          </p:cNvSpPr>
          <p:nvPr/>
        </p:nvSpPr>
        <p:spPr bwMode="auto">
          <a:xfrm>
            <a:off x="5743575" y="2462213"/>
            <a:ext cx="40235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06450"/>
            <a:r>
              <a:rPr lang="en-US" sz="1200" b="1">
                <a:solidFill>
                  <a:srgbClr val="000000"/>
                </a:solidFill>
              </a:rPr>
              <a:t>I band</a:t>
            </a:r>
            <a:endParaRPr lang="en-US" sz="1100"/>
          </a:p>
        </p:txBody>
      </p:sp>
      <p:sp>
        <p:nvSpPr>
          <p:cNvPr id="20506" name="Rectangle 26"/>
          <p:cNvSpPr>
            <a:spLocks noChangeArrowheads="1"/>
          </p:cNvSpPr>
          <p:nvPr/>
        </p:nvSpPr>
        <p:spPr bwMode="auto">
          <a:xfrm>
            <a:off x="4835526" y="3033713"/>
            <a:ext cx="35586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06450"/>
            <a:r>
              <a:rPr lang="en-US" sz="1200" b="1">
                <a:solidFill>
                  <a:srgbClr val="000000"/>
                </a:solidFill>
              </a:rPr>
              <a:t>Z disc</a:t>
            </a:r>
            <a:endParaRPr lang="en-US" sz="1100"/>
          </a:p>
        </p:txBody>
      </p:sp>
      <p:sp>
        <p:nvSpPr>
          <p:cNvPr id="20507" name="Rectangle 27"/>
          <p:cNvSpPr>
            <a:spLocks noChangeArrowheads="1"/>
          </p:cNvSpPr>
          <p:nvPr/>
        </p:nvSpPr>
        <p:spPr bwMode="auto">
          <a:xfrm>
            <a:off x="8310564" y="3033713"/>
            <a:ext cx="35586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06450"/>
            <a:r>
              <a:rPr lang="en-US" sz="1200" b="1">
                <a:solidFill>
                  <a:srgbClr val="000000"/>
                </a:solidFill>
              </a:rPr>
              <a:t>Z disc</a:t>
            </a:r>
            <a:endParaRPr lang="en-US" sz="1100"/>
          </a:p>
        </p:txBody>
      </p:sp>
      <p:sp>
        <p:nvSpPr>
          <p:cNvPr id="20508" name="Rectangle 28"/>
          <p:cNvSpPr>
            <a:spLocks noChangeArrowheads="1"/>
          </p:cNvSpPr>
          <p:nvPr/>
        </p:nvSpPr>
        <p:spPr bwMode="auto">
          <a:xfrm>
            <a:off x="7426325" y="2462213"/>
            <a:ext cx="40235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06450"/>
            <a:r>
              <a:rPr lang="en-US" sz="1200" b="1">
                <a:solidFill>
                  <a:srgbClr val="000000"/>
                </a:solidFill>
              </a:rPr>
              <a:t>I band</a:t>
            </a:r>
            <a:endParaRPr lang="en-US" sz="1100"/>
          </a:p>
        </p:txBody>
      </p:sp>
      <p:sp>
        <p:nvSpPr>
          <p:cNvPr id="20509" name="Rectangle 29"/>
          <p:cNvSpPr>
            <a:spLocks noChangeArrowheads="1"/>
          </p:cNvSpPr>
          <p:nvPr/>
        </p:nvSpPr>
        <p:spPr bwMode="auto">
          <a:xfrm>
            <a:off x="6510338" y="2462213"/>
            <a:ext cx="45365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06450"/>
            <a:r>
              <a:rPr lang="en-US" sz="1200" b="1">
                <a:solidFill>
                  <a:srgbClr val="000000"/>
                </a:solidFill>
              </a:rPr>
              <a:t>A band</a:t>
            </a:r>
            <a:endParaRPr lang="en-US" sz="1100"/>
          </a:p>
        </p:txBody>
      </p:sp>
      <p:sp>
        <p:nvSpPr>
          <p:cNvPr id="20510" name="Rectangle 30"/>
          <p:cNvSpPr>
            <a:spLocks noChangeArrowheads="1"/>
          </p:cNvSpPr>
          <p:nvPr/>
        </p:nvSpPr>
        <p:spPr bwMode="auto">
          <a:xfrm>
            <a:off x="6608764" y="847725"/>
            <a:ext cx="43499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06450"/>
            <a:r>
              <a:rPr lang="en-US" sz="1200" b="1">
                <a:solidFill>
                  <a:srgbClr val="000000"/>
                </a:solidFill>
              </a:rPr>
              <a:t>H zone</a:t>
            </a:r>
            <a:endParaRPr lang="en-US" sz="1100"/>
          </a:p>
        </p:txBody>
      </p:sp>
      <p:sp>
        <p:nvSpPr>
          <p:cNvPr id="20511" name="Rectangle 31"/>
          <p:cNvSpPr>
            <a:spLocks noChangeArrowheads="1"/>
          </p:cNvSpPr>
          <p:nvPr/>
        </p:nvSpPr>
        <p:spPr bwMode="auto">
          <a:xfrm>
            <a:off x="2851150" y="2422525"/>
            <a:ext cx="1603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06450"/>
            <a:r>
              <a:rPr lang="en-US" sz="1200" b="1">
                <a:solidFill>
                  <a:srgbClr val="000000"/>
                </a:solidFill>
              </a:rPr>
              <a:t>(c)</a:t>
            </a:r>
            <a:endParaRPr lang="en-US" sz="1100"/>
          </a:p>
        </p:txBody>
      </p:sp>
      <p:sp>
        <p:nvSpPr>
          <p:cNvPr id="20512" name="Rectangle 32"/>
          <p:cNvSpPr>
            <a:spLocks noChangeArrowheads="1"/>
          </p:cNvSpPr>
          <p:nvPr/>
        </p:nvSpPr>
        <p:spPr bwMode="auto">
          <a:xfrm>
            <a:off x="2843213" y="4725988"/>
            <a:ext cx="179536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06450"/>
            <a:r>
              <a:rPr lang="en-US" sz="1200" b="1">
                <a:solidFill>
                  <a:srgbClr val="000000"/>
                </a:solidFill>
              </a:rPr>
              <a:t>(d)</a:t>
            </a:r>
            <a:endParaRPr lang="en-US" sz="1100"/>
          </a:p>
        </p:txBody>
      </p:sp>
      <p:sp>
        <p:nvSpPr>
          <p:cNvPr id="20513" name="Rectangle 33"/>
          <p:cNvSpPr>
            <a:spLocks noChangeArrowheads="1"/>
          </p:cNvSpPr>
          <p:nvPr/>
        </p:nvSpPr>
        <p:spPr bwMode="auto">
          <a:xfrm>
            <a:off x="2855913" y="6540500"/>
            <a:ext cx="17312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06450"/>
            <a:r>
              <a:rPr lang="en-US" sz="1200" b="1">
                <a:solidFill>
                  <a:srgbClr val="000000"/>
                </a:solidFill>
              </a:rPr>
              <a:t>(e)</a:t>
            </a:r>
            <a:endParaRPr lang="en-US" sz="1100"/>
          </a:p>
        </p:txBody>
      </p:sp>
      <p:sp>
        <p:nvSpPr>
          <p:cNvPr id="20514" name="Rectangle 34"/>
          <p:cNvSpPr>
            <a:spLocks noChangeArrowheads="1"/>
          </p:cNvSpPr>
          <p:nvPr/>
        </p:nvSpPr>
        <p:spPr bwMode="auto">
          <a:xfrm>
            <a:off x="2859088" y="1573213"/>
            <a:ext cx="1300228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06450"/>
            <a:r>
              <a:rPr lang="en-US" sz="1200" b="1">
                <a:solidFill>
                  <a:srgbClr val="000000"/>
                </a:solidFill>
              </a:rPr>
              <a:t>Thin (actin) filament</a:t>
            </a:r>
            <a:endParaRPr lang="en-US" sz="1100"/>
          </a:p>
        </p:txBody>
      </p:sp>
      <p:sp>
        <p:nvSpPr>
          <p:cNvPr id="20515" name="Rectangle 35"/>
          <p:cNvSpPr>
            <a:spLocks noChangeArrowheads="1"/>
          </p:cNvSpPr>
          <p:nvPr/>
        </p:nvSpPr>
        <p:spPr bwMode="auto">
          <a:xfrm>
            <a:off x="2859088" y="1831975"/>
            <a:ext cx="9621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06450"/>
            <a:r>
              <a:rPr lang="en-US" sz="1200" b="1">
                <a:solidFill>
                  <a:srgbClr val="000000"/>
                </a:solidFill>
              </a:rPr>
              <a:t>Thick (myosin) </a:t>
            </a:r>
          </a:p>
          <a:p>
            <a:pPr defTabSz="806450"/>
            <a:r>
              <a:rPr lang="en-US" sz="1200" b="1">
                <a:solidFill>
                  <a:srgbClr val="000000"/>
                </a:solidFill>
              </a:rPr>
              <a:t>filament</a:t>
            </a:r>
            <a:endParaRPr lang="en-US" sz="1100"/>
          </a:p>
        </p:txBody>
      </p:sp>
      <p:sp>
        <p:nvSpPr>
          <p:cNvPr id="20516" name="Rectangle 36"/>
          <p:cNvSpPr>
            <a:spLocks noChangeArrowheads="1"/>
          </p:cNvSpPr>
          <p:nvPr/>
        </p:nvSpPr>
        <p:spPr bwMode="auto">
          <a:xfrm>
            <a:off x="2847975" y="3167063"/>
            <a:ext cx="1300228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06450"/>
            <a:r>
              <a:rPr lang="en-US" sz="1200" b="1">
                <a:solidFill>
                  <a:srgbClr val="000000"/>
                </a:solidFill>
              </a:rPr>
              <a:t>Thin (actin) filament</a:t>
            </a:r>
            <a:endParaRPr lang="en-US" sz="1100"/>
          </a:p>
        </p:txBody>
      </p:sp>
      <p:sp>
        <p:nvSpPr>
          <p:cNvPr id="20517" name="Rectangle 37"/>
          <p:cNvSpPr>
            <a:spLocks noChangeArrowheads="1"/>
          </p:cNvSpPr>
          <p:nvPr/>
        </p:nvSpPr>
        <p:spPr bwMode="auto">
          <a:xfrm>
            <a:off x="2851151" y="3798888"/>
            <a:ext cx="8366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06450"/>
            <a:r>
              <a:rPr lang="en-US" sz="1200" b="1">
                <a:solidFill>
                  <a:srgbClr val="000000"/>
                </a:solidFill>
              </a:rPr>
              <a:t>Elastic (titin) </a:t>
            </a:r>
          </a:p>
          <a:p>
            <a:pPr defTabSz="806450"/>
            <a:r>
              <a:rPr lang="en-US" sz="1200" b="1">
                <a:solidFill>
                  <a:srgbClr val="000000"/>
                </a:solidFill>
              </a:rPr>
              <a:t>filaments</a:t>
            </a:r>
            <a:endParaRPr lang="en-US" sz="1100"/>
          </a:p>
        </p:txBody>
      </p:sp>
      <p:sp>
        <p:nvSpPr>
          <p:cNvPr id="20518" name="Rectangle 38"/>
          <p:cNvSpPr>
            <a:spLocks noChangeArrowheads="1"/>
          </p:cNvSpPr>
          <p:nvPr/>
        </p:nvSpPr>
        <p:spPr bwMode="auto">
          <a:xfrm>
            <a:off x="5729289" y="847725"/>
            <a:ext cx="35586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06450"/>
            <a:r>
              <a:rPr lang="en-US" sz="1200" b="1">
                <a:solidFill>
                  <a:srgbClr val="000000"/>
                </a:solidFill>
              </a:rPr>
              <a:t>Z disc</a:t>
            </a:r>
            <a:endParaRPr lang="en-US" sz="1100"/>
          </a:p>
        </p:txBody>
      </p:sp>
      <p:sp>
        <p:nvSpPr>
          <p:cNvPr id="20519" name="Rectangle 39"/>
          <p:cNvSpPr>
            <a:spLocks noChangeArrowheads="1"/>
          </p:cNvSpPr>
          <p:nvPr/>
        </p:nvSpPr>
        <p:spPr bwMode="auto">
          <a:xfrm>
            <a:off x="7356476" y="847725"/>
            <a:ext cx="35586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06450"/>
            <a:r>
              <a:rPr lang="en-US" sz="1200" b="1">
                <a:solidFill>
                  <a:srgbClr val="000000"/>
                </a:solidFill>
              </a:rPr>
              <a:t>Z disc</a:t>
            </a:r>
            <a:endParaRPr lang="en-US" sz="1100"/>
          </a:p>
        </p:txBody>
      </p:sp>
      <p:sp>
        <p:nvSpPr>
          <p:cNvPr id="20520" name="Rectangle 40"/>
          <p:cNvSpPr>
            <a:spLocks noChangeArrowheads="1"/>
          </p:cNvSpPr>
          <p:nvPr/>
        </p:nvSpPr>
        <p:spPr bwMode="auto">
          <a:xfrm>
            <a:off x="8183564" y="2462213"/>
            <a:ext cx="407163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06450"/>
            <a:r>
              <a:rPr lang="en-US" sz="1200" b="1">
                <a:solidFill>
                  <a:srgbClr val="000000"/>
                </a:solidFill>
              </a:rPr>
              <a:t>M line</a:t>
            </a:r>
            <a:endParaRPr lang="en-US" sz="1100"/>
          </a:p>
        </p:txBody>
      </p:sp>
      <p:sp>
        <p:nvSpPr>
          <p:cNvPr id="20521" name="Rectangle 41"/>
          <p:cNvSpPr>
            <a:spLocks noChangeArrowheads="1"/>
          </p:cNvSpPr>
          <p:nvPr/>
        </p:nvSpPr>
        <p:spPr bwMode="auto">
          <a:xfrm>
            <a:off x="6591301" y="2898775"/>
            <a:ext cx="407163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06450"/>
            <a:r>
              <a:rPr lang="en-US" sz="1200" b="1">
                <a:solidFill>
                  <a:srgbClr val="000000"/>
                </a:solidFill>
              </a:rPr>
              <a:t>M line</a:t>
            </a:r>
            <a:endParaRPr lang="en-US" sz="1100"/>
          </a:p>
        </p:txBody>
      </p:sp>
      <p:sp>
        <p:nvSpPr>
          <p:cNvPr id="20522" name="Rectangle 42"/>
          <p:cNvSpPr>
            <a:spLocks noChangeArrowheads="1"/>
          </p:cNvSpPr>
          <p:nvPr/>
        </p:nvSpPr>
        <p:spPr bwMode="auto">
          <a:xfrm>
            <a:off x="6403976" y="2652713"/>
            <a:ext cx="678199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06450"/>
            <a:r>
              <a:rPr lang="en-US" sz="1200" b="1">
                <a:solidFill>
                  <a:srgbClr val="000000"/>
                </a:solidFill>
              </a:rPr>
              <a:t>Sarcomere</a:t>
            </a:r>
            <a:endParaRPr lang="en-US" sz="1100"/>
          </a:p>
        </p:txBody>
      </p:sp>
      <p:sp>
        <p:nvSpPr>
          <p:cNvPr id="20523" name="Rectangle 43"/>
          <p:cNvSpPr>
            <a:spLocks noChangeArrowheads="1"/>
          </p:cNvSpPr>
          <p:nvPr/>
        </p:nvSpPr>
        <p:spPr bwMode="auto">
          <a:xfrm>
            <a:off x="2847975" y="4275138"/>
            <a:ext cx="9621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06450"/>
            <a:r>
              <a:rPr lang="en-US" sz="1200" b="1">
                <a:solidFill>
                  <a:srgbClr val="000000"/>
                </a:solidFill>
              </a:rPr>
              <a:t>Thick (myosin) </a:t>
            </a:r>
          </a:p>
          <a:p>
            <a:pPr defTabSz="806450"/>
            <a:r>
              <a:rPr lang="en-US" sz="1200" b="1">
                <a:solidFill>
                  <a:srgbClr val="000000"/>
                </a:solidFill>
              </a:rPr>
              <a:t>filament</a:t>
            </a:r>
            <a:endParaRPr lang="en-US" sz="1100"/>
          </a:p>
        </p:txBody>
      </p:sp>
      <p:sp>
        <p:nvSpPr>
          <p:cNvPr id="20524" name="Rectangle 44"/>
          <p:cNvSpPr>
            <a:spLocks noChangeArrowheads="1"/>
          </p:cNvSpPr>
          <p:nvPr/>
        </p:nvSpPr>
        <p:spPr bwMode="auto">
          <a:xfrm>
            <a:off x="3890525" y="6107113"/>
            <a:ext cx="89146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806450"/>
            <a:r>
              <a:rPr lang="en-US" sz="1200" b="1">
                <a:solidFill>
                  <a:srgbClr val="000000"/>
                </a:solidFill>
              </a:rPr>
              <a:t>I band</a:t>
            </a:r>
          </a:p>
          <a:p>
            <a:pPr algn="ctr" defTabSz="806450"/>
            <a:r>
              <a:rPr lang="en-US" sz="1200" b="1">
                <a:solidFill>
                  <a:srgbClr val="000000"/>
                </a:solidFill>
              </a:rPr>
              <a:t>thin filaments</a:t>
            </a:r>
          </a:p>
          <a:p>
            <a:pPr algn="ctr" defTabSz="806450"/>
            <a:r>
              <a:rPr lang="en-US" sz="1200" b="1">
                <a:solidFill>
                  <a:srgbClr val="000000"/>
                </a:solidFill>
              </a:rPr>
              <a:t>only</a:t>
            </a:r>
            <a:endParaRPr lang="en-US" sz="1100"/>
          </a:p>
        </p:txBody>
      </p:sp>
      <p:sp>
        <p:nvSpPr>
          <p:cNvPr id="20525" name="Rectangle 45"/>
          <p:cNvSpPr>
            <a:spLocks noChangeArrowheads="1"/>
          </p:cNvSpPr>
          <p:nvPr/>
        </p:nvSpPr>
        <p:spPr bwMode="auto">
          <a:xfrm>
            <a:off x="5322981" y="6107113"/>
            <a:ext cx="94596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806450"/>
            <a:r>
              <a:rPr lang="en-US" sz="1200" b="1">
                <a:solidFill>
                  <a:srgbClr val="000000"/>
                </a:solidFill>
              </a:rPr>
              <a:t>H zone</a:t>
            </a:r>
          </a:p>
          <a:p>
            <a:pPr algn="ctr" defTabSz="806450"/>
            <a:r>
              <a:rPr lang="en-US" sz="1200" b="1">
                <a:solidFill>
                  <a:srgbClr val="000000"/>
                </a:solidFill>
              </a:rPr>
              <a:t>thick filaments</a:t>
            </a:r>
          </a:p>
          <a:p>
            <a:pPr algn="ctr" defTabSz="806450"/>
            <a:r>
              <a:rPr lang="en-US" sz="1200" b="1">
                <a:solidFill>
                  <a:srgbClr val="000000"/>
                </a:solidFill>
              </a:rPr>
              <a:t>only</a:t>
            </a:r>
            <a:endParaRPr lang="en-US" sz="1100"/>
          </a:p>
        </p:txBody>
      </p:sp>
      <p:sp>
        <p:nvSpPr>
          <p:cNvPr id="20526" name="Rectangle 46"/>
          <p:cNvSpPr>
            <a:spLocks noChangeArrowheads="1"/>
          </p:cNvSpPr>
          <p:nvPr/>
        </p:nvSpPr>
        <p:spPr bwMode="auto">
          <a:xfrm>
            <a:off x="6551745" y="6107113"/>
            <a:ext cx="1371337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806450"/>
            <a:r>
              <a:rPr lang="en-US" sz="1200" b="1">
                <a:solidFill>
                  <a:srgbClr val="000000"/>
                </a:solidFill>
              </a:rPr>
              <a:t>M line</a:t>
            </a:r>
          </a:p>
          <a:p>
            <a:pPr algn="ctr" defTabSz="806450"/>
            <a:r>
              <a:rPr lang="en-US" sz="1200" b="1">
                <a:solidFill>
                  <a:srgbClr val="000000"/>
                </a:solidFill>
              </a:rPr>
              <a:t>thick filaments linked</a:t>
            </a:r>
          </a:p>
          <a:p>
            <a:pPr algn="ctr" defTabSz="806450"/>
            <a:r>
              <a:rPr lang="en-US" sz="1200" b="1">
                <a:solidFill>
                  <a:srgbClr val="000000"/>
                </a:solidFill>
              </a:rPr>
              <a:t>by accessory proteins</a:t>
            </a:r>
            <a:endParaRPr lang="en-US" sz="1100"/>
          </a:p>
        </p:txBody>
      </p:sp>
      <p:sp>
        <p:nvSpPr>
          <p:cNvPr id="20527" name="Rectangle 47"/>
          <p:cNvSpPr>
            <a:spLocks noChangeArrowheads="1"/>
          </p:cNvSpPr>
          <p:nvPr/>
        </p:nvSpPr>
        <p:spPr bwMode="auto">
          <a:xfrm>
            <a:off x="8148832" y="6107113"/>
            <a:ext cx="111562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806450"/>
            <a:r>
              <a:rPr lang="en-US" sz="1200" b="1">
                <a:solidFill>
                  <a:srgbClr val="000000"/>
                </a:solidFill>
              </a:rPr>
              <a:t>Outer edge of </a:t>
            </a:r>
          </a:p>
          <a:p>
            <a:pPr algn="ctr" defTabSz="806450"/>
            <a:r>
              <a:rPr lang="en-US" sz="1200" b="1">
                <a:solidFill>
                  <a:srgbClr val="000000"/>
                </a:solidFill>
              </a:rPr>
              <a:t>A band</a:t>
            </a:r>
          </a:p>
          <a:p>
            <a:pPr algn="ctr" defTabSz="806450"/>
            <a:r>
              <a:rPr lang="en-US" sz="1200" b="1">
                <a:solidFill>
                  <a:srgbClr val="000000"/>
                </a:solidFill>
              </a:rPr>
              <a:t>thick and thin</a:t>
            </a:r>
          </a:p>
          <a:p>
            <a:pPr algn="ctr" defTabSz="806450"/>
            <a:r>
              <a:rPr lang="en-US" sz="1200" b="1">
                <a:solidFill>
                  <a:srgbClr val="000000"/>
                </a:solidFill>
              </a:rPr>
              <a:t>filaments overlap</a:t>
            </a:r>
            <a:endParaRPr lang="en-US" sz="1100"/>
          </a:p>
        </p:txBody>
      </p:sp>
      <p:sp>
        <p:nvSpPr>
          <p:cNvPr id="20528" name="Line 48"/>
          <p:cNvSpPr>
            <a:spLocks noChangeShapeType="1"/>
          </p:cNvSpPr>
          <p:nvPr/>
        </p:nvSpPr>
        <p:spPr bwMode="auto">
          <a:xfrm>
            <a:off x="5710238" y="2286001"/>
            <a:ext cx="0" cy="920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20529" name="Line 49"/>
          <p:cNvSpPr>
            <a:spLocks noChangeShapeType="1"/>
          </p:cNvSpPr>
          <p:nvPr/>
        </p:nvSpPr>
        <p:spPr bwMode="auto">
          <a:xfrm>
            <a:off x="6218238" y="2287588"/>
            <a:ext cx="0" cy="936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20530" name="Line 50"/>
          <p:cNvSpPr>
            <a:spLocks noChangeShapeType="1"/>
          </p:cNvSpPr>
          <p:nvPr/>
        </p:nvSpPr>
        <p:spPr bwMode="auto">
          <a:xfrm>
            <a:off x="6248400" y="2287588"/>
            <a:ext cx="0" cy="936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20531" name="Line 51"/>
          <p:cNvSpPr>
            <a:spLocks noChangeShapeType="1"/>
          </p:cNvSpPr>
          <p:nvPr/>
        </p:nvSpPr>
        <p:spPr bwMode="auto">
          <a:xfrm>
            <a:off x="7324725" y="2287588"/>
            <a:ext cx="0" cy="936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20532" name="Line 52"/>
          <p:cNvSpPr>
            <a:spLocks noChangeShapeType="1"/>
          </p:cNvSpPr>
          <p:nvPr/>
        </p:nvSpPr>
        <p:spPr bwMode="auto">
          <a:xfrm>
            <a:off x="7354888" y="2287588"/>
            <a:ext cx="0" cy="936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20533" name="Line 53"/>
          <p:cNvSpPr>
            <a:spLocks noChangeShapeType="1"/>
          </p:cNvSpPr>
          <p:nvPr/>
        </p:nvSpPr>
        <p:spPr bwMode="auto">
          <a:xfrm>
            <a:off x="7954963" y="2287588"/>
            <a:ext cx="0" cy="936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20534" name="Line 54"/>
          <p:cNvSpPr>
            <a:spLocks noChangeShapeType="1"/>
          </p:cNvSpPr>
          <p:nvPr/>
        </p:nvSpPr>
        <p:spPr bwMode="auto">
          <a:xfrm>
            <a:off x="5710239" y="2374900"/>
            <a:ext cx="5048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20535" name="Line 55"/>
          <p:cNvSpPr>
            <a:spLocks noChangeShapeType="1"/>
          </p:cNvSpPr>
          <p:nvPr/>
        </p:nvSpPr>
        <p:spPr bwMode="auto">
          <a:xfrm>
            <a:off x="6245225" y="2378075"/>
            <a:ext cx="10795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20536" name="Line 56"/>
          <p:cNvSpPr>
            <a:spLocks noChangeShapeType="1"/>
          </p:cNvSpPr>
          <p:nvPr/>
        </p:nvSpPr>
        <p:spPr bwMode="auto">
          <a:xfrm>
            <a:off x="7358064" y="2374900"/>
            <a:ext cx="6000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337239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5A830-16B7-7743-8A0C-869CD65D6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Outcome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F9234B-DB29-4A47-9301-2B9CD1E062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Mhs</a:t>
            </a:r>
            <a:r>
              <a:rPr lang="en-US" dirty="0"/>
              <a:t> </a:t>
            </a:r>
            <a:r>
              <a:rPr lang="en-US" dirty="0" err="1"/>
              <a:t>memahami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mampu</a:t>
            </a:r>
            <a:r>
              <a:rPr lang="en-US" dirty="0"/>
              <a:t> </a:t>
            </a:r>
            <a:r>
              <a:rPr lang="en-US" dirty="0" err="1"/>
              <a:t>menjelaskan</a:t>
            </a:r>
            <a:r>
              <a:rPr lang="en-US" dirty="0"/>
              <a:t> </a:t>
            </a:r>
            <a:r>
              <a:rPr lang="en-US" dirty="0" err="1"/>
              <a:t>komponen</a:t>
            </a:r>
            <a:r>
              <a:rPr lang="en-US" dirty="0"/>
              <a:t> </a:t>
            </a:r>
            <a:r>
              <a:rPr lang="en-US" dirty="0" err="1"/>
              <a:t>sistem</a:t>
            </a:r>
            <a:r>
              <a:rPr lang="en-US" dirty="0"/>
              <a:t> GERAK </a:t>
            </a:r>
            <a:r>
              <a:rPr lang="en-US" dirty="0" err="1"/>
              <a:t>manusia</a:t>
            </a:r>
            <a:r>
              <a:rPr lang="en-US" dirty="0"/>
              <a:t>.</a:t>
            </a:r>
          </a:p>
          <a:p>
            <a:r>
              <a:rPr lang="en-US" dirty="0" err="1"/>
              <a:t>Mhs</a:t>
            </a:r>
            <a:r>
              <a:rPr lang="en-US" dirty="0"/>
              <a:t> </a:t>
            </a:r>
            <a:r>
              <a:rPr lang="en-US" dirty="0" err="1"/>
              <a:t>mammu</a:t>
            </a:r>
            <a:r>
              <a:rPr lang="en-US" dirty="0"/>
              <a:t> </a:t>
            </a:r>
            <a:r>
              <a:rPr lang="en-US" dirty="0" err="1"/>
              <a:t>memahami</a:t>
            </a:r>
            <a:r>
              <a:rPr lang="en-US" dirty="0"/>
              <a:t> </a:t>
            </a:r>
            <a:r>
              <a:rPr lang="en-US" dirty="0" err="1"/>
              <a:t>anatomi</a:t>
            </a:r>
            <a:r>
              <a:rPr lang="en-US" dirty="0"/>
              <a:t> system musculoskeletal</a:t>
            </a:r>
          </a:p>
          <a:p>
            <a:r>
              <a:rPr lang="en-US" dirty="0" err="1"/>
              <a:t>Mhs</a:t>
            </a:r>
            <a:r>
              <a:rPr lang="en-US" dirty="0"/>
              <a:t> </a:t>
            </a:r>
            <a:r>
              <a:rPr lang="en-US" dirty="0" err="1"/>
              <a:t>Memahami</a:t>
            </a:r>
            <a:r>
              <a:rPr lang="en-US" dirty="0"/>
              <a:t> </a:t>
            </a:r>
            <a:r>
              <a:rPr lang="en-US" dirty="0" err="1"/>
              <a:t>mampu</a:t>
            </a:r>
            <a:r>
              <a:rPr lang="en-US" dirty="0"/>
              <a:t> </a:t>
            </a:r>
            <a:r>
              <a:rPr lang="en-US" dirty="0" err="1"/>
              <a:t>menjelaskan</a:t>
            </a:r>
            <a:r>
              <a:rPr lang="en-US" dirty="0"/>
              <a:t> </a:t>
            </a:r>
            <a:r>
              <a:rPr lang="en-US" dirty="0" err="1"/>
              <a:t>fungsi</a:t>
            </a:r>
            <a:r>
              <a:rPr lang="en-US" dirty="0"/>
              <a:t> </a:t>
            </a:r>
            <a:r>
              <a:rPr lang="en-US" dirty="0" err="1"/>
              <a:t>sistem</a:t>
            </a:r>
            <a:r>
              <a:rPr lang="en-US" dirty="0"/>
              <a:t> musculoskeletal </a:t>
            </a:r>
          </a:p>
        </p:txBody>
      </p:sp>
    </p:spTree>
    <p:extLst>
      <p:ext uri="{BB962C8B-B14F-4D97-AF65-F5344CB8AC3E}">
        <p14:creationId xmlns:p14="http://schemas.microsoft.com/office/powerpoint/2010/main" val="21423919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2286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/>
              <a:t>Thick Filament Structure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524000" y="1600200"/>
            <a:ext cx="9144000" cy="23622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/>
              <a:t>Composed of many </a:t>
            </a:r>
            <a:r>
              <a:rPr lang="en-US" b="1" u="sng" dirty="0">
                <a:solidFill>
                  <a:srgbClr val="FF3300"/>
                </a:solidFill>
              </a:rPr>
              <a:t>myosin</a:t>
            </a:r>
            <a:r>
              <a:rPr lang="en-US" b="1" dirty="0"/>
              <a:t> molecules</a:t>
            </a:r>
          </a:p>
          <a:p>
            <a:pPr lvl="1" eaLnBrk="1" hangingPunct="1">
              <a:defRPr/>
            </a:pPr>
            <a:r>
              <a:rPr lang="en-US" b="1" dirty="0"/>
              <a:t>Each myosin molecule has a tail region and 2 globular heads (</a:t>
            </a:r>
            <a:r>
              <a:rPr lang="en-US" b="1" dirty="0" err="1"/>
              <a:t>crossbridges</a:t>
            </a:r>
            <a:r>
              <a:rPr lang="en-US" b="1" dirty="0"/>
              <a:t>) </a:t>
            </a:r>
          </a:p>
        </p:txBody>
      </p:sp>
      <p:pic>
        <p:nvPicPr>
          <p:cNvPr id="21508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3657600"/>
            <a:ext cx="5562600" cy="222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38126597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76200"/>
            <a:ext cx="8229600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/>
              <a:t>Thin Filament Structure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600200"/>
            <a:ext cx="8458200" cy="5105400"/>
          </a:xfrm>
        </p:spPr>
        <p:txBody>
          <a:bodyPr/>
          <a:lstStyle/>
          <a:p>
            <a:pPr eaLnBrk="1" hangingPunct="1">
              <a:defRPr/>
            </a:pPr>
            <a:r>
              <a:rPr lang="en-US" b="1"/>
              <a:t>Composed of </a:t>
            </a:r>
            <a:r>
              <a:rPr lang="en-US" b="1" u="sng">
                <a:solidFill>
                  <a:srgbClr val="FF3300"/>
                </a:solidFill>
              </a:rPr>
              <a:t>actin</a:t>
            </a:r>
            <a:r>
              <a:rPr lang="en-US" b="1">
                <a:solidFill>
                  <a:srgbClr val="FF3300"/>
                </a:solidFill>
              </a:rPr>
              <a:t> </a:t>
            </a:r>
            <a:r>
              <a:rPr lang="en-US" b="1"/>
              <a:t>protein</a:t>
            </a:r>
          </a:p>
          <a:p>
            <a:pPr lvl="1" eaLnBrk="1" hangingPunct="1">
              <a:defRPr/>
            </a:pPr>
            <a:r>
              <a:rPr lang="en-US" b="1"/>
              <a:t>2 strands of globular actin molecules twisted into a helix</a:t>
            </a:r>
          </a:p>
          <a:p>
            <a:pPr lvl="1" eaLnBrk="1" hangingPunct="1">
              <a:defRPr/>
            </a:pPr>
            <a:r>
              <a:rPr lang="en-US" b="1"/>
              <a:t>Actin filaments have binding sites for myosin cross bridges</a:t>
            </a:r>
          </a:p>
          <a:p>
            <a:pPr lvl="1" eaLnBrk="1" hangingPunct="1">
              <a:defRPr/>
            </a:pPr>
            <a:r>
              <a:rPr lang="en-US" b="1" u="sng">
                <a:solidFill>
                  <a:srgbClr val="33CC33"/>
                </a:solidFill>
              </a:rPr>
              <a:t>Tropomyosin</a:t>
            </a:r>
            <a:r>
              <a:rPr lang="en-US" b="1"/>
              <a:t> protein spirals around actin helix</a:t>
            </a:r>
          </a:p>
          <a:p>
            <a:pPr lvl="1" eaLnBrk="1" hangingPunct="1">
              <a:defRPr/>
            </a:pPr>
            <a:r>
              <a:rPr lang="en-US" b="1" u="sng">
                <a:solidFill>
                  <a:srgbClr val="FF3300"/>
                </a:solidFill>
              </a:rPr>
              <a:t>Troponin</a:t>
            </a:r>
            <a:r>
              <a:rPr lang="en-US" b="1"/>
              <a:t> protein (3 subunits) is attached to actin and holds tropomyosin in place</a:t>
            </a:r>
          </a:p>
          <a:p>
            <a:pPr lvl="2" eaLnBrk="1" hangingPunct="1">
              <a:defRPr/>
            </a:pPr>
            <a:r>
              <a:rPr lang="en-US" b="1"/>
              <a:t>Call this the </a:t>
            </a:r>
            <a:r>
              <a:rPr lang="en-US" b="1" u="sng">
                <a:solidFill>
                  <a:srgbClr val="FF3300"/>
                </a:solidFill>
              </a:rPr>
              <a:t>troponin-tropomyosin complex</a:t>
            </a:r>
          </a:p>
        </p:txBody>
      </p: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2343478" y="3207152"/>
            <a:ext cx="6781800" cy="3128963"/>
            <a:chOff x="1536" y="2400"/>
            <a:chExt cx="2733" cy="819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 t="74823" r="49106"/>
            <a:stretch>
              <a:fillRect/>
            </a:stretch>
          </p:blipFill>
          <p:spPr bwMode="auto">
            <a:xfrm>
              <a:off x="1536" y="2400"/>
              <a:ext cx="2733" cy="8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Line 6"/>
            <p:cNvSpPr>
              <a:spLocks noChangeShapeType="1"/>
            </p:cNvSpPr>
            <p:nvPr/>
          </p:nvSpPr>
          <p:spPr bwMode="auto">
            <a:xfrm>
              <a:off x="2072" y="2744"/>
              <a:ext cx="1" cy="15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7"/>
            <p:cNvSpPr>
              <a:spLocks noChangeShapeType="1"/>
            </p:cNvSpPr>
            <p:nvPr/>
          </p:nvSpPr>
          <p:spPr bwMode="auto">
            <a:xfrm>
              <a:off x="2946" y="2744"/>
              <a:ext cx="0" cy="1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8"/>
            <p:cNvSpPr>
              <a:spLocks noChangeShapeType="1"/>
            </p:cNvSpPr>
            <p:nvPr/>
          </p:nvSpPr>
          <p:spPr bwMode="auto">
            <a:xfrm>
              <a:off x="3678" y="2744"/>
              <a:ext cx="1" cy="1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1707" y="2617"/>
              <a:ext cx="616" cy="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806450"/>
              <a:r>
                <a:rPr lang="en-US" sz="1600" b="1">
                  <a:solidFill>
                    <a:srgbClr val="000000"/>
                  </a:solidFill>
                </a:rPr>
                <a:t>Troponin complex</a:t>
              </a:r>
              <a:endParaRPr lang="en-US" sz="1600"/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2680" y="2617"/>
              <a:ext cx="445" cy="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806450"/>
              <a:r>
                <a:rPr lang="en-US" sz="1600" b="1">
                  <a:solidFill>
                    <a:srgbClr val="000000"/>
                  </a:solidFill>
                </a:rPr>
                <a:t>Tropomyosin</a:t>
              </a:r>
              <a:endParaRPr lang="en-US" sz="1600"/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3563" y="2617"/>
              <a:ext cx="197" cy="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806450"/>
              <a:r>
                <a:rPr lang="en-US" sz="1600" b="1">
                  <a:solidFill>
                    <a:srgbClr val="000000"/>
                  </a:solidFill>
                </a:rPr>
                <a:t> Actin</a:t>
              </a:r>
              <a:endParaRPr lang="en-US" sz="1600"/>
            </a:p>
          </p:txBody>
        </p:sp>
      </p:grpSp>
    </p:spTree>
    <p:extLst>
      <p:ext uri="{BB962C8B-B14F-4D97-AF65-F5344CB8AC3E}">
        <p14:creationId xmlns:p14="http://schemas.microsoft.com/office/powerpoint/2010/main" val="2916202968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8" name="Rectangle 4"/>
          <p:cNvSpPr>
            <a:spLocks noGrp="1" noChangeArrowheads="1"/>
          </p:cNvSpPr>
          <p:nvPr>
            <p:ph type="title"/>
          </p:nvPr>
        </p:nvSpPr>
        <p:spPr>
          <a:xfrm>
            <a:off x="1905000" y="533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endParaRPr lang="en-US" sz="4000" dirty="0"/>
          </a:p>
        </p:txBody>
      </p:sp>
      <p:pic>
        <p:nvPicPr>
          <p:cNvPr id="11" name="Picture 4" descr="pap13_fig_10_03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24"/>
          <a:stretch>
            <a:fillRect/>
          </a:stretch>
        </p:blipFill>
        <p:spPr bwMode="auto">
          <a:xfrm>
            <a:off x="1828800" y="2574867"/>
            <a:ext cx="837565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9862372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152400"/>
            <a:ext cx="8229600" cy="12954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b="1" dirty="0"/>
              <a:t>Specialized Organelles of Skeletal Muscle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600200"/>
            <a:ext cx="8458200" cy="4876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40000"/>
              </a:spcBef>
              <a:defRPr/>
            </a:pPr>
            <a:r>
              <a:rPr lang="en-US" b="1">
                <a:solidFill>
                  <a:srgbClr val="FF3300"/>
                </a:solidFill>
              </a:rPr>
              <a:t>Sarcoplasmic Reticulum (SR)</a:t>
            </a:r>
            <a:r>
              <a:rPr lang="en-US" b="1"/>
              <a:t> – a type of ER</a:t>
            </a:r>
          </a:p>
          <a:p>
            <a:pPr lvl="1" eaLnBrk="1" hangingPunct="1">
              <a:lnSpc>
                <a:spcPct val="80000"/>
              </a:lnSpc>
              <a:spcBef>
                <a:spcPct val="40000"/>
              </a:spcBef>
              <a:defRPr/>
            </a:pPr>
            <a:r>
              <a:rPr lang="en-US" b="1"/>
              <a:t>Surrounds each myofibril, running parallel to it</a:t>
            </a:r>
          </a:p>
          <a:p>
            <a:pPr lvl="1" eaLnBrk="1" hangingPunct="1">
              <a:lnSpc>
                <a:spcPct val="80000"/>
              </a:lnSpc>
              <a:spcBef>
                <a:spcPct val="40000"/>
              </a:spcBef>
              <a:defRPr/>
            </a:pPr>
            <a:r>
              <a:rPr lang="en-US" b="1"/>
              <a:t>Stores calcium, when stimulated, calcium diffuses into sarcoplasm</a:t>
            </a:r>
          </a:p>
          <a:p>
            <a:pPr lvl="1" eaLnBrk="1" hangingPunct="1">
              <a:lnSpc>
                <a:spcPct val="80000"/>
              </a:lnSpc>
              <a:spcBef>
                <a:spcPct val="40000"/>
              </a:spcBef>
              <a:defRPr/>
            </a:pPr>
            <a:endParaRPr lang="en-US" b="1"/>
          </a:p>
          <a:p>
            <a:pPr eaLnBrk="1" hangingPunct="1">
              <a:lnSpc>
                <a:spcPct val="80000"/>
              </a:lnSpc>
              <a:spcBef>
                <a:spcPct val="40000"/>
              </a:spcBef>
              <a:defRPr/>
            </a:pPr>
            <a:r>
              <a:rPr lang="en-US" b="1">
                <a:solidFill>
                  <a:srgbClr val="FF3300"/>
                </a:solidFill>
              </a:rPr>
              <a:t>Transverse Tubules (TT) </a:t>
            </a:r>
          </a:p>
          <a:p>
            <a:pPr lvl="1" eaLnBrk="1" hangingPunct="1">
              <a:lnSpc>
                <a:spcPct val="80000"/>
              </a:lnSpc>
              <a:spcBef>
                <a:spcPct val="40000"/>
              </a:spcBef>
              <a:defRPr/>
            </a:pPr>
            <a:r>
              <a:rPr lang="en-US" b="1"/>
              <a:t>Extends into sarcoplasm as invaginations continuous with sarcolemma</a:t>
            </a:r>
          </a:p>
          <a:p>
            <a:pPr lvl="2" eaLnBrk="1" hangingPunct="1">
              <a:lnSpc>
                <a:spcPct val="80000"/>
              </a:lnSpc>
              <a:spcBef>
                <a:spcPct val="40000"/>
              </a:spcBef>
              <a:defRPr/>
            </a:pPr>
            <a:r>
              <a:rPr lang="en-US" b="1"/>
              <a:t>T tubules run between cisternae of SR</a:t>
            </a:r>
          </a:p>
          <a:p>
            <a:pPr lvl="1" eaLnBrk="1" hangingPunct="1">
              <a:lnSpc>
                <a:spcPct val="80000"/>
              </a:lnSpc>
              <a:spcBef>
                <a:spcPct val="40000"/>
              </a:spcBef>
              <a:defRPr/>
            </a:pPr>
            <a:r>
              <a:rPr lang="en-US" b="1"/>
              <a:t>Filled with extracellular fluid</a:t>
            </a:r>
          </a:p>
          <a:p>
            <a:pPr lvl="1" eaLnBrk="1" hangingPunct="1">
              <a:lnSpc>
                <a:spcPct val="80000"/>
              </a:lnSpc>
              <a:spcBef>
                <a:spcPct val="40000"/>
              </a:spcBef>
              <a:defRPr/>
            </a:pPr>
            <a:r>
              <a:rPr lang="en-US" b="1"/>
              <a:t>Cisternae of SR and TT form a triad near where thick and thin filaments overlap</a:t>
            </a:r>
          </a:p>
        </p:txBody>
      </p:sp>
    </p:spTree>
    <p:extLst>
      <p:ext uri="{BB962C8B-B14F-4D97-AF65-F5344CB8AC3E}">
        <p14:creationId xmlns:p14="http://schemas.microsoft.com/office/powerpoint/2010/main" val="2943038980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31963" y="762000"/>
            <a:ext cx="9144000" cy="9906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/>
              <a:t>Relationship of the sarcoplasmic reticulum and T tubules to myofibrils of skeletal muscle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0863" y="2895600"/>
            <a:ext cx="6824662" cy="357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Freeform 4"/>
          <p:cNvSpPr>
            <a:spLocks/>
          </p:cNvSpPr>
          <p:nvPr/>
        </p:nvSpPr>
        <p:spPr bwMode="auto">
          <a:xfrm>
            <a:off x="3486150" y="4868863"/>
            <a:ext cx="941388" cy="666750"/>
          </a:xfrm>
          <a:custGeom>
            <a:avLst/>
            <a:gdLst>
              <a:gd name="T0" fmla="*/ 1036173978 w 672"/>
              <a:gd name="T1" fmla="*/ 514060091 h 476"/>
              <a:gd name="T2" fmla="*/ 1032248728 w 672"/>
              <a:gd name="T3" fmla="*/ 372791771 h 476"/>
              <a:gd name="T4" fmla="*/ 1318766786 w 672"/>
              <a:gd name="T5" fmla="*/ 631783458 h 476"/>
              <a:gd name="T6" fmla="*/ 1051873578 w 672"/>
              <a:gd name="T7" fmla="*/ 933940368 h 476"/>
              <a:gd name="T8" fmla="*/ 1047948328 w 672"/>
              <a:gd name="T9" fmla="*/ 792672048 h 476"/>
              <a:gd name="T10" fmla="*/ 977300827 w 672"/>
              <a:gd name="T11" fmla="*/ 784823730 h 476"/>
              <a:gd name="T12" fmla="*/ 910577175 w 672"/>
              <a:gd name="T13" fmla="*/ 773051953 h 476"/>
              <a:gd name="T14" fmla="*/ 843853523 w 672"/>
              <a:gd name="T15" fmla="*/ 757355318 h 476"/>
              <a:gd name="T16" fmla="*/ 784980371 w 672"/>
              <a:gd name="T17" fmla="*/ 737735223 h 476"/>
              <a:gd name="T18" fmla="*/ 722181794 w 672"/>
              <a:gd name="T19" fmla="*/ 714190095 h 476"/>
              <a:gd name="T20" fmla="*/ 667232493 w 672"/>
              <a:gd name="T21" fmla="*/ 690645141 h 476"/>
              <a:gd name="T22" fmla="*/ 612284592 w 672"/>
              <a:gd name="T23" fmla="*/ 663176729 h 476"/>
              <a:gd name="T24" fmla="*/ 561260540 w 672"/>
              <a:gd name="T25" fmla="*/ 635706916 h 476"/>
              <a:gd name="T26" fmla="*/ 514161739 w 672"/>
              <a:gd name="T27" fmla="*/ 604315046 h 476"/>
              <a:gd name="T28" fmla="*/ 467062937 w 672"/>
              <a:gd name="T29" fmla="*/ 572921774 h 476"/>
              <a:gd name="T30" fmla="*/ 380715836 w 672"/>
              <a:gd name="T31" fmla="*/ 506211773 h 476"/>
              <a:gd name="T32" fmla="*/ 306142996 w 672"/>
              <a:gd name="T33" fmla="*/ 435576913 h 476"/>
              <a:gd name="T34" fmla="*/ 235494094 w 672"/>
              <a:gd name="T35" fmla="*/ 364943365 h 476"/>
              <a:gd name="T36" fmla="*/ 180544748 w 672"/>
              <a:gd name="T37" fmla="*/ 294308505 h 476"/>
              <a:gd name="T38" fmla="*/ 129522097 w 672"/>
              <a:gd name="T39" fmla="*/ 227598503 h 476"/>
              <a:gd name="T40" fmla="*/ 90272374 w 672"/>
              <a:gd name="T41" fmla="*/ 164813318 h 476"/>
              <a:gd name="T42" fmla="*/ 54947923 w 672"/>
              <a:gd name="T43" fmla="*/ 109875093 h 476"/>
              <a:gd name="T44" fmla="*/ 11774356 w 672"/>
              <a:gd name="T45" fmla="*/ 31393282 h 476"/>
              <a:gd name="T46" fmla="*/ 0 w 672"/>
              <a:gd name="T47" fmla="*/ 0 h 476"/>
              <a:gd name="T48" fmla="*/ 19624856 w 672"/>
              <a:gd name="T49" fmla="*/ 23544964 h 476"/>
              <a:gd name="T50" fmla="*/ 74572774 w 672"/>
              <a:gd name="T51" fmla="*/ 94178457 h 476"/>
              <a:gd name="T52" fmla="*/ 117746346 w 672"/>
              <a:gd name="T53" fmla="*/ 137343505 h 476"/>
              <a:gd name="T54" fmla="*/ 168770398 w 672"/>
              <a:gd name="T55" fmla="*/ 188358315 h 476"/>
              <a:gd name="T56" fmla="*/ 223719744 w 672"/>
              <a:gd name="T57" fmla="*/ 239371681 h 476"/>
              <a:gd name="T58" fmla="*/ 290443396 w 672"/>
              <a:gd name="T59" fmla="*/ 294308505 h 476"/>
              <a:gd name="T60" fmla="*/ 361090897 w 672"/>
              <a:gd name="T61" fmla="*/ 345321870 h 476"/>
              <a:gd name="T62" fmla="*/ 439588987 w 672"/>
              <a:gd name="T63" fmla="*/ 392411865 h 476"/>
              <a:gd name="T64" fmla="*/ 525937490 w 672"/>
              <a:gd name="T65" fmla="*/ 435576913 h 476"/>
              <a:gd name="T66" fmla="*/ 573036291 w 672"/>
              <a:gd name="T67" fmla="*/ 455198408 h 476"/>
              <a:gd name="T68" fmla="*/ 616209842 w 672"/>
              <a:gd name="T69" fmla="*/ 474818502 h 476"/>
              <a:gd name="T70" fmla="*/ 667232493 w 672"/>
              <a:gd name="T71" fmla="*/ 490515138 h 476"/>
              <a:gd name="T72" fmla="*/ 714331294 w 672"/>
              <a:gd name="T73" fmla="*/ 502286914 h 476"/>
              <a:gd name="T74" fmla="*/ 765355521 w 672"/>
              <a:gd name="T75" fmla="*/ 510135232 h 476"/>
              <a:gd name="T76" fmla="*/ 816379572 w 672"/>
              <a:gd name="T77" fmla="*/ 517983550 h 476"/>
              <a:gd name="T78" fmla="*/ 871327473 w 672"/>
              <a:gd name="T79" fmla="*/ 521908409 h 476"/>
              <a:gd name="T80" fmla="*/ 926276775 w 672"/>
              <a:gd name="T81" fmla="*/ 521908409 h 476"/>
              <a:gd name="T82" fmla="*/ 981224676 w 672"/>
              <a:gd name="T83" fmla="*/ 521908409 h 476"/>
              <a:gd name="T84" fmla="*/ 1032248728 w 672"/>
              <a:gd name="T85" fmla="*/ 514060091 h 476"/>
              <a:gd name="T86" fmla="*/ 1036173978 w 672"/>
              <a:gd name="T87" fmla="*/ 514060091 h 47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672"/>
              <a:gd name="T133" fmla="*/ 0 h 476"/>
              <a:gd name="T134" fmla="*/ 672 w 672"/>
              <a:gd name="T135" fmla="*/ 476 h 47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672" h="476">
                <a:moveTo>
                  <a:pt x="528" y="262"/>
                </a:moveTo>
                <a:lnTo>
                  <a:pt x="526" y="190"/>
                </a:lnTo>
                <a:lnTo>
                  <a:pt x="672" y="322"/>
                </a:lnTo>
                <a:lnTo>
                  <a:pt x="536" y="476"/>
                </a:lnTo>
                <a:lnTo>
                  <a:pt x="534" y="404"/>
                </a:lnTo>
                <a:lnTo>
                  <a:pt x="498" y="400"/>
                </a:lnTo>
                <a:lnTo>
                  <a:pt x="464" y="394"/>
                </a:lnTo>
                <a:lnTo>
                  <a:pt x="430" y="386"/>
                </a:lnTo>
                <a:lnTo>
                  <a:pt x="400" y="376"/>
                </a:lnTo>
                <a:lnTo>
                  <a:pt x="368" y="364"/>
                </a:lnTo>
                <a:lnTo>
                  <a:pt x="340" y="352"/>
                </a:lnTo>
                <a:lnTo>
                  <a:pt x="312" y="338"/>
                </a:lnTo>
                <a:lnTo>
                  <a:pt x="286" y="324"/>
                </a:lnTo>
                <a:lnTo>
                  <a:pt x="262" y="308"/>
                </a:lnTo>
                <a:lnTo>
                  <a:pt x="238" y="292"/>
                </a:lnTo>
                <a:lnTo>
                  <a:pt x="194" y="258"/>
                </a:lnTo>
                <a:lnTo>
                  <a:pt x="156" y="222"/>
                </a:lnTo>
                <a:lnTo>
                  <a:pt x="120" y="186"/>
                </a:lnTo>
                <a:lnTo>
                  <a:pt x="92" y="150"/>
                </a:lnTo>
                <a:lnTo>
                  <a:pt x="66" y="116"/>
                </a:lnTo>
                <a:lnTo>
                  <a:pt x="46" y="84"/>
                </a:lnTo>
                <a:lnTo>
                  <a:pt x="28" y="56"/>
                </a:lnTo>
                <a:lnTo>
                  <a:pt x="6" y="16"/>
                </a:lnTo>
                <a:lnTo>
                  <a:pt x="0" y="0"/>
                </a:lnTo>
                <a:lnTo>
                  <a:pt x="10" y="12"/>
                </a:lnTo>
                <a:lnTo>
                  <a:pt x="38" y="48"/>
                </a:lnTo>
                <a:lnTo>
                  <a:pt x="60" y="70"/>
                </a:lnTo>
                <a:lnTo>
                  <a:pt x="86" y="96"/>
                </a:lnTo>
                <a:lnTo>
                  <a:pt x="114" y="122"/>
                </a:lnTo>
                <a:lnTo>
                  <a:pt x="148" y="150"/>
                </a:lnTo>
                <a:lnTo>
                  <a:pt x="184" y="176"/>
                </a:lnTo>
                <a:lnTo>
                  <a:pt x="224" y="200"/>
                </a:lnTo>
                <a:lnTo>
                  <a:pt x="268" y="222"/>
                </a:lnTo>
                <a:lnTo>
                  <a:pt x="292" y="232"/>
                </a:lnTo>
                <a:lnTo>
                  <a:pt x="314" y="242"/>
                </a:lnTo>
                <a:lnTo>
                  <a:pt x="340" y="250"/>
                </a:lnTo>
                <a:lnTo>
                  <a:pt x="364" y="256"/>
                </a:lnTo>
                <a:lnTo>
                  <a:pt x="390" y="260"/>
                </a:lnTo>
                <a:lnTo>
                  <a:pt x="416" y="264"/>
                </a:lnTo>
                <a:lnTo>
                  <a:pt x="444" y="266"/>
                </a:lnTo>
                <a:lnTo>
                  <a:pt x="472" y="266"/>
                </a:lnTo>
                <a:lnTo>
                  <a:pt x="500" y="266"/>
                </a:lnTo>
                <a:lnTo>
                  <a:pt x="526" y="262"/>
                </a:lnTo>
                <a:lnTo>
                  <a:pt x="528" y="262"/>
                </a:lnTo>
                <a:close/>
              </a:path>
            </a:pathLst>
          </a:custGeom>
          <a:solidFill>
            <a:srgbClr val="999999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29" name="Freeform 5"/>
          <p:cNvSpPr>
            <a:spLocks/>
          </p:cNvSpPr>
          <p:nvPr/>
        </p:nvSpPr>
        <p:spPr bwMode="auto">
          <a:xfrm>
            <a:off x="3486150" y="4868863"/>
            <a:ext cx="941388" cy="666750"/>
          </a:xfrm>
          <a:custGeom>
            <a:avLst/>
            <a:gdLst>
              <a:gd name="T0" fmla="*/ 1036173978 w 672"/>
              <a:gd name="T1" fmla="*/ 514060091 h 476"/>
              <a:gd name="T2" fmla="*/ 1032248728 w 672"/>
              <a:gd name="T3" fmla="*/ 372791771 h 476"/>
              <a:gd name="T4" fmla="*/ 1318766786 w 672"/>
              <a:gd name="T5" fmla="*/ 631783458 h 476"/>
              <a:gd name="T6" fmla="*/ 1051873578 w 672"/>
              <a:gd name="T7" fmla="*/ 933940368 h 476"/>
              <a:gd name="T8" fmla="*/ 1047948328 w 672"/>
              <a:gd name="T9" fmla="*/ 792672048 h 476"/>
              <a:gd name="T10" fmla="*/ 977300827 w 672"/>
              <a:gd name="T11" fmla="*/ 784823730 h 476"/>
              <a:gd name="T12" fmla="*/ 910577175 w 672"/>
              <a:gd name="T13" fmla="*/ 773051953 h 476"/>
              <a:gd name="T14" fmla="*/ 843853523 w 672"/>
              <a:gd name="T15" fmla="*/ 757355318 h 476"/>
              <a:gd name="T16" fmla="*/ 784980371 w 672"/>
              <a:gd name="T17" fmla="*/ 737735223 h 476"/>
              <a:gd name="T18" fmla="*/ 722181794 w 672"/>
              <a:gd name="T19" fmla="*/ 714190095 h 476"/>
              <a:gd name="T20" fmla="*/ 667232493 w 672"/>
              <a:gd name="T21" fmla="*/ 690645141 h 476"/>
              <a:gd name="T22" fmla="*/ 612284592 w 672"/>
              <a:gd name="T23" fmla="*/ 663176729 h 476"/>
              <a:gd name="T24" fmla="*/ 561260540 w 672"/>
              <a:gd name="T25" fmla="*/ 635706916 h 476"/>
              <a:gd name="T26" fmla="*/ 514161739 w 672"/>
              <a:gd name="T27" fmla="*/ 604315046 h 476"/>
              <a:gd name="T28" fmla="*/ 467062937 w 672"/>
              <a:gd name="T29" fmla="*/ 572921774 h 476"/>
              <a:gd name="T30" fmla="*/ 380715836 w 672"/>
              <a:gd name="T31" fmla="*/ 506211773 h 476"/>
              <a:gd name="T32" fmla="*/ 306142996 w 672"/>
              <a:gd name="T33" fmla="*/ 435576913 h 476"/>
              <a:gd name="T34" fmla="*/ 235494094 w 672"/>
              <a:gd name="T35" fmla="*/ 364943365 h 476"/>
              <a:gd name="T36" fmla="*/ 180544748 w 672"/>
              <a:gd name="T37" fmla="*/ 294308505 h 476"/>
              <a:gd name="T38" fmla="*/ 129522097 w 672"/>
              <a:gd name="T39" fmla="*/ 227598503 h 476"/>
              <a:gd name="T40" fmla="*/ 90272374 w 672"/>
              <a:gd name="T41" fmla="*/ 164813318 h 476"/>
              <a:gd name="T42" fmla="*/ 54947923 w 672"/>
              <a:gd name="T43" fmla="*/ 109875093 h 476"/>
              <a:gd name="T44" fmla="*/ 11774356 w 672"/>
              <a:gd name="T45" fmla="*/ 31393282 h 476"/>
              <a:gd name="T46" fmla="*/ 0 w 672"/>
              <a:gd name="T47" fmla="*/ 0 h 476"/>
              <a:gd name="T48" fmla="*/ 19624856 w 672"/>
              <a:gd name="T49" fmla="*/ 23544964 h 476"/>
              <a:gd name="T50" fmla="*/ 74572774 w 672"/>
              <a:gd name="T51" fmla="*/ 94178457 h 476"/>
              <a:gd name="T52" fmla="*/ 117746346 w 672"/>
              <a:gd name="T53" fmla="*/ 137343505 h 476"/>
              <a:gd name="T54" fmla="*/ 168770398 w 672"/>
              <a:gd name="T55" fmla="*/ 188358315 h 476"/>
              <a:gd name="T56" fmla="*/ 223719744 w 672"/>
              <a:gd name="T57" fmla="*/ 239371681 h 476"/>
              <a:gd name="T58" fmla="*/ 290443396 w 672"/>
              <a:gd name="T59" fmla="*/ 294308505 h 476"/>
              <a:gd name="T60" fmla="*/ 361090897 w 672"/>
              <a:gd name="T61" fmla="*/ 345321870 h 476"/>
              <a:gd name="T62" fmla="*/ 439588987 w 672"/>
              <a:gd name="T63" fmla="*/ 392411865 h 476"/>
              <a:gd name="T64" fmla="*/ 525937490 w 672"/>
              <a:gd name="T65" fmla="*/ 435576913 h 476"/>
              <a:gd name="T66" fmla="*/ 573036291 w 672"/>
              <a:gd name="T67" fmla="*/ 455198408 h 476"/>
              <a:gd name="T68" fmla="*/ 616209842 w 672"/>
              <a:gd name="T69" fmla="*/ 474818502 h 476"/>
              <a:gd name="T70" fmla="*/ 667232493 w 672"/>
              <a:gd name="T71" fmla="*/ 490515138 h 476"/>
              <a:gd name="T72" fmla="*/ 714331294 w 672"/>
              <a:gd name="T73" fmla="*/ 502286914 h 476"/>
              <a:gd name="T74" fmla="*/ 765355521 w 672"/>
              <a:gd name="T75" fmla="*/ 510135232 h 476"/>
              <a:gd name="T76" fmla="*/ 816379572 w 672"/>
              <a:gd name="T77" fmla="*/ 517983550 h 476"/>
              <a:gd name="T78" fmla="*/ 871327473 w 672"/>
              <a:gd name="T79" fmla="*/ 521908409 h 476"/>
              <a:gd name="T80" fmla="*/ 926276775 w 672"/>
              <a:gd name="T81" fmla="*/ 521908409 h 476"/>
              <a:gd name="T82" fmla="*/ 981224676 w 672"/>
              <a:gd name="T83" fmla="*/ 521908409 h 476"/>
              <a:gd name="T84" fmla="*/ 1032248728 w 672"/>
              <a:gd name="T85" fmla="*/ 514060091 h 47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672"/>
              <a:gd name="T130" fmla="*/ 0 h 476"/>
              <a:gd name="T131" fmla="*/ 672 w 672"/>
              <a:gd name="T132" fmla="*/ 476 h 47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672" h="476">
                <a:moveTo>
                  <a:pt x="528" y="262"/>
                </a:moveTo>
                <a:lnTo>
                  <a:pt x="526" y="190"/>
                </a:lnTo>
                <a:lnTo>
                  <a:pt x="672" y="322"/>
                </a:lnTo>
                <a:lnTo>
                  <a:pt x="536" y="476"/>
                </a:lnTo>
                <a:lnTo>
                  <a:pt x="534" y="404"/>
                </a:lnTo>
                <a:lnTo>
                  <a:pt x="498" y="400"/>
                </a:lnTo>
                <a:lnTo>
                  <a:pt x="464" y="394"/>
                </a:lnTo>
                <a:lnTo>
                  <a:pt x="430" y="386"/>
                </a:lnTo>
                <a:lnTo>
                  <a:pt x="400" y="376"/>
                </a:lnTo>
                <a:lnTo>
                  <a:pt x="368" y="364"/>
                </a:lnTo>
                <a:lnTo>
                  <a:pt x="340" y="352"/>
                </a:lnTo>
                <a:lnTo>
                  <a:pt x="312" y="338"/>
                </a:lnTo>
                <a:lnTo>
                  <a:pt x="286" y="324"/>
                </a:lnTo>
                <a:lnTo>
                  <a:pt x="262" y="308"/>
                </a:lnTo>
                <a:lnTo>
                  <a:pt x="238" y="292"/>
                </a:lnTo>
                <a:lnTo>
                  <a:pt x="194" y="258"/>
                </a:lnTo>
                <a:lnTo>
                  <a:pt x="156" y="222"/>
                </a:lnTo>
                <a:lnTo>
                  <a:pt x="120" y="186"/>
                </a:lnTo>
                <a:lnTo>
                  <a:pt x="92" y="150"/>
                </a:lnTo>
                <a:lnTo>
                  <a:pt x="66" y="116"/>
                </a:lnTo>
                <a:lnTo>
                  <a:pt x="46" y="84"/>
                </a:lnTo>
                <a:lnTo>
                  <a:pt x="28" y="56"/>
                </a:lnTo>
                <a:lnTo>
                  <a:pt x="6" y="16"/>
                </a:lnTo>
                <a:lnTo>
                  <a:pt x="0" y="0"/>
                </a:lnTo>
                <a:lnTo>
                  <a:pt x="10" y="12"/>
                </a:lnTo>
                <a:lnTo>
                  <a:pt x="38" y="48"/>
                </a:lnTo>
                <a:lnTo>
                  <a:pt x="60" y="70"/>
                </a:lnTo>
                <a:lnTo>
                  <a:pt x="86" y="96"/>
                </a:lnTo>
                <a:lnTo>
                  <a:pt x="114" y="122"/>
                </a:lnTo>
                <a:lnTo>
                  <a:pt x="148" y="150"/>
                </a:lnTo>
                <a:lnTo>
                  <a:pt x="184" y="176"/>
                </a:lnTo>
                <a:lnTo>
                  <a:pt x="224" y="200"/>
                </a:lnTo>
                <a:lnTo>
                  <a:pt x="268" y="222"/>
                </a:lnTo>
                <a:lnTo>
                  <a:pt x="292" y="232"/>
                </a:lnTo>
                <a:lnTo>
                  <a:pt x="314" y="242"/>
                </a:lnTo>
                <a:lnTo>
                  <a:pt x="340" y="250"/>
                </a:lnTo>
                <a:lnTo>
                  <a:pt x="364" y="256"/>
                </a:lnTo>
                <a:lnTo>
                  <a:pt x="390" y="260"/>
                </a:lnTo>
                <a:lnTo>
                  <a:pt x="416" y="264"/>
                </a:lnTo>
                <a:lnTo>
                  <a:pt x="444" y="266"/>
                </a:lnTo>
                <a:lnTo>
                  <a:pt x="472" y="266"/>
                </a:lnTo>
                <a:lnTo>
                  <a:pt x="500" y="266"/>
                </a:lnTo>
                <a:lnTo>
                  <a:pt x="526" y="262"/>
                </a:lnTo>
              </a:path>
            </a:pathLst>
          </a:custGeom>
          <a:noFill/>
          <a:ln w="6350">
            <a:solidFill>
              <a:srgbClr val="99999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30" name="Freeform 6"/>
          <p:cNvSpPr>
            <a:spLocks/>
          </p:cNvSpPr>
          <p:nvPr/>
        </p:nvSpPr>
        <p:spPr bwMode="auto">
          <a:xfrm>
            <a:off x="6303963" y="2481264"/>
            <a:ext cx="347662" cy="574675"/>
          </a:xfrm>
          <a:custGeom>
            <a:avLst/>
            <a:gdLst>
              <a:gd name="T0" fmla="*/ 0 w 248"/>
              <a:gd name="T1" fmla="*/ 805491222 h 410"/>
              <a:gd name="T2" fmla="*/ 0 w 248"/>
              <a:gd name="T3" fmla="*/ 0 h 410"/>
              <a:gd name="T4" fmla="*/ 227965369 w 248"/>
              <a:gd name="T5" fmla="*/ 0 h 410"/>
              <a:gd name="T6" fmla="*/ 487374516 w 248"/>
              <a:gd name="T7" fmla="*/ 0 h 410"/>
              <a:gd name="T8" fmla="*/ 487374516 w 248"/>
              <a:gd name="T9" fmla="*/ 801562408 h 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8"/>
              <a:gd name="T16" fmla="*/ 0 h 410"/>
              <a:gd name="T17" fmla="*/ 248 w 248"/>
              <a:gd name="T18" fmla="*/ 410 h 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8" h="410">
                <a:moveTo>
                  <a:pt x="0" y="410"/>
                </a:moveTo>
                <a:lnTo>
                  <a:pt x="0" y="0"/>
                </a:lnTo>
                <a:lnTo>
                  <a:pt x="116" y="0"/>
                </a:lnTo>
                <a:lnTo>
                  <a:pt x="248" y="0"/>
                </a:lnTo>
                <a:lnTo>
                  <a:pt x="248" y="408"/>
                </a:lnTo>
              </a:path>
            </a:pathLst>
          </a:custGeom>
          <a:noFill/>
          <a:ln w="349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31" name="Line 7"/>
          <p:cNvSpPr>
            <a:spLocks noChangeShapeType="1"/>
          </p:cNvSpPr>
          <p:nvPr/>
        </p:nvSpPr>
        <p:spPr bwMode="auto">
          <a:xfrm flipV="1">
            <a:off x="5326064" y="2430463"/>
            <a:ext cx="1587" cy="666750"/>
          </a:xfrm>
          <a:prstGeom prst="line">
            <a:avLst/>
          </a:prstGeom>
          <a:noFill/>
          <a:ln w="349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32" name="Line 8"/>
          <p:cNvSpPr>
            <a:spLocks noChangeShapeType="1"/>
          </p:cNvSpPr>
          <p:nvPr/>
        </p:nvSpPr>
        <p:spPr bwMode="auto">
          <a:xfrm>
            <a:off x="6480175" y="2425700"/>
            <a:ext cx="1588" cy="58738"/>
          </a:xfrm>
          <a:prstGeom prst="line">
            <a:avLst/>
          </a:prstGeom>
          <a:noFill/>
          <a:ln w="349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33" name="Freeform 9"/>
          <p:cNvSpPr>
            <a:spLocks/>
          </p:cNvSpPr>
          <p:nvPr/>
        </p:nvSpPr>
        <p:spPr bwMode="auto">
          <a:xfrm>
            <a:off x="5124451" y="2097089"/>
            <a:ext cx="569913" cy="896937"/>
          </a:xfrm>
          <a:custGeom>
            <a:avLst/>
            <a:gdLst>
              <a:gd name="T0" fmla="*/ 0 w 406"/>
              <a:gd name="T1" fmla="*/ 1257024843 h 640"/>
              <a:gd name="T2" fmla="*/ 0 w 406"/>
              <a:gd name="T3" fmla="*/ 0 h 640"/>
              <a:gd name="T4" fmla="*/ 228571629 w 406"/>
              <a:gd name="T5" fmla="*/ 0 h 640"/>
              <a:gd name="T6" fmla="*/ 800002149 w 406"/>
              <a:gd name="T7" fmla="*/ 0 h 640"/>
              <a:gd name="T8" fmla="*/ 800002149 w 406"/>
              <a:gd name="T9" fmla="*/ 1253096540 h 6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06"/>
              <a:gd name="T16" fmla="*/ 0 h 640"/>
              <a:gd name="T17" fmla="*/ 406 w 406"/>
              <a:gd name="T18" fmla="*/ 640 h 6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06" h="640">
                <a:moveTo>
                  <a:pt x="0" y="640"/>
                </a:moveTo>
                <a:lnTo>
                  <a:pt x="0" y="0"/>
                </a:lnTo>
                <a:lnTo>
                  <a:pt x="116" y="0"/>
                </a:lnTo>
                <a:lnTo>
                  <a:pt x="406" y="0"/>
                </a:lnTo>
                <a:lnTo>
                  <a:pt x="406" y="638"/>
                </a:lnTo>
              </a:path>
            </a:pathLst>
          </a:custGeom>
          <a:noFill/>
          <a:ln w="349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34" name="Freeform 10"/>
          <p:cNvSpPr>
            <a:spLocks/>
          </p:cNvSpPr>
          <p:nvPr/>
        </p:nvSpPr>
        <p:spPr bwMode="auto">
          <a:xfrm>
            <a:off x="7318376" y="2097089"/>
            <a:ext cx="652463" cy="896937"/>
          </a:xfrm>
          <a:custGeom>
            <a:avLst/>
            <a:gdLst>
              <a:gd name="T0" fmla="*/ 0 w 466"/>
              <a:gd name="T1" fmla="*/ 1257024843 h 640"/>
              <a:gd name="T2" fmla="*/ 0 w 466"/>
              <a:gd name="T3" fmla="*/ 0 h 640"/>
              <a:gd name="T4" fmla="*/ 345026912 w 466"/>
              <a:gd name="T5" fmla="*/ 0 h 640"/>
              <a:gd name="T6" fmla="*/ 913536519 w 466"/>
              <a:gd name="T7" fmla="*/ 0 h 640"/>
              <a:gd name="T8" fmla="*/ 913536519 w 466"/>
              <a:gd name="T9" fmla="*/ 1253096540 h 6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66"/>
              <a:gd name="T16" fmla="*/ 0 h 640"/>
              <a:gd name="T17" fmla="*/ 466 w 466"/>
              <a:gd name="T18" fmla="*/ 640 h 6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66" h="640">
                <a:moveTo>
                  <a:pt x="0" y="640"/>
                </a:moveTo>
                <a:lnTo>
                  <a:pt x="0" y="0"/>
                </a:lnTo>
                <a:lnTo>
                  <a:pt x="176" y="0"/>
                </a:lnTo>
                <a:lnTo>
                  <a:pt x="466" y="0"/>
                </a:lnTo>
                <a:lnTo>
                  <a:pt x="466" y="638"/>
                </a:lnTo>
              </a:path>
            </a:pathLst>
          </a:custGeom>
          <a:noFill/>
          <a:ln w="349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35" name="Line 11"/>
          <p:cNvSpPr>
            <a:spLocks noChangeShapeType="1"/>
          </p:cNvSpPr>
          <p:nvPr/>
        </p:nvSpPr>
        <p:spPr bwMode="auto">
          <a:xfrm>
            <a:off x="5408614" y="2044701"/>
            <a:ext cx="1587" cy="55563"/>
          </a:xfrm>
          <a:prstGeom prst="line">
            <a:avLst/>
          </a:prstGeom>
          <a:noFill/>
          <a:ln w="349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36" name="Line 12"/>
          <p:cNvSpPr>
            <a:spLocks noChangeShapeType="1"/>
          </p:cNvSpPr>
          <p:nvPr/>
        </p:nvSpPr>
        <p:spPr bwMode="auto">
          <a:xfrm>
            <a:off x="7642225" y="2044701"/>
            <a:ext cx="1588" cy="55563"/>
          </a:xfrm>
          <a:prstGeom prst="line">
            <a:avLst/>
          </a:prstGeom>
          <a:noFill/>
          <a:ln w="349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37" name="Freeform 13"/>
          <p:cNvSpPr>
            <a:spLocks/>
          </p:cNvSpPr>
          <p:nvPr/>
        </p:nvSpPr>
        <p:spPr bwMode="auto">
          <a:xfrm>
            <a:off x="5719764" y="2097089"/>
            <a:ext cx="1576387" cy="896937"/>
          </a:xfrm>
          <a:custGeom>
            <a:avLst/>
            <a:gdLst>
              <a:gd name="T0" fmla="*/ 0 w 1125"/>
              <a:gd name="T1" fmla="*/ 1257024843 h 640"/>
              <a:gd name="T2" fmla="*/ 0 w 1125"/>
              <a:gd name="T3" fmla="*/ 0 h 640"/>
              <a:gd name="T4" fmla="*/ 1635556852 w 1125"/>
              <a:gd name="T5" fmla="*/ 0 h 640"/>
              <a:gd name="T6" fmla="*/ 2147483647 w 1125"/>
              <a:gd name="T7" fmla="*/ 0 h 640"/>
              <a:gd name="T8" fmla="*/ 2147483647 w 1125"/>
              <a:gd name="T9" fmla="*/ 1253096540 h 6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25"/>
              <a:gd name="T16" fmla="*/ 0 h 640"/>
              <a:gd name="T17" fmla="*/ 1125 w 1125"/>
              <a:gd name="T18" fmla="*/ 640 h 6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25" h="640">
                <a:moveTo>
                  <a:pt x="0" y="640"/>
                </a:moveTo>
                <a:lnTo>
                  <a:pt x="0" y="0"/>
                </a:lnTo>
                <a:lnTo>
                  <a:pt x="833" y="0"/>
                </a:lnTo>
                <a:lnTo>
                  <a:pt x="1125" y="0"/>
                </a:lnTo>
                <a:lnTo>
                  <a:pt x="1125" y="638"/>
                </a:lnTo>
              </a:path>
            </a:pathLst>
          </a:custGeom>
          <a:noFill/>
          <a:ln w="349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38" name="Line 14"/>
          <p:cNvSpPr>
            <a:spLocks noChangeShapeType="1"/>
          </p:cNvSpPr>
          <p:nvPr/>
        </p:nvSpPr>
        <p:spPr bwMode="auto">
          <a:xfrm>
            <a:off x="6499225" y="2044701"/>
            <a:ext cx="1588" cy="55563"/>
          </a:xfrm>
          <a:prstGeom prst="line">
            <a:avLst/>
          </a:prstGeom>
          <a:noFill/>
          <a:ln w="349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39" name="Line 15"/>
          <p:cNvSpPr>
            <a:spLocks noChangeShapeType="1"/>
          </p:cNvSpPr>
          <p:nvPr/>
        </p:nvSpPr>
        <p:spPr bwMode="auto">
          <a:xfrm flipH="1">
            <a:off x="8285164" y="3221039"/>
            <a:ext cx="750887" cy="1587"/>
          </a:xfrm>
          <a:prstGeom prst="line">
            <a:avLst/>
          </a:prstGeom>
          <a:noFill/>
          <a:ln w="349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40" name="Freeform 16"/>
          <p:cNvSpPr>
            <a:spLocks/>
          </p:cNvSpPr>
          <p:nvPr/>
        </p:nvSpPr>
        <p:spPr bwMode="auto">
          <a:xfrm>
            <a:off x="8107364" y="4402138"/>
            <a:ext cx="928687" cy="69850"/>
          </a:xfrm>
          <a:custGeom>
            <a:avLst/>
            <a:gdLst>
              <a:gd name="T0" fmla="*/ 1302808849 w 662"/>
              <a:gd name="T1" fmla="*/ 97580464 h 50"/>
              <a:gd name="T2" fmla="*/ 791131961 w 662"/>
              <a:gd name="T3" fmla="*/ 97580464 h 50"/>
              <a:gd name="T4" fmla="*/ 0 w 662"/>
              <a:gd name="T5" fmla="*/ 0 h 50"/>
              <a:gd name="T6" fmla="*/ 0 60000 65536"/>
              <a:gd name="T7" fmla="*/ 0 60000 65536"/>
              <a:gd name="T8" fmla="*/ 0 60000 65536"/>
              <a:gd name="T9" fmla="*/ 0 w 662"/>
              <a:gd name="T10" fmla="*/ 0 h 50"/>
              <a:gd name="T11" fmla="*/ 662 w 662"/>
              <a:gd name="T12" fmla="*/ 50 h 5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62" h="50">
                <a:moveTo>
                  <a:pt x="662" y="50"/>
                </a:moveTo>
                <a:lnTo>
                  <a:pt x="402" y="50"/>
                </a:lnTo>
                <a:lnTo>
                  <a:pt x="0" y="0"/>
                </a:lnTo>
              </a:path>
            </a:pathLst>
          </a:custGeom>
          <a:noFill/>
          <a:ln w="349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41" name="Freeform 17"/>
          <p:cNvSpPr>
            <a:spLocks/>
          </p:cNvSpPr>
          <p:nvPr/>
        </p:nvSpPr>
        <p:spPr bwMode="auto">
          <a:xfrm>
            <a:off x="6496050" y="4824413"/>
            <a:ext cx="2540000" cy="196850"/>
          </a:xfrm>
          <a:custGeom>
            <a:avLst/>
            <a:gdLst>
              <a:gd name="T0" fmla="*/ 2147483647 w 1812"/>
              <a:gd name="T1" fmla="*/ 0 h 140"/>
              <a:gd name="T2" fmla="*/ 2147483647 w 1812"/>
              <a:gd name="T3" fmla="*/ 0 h 140"/>
              <a:gd name="T4" fmla="*/ 0 w 1812"/>
              <a:gd name="T5" fmla="*/ 276785128 h 140"/>
              <a:gd name="T6" fmla="*/ 0 60000 65536"/>
              <a:gd name="T7" fmla="*/ 0 60000 65536"/>
              <a:gd name="T8" fmla="*/ 0 60000 65536"/>
              <a:gd name="T9" fmla="*/ 0 w 1812"/>
              <a:gd name="T10" fmla="*/ 0 h 140"/>
              <a:gd name="T11" fmla="*/ 1812 w 1812"/>
              <a:gd name="T12" fmla="*/ 140 h 1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12" h="140">
                <a:moveTo>
                  <a:pt x="1812" y="0"/>
                </a:moveTo>
                <a:lnTo>
                  <a:pt x="1564" y="0"/>
                </a:lnTo>
                <a:lnTo>
                  <a:pt x="0" y="140"/>
                </a:lnTo>
              </a:path>
            </a:pathLst>
          </a:custGeom>
          <a:noFill/>
          <a:ln w="349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42" name="Line 18"/>
          <p:cNvSpPr>
            <a:spLocks noChangeShapeType="1"/>
          </p:cNvSpPr>
          <p:nvPr/>
        </p:nvSpPr>
        <p:spPr bwMode="auto">
          <a:xfrm flipH="1">
            <a:off x="8281988" y="4137025"/>
            <a:ext cx="754062" cy="1588"/>
          </a:xfrm>
          <a:prstGeom prst="line">
            <a:avLst/>
          </a:prstGeom>
          <a:noFill/>
          <a:ln w="349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43" name="Line 19"/>
          <p:cNvSpPr>
            <a:spLocks noChangeShapeType="1"/>
          </p:cNvSpPr>
          <p:nvPr/>
        </p:nvSpPr>
        <p:spPr bwMode="auto">
          <a:xfrm flipH="1">
            <a:off x="7707313" y="4471988"/>
            <a:ext cx="1014412" cy="4762"/>
          </a:xfrm>
          <a:prstGeom prst="line">
            <a:avLst/>
          </a:prstGeom>
          <a:noFill/>
          <a:ln w="349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44" name="Freeform 20"/>
          <p:cNvSpPr>
            <a:spLocks/>
          </p:cNvSpPr>
          <p:nvPr/>
        </p:nvSpPr>
        <p:spPr bwMode="auto">
          <a:xfrm>
            <a:off x="6813551" y="4222751"/>
            <a:ext cx="296863" cy="74613"/>
          </a:xfrm>
          <a:custGeom>
            <a:avLst/>
            <a:gdLst>
              <a:gd name="T0" fmla="*/ 0 w 212"/>
              <a:gd name="T1" fmla="*/ 95457678 h 54"/>
              <a:gd name="T2" fmla="*/ 0 w 212"/>
              <a:gd name="T3" fmla="*/ 0 h 54"/>
              <a:gd name="T4" fmla="*/ 415696474 w 212"/>
              <a:gd name="T5" fmla="*/ 0 h 54"/>
              <a:gd name="T6" fmla="*/ 411774243 w 212"/>
              <a:gd name="T7" fmla="*/ 103094454 h 54"/>
              <a:gd name="T8" fmla="*/ 0 60000 65536"/>
              <a:gd name="T9" fmla="*/ 0 60000 65536"/>
              <a:gd name="T10" fmla="*/ 0 60000 65536"/>
              <a:gd name="T11" fmla="*/ 0 60000 65536"/>
              <a:gd name="T12" fmla="*/ 0 w 212"/>
              <a:gd name="T13" fmla="*/ 0 h 54"/>
              <a:gd name="T14" fmla="*/ 212 w 212"/>
              <a:gd name="T15" fmla="*/ 54 h 5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2" h="54">
                <a:moveTo>
                  <a:pt x="0" y="50"/>
                </a:moveTo>
                <a:lnTo>
                  <a:pt x="0" y="0"/>
                </a:lnTo>
                <a:lnTo>
                  <a:pt x="212" y="0"/>
                </a:lnTo>
                <a:lnTo>
                  <a:pt x="210" y="54"/>
                </a:lnTo>
              </a:path>
            </a:pathLst>
          </a:custGeom>
          <a:noFill/>
          <a:ln w="349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45" name="Freeform 21"/>
          <p:cNvSpPr>
            <a:spLocks/>
          </p:cNvSpPr>
          <p:nvPr/>
        </p:nvSpPr>
        <p:spPr bwMode="auto">
          <a:xfrm>
            <a:off x="6959600" y="3748088"/>
            <a:ext cx="2076450" cy="468312"/>
          </a:xfrm>
          <a:custGeom>
            <a:avLst/>
            <a:gdLst>
              <a:gd name="T0" fmla="*/ 0 w 1482"/>
              <a:gd name="T1" fmla="*/ 654674949 h 335"/>
              <a:gd name="T2" fmla="*/ 78525394 w 1482"/>
              <a:gd name="T3" fmla="*/ 0 h 335"/>
              <a:gd name="T4" fmla="*/ 2147483647 w 1482"/>
              <a:gd name="T5" fmla="*/ 0 h 335"/>
              <a:gd name="T6" fmla="*/ 0 60000 65536"/>
              <a:gd name="T7" fmla="*/ 0 60000 65536"/>
              <a:gd name="T8" fmla="*/ 0 60000 65536"/>
              <a:gd name="T9" fmla="*/ 0 w 1482"/>
              <a:gd name="T10" fmla="*/ 0 h 335"/>
              <a:gd name="T11" fmla="*/ 1482 w 1482"/>
              <a:gd name="T12" fmla="*/ 335 h 33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82" h="335">
                <a:moveTo>
                  <a:pt x="0" y="335"/>
                </a:moveTo>
                <a:lnTo>
                  <a:pt x="40" y="0"/>
                </a:lnTo>
                <a:lnTo>
                  <a:pt x="1482" y="0"/>
                </a:lnTo>
              </a:path>
            </a:pathLst>
          </a:custGeom>
          <a:noFill/>
          <a:ln w="349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46" name="Freeform 22"/>
          <p:cNvSpPr>
            <a:spLocks/>
          </p:cNvSpPr>
          <p:nvPr/>
        </p:nvSpPr>
        <p:spPr bwMode="auto">
          <a:xfrm>
            <a:off x="6507164" y="4819650"/>
            <a:ext cx="2232025" cy="615950"/>
          </a:xfrm>
          <a:custGeom>
            <a:avLst/>
            <a:gdLst>
              <a:gd name="T0" fmla="*/ 314508016 w 1592"/>
              <a:gd name="T1" fmla="*/ 0 h 440"/>
              <a:gd name="T2" fmla="*/ 2147483647 w 1592"/>
              <a:gd name="T3" fmla="*/ 7839364 h 440"/>
              <a:gd name="T4" fmla="*/ 0 w 1592"/>
              <a:gd name="T5" fmla="*/ 862260116 h 440"/>
              <a:gd name="T6" fmla="*/ 0 60000 65536"/>
              <a:gd name="T7" fmla="*/ 0 60000 65536"/>
              <a:gd name="T8" fmla="*/ 0 60000 65536"/>
              <a:gd name="T9" fmla="*/ 0 w 1592"/>
              <a:gd name="T10" fmla="*/ 0 h 440"/>
              <a:gd name="T11" fmla="*/ 1592 w 1592"/>
              <a:gd name="T12" fmla="*/ 440 h 4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92" h="440">
                <a:moveTo>
                  <a:pt x="160" y="0"/>
                </a:moveTo>
                <a:lnTo>
                  <a:pt x="1592" y="4"/>
                </a:lnTo>
                <a:lnTo>
                  <a:pt x="0" y="440"/>
                </a:lnTo>
              </a:path>
            </a:pathLst>
          </a:custGeom>
          <a:noFill/>
          <a:ln w="349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47" name="Line 23"/>
          <p:cNvSpPr>
            <a:spLocks noChangeShapeType="1"/>
          </p:cNvSpPr>
          <p:nvPr/>
        </p:nvSpPr>
        <p:spPr bwMode="auto">
          <a:xfrm flipH="1">
            <a:off x="7202489" y="6105525"/>
            <a:ext cx="1824037" cy="1588"/>
          </a:xfrm>
          <a:prstGeom prst="line">
            <a:avLst/>
          </a:prstGeom>
          <a:noFill/>
          <a:ln w="349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48" name="Line 24"/>
          <p:cNvSpPr>
            <a:spLocks noChangeShapeType="1"/>
          </p:cNvSpPr>
          <p:nvPr/>
        </p:nvSpPr>
        <p:spPr bwMode="auto">
          <a:xfrm flipH="1">
            <a:off x="7177088" y="5461000"/>
            <a:ext cx="1852612" cy="1588"/>
          </a:xfrm>
          <a:prstGeom prst="line">
            <a:avLst/>
          </a:prstGeom>
          <a:noFill/>
          <a:ln w="349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49" name="Line 25"/>
          <p:cNvSpPr>
            <a:spLocks noChangeShapeType="1"/>
          </p:cNvSpPr>
          <p:nvPr/>
        </p:nvSpPr>
        <p:spPr bwMode="auto">
          <a:xfrm>
            <a:off x="2616200" y="3097214"/>
            <a:ext cx="1588" cy="219075"/>
          </a:xfrm>
          <a:prstGeom prst="line">
            <a:avLst/>
          </a:prstGeom>
          <a:noFill/>
          <a:ln w="349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50" name="Line 26"/>
          <p:cNvSpPr>
            <a:spLocks noChangeShapeType="1"/>
          </p:cNvSpPr>
          <p:nvPr/>
        </p:nvSpPr>
        <p:spPr bwMode="auto">
          <a:xfrm>
            <a:off x="2527300" y="4718051"/>
            <a:ext cx="1588" cy="549275"/>
          </a:xfrm>
          <a:prstGeom prst="line">
            <a:avLst/>
          </a:prstGeom>
          <a:noFill/>
          <a:ln w="349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51" name="Line 27"/>
          <p:cNvSpPr>
            <a:spLocks noChangeShapeType="1"/>
          </p:cNvSpPr>
          <p:nvPr/>
        </p:nvSpPr>
        <p:spPr bwMode="auto">
          <a:xfrm>
            <a:off x="3681413" y="4629150"/>
            <a:ext cx="190500" cy="1588"/>
          </a:xfrm>
          <a:prstGeom prst="line">
            <a:avLst/>
          </a:prstGeom>
          <a:noFill/>
          <a:ln w="349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52" name="Line 28"/>
          <p:cNvSpPr>
            <a:spLocks noChangeShapeType="1"/>
          </p:cNvSpPr>
          <p:nvPr/>
        </p:nvSpPr>
        <p:spPr bwMode="auto">
          <a:xfrm flipV="1">
            <a:off x="5326064" y="2430463"/>
            <a:ext cx="1587" cy="66675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53" name="Freeform 29"/>
          <p:cNvSpPr>
            <a:spLocks/>
          </p:cNvSpPr>
          <p:nvPr/>
        </p:nvSpPr>
        <p:spPr bwMode="auto">
          <a:xfrm>
            <a:off x="6303963" y="2481264"/>
            <a:ext cx="347662" cy="574675"/>
          </a:xfrm>
          <a:custGeom>
            <a:avLst/>
            <a:gdLst>
              <a:gd name="T0" fmla="*/ 0 w 248"/>
              <a:gd name="T1" fmla="*/ 805491222 h 410"/>
              <a:gd name="T2" fmla="*/ 0 w 248"/>
              <a:gd name="T3" fmla="*/ 0 h 410"/>
              <a:gd name="T4" fmla="*/ 227965369 w 248"/>
              <a:gd name="T5" fmla="*/ 0 h 410"/>
              <a:gd name="T6" fmla="*/ 487374516 w 248"/>
              <a:gd name="T7" fmla="*/ 0 h 410"/>
              <a:gd name="T8" fmla="*/ 487374516 w 248"/>
              <a:gd name="T9" fmla="*/ 801562408 h 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8"/>
              <a:gd name="T16" fmla="*/ 0 h 410"/>
              <a:gd name="T17" fmla="*/ 248 w 248"/>
              <a:gd name="T18" fmla="*/ 410 h 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8" h="410">
                <a:moveTo>
                  <a:pt x="0" y="410"/>
                </a:moveTo>
                <a:lnTo>
                  <a:pt x="0" y="0"/>
                </a:lnTo>
                <a:lnTo>
                  <a:pt x="116" y="0"/>
                </a:lnTo>
                <a:lnTo>
                  <a:pt x="248" y="0"/>
                </a:lnTo>
                <a:lnTo>
                  <a:pt x="248" y="408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54" name="Freeform 30"/>
          <p:cNvSpPr>
            <a:spLocks/>
          </p:cNvSpPr>
          <p:nvPr/>
        </p:nvSpPr>
        <p:spPr bwMode="auto">
          <a:xfrm>
            <a:off x="5124451" y="2097089"/>
            <a:ext cx="569913" cy="896937"/>
          </a:xfrm>
          <a:custGeom>
            <a:avLst/>
            <a:gdLst>
              <a:gd name="T0" fmla="*/ 0 w 406"/>
              <a:gd name="T1" fmla="*/ 1257024843 h 640"/>
              <a:gd name="T2" fmla="*/ 0 w 406"/>
              <a:gd name="T3" fmla="*/ 0 h 640"/>
              <a:gd name="T4" fmla="*/ 228571629 w 406"/>
              <a:gd name="T5" fmla="*/ 0 h 640"/>
              <a:gd name="T6" fmla="*/ 800002149 w 406"/>
              <a:gd name="T7" fmla="*/ 0 h 640"/>
              <a:gd name="T8" fmla="*/ 800002149 w 406"/>
              <a:gd name="T9" fmla="*/ 1253096540 h 6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06"/>
              <a:gd name="T16" fmla="*/ 0 h 640"/>
              <a:gd name="T17" fmla="*/ 406 w 406"/>
              <a:gd name="T18" fmla="*/ 640 h 6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06" h="640">
                <a:moveTo>
                  <a:pt x="0" y="640"/>
                </a:moveTo>
                <a:lnTo>
                  <a:pt x="0" y="0"/>
                </a:lnTo>
                <a:lnTo>
                  <a:pt x="116" y="0"/>
                </a:lnTo>
                <a:lnTo>
                  <a:pt x="406" y="0"/>
                </a:lnTo>
                <a:lnTo>
                  <a:pt x="406" y="638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55" name="Line 31"/>
          <p:cNvSpPr>
            <a:spLocks noChangeShapeType="1"/>
          </p:cNvSpPr>
          <p:nvPr/>
        </p:nvSpPr>
        <p:spPr bwMode="auto">
          <a:xfrm>
            <a:off x="6480175" y="2425700"/>
            <a:ext cx="1588" cy="5873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56" name="Line 32"/>
          <p:cNvSpPr>
            <a:spLocks noChangeShapeType="1"/>
          </p:cNvSpPr>
          <p:nvPr/>
        </p:nvSpPr>
        <p:spPr bwMode="auto">
          <a:xfrm>
            <a:off x="5408614" y="2044701"/>
            <a:ext cx="1587" cy="55563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57" name="Freeform 33"/>
          <p:cNvSpPr>
            <a:spLocks/>
          </p:cNvSpPr>
          <p:nvPr/>
        </p:nvSpPr>
        <p:spPr bwMode="auto">
          <a:xfrm>
            <a:off x="7318376" y="2097089"/>
            <a:ext cx="652463" cy="896937"/>
          </a:xfrm>
          <a:custGeom>
            <a:avLst/>
            <a:gdLst>
              <a:gd name="T0" fmla="*/ 0 w 466"/>
              <a:gd name="T1" fmla="*/ 1257024843 h 640"/>
              <a:gd name="T2" fmla="*/ 0 w 466"/>
              <a:gd name="T3" fmla="*/ 0 h 640"/>
              <a:gd name="T4" fmla="*/ 345026912 w 466"/>
              <a:gd name="T5" fmla="*/ 0 h 640"/>
              <a:gd name="T6" fmla="*/ 913536519 w 466"/>
              <a:gd name="T7" fmla="*/ 0 h 640"/>
              <a:gd name="T8" fmla="*/ 913536519 w 466"/>
              <a:gd name="T9" fmla="*/ 1253096540 h 6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66"/>
              <a:gd name="T16" fmla="*/ 0 h 640"/>
              <a:gd name="T17" fmla="*/ 466 w 466"/>
              <a:gd name="T18" fmla="*/ 640 h 6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66" h="640">
                <a:moveTo>
                  <a:pt x="0" y="640"/>
                </a:moveTo>
                <a:lnTo>
                  <a:pt x="0" y="0"/>
                </a:lnTo>
                <a:lnTo>
                  <a:pt x="176" y="0"/>
                </a:lnTo>
                <a:lnTo>
                  <a:pt x="466" y="0"/>
                </a:lnTo>
                <a:lnTo>
                  <a:pt x="466" y="638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58" name="Freeform 34"/>
          <p:cNvSpPr>
            <a:spLocks/>
          </p:cNvSpPr>
          <p:nvPr/>
        </p:nvSpPr>
        <p:spPr bwMode="auto">
          <a:xfrm>
            <a:off x="5719764" y="2097089"/>
            <a:ext cx="1576387" cy="896937"/>
          </a:xfrm>
          <a:custGeom>
            <a:avLst/>
            <a:gdLst>
              <a:gd name="T0" fmla="*/ 0 w 1125"/>
              <a:gd name="T1" fmla="*/ 1257024843 h 640"/>
              <a:gd name="T2" fmla="*/ 0 w 1125"/>
              <a:gd name="T3" fmla="*/ 0 h 640"/>
              <a:gd name="T4" fmla="*/ 1635556852 w 1125"/>
              <a:gd name="T5" fmla="*/ 0 h 640"/>
              <a:gd name="T6" fmla="*/ 2147483647 w 1125"/>
              <a:gd name="T7" fmla="*/ 0 h 640"/>
              <a:gd name="T8" fmla="*/ 2147483647 w 1125"/>
              <a:gd name="T9" fmla="*/ 1253096540 h 6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25"/>
              <a:gd name="T16" fmla="*/ 0 h 640"/>
              <a:gd name="T17" fmla="*/ 1125 w 1125"/>
              <a:gd name="T18" fmla="*/ 640 h 6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25" h="640">
                <a:moveTo>
                  <a:pt x="0" y="640"/>
                </a:moveTo>
                <a:lnTo>
                  <a:pt x="0" y="0"/>
                </a:lnTo>
                <a:lnTo>
                  <a:pt x="833" y="0"/>
                </a:lnTo>
                <a:lnTo>
                  <a:pt x="1125" y="0"/>
                </a:lnTo>
                <a:lnTo>
                  <a:pt x="1125" y="638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59" name="Line 35"/>
          <p:cNvSpPr>
            <a:spLocks noChangeShapeType="1"/>
          </p:cNvSpPr>
          <p:nvPr/>
        </p:nvSpPr>
        <p:spPr bwMode="auto">
          <a:xfrm>
            <a:off x="7642225" y="2044701"/>
            <a:ext cx="1588" cy="55563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60" name="Line 36"/>
          <p:cNvSpPr>
            <a:spLocks noChangeShapeType="1"/>
          </p:cNvSpPr>
          <p:nvPr/>
        </p:nvSpPr>
        <p:spPr bwMode="auto">
          <a:xfrm>
            <a:off x="6499225" y="2044701"/>
            <a:ext cx="1588" cy="55563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61" name="Line 37"/>
          <p:cNvSpPr>
            <a:spLocks noChangeShapeType="1"/>
          </p:cNvSpPr>
          <p:nvPr/>
        </p:nvSpPr>
        <p:spPr bwMode="auto">
          <a:xfrm flipH="1">
            <a:off x="8285163" y="3221039"/>
            <a:ext cx="747712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62" name="Freeform 38"/>
          <p:cNvSpPr>
            <a:spLocks/>
          </p:cNvSpPr>
          <p:nvPr/>
        </p:nvSpPr>
        <p:spPr bwMode="auto">
          <a:xfrm>
            <a:off x="8107363" y="4402138"/>
            <a:ext cx="925512" cy="69850"/>
          </a:xfrm>
          <a:custGeom>
            <a:avLst/>
            <a:gdLst>
              <a:gd name="T0" fmla="*/ 1297836934 w 660"/>
              <a:gd name="T1" fmla="*/ 97580464 h 50"/>
              <a:gd name="T2" fmla="*/ 790500892 w 660"/>
              <a:gd name="T3" fmla="*/ 97580464 h 50"/>
              <a:gd name="T4" fmla="*/ 0 w 660"/>
              <a:gd name="T5" fmla="*/ 0 h 50"/>
              <a:gd name="T6" fmla="*/ 0 60000 65536"/>
              <a:gd name="T7" fmla="*/ 0 60000 65536"/>
              <a:gd name="T8" fmla="*/ 0 60000 65536"/>
              <a:gd name="T9" fmla="*/ 0 w 660"/>
              <a:gd name="T10" fmla="*/ 0 h 50"/>
              <a:gd name="T11" fmla="*/ 660 w 660"/>
              <a:gd name="T12" fmla="*/ 50 h 5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60" h="50">
                <a:moveTo>
                  <a:pt x="660" y="50"/>
                </a:moveTo>
                <a:lnTo>
                  <a:pt x="402" y="50"/>
                </a:lnTo>
                <a:lnTo>
                  <a:pt x="0" y="0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63" name="Freeform 39"/>
          <p:cNvSpPr>
            <a:spLocks/>
          </p:cNvSpPr>
          <p:nvPr/>
        </p:nvSpPr>
        <p:spPr bwMode="auto">
          <a:xfrm>
            <a:off x="6496051" y="4824413"/>
            <a:ext cx="2536825" cy="196850"/>
          </a:xfrm>
          <a:custGeom>
            <a:avLst/>
            <a:gdLst>
              <a:gd name="T0" fmla="*/ 2147483647 w 1810"/>
              <a:gd name="T1" fmla="*/ 0 h 140"/>
              <a:gd name="T2" fmla="*/ 2147483647 w 1810"/>
              <a:gd name="T3" fmla="*/ 0 h 140"/>
              <a:gd name="T4" fmla="*/ 0 w 1810"/>
              <a:gd name="T5" fmla="*/ 276785128 h 140"/>
              <a:gd name="T6" fmla="*/ 0 60000 65536"/>
              <a:gd name="T7" fmla="*/ 0 60000 65536"/>
              <a:gd name="T8" fmla="*/ 0 60000 65536"/>
              <a:gd name="T9" fmla="*/ 0 w 1810"/>
              <a:gd name="T10" fmla="*/ 0 h 140"/>
              <a:gd name="T11" fmla="*/ 1810 w 1810"/>
              <a:gd name="T12" fmla="*/ 140 h 1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10" h="140">
                <a:moveTo>
                  <a:pt x="1810" y="0"/>
                </a:moveTo>
                <a:lnTo>
                  <a:pt x="1564" y="0"/>
                </a:lnTo>
                <a:lnTo>
                  <a:pt x="0" y="140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64" name="Line 40"/>
          <p:cNvSpPr>
            <a:spLocks noChangeShapeType="1"/>
          </p:cNvSpPr>
          <p:nvPr/>
        </p:nvSpPr>
        <p:spPr bwMode="auto">
          <a:xfrm flipH="1">
            <a:off x="8281989" y="4137025"/>
            <a:ext cx="750887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65" name="Line 41"/>
          <p:cNvSpPr>
            <a:spLocks noChangeShapeType="1"/>
          </p:cNvSpPr>
          <p:nvPr/>
        </p:nvSpPr>
        <p:spPr bwMode="auto">
          <a:xfrm flipH="1">
            <a:off x="7707313" y="4471988"/>
            <a:ext cx="1014412" cy="4762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66" name="Freeform 42"/>
          <p:cNvSpPr>
            <a:spLocks/>
          </p:cNvSpPr>
          <p:nvPr/>
        </p:nvSpPr>
        <p:spPr bwMode="auto">
          <a:xfrm>
            <a:off x="6813551" y="4222751"/>
            <a:ext cx="296863" cy="74613"/>
          </a:xfrm>
          <a:custGeom>
            <a:avLst/>
            <a:gdLst>
              <a:gd name="T0" fmla="*/ 0 w 212"/>
              <a:gd name="T1" fmla="*/ 95457678 h 54"/>
              <a:gd name="T2" fmla="*/ 0 w 212"/>
              <a:gd name="T3" fmla="*/ 0 h 54"/>
              <a:gd name="T4" fmla="*/ 415696474 w 212"/>
              <a:gd name="T5" fmla="*/ 0 h 54"/>
              <a:gd name="T6" fmla="*/ 411774243 w 212"/>
              <a:gd name="T7" fmla="*/ 103094454 h 54"/>
              <a:gd name="T8" fmla="*/ 0 60000 65536"/>
              <a:gd name="T9" fmla="*/ 0 60000 65536"/>
              <a:gd name="T10" fmla="*/ 0 60000 65536"/>
              <a:gd name="T11" fmla="*/ 0 60000 65536"/>
              <a:gd name="T12" fmla="*/ 0 w 212"/>
              <a:gd name="T13" fmla="*/ 0 h 54"/>
              <a:gd name="T14" fmla="*/ 212 w 212"/>
              <a:gd name="T15" fmla="*/ 54 h 5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2" h="54">
                <a:moveTo>
                  <a:pt x="0" y="50"/>
                </a:moveTo>
                <a:lnTo>
                  <a:pt x="0" y="0"/>
                </a:lnTo>
                <a:lnTo>
                  <a:pt x="212" y="0"/>
                </a:lnTo>
                <a:lnTo>
                  <a:pt x="210" y="54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67" name="Freeform 43"/>
          <p:cNvSpPr>
            <a:spLocks/>
          </p:cNvSpPr>
          <p:nvPr/>
        </p:nvSpPr>
        <p:spPr bwMode="auto">
          <a:xfrm>
            <a:off x="6959601" y="3748088"/>
            <a:ext cx="2073275" cy="468312"/>
          </a:xfrm>
          <a:custGeom>
            <a:avLst/>
            <a:gdLst>
              <a:gd name="T0" fmla="*/ 0 w 1480"/>
              <a:gd name="T1" fmla="*/ 654674949 h 335"/>
              <a:gd name="T2" fmla="*/ 78495869 w 1480"/>
              <a:gd name="T3" fmla="*/ 0 h 335"/>
              <a:gd name="T4" fmla="*/ 2147483647 w 1480"/>
              <a:gd name="T5" fmla="*/ 0 h 335"/>
              <a:gd name="T6" fmla="*/ 0 60000 65536"/>
              <a:gd name="T7" fmla="*/ 0 60000 65536"/>
              <a:gd name="T8" fmla="*/ 0 60000 65536"/>
              <a:gd name="T9" fmla="*/ 0 w 1480"/>
              <a:gd name="T10" fmla="*/ 0 h 335"/>
              <a:gd name="T11" fmla="*/ 1480 w 1480"/>
              <a:gd name="T12" fmla="*/ 335 h 33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80" h="335">
                <a:moveTo>
                  <a:pt x="0" y="335"/>
                </a:moveTo>
                <a:lnTo>
                  <a:pt x="40" y="0"/>
                </a:lnTo>
                <a:lnTo>
                  <a:pt x="1480" y="0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68" name="Freeform 44"/>
          <p:cNvSpPr>
            <a:spLocks/>
          </p:cNvSpPr>
          <p:nvPr/>
        </p:nvSpPr>
        <p:spPr bwMode="auto">
          <a:xfrm>
            <a:off x="6507164" y="4819650"/>
            <a:ext cx="2232025" cy="615950"/>
          </a:xfrm>
          <a:custGeom>
            <a:avLst/>
            <a:gdLst>
              <a:gd name="T0" fmla="*/ 314508016 w 1592"/>
              <a:gd name="T1" fmla="*/ 0 h 440"/>
              <a:gd name="T2" fmla="*/ 2147483647 w 1592"/>
              <a:gd name="T3" fmla="*/ 7839364 h 440"/>
              <a:gd name="T4" fmla="*/ 0 w 1592"/>
              <a:gd name="T5" fmla="*/ 862260116 h 440"/>
              <a:gd name="T6" fmla="*/ 0 60000 65536"/>
              <a:gd name="T7" fmla="*/ 0 60000 65536"/>
              <a:gd name="T8" fmla="*/ 0 60000 65536"/>
              <a:gd name="T9" fmla="*/ 0 w 1592"/>
              <a:gd name="T10" fmla="*/ 0 h 440"/>
              <a:gd name="T11" fmla="*/ 1592 w 1592"/>
              <a:gd name="T12" fmla="*/ 440 h 4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92" h="440">
                <a:moveTo>
                  <a:pt x="160" y="0"/>
                </a:moveTo>
                <a:lnTo>
                  <a:pt x="1592" y="4"/>
                </a:lnTo>
                <a:lnTo>
                  <a:pt x="0" y="440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69" name="Line 45"/>
          <p:cNvSpPr>
            <a:spLocks noChangeShapeType="1"/>
          </p:cNvSpPr>
          <p:nvPr/>
        </p:nvSpPr>
        <p:spPr bwMode="auto">
          <a:xfrm flipH="1">
            <a:off x="7202489" y="6105525"/>
            <a:ext cx="1830387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70" name="Line 46"/>
          <p:cNvSpPr>
            <a:spLocks noChangeShapeType="1"/>
          </p:cNvSpPr>
          <p:nvPr/>
        </p:nvSpPr>
        <p:spPr bwMode="auto">
          <a:xfrm flipH="1">
            <a:off x="7177089" y="5461000"/>
            <a:ext cx="1855787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71" name="Line 47"/>
          <p:cNvSpPr>
            <a:spLocks noChangeShapeType="1"/>
          </p:cNvSpPr>
          <p:nvPr/>
        </p:nvSpPr>
        <p:spPr bwMode="auto">
          <a:xfrm>
            <a:off x="2616200" y="3078164"/>
            <a:ext cx="1588" cy="238125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72" name="Line 48"/>
          <p:cNvSpPr>
            <a:spLocks noChangeShapeType="1"/>
          </p:cNvSpPr>
          <p:nvPr/>
        </p:nvSpPr>
        <p:spPr bwMode="auto">
          <a:xfrm>
            <a:off x="2527300" y="4718051"/>
            <a:ext cx="1588" cy="549275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73" name="Line 49"/>
          <p:cNvSpPr>
            <a:spLocks noChangeShapeType="1"/>
          </p:cNvSpPr>
          <p:nvPr/>
        </p:nvSpPr>
        <p:spPr bwMode="auto">
          <a:xfrm>
            <a:off x="3681413" y="4629150"/>
            <a:ext cx="19050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74" name="Line 50"/>
          <p:cNvSpPr>
            <a:spLocks noChangeShapeType="1"/>
          </p:cNvSpPr>
          <p:nvPr/>
        </p:nvSpPr>
        <p:spPr bwMode="auto">
          <a:xfrm>
            <a:off x="6480176" y="2881314"/>
            <a:ext cx="3175" cy="168275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75" name="Line 51"/>
          <p:cNvSpPr>
            <a:spLocks noChangeShapeType="1"/>
          </p:cNvSpPr>
          <p:nvPr/>
        </p:nvSpPr>
        <p:spPr bwMode="auto">
          <a:xfrm flipV="1">
            <a:off x="7642225" y="2422525"/>
            <a:ext cx="1588" cy="711200"/>
          </a:xfrm>
          <a:prstGeom prst="line">
            <a:avLst/>
          </a:prstGeom>
          <a:noFill/>
          <a:ln w="349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76" name="Line 52"/>
          <p:cNvSpPr>
            <a:spLocks noChangeShapeType="1"/>
          </p:cNvSpPr>
          <p:nvPr/>
        </p:nvSpPr>
        <p:spPr bwMode="auto">
          <a:xfrm flipV="1">
            <a:off x="7642225" y="2422525"/>
            <a:ext cx="1588" cy="71120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77" name="Rectangle 53"/>
          <p:cNvSpPr>
            <a:spLocks noChangeArrowheads="1"/>
          </p:cNvSpPr>
          <p:nvPr/>
        </p:nvSpPr>
        <p:spPr bwMode="auto">
          <a:xfrm>
            <a:off x="3902076" y="4556125"/>
            <a:ext cx="58984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06450"/>
            <a:r>
              <a:rPr lang="en-US" sz="1200" b="1">
                <a:solidFill>
                  <a:srgbClr val="000000"/>
                </a:solidFill>
              </a:rPr>
              <a:t>Myofibril</a:t>
            </a:r>
            <a:endParaRPr lang="en-US" sz="1200"/>
          </a:p>
        </p:txBody>
      </p:sp>
      <p:sp>
        <p:nvSpPr>
          <p:cNvPr id="26678" name="Rectangle 54"/>
          <p:cNvSpPr>
            <a:spLocks noChangeArrowheads="1"/>
          </p:cNvSpPr>
          <p:nvPr/>
        </p:nvSpPr>
        <p:spPr bwMode="auto">
          <a:xfrm>
            <a:off x="9058275" y="4398963"/>
            <a:ext cx="650756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06450"/>
            <a:r>
              <a:rPr lang="en-US" sz="1200" b="1">
                <a:solidFill>
                  <a:srgbClr val="000000"/>
                </a:solidFill>
              </a:rPr>
              <a:t>Myofibrils</a:t>
            </a:r>
            <a:endParaRPr lang="en-US" sz="1200"/>
          </a:p>
        </p:txBody>
      </p:sp>
      <p:sp>
        <p:nvSpPr>
          <p:cNvPr id="26679" name="Rectangle 55"/>
          <p:cNvSpPr>
            <a:spLocks noChangeArrowheads="1"/>
          </p:cNvSpPr>
          <p:nvPr/>
        </p:nvSpPr>
        <p:spPr bwMode="auto">
          <a:xfrm>
            <a:off x="9066214" y="3673475"/>
            <a:ext cx="320729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06450"/>
            <a:r>
              <a:rPr lang="en-US" sz="1200" b="1">
                <a:solidFill>
                  <a:srgbClr val="000000"/>
                </a:solidFill>
              </a:rPr>
              <a:t>Triad</a:t>
            </a:r>
            <a:endParaRPr lang="en-US" sz="1200"/>
          </a:p>
        </p:txBody>
      </p:sp>
      <p:sp>
        <p:nvSpPr>
          <p:cNvPr id="26680" name="Rectangle 56"/>
          <p:cNvSpPr>
            <a:spLocks noChangeArrowheads="1"/>
          </p:cNvSpPr>
          <p:nvPr/>
        </p:nvSpPr>
        <p:spPr bwMode="auto">
          <a:xfrm>
            <a:off x="9066213" y="4746625"/>
            <a:ext cx="85626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06450"/>
            <a:r>
              <a:rPr lang="en-US" sz="1200" b="1">
                <a:solidFill>
                  <a:srgbClr val="000000"/>
                </a:solidFill>
              </a:rPr>
              <a:t>Tubules of </a:t>
            </a:r>
          </a:p>
          <a:p>
            <a:pPr defTabSz="806450"/>
            <a:r>
              <a:rPr lang="en-US" sz="1200" b="1">
                <a:solidFill>
                  <a:srgbClr val="000000"/>
                </a:solidFill>
              </a:rPr>
              <a:t>sarcoplasmic </a:t>
            </a:r>
          </a:p>
          <a:p>
            <a:pPr defTabSz="806450"/>
            <a:r>
              <a:rPr lang="en-US" sz="1200" b="1">
                <a:solidFill>
                  <a:srgbClr val="000000"/>
                </a:solidFill>
              </a:rPr>
              <a:t>reticulum</a:t>
            </a:r>
            <a:endParaRPr lang="en-US" sz="1200"/>
          </a:p>
        </p:txBody>
      </p:sp>
      <p:sp>
        <p:nvSpPr>
          <p:cNvPr id="26681" name="Rectangle 57"/>
          <p:cNvSpPr>
            <a:spLocks noChangeArrowheads="1"/>
          </p:cNvSpPr>
          <p:nvPr/>
        </p:nvSpPr>
        <p:spPr bwMode="auto">
          <a:xfrm>
            <a:off x="9061451" y="3143250"/>
            <a:ext cx="78733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06450"/>
            <a:r>
              <a:rPr lang="en-US" sz="1200" b="1">
                <a:solidFill>
                  <a:srgbClr val="000000"/>
                </a:solidFill>
              </a:rPr>
              <a:t>Sarcolemma</a:t>
            </a:r>
            <a:endParaRPr lang="en-US" sz="1200"/>
          </a:p>
        </p:txBody>
      </p:sp>
      <p:sp>
        <p:nvSpPr>
          <p:cNvPr id="26682" name="Rectangle 58"/>
          <p:cNvSpPr>
            <a:spLocks noChangeArrowheads="1"/>
          </p:cNvSpPr>
          <p:nvPr/>
        </p:nvSpPr>
        <p:spPr bwMode="auto">
          <a:xfrm>
            <a:off x="2178051" y="5295900"/>
            <a:ext cx="78733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06450"/>
            <a:r>
              <a:rPr lang="en-US" sz="1200" b="1">
                <a:solidFill>
                  <a:srgbClr val="000000"/>
                </a:solidFill>
              </a:rPr>
              <a:t>Sarcolemma</a:t>
            </a:r>
            <a:endParaRPr lang="en-US" sz="1200"/>
          </a:p>
        </p:txBody>
      </p:sp>
      <p:sp>
        <p:nvSpPr>
          <p:cNvPr id="26683" name="Rectangle 59"/>
          <p:cNvSpPr>
            <a:spLocks noChangeArrowheads="1"/>
          </p:cNvSpPr>
          <p:nvPr/>
        </p:nvSpPr>
        <p:spPr bwMode="auto">
          <a:xfrm>
            <a:off x="9058275" y="4065588"/>
            <a:ext cx="965136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06450"/>
            <a:r>
              <a:rPr lang="en-US" sz="1200" b="1">
                <a:solidFill>
                  <a:srgbClr val="000000"/>
                </a:solidFill>
              </a:rPr>
              <a:t>Mitochondrion</a:t>
            </a:r>
            <a:endParaRPr lang="en-US" sz="1200"/>
          </a:p>
        </p:txBody>
      </p:sp>
      <p:sp>
        <p:nvSpPr>
          <p:cNvPr id="26684" name="Rectangle 60"/>
          <p:cNvSpPr>
            <a:spLocks noChangeArrowheads="1"/>
          </p:cNvSpPr>
          <p:nvPr/>
        </p:nvSpPr>
        <p:spPr bwMode="auto">
          <a:xfrm>
            <a:off x="5199063" y="1851025"/>
            <a:ext cx="40235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06450"/>
            <a:r>
              <a:rPr lang="en-US" sz="1200" b="1">
                <a:solidFill>
                  <a:srgbClr val="000000"/>
                </a:solidFill>
              </a:rPr>
              <a:t>I band</a:t>
            </a:r>
            <a:endParaRPr lang="en-US" sz="1200"/>
          </a:p>
        </p:txBody>
      </p:sp>
      <p:sp>
        <p:nvSpPr>
          <p:cNvPr id="26685" name="Rectangle 61"/>
          <p:cNvSpPr>
            <a:spLocks noChangeArrowheads="1"/>
          </p:cNvSpPr>
          <p:nvPr/>
        </p:nvSpPr>
        <p:spPr bwMode="auto">
          <a:xfrm>
            <a:off x="7458075" y="1851025"/>
            <a:ext cx="40235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06450"/>
            <a:r>
              <a:rPr lang="en-US" sz="1200" b="1">
                <a:solidFill>
                  <a:srgbClr val="000000"/>
                </a:solidFill>
              </a:rPr>
              <a:t>I band</a:t>
            </a:r>
            <a:endParaRPr lang="en-US" sz="1200"/>
          </a:p>
        </p:txBody>
      </p:sp>
      <p:sp>
        <p:nvSpPr>
          <p:cNvPr id="26686" name="Rectangle 62"/>
          <p:cNvSpPr>
            <a:spLocks noChangeArrowheads="1"/>
          </p:cNvSpPr>
          <p:nvPr/>
        </p:nvSpPr>
        <p:spPr bwMode="auto">
          <a:xfrm>
            <a:off x="6278563" y="1851025"/>
            <a:ext cx="45365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06450"/>
            <a:r>
              <a:rPr lang="en-US" sz="1200" b="1">
                <a:solidFill>
                  <a:srgbClr val="000000"/>
                </a:solidFill>
              </a:rPr>
              <a:t>A band</a:t>
            </a:r>
            <a:endParaRPr lang="en-US" sz="1200"/>
          </a:p>
        </p:txBody>
      </p:sp>
      <p:sp>
        <p:nvSpPr>
          <p:cNvPr id="26687" name="Rectangle 63"/>
          <p:cNvSpPr>
            <a:spLocks noChangeArrowheads="1"/>
          </p:cNvSpPr>
          <p:nvPr/>
        </p:nvSpPr>
        <p:spPr bwMode="auto">
          <a:xfrm>
            <a:off x="6267451" y="2232025"/>
            <a:ext cx="43499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06450"/>
            <a:r>
              <a:rPr lang="en-US" sz="1200" b="1">
                <a:solidFill>
                  <a:srgbClr val="000000"/>
                </a:solidFill>
              </a:rPr>
              <a:t>H zone</a:t>
            </a:r>
            <a:endParaRPr lang="en-US" sz="1200"/>
          </a:p>
        </p:txBody>
      </p:sp>
      <p:sp>
        <p:nvSpPr>
          <p:cNvPr id="26688" name="Rectangle 64"/>
          <p:cNvSpPr>
            <a:spLocks noChangeArrowheads="1"/>
          </p:cNvSpPr>
          <p:nvPr/>
        </p:nvSpPr>
        <p:spPr bwMode="auto">
          <a:xfrm>
            <a:off x="7461251" y="2232025"/>
            <a:ext cx="35586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06450"/>
            <a:r>
              <a:rPr lang="en-US" sz="1200" b="1">
                <a:solidFill>
                  <a:srgbClr val="000000"/>
                </a:solidFill>
              </a:rPr>
              <a:t>Z disc</a:t>
            </a:r>
            <a:endParaRPr lang="en-US" sz="1200"/>
          </a:p>
        </p:txBody>
      </p:sp>
      <p:sp>
        <p:nvSpPr>
          <p:cNvPr id="26689" name="Rectangle 65"/>
          <p:cNvSpPr>
            <a:spLocks noChangeArrowheads="1"/>
          </p:cNvSpPr>
          <p:nvPr/>
        </p:nvSpPr>
        <p:spPr bwMode="auto">
          <a:xfrm>
            <a:off x="5195889" y="2232025"/>
            <a:ext cx="35586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06450"/>
            <a:r>
              <a:rPr lang="en-US" sz="1200" b="1">
                <a:solidFill>
                  <a:srgbClr val="000000"/>
                </a:solidFill>
              </a:rPr>
              <a:t>Z disc</a:t>
            </a:r>
            <a:endParaRPr lang="en-US" sz="1200"/>
          </a:p>
        </p:txBody>
      </p:sp>
      <p:sp>
        <p:nvSpPr>
          <p:cNvPr id="26690" name="Rectangle 66"/>
          <p:cNvSpPr>
            <a:spLocks noChangeArrowheads="1"/>
          </p:cNvSpPr>
          <p:nvPr/>
        </p:nvSpPr>
        <p:spPr bwMode="auto">
          <a:xfrm>
            <a:off x="2144713" y="2686050"/>
            <a:ext cx="11349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06450"/>
            <a:r>
              <a:rPr lang="en-US" sz="1200" b="1">
                <a:solidFill>
                  <a:srgbClr val="000000"/>
                </a:solidFill>
              </a:rPr>
              <a:t>Part of a skeletal </a:t>
            </a:r>
          </a:p>
          <a:p>
            <a:pPr defTabSz="806450"/>
            <a:r>
              <a:rPr lang="en-US" sz="1200" b="1">
                <a:solidFill>
                  <a:srgbClr val="000000"/>
                </a:solidFill>
              </a:rPr>
              <a:t>muscle fiber (cell)</a:t>
            </a:r>
            <a:endParaRPr lang="en-US" sz="1200"/>
          </a:p>
        </p:txBody>
      </p:sp>
      <p:sp>
        <p:nvSpPr>
          <p:cNvPr id="26691" name="Rectangle 67"/>
          <p:cNvSpPr>
            <a:spLocks noChangeArrowheads="1"/>
          </p:cNvSpPr>
          <p:nvPr/>
        </p:nvSpPr>
        <p:spPr bwMode="auto">
          <a:xfrm>
            <a:off x="9066213" y="6021388"/>
            <a:ext cx="53059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06450"/>
            <a:r>
              <a:rPr lang="en-US" sz="1200" b="1">
                <a:solidFill>
                  <a:srgbClr val="000000"/>
                </a:solidFill>
              </a:rPr>
              <a:t>T tubule</a:t>
            </a:r>
            <a:endParaRPr lang="en-US" sz="1200"/>
          </a:p>
        </p:txBody>
      </p:sp>
      <p:sp>
        <p:nvSpPr>
          <p:cNvPr id="26692" name="Rectangle 68"/>
          <p:cNvSpPr>
            <a:spLocks noChangeArrowheads="1"/>
          </p:cNvSpPr>
          <p:nvPr/>
        </p:nvSpPr>
        <p:spPr bwMode="auto">
          <a:xfrm>
            <a:off x="9066213" y="5381625"/>
            <a:ext cx="127143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06450"/>
            <a:r>
              <a:rPr lang="en-US" sz="1200" b="1">
                <a:solidFill>
                  <a:srgbClr val="000000"/>
                </a:solidFill>
              </a:rPr>
              <a:t>Terminal cisterna</a:t>
            </a:r>
          </a:p>
          <a:p>
            <a:pPr defTabSz="806450"/>
            <a:r>
              <a:rPr lang="en-US" sz="1200" b="1">
                <a:solidFill>
                  <a:srgbClr val="000000"/>
                </a:solidFill>
              </a:rPr>
              <a:t>of the sarcoplasmic </a:t>
            </a:r>
          </a:p>
          <a:p>
            <a:pPr defTabSz="806450"/>
            <a:r>
              <a:rPr lang="en-US" sz="1200" b="1">
                <a:solidFill>
                  <a:srgbClr val="000000"/>
                </a:solidFill>
              </a:rPr>
              <a:t>reticulum </a:t>
            </a:r>
            <a:endParaRPr lang="en-US" sz="1200"/>
          </a:p>
        </p:txBody>
      </p:sp>
      <p:sp>
        <p:nvSpPr>
          <p:cNvPr id="26693" name="Rectangle 69"/>
          <p:cNvSpPr>
            <a:spLocks noChangeArrowheads="1"/>
          </p:cNvSpPr>
          <p:nvPr/>
        </p:nvSpPr>
        <p:spPr bwMode="auto">
          <a:xfrm>
            <a:off x="6353615" y="2514600"/>
            <a:ext cx="2372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806450"/>
            <a:r>
              <a:rPr lang="en-US" sz="1200" b="1">
                <a:solidFill>
                  <a:srgbClr val="000000"/>
                </a:solidFill>
              </a:rPr>
              <a:t>M</a:t>
            </a:r>
          </a:p>
          <a:p>
            <a:pPr algn="ctr" defTabSz="806450"/>
            <a:r>
              <a:rPr lang="en-US" sz="1200" b="1">
                <a:solidFill>
                  <a:srgbClr val="000000"/>
                </a:solidFill>
              </a:rPr>
              <a:t>line</a:t>
            </a:r>
            <a:endParaRPr lang="en-US" sz="1200"/>
          </a:p>
        </p:txBody>
      </p:sp>
      <p:sp>
        <p:nvSpPr>
          <p:cNvPr id="26694" name="Line 70"/>
          <p:cNvSpPr>
            <a:spLocks noChangeShapeType="1"/>
          </p:cNvSpPr>
          <p:nvPr/>
        </p:nvSpPr>
        <p:spPr bwMode="auto">
          <a:xfrm flipV="1">
            <a:off x="1995488" y="3321050"/>
            <a:ext cx="0" cy="1476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26695" name="Line 71"/>
          <p:cNvSpPr>
            <a:spLocks noChangeShapeType="1"/>
          </p:cNvSpPr>
          <p:nvPr/>
        </p:nvSpPr>
        <p:spPr bwMode="auto">
          <a:xfrm flipV="1">
            <a:off x="3421063" y="3321050"/>
            <a:ext cx="0" cy="1476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26696" name="Line 72"/>
          <p:cNvSpPr>
            <a:spLocks noChangeShapeType="1"/>
          </p:cNvSpPr>
          <p:nvPr/>
        </p:nvSpPr>
        <p:spPr bwMode="auto">
          <a:xfrm>
            <a:off x="1995488" y="3321050"/>
            <a:ext cx="14287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6130566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oup 67"/>
          <p:cNvGraphicFramePr>
            <a:graphicFrameLocks noGrp="1"/>
          </p:cNvGraphicFramePr>
          <p:nvPr/>
        </p:nvGraphicFramePr>
        <p:xfrm>
          <a:off x="1648943" y="1143000"/>
          <a:ext cx="8768628" cy="5410200"/>
        </p:xfrm>
        <a:graphic>
          <a:graphicData uri="http://schemas.openxmlformats.org/drawingml/2006/table">
            <a:tbl>
              <a:tblPr>
                <a:effectLst>
                  <a:innerShdw blurRad="63500" dist="469900" dir="8100000">
                    <a:schemeClr val="accent3"/>
                  </a:innerShdw>
                </a:effectLst>
              </a:tblPr>
              <a:tblGrid>
                <a:gridCol w="18567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74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30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433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81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itchFamily="18" charset="0"/>
                        </a:rPr>
                        <a:t>Location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itchFamily="18" charset="0"/>
                        </a:rPr>
                        <a:t>Function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itchFamily="18" charset="0"/>
                        </a:rPr>
                        <a:t>Appearance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itchFamily="18" charset="0"/>
                        </a:rPr>
                        <a:t>Control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005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Sylfaen" pitchFamily="18" charset="0"/>
                        </a:rPr>
                        <a:t>Skeletal</a:t>
                      </a:r>
                    </a:p>
                  </a:txBody>
                  <a:tcPr marT="1828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skeleton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movement, heat, posture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Sylfaen" pitchFamily="18" charset="0"/>
                          <a:ea typeface="+mn-ea"/>
                          <a:cs typeface="+mn-cs"/>
                        </a:rPr>
                        <a:t>striated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itchFamily="18" charset="0"/>
                        </a:rPr>
                        <a:t>, 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multi-nucleated (eccentric), fibers parallel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Sylfaen" pitchFamily="18" charset="0"/>
                          <a:ea typeface="+mn-ea"/>
                          <a:cs typeface="+mn-cs"/>
                        </a:rPr>
                        <a:t>voluntary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7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Sylfaen" pitchFamily="18" charset="0"/>
                          <a:ea typeface="+mn-ea"/>
                          <a:cs typeface="+mn-cs"/>
                        </a:rPr>
                        <a:t>Cardiac</a:t>
                      </a:r>
                    </a:p>
                  </a:txBody>
                  <a:tcPr marT="1828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heart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pump blood continuously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Sylfaen" pitchFamily="18" charset="0"/>
                          <a:ea typeface="+mn-ea"/>
                          <a:cs typeface="+mn-cs"/>
                        </a:rPr>
                        <a:t>striated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itchFamily="18" charset="0"/>
                        </a:rPr>
                        <a:t>, 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one central nucleus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Sylfaen" pitchFamily="18" charset="0"/>
                          <a:ea typeface="+mn-ea"/>
                          <a:cs typeface="+mn-cs"/>
                        </a:rPr>
                        <a:t>involuntary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760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Sylfaen" pitchFamily="18" charset="0"/>
                          <a:ea typeface="+mn-ea"/>
                          <a:cs typeface="+mn-cs"/>
                        </a:rPr>
                        <a:t>Visceral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Sylfaen" pitchFamily="18" charset="0"/>
                          <a:ea typeface="+mn-ea"/>
                          <a:cs typeface="+mn-cs"/>
                        </a:rPr>
                        <a:t>(smooth muscle)</a:t>
                      </a:r>
                    </a:p>
                  </a:txBody>
                  <a:tcPr marT="1828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G.I. tract, uterus, eye, blood vessels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Peristalsis, blood pressure, pupil size, erects hairs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Sylfaen" pitchFamily="18" charset="0"/>
                          <a:ea typeface="+mn-ea"/>
                          <a:cs typeface="+mn-cs"/>
                        </a:rPr>
                        <a:t>no striations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lfaen" pitchFamily="18" charset="0"/>
                        </a:rPr>
                        <a:t>, 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one central nucleus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Sylfaen" pitchFamily="18" charset="0"/>
                          <a:ea typeface="+mn-ea"/>
                          <a:cs typeface="+mn-cs"/>
                        </a:rPr>
                        <a:t>involuntary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15" name="Straight Connector 14"/>
          <p:cNvCxnSpPr/>
          <p:nvPr/>
        </p:nvCxnSpPr>
        <p:spPr>
          <a:xfrm rot="5400000">
            <a:off x="989807" y="3734595"/>
            <a:ext cx="5029200" cy="1587"/>
          </a:xfrm>
          <a:prstGeom prst="line">
            <a:avLst/>
          </a:prstGeom>
          <a:ln w="158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674813" y="4648200"/>
            <a:ext cx="8686800" cy="1588"/>
          </a:xfrm>
          <a:prstGeom prst="line">
            <a:avLst/>
          </a:prstGeom>
          <a:ln w="158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674813" y="3200400"/>
            <a:ext cx="8686800" cy="1588"/>
          </a:xfrm>
          <a:prstGeom prst="line">
            <a:avLst/>
          </a:prstGeom>
          <a:ln w="158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1676400" y="1816100"/>
            <a:ext cx="8763000" cy="12700"/>
          </a:xfrm>
          <a:prstGeom prst="line">
            <a:avLst/>
          </a:prstGeom>
          <a:ln w="158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27" name="Group 24"/>
          <p:cNvGrpSpPr>
            <a:grpSpLocks/>
          </p:cNvGrpSpPr>
          <p:nvPr/>
        </p:nvGrpSpPr>
        <p:grpSpPr bwMode="auto">
          <a:xfrm>
            <a:off x="1611313" y="1128714"/>
            <a:ext cx="8839200" cy="5424487"/>
            <a:chOff x="152400" y="1205345"/>
            <a:chExt cx="8839200" cy="5120049"/>
          </a:xfrm>
        </p:grpSpPr>
        <p:sp>
          <p:nvSpPr>
            <p:cNvPr id="9" name="Rectangle 8"/>
            <p:cNvSpPr/>
            <p:nvPr/>
          </p:nvSpPr>
          <p:spPr>
            <a:xfrm>
              <a:off x="152400" y="1205345"/>
              <a:ext cx="8839200" cy="5105400"/>
            </a:xfrm>
            <a:prstGeom prst="rect">
              <a:avLst/>
            </a:prstGeom>
            <a:noFill/>
            <a:ln w="44450">
              <a:solidFill>
                <a:schemeClr val="accent3"/>
              </a:solidFill>
            </a:ln>
            <a:effectLst>
              <a:innerShdw blurRad="63500" dist="50800" dir="13500000">
                <a:schemeClr val="accent3">
                  <a:lumMod val="75000"/>
                  <a:alpha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endParaRPr 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 rot="5400000">
              <a:off x="-495132" y="3771274"/>
              <a:ext cx="5105065" cy="3175"/>
            </a:xfrm>
            <a:prstGeom prst="line">
              <a:avLst/>
            </a:prstGeom>
            <a:ln w="158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2782261" y="3770570"/>
              <a:ext cx="5105066" cy="1587"/>
            </a:xfrm>
            <a:prstGeom prst="line">
              <a:avLst/>
            </a:prstGeom>
            <a:ln w="158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1105861" y="3770570"/>
              <a:ext cx="5105066" cy="1587"/>
            </a:xfrm>
            <a:prstGeom prst="line">
              <a:avLst/>
            </a:prstGeom>
            <a:ln w="158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5095248" y="3770570"/>
              <a:ext cx="5105066" cy="1588"/>
            </a:xfrm>
            <a:prstGeom prst="line">
              <a:avLst/>
            </a:prstGeom>
            <a:ln w="158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28" name="Picture 2" descr="t0016an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2590801"/>
            <a:ext cx="1554163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3" descr="t0016bn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388" y="3833814"/>
            <a:ext cx="12954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4" descr="t0016cn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5943601"/>
            <a:ext cx="1554163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itle 24"/>
          <p:cNvSpPr>
            <a:spLocks noGrp="1"/>
          </p:cNvSpPr>
          <p:nvPr>
            <p:ph type="title"/>
          </p:nvPr>
        </p:nvSpPr>
        <p:spPr>
          <a:xfrm>
            <a:off x="1903413" y="233748"/>
            <a:ext cx="8229600" cy="990600"/>
          </a:xfr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defRPr/>
            </a:pPr>
            <a:r>
              <a:rPr lang="en-US" dirty="0">
                <a:latin typeface="Bookman Old Style" charset="0"/>
              </a:rPr>
              <a:t>Three Types of Muscular Tissue</a:t>
            </a:r>
          </a:p>
        </p:txBody>
      </p:sp>
    </p:spTree>
    <p:extLst>
      <p:ext uri="{BB962C8B-B14F-4D97-AF65-F5344CB8AC3E}">
        <p14:creationId xmlns:p14="http://schemas.microsoft.com/office/powerpoint/2010/main" val="17998562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74860-5E7A-2646-93B0-8C14B3D54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CONTOH OTOT PERUT DAN DASAR PANGGUL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DC7592-F5F1-4D42-BD65-4EA7B0C505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9614" y="1895963"/>
            <a:ext cx="5156386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C51019-0195-7C48-98FD-79882F7EA5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0861" y="1690688"/>
            <a:ext cx="6213719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1326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47E56A-58D3-9D4A-9CB7-BD98F975A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50" y="1500554"/>
            <a:ext cx="7528658" cy="41499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23D613-E14B-2F4E-B853-BEE22AFCF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974" y="1312984"/>
            <a:ext cx="6071026" cy="459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2072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FUNGSI UTAMA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sz="4400" dirty="0" err="1"/>
              <a:t>Sel</a:t>
            </a:r>
            <a:r>
              <a:rPr lang="en-GB" sz="4400" dirty="0"/>
              <a:t> </a:t>
            </a:r>
            <a:r>
              <a:rPr lang="en-GB" sz="4400" dirty="0" err="1"/>
              <a:t>otot</a:t>
            </a:r>
            <a:r>
              <a:rPr lang="en-GB" sz="4400" dirty="0"/>
              <a:t> </a:t>
            </a:r>
            <a:r>
              <a:rPr lang="en-GB" sz="4400" dirty="0" err="1"/>
              <a:t>kerja</a:t>
            </a:r>
            <a:r>
              <a:rPr lang="en-GB" sz="4400" dirty="0"/>
              <a:t> </a:t>
            </a:r>
            <a:r>
              <a:rPr lang="en-GB" sz="4400" dirty="0" err="1"/>
              <a:t>utamanya</a:t>
            </a:r>
            <a:r>
              <a:rPr lang="en-GB" sz="4400" dirty="0"/>
              <a:t> </a:t>
            </a:r>
            <a:r>
              <a:rPr lang="en-GB" sz="4400" dirty="0" err="1"/>
              <a:t>bukan</a:t>
            </a:r>
            <a:r>
              <a:rPr lang="en-GB" sz="4400" dirty="0"/>
              <a:t> </a:t>
            </a:r>
            <a:r>
              <a:rPr lang="en-GB" sz="4400" dirty="0" err="1"/>
              <a:t>kontraksi</a:t>
            </a:r>
            <a:r>
              <a:rPr lang="en-GB" sz="4400" dirty="0"/>
              <a:t> </a:t>
            </a:r>
            <a:r>
              <a:rPr lang="en-GB" sz="4400" dirty="0" err="1"/>
              <a:t>atau</a:t>
            </a:r>
            <a:r>
              <a:rPr lang="en-GB" sz="4400" dirty="0"/>
              <a:t> </a:t>
            </a:r>
            <a:r>
              <a:rPr lang="en-GB" sz="4400" dirty="0" err="1"/>
              <a:t>relaksasi</a:t>
            </a:r>
            <a:endParaRPr lang="en-GB" sz="4400" dirty="0"/>
          </a:p>
          <a:p>
            <a: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sz="4400" dirty="0" err="1"/>
              <a:t>Melainkan</a:t>
            </a:r>
            <a:r>
              <a:rPr lang="en-GB" sz="4400" dirty="0"/>
              <a:t> </a:t>
            </a:r>
            <a:r>
              <a:rPr lang="en-GB" sz="4400" dirty="0" err="1"/>
              <a:t>merubah</a:t>
            </a:r>
            <a:r>
              <a:rPr lang="en-GB" sz="4400" dirty="0"/>
              <a:t> </a:t>
            </a:r>
            <a:r>
              <a:rPr lang="en-GB" sz="4400" dirty="0" err="1"/>
              <a:t>energi</a:t>
            </a:r>
            <a:r>
              <a:rPr lang="en-GB" sz="4400" dirty="0"/>
              <a:t> </a:t>
            </a:r>
            <a:r>
              <a:rPr lang="en-GB" sz="4400" dirty="0" err="1"/>
              <a:t>kimia</a:t>
            </a:r>
            <a:r>
              <a:rPr lang="en-GB" sz="4400" dirty="0"/>
              <a:t> </a:t>
            </a:r>
            <a:r>
              <a:rPr lang="en-GB" sz="4400" dirty="0" err="1"/>
              <a:t>ke</a:t>
            </a:r>
            <a:r>
              <a:rPr lang="en-GB" sz="4400" dirty="0"/>
              <a:t> </a:t>
            </a:r>
            <a:r>
              <a:rPr lang="en-GB" sz="4400" dirty="0" err="1"/>
              <a:t>energi</a:t>
            </a:r>
            <a:r>
              <a:rPr lang="en-GB" sz="4400" dirty="0"/>
              <a:t> </a:t>
            </a:r>
            <a:r>
              <a:rPr lang="en-GB" sz="4400" dirty="0" err="1"/>
              <a:t>mekanik</a:t>
            </a:r>
            <a:endParaRPr lang="en-GB" sz="4400" dirty="0"/>
          </a:p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3153803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CONTRACTION -RELAXATION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spcBef>
                <a:spcPts val="700"/>
              </a:spcBef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dirty="0"/>
              <a:t>Excitability</a:t>
            </a:r>
          </a:p>
          <a:p>
            <a:pPr lvl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dirty="0"/>
              <a:t>responds to chemical messengers (neurotransmitters) released from nerve cells</a:t>
            </a:r>
          </a:p>
          <a:p>
            <a:pPr>
              <a:spcBef>
                <a:spcPts val="700"/>
              </a:spcBef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dirty="0"/>
              <a:t>Contractility</a:t>
            </a:r>
          </a:p>
          <a:p>
            <a:pPr lvl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dirty="0"/>
              <a:t>can shorten and generate force </a:t>
            </a:r>
          </a:p>
          <a:p>
            <a:pPr>
              <a:spcBef>
                <a:spcPts val="700"/>
              </a:spcBef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dirty="0"/>
              <a:t>Extensibility</a:t>
            </a:r>
          </a:p>
          <a:p>
            <a:pPr lvl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dirty="0"/>
              <a:t>can be stretched without damaging the tissue</a:t>
            </a:r>
          </a:p>
          <a:p>
            <a:pPr>
              <a:spcBef>
                <a:spcPts val="700"/>
              </a:spcBef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dirty="0"/>
              <a:t>Elasticity</a:t>
            </a:r>
          </a:p>
          <a:p>
            <a:pPr lvl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dirty="0"/>
              <a:t>can return to original shape after being stretched</a:t>
            </a:r>
          </a:p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86507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2412C-29E9-D046-97C1-D3C07E4D6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KOMPONEN GERAK MANUSIA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8E444B-6252-4042-8E09-011BA033A6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D" dirty="0"/>
              <a:t>SISTEM MUSCULO SCELETAL</a:t>
            </a:r>
          </a:p>
          <a:p>
            <a:r>
              <a:rPr lang="en-ID" dirty="0"/>
              <a:t>SYSTEM NEOROLOGI</a:t>
            </a:r>
          </a:p>
          <a:p>
            <a:r>
              <a:rPr lang="en-ID" dirty="0"/>
              <a:t>SYSTEM CARDIORESPIRASI &amp; VASCULER</a:t>
            </a:r>
          </a:p>
          <a:p>
            <a:r>
              <a:rPr lang="en-ID" dirty="0"/>
              <a:t>SYSTEM ENDOKRINE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6128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5493E-47DE-7C4C-96E6-F163DCE59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PERSYARAFAN DAN KONTRAKSI OTOT</a:t>
            </a:r>
          </a:p>
        </p:txBody>
      </p:sp>
      <p:graphicFrame>
        <p:nvGraphicFramePr>
          <p:cNvPr id="4" name="Object 4">
            <a:extLst>
              <a:ext uri="{FF2B5EF4-FFF2-40B4-BE49-F238E27FC236}">
                <a16:creationId xmlns:a16="http://schemas.microsoft.com/office/drawing/2014/main" id="{F5E321C6-FD1A-0342-839E-BA43F5714340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9689952"/>
              </p:ext>
            </p:extLst>
          </p:nvPr>
        </p:nvGraphicFramePr>
        <p:xfrm>
          <a:off x="6220047" y="2401148"/>
          <a:ext cx="5433237" cy="32872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1" name="Picture" r:id="rId3" imgW="19888200" imgH="10820400" progId="Word.Picture.8">
                  <p:embed/>
                </p:oleObj>
              </mc:Choice>
              <mc:Fallback>
                <p:oleObj name="Picture" r:id="rId3" imgW="19888200" imgH="10820400" progId="Word.Picture.8">
                  <p:embed/>
                  <p:pic>
                    <p:nvPicPr>
                      <p:cNvPr id="19458" name="Object 4">
                        <a:extLst>
                          <a:ext uri="{FF2B5EF4-FFF2-40B4-BE49-F238E27FC236}">
                            <a16:creationId xmlns:a16="http://schemas.microsoft.com/office/drawing/2014/main" id="{94B007D2-39F0-2442-800D-845B1CF989B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9685" t="48505" r="7086" b="12599"/>
                      <a:stretch>
                        <a:fillRect/>
                      </a:stretch>
                    </p:blipFill>
                    <p:spPr bwMode="auto">
                      <a:xfrm>
                        <a:off x="6220047" y="2401148"/>
                        <a:ext cx="5433237" cy="32872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25215FAC-C342-A341-AA44-61CE69AA8947}"/>
              </a:ext>
            </a:extLst>
          </p:cNvPr>
          <p:cNvSpPr/>
          <p:nvPr/>
        </p:nvSpPr>
        <p:spPr>
          <a:xfrm>
            <a:off x="552893" y="1924493"/>
            <a:ext cx="5667154" cy="39978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altLang="en-US" dirty="0">
                <a:solidFill>
                  <a:schemeClr val="tx1"/>
                </a:solidFill>
              </a:rPr>
              <a:t>Kontraksi didasarkan adanya 2 set filamen </a:t>
            </a:r>
            <a:r>
              <a:rPr lang="id-ID" altLang="en-US" dirty="0" err="1">
                <a:solidFill>
                  <a:schemeClr val="tx1"/>
                </a:solidFill>
              </a:rPr>
              <a:t>didalam</a:t>
            </a:r>
            <a:r>
              <a:rPr lang="id-ID" altLang="en-US" dirty="0">
                <a:solidFill>
                  <a:schemeClr val="tx1"/>
                </a:solidFill>
              </a:rPr>
              <a:t> sel otot </a:t>
            </a:r>
            <a:r>
              <a:rPr lang="id-ID" altLang="en-US" dirty="0" err="1">
                <a:solidFill>
                  <a:schemeClr val="tx1"/>
                </a:solidFill>
              </a:rPr>
              <a:t>kontraktil</a:t>
            </a:r>
            <a:r>
              <a:rPr lang="id-ID" altLang="en-US" dirty="0">
                <a:solidFill>
                  <a:schemeClr val="tx1"/>
                </a:solidFill>
              </a:rPr>
              <a:t> </a:t>
            </a:r>
            <a:r>
              <a:rPr lang="id-ID" altLang="en-US" dirty="0" err="1">
                <a:solidFill>
                  <a:schemeClr val="tx1"/>
                </a:solidFill>
              </a:rPr>
              <a:t>yg</a:t>
            </a:r>
            <a:r>
              <a:rPr lang="id-ID" altLang="en-US" dirty="0">
                <a:solidFill>
                  <a:schemeClr val="tx1"/>
                </a:solidFill>
              </a:rPr>
              <a:t> berupa filamen </a:t>
            </a:r>
            <a:r>
              <a:rPr lang="id-ID" altLang="en-US" dirty="0" err="1">
                <a:solidFill>
                  <a:schemeClr val="tx1"/>
                </a:solidFill>
              </a:rPr>
              <a:t>aktin</a:t>
            </a:r>
            <a:r>
              <a:rPr lang="id-ID" altLang="en-US" dirty="0">
                <a:solidFill>
                  <a:schemeClr val="tx1"/>
                </a:solidFill>
              </a:rPr>
              <a:t> dan filamen </a:t>
            </a:r>
            <a:r>
              <a:rPr lang="id-ID" altLang="en-US" dirty="0" err="1">
                <a:solidFill>
                  <a:schemeClr val="tx1"/>
                </a:solidFill>
              </a:rPr>
              <a:t>miosin</a:t>
            </a:r>
            <a:r>
              <a:rPr lang="id-ID" altLang="en-US" dirty="0">
                <a:solidFill>
                  <a:schemeClr val="tx1"/>
                </a:solidFill>
              </a:rPr>
              <a:t>. Rangsangan </a:t>
            </a:r>
            <a:r>
              <a:rPr lang="id-ID" altLang="en-US" dirty="0" err="1">
                <a:solidFill>
                  <a:schemeClr val="tx1"/>
                </a:solidFill>
              </a:rPr>
              <a:t>yg</a:t>
            </a:r>
            <a:r>
              <a:rPr lang="id-ID" altLang="en-US" dirty="0">
                <a:solidFill>
                  <a:schemeClr val="tx1"/>
                </a:solidFill>
              </a:rPr>
              <a:t> diterima </a:t>
            </a:r>
            <a:r>
              <a:rPr lang="id-ID" altLang="en-US" dirty="0" err="1">
                <a:solidFill>
                  <a:schemeClr val="tx1"/>
                </a:solidFill>
              </a:rPr>
              <a:t>o</a:t>
            </a:r>
            <a:r>
              <a:rPr lang="id-ID" altLang="en-US" dirty="0">
                <a:solidFill>
                  <a:schemeClr val="tx1"/>
                </a:solidFill>
              </a:rPr>
              <a:t>/</a:t>
            </a:r>
            <a:r>
              <a:rPr lang="id-ID" altLang="en-US" dirty="0" err="1">
                <a:solidFill>
                  <a:schemeClr val="tx1"/>
                </a:solidFill>
              </a:rPr>
              <a:t>asetilkolin</a:t>
            </a:r>
            <a:r>
              <a:rPr lang="id-ID" altLang="en-US" dirty="0">
                <a:solidFill>
                  <a:schemeClr val="tx1"/>
                </a:solidFill>
              </a:rPr>
              <a:t> menyebabkan </a:t>
            </a:r>
            <a:r>
              <a:rPr lang="id-ID" altLang="en-US" dirty="0" err="1">
                <a:solidFill>
                  <a:schemeClr val="tx1"/>
                </a:solidFill>
              </a:rPr>
              <a:t>aktomiosin</a:t>
            </a:r>
            <a:r>
              <a:rPr lang="id-ID" altLang="en-US" dirty="0">
                <a:solidFill>
                  <a:schemeClr val="tx1"/>
                </a:solidFill>
              </a:rPr>
              <a:t> mengerut (kontraksi). Kontraksi ini memerlukan energi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altLang="en-US" dirty="0">
                <a:solidFill>
                  <a:schemeClr val="tx1"/>
                </a:solidFill>
              </a:rPr>
              <a:t>Pd </a:t>
            </a:r>
            <a:r>
              <a:rPr lang="id-ID" altLang="en-US" dirty="0" err="1">
                <a:solidFill>
                  <a:schemeClr val="tx1"/>
                </a:solidFill>
              </a:rPr>
              <a:t>wktu</a:t>
            </a:r>
            <a:r>
              <a:rPr lang="id-ID" altLang="en-US" dirty="0">
                <a:solidFill>
                  <a:schemeClr val="tx1"/>
                </a:solidFill>
              </a:rPr>
              <a:t> kontraksi, filamen </a:t>
            </a:r>
            <a:r>
              <a:rPr lang="id-ID" altLang="en-US" dirty="0" err="1">
                <a:solidFill>
                  <a:schemeClr val="tx1"/>
                </a:solidFill>
              </a:rPr>
              <a:t>aktin</a:t>
            </a:r>
            <a:r>
              <a:rPr lang="id-ID" altLang="en-US" dirty="0">
                <a:solidFill>
                  <a:schemeClr val="tx1"/>
                </a:solidFill>
              </a:rPr>
              <a:t> meluncur </a:t>
            </a:r>
            <a:r>
              <a:rPr lang="id-ID" altLang="en-US" dirty="0" err="1">
                <a:solidFill>
                  <a:schemeClr val="tx1"/>
                </a:solidFill>
              </a:rPr>
              <a:t>diantara</a:t>
            </a:r>
            <a:r>
              <a:rPr lang="id-ID" altLang="en-US" dirty="0">
                <a:solidFill>
                  <a:schemeClr val="tx1"/>
                </a:solidFill>
              </a:rPr>
              <a:t> </a:t>
            </a:r>
            <a:r>
              <a:rPr lang="id-ID" altLang="en-US" dirty="0" err="1">
                <a:solidFill>
                  <a:schemeClr val="tx1"/>
                </a:solidFill>
              </a:rPr>
              <a:t>miosin</a:t>
            </a:r>
            <a:r>
              <a:rPr lang="id-ID" altLang="en-US" dirty="0">
                <a:solidFill>
                  <a:schemeClr val="tx1"/>
                </a:solidFill>
              </a:rPr>
              <a:t> ke </a:t>
            </a:r>
            <a:r>
              <a:rPr lang="id-ID" altLang="en-US" dirty="0" err="1">
                <a:solidFill>
                  <a:schemeClr val="tx1"/>
                </a:solidFill>
              </a:rPr>
              <a:t>dlm</a:t>
            </a:r>
            <a:r>
              <a:rPr lang="id-ID" altLang="en-US" dirty="0">
                <a:solidFill>
                  <a:schemeClr val="tx1"/>
                </a:solidFill>
              </a:rPr>
              <a:t> zona </a:t>
            </a:r>
            <a:r>
              <a:rPr lang="id-ID" altLang="en-US" dirty="0" err="1">
                <a:solidFill>
                  <a:schemeClr val="tx1"/>
                </a:solidFill>
              </a:rPr>
              <a:t>H</a:t>
            </a:r>
            <a:r>
              <a:rPr lang="id-ID" altLang="en-US" dirty="0">
                <a:solidFill>
                  <a:schemeClr val="tx1"/>
                </a:solidFill>
              </a:rPr>
              <a:t> (zona </a:t>
            </a:r>
            <a:r>
              <a:rPr lang="id-ID" altLang="en-US" dirty="0" err="1">
                <a:solidFill>
                  <a:schemeClr val="tx1"/>
                </a:solidFill>
              </a:rPr>
              <a:t>H</a:t>
            </a:r>
            <a:r>
              <a:rPr lang="id-ID" altLang="en-US" dirty="0">
                <a:solidFill>
                  <a:schemeClr val="tx1"/>
                </a:solidFill>
              </a:rPr>
              <a:t> ada bagian terang </a:t>
            </a:r>
            <a:r>
              <a:rPr lang="id-ID" altLang="en-US" dirty="0" err="1">
                <a:solidFill>
                  <a:schemeClr val="tx1"/>
                </a:solidFill>
              </a:rPr>
              <a:t>diantara</a:t>
            </a:r>
            <a:r>
              <a:rPr lang="id-ID" altLang="en-US" dirty="0">
                <a:solidFill>
                  <a:schemeClr val="tx1"/>
                </a:solidFill>
              </a:rPr>
              <a:t> 2 pita gelap). Dengan demikian serabut otot memendek </a:t>
            </a:r>
            <a:r>
              <a:rPr lang="id-ID" altLang="en-US" dirty="0" err="1">
                <a:solidFill>
                  <a:schemeClr val="tx1"/>
                </a:solidFill>
              </a:rPr>
              <a:t>yg</a:t>
            </a:r>
            <a:r>
              <a:rPr lang="id-ID" altLang="en-US" dirty="0">
                <a:solidFill>
                  <a:schemeClr val="tx1"/>
                </a:solidFill>
              </a:rPr>
              <a:t> tetap panjang ban  </a:t>
            </a:r>
            <a:r>
              <a:rPr lang="id-ID" altLang="en-US" dirty="0" err="1">
                <a:solidFill>
                  <a:schemeClr val="tx1"/>
                </a:solidFill>
              </a:rPr>
              <a:t>A</a:t>
            </a:r>
            <a:r>
              <a:rPr lang="id-ID" altLang="en-US" dirty="0">
                <a:solidFill>
                  <a:schemeClr val="tx1"/>
                </a:solidFill>
              </a:rPr>
              <a:t> (pita gelap), sedangkan ban I (pita terang) dan zona </a:t>
            </a:r>
            <a:r>
              <a:rPr lang="id-ID" altLang="en-US" dirty="0" err="1">
                <a:solidFill>
                  <a:schemeClr val="tx1"/>
                </a:solidFill>
              </a:rPr>
              <a:t>H</a:t>
            </a:r>
            <a:r>
              <a:rPr lang="id-ID" altLang="en-US" dirty="0">
                <a:solidFill>
                  <a:schemeClr val="tx1"/>
                </a:solidFill>
              </a:rPr>
              <a:t> bertambah pendek </a:t>
            </a:r>
            <a:r>
              <a:rPr lang="id-ID" altLang="en-US" dirty="0" err="1">
                <a:solidFill>
                  <a:schemeClr val="tx1"/>
                </a:solidFill>
              </a:rPr>
              <a:t>wkt</a:t>
            </a:r>
            <a:r>
              <a:rPr lang="id-ID" altLang="en-US" dirty="0">
                <a:solidFill>
                  <a:schemeClr val="tx1"/>
                </a:solidFill>
              </a:rPr>
              <a:t> kontraksi.</a:t>
            </a:r>
          </a:p>
        </p:txBody>
      </p:sp>
    </p:spTree>
    <p:extLst>
      <p:ext uri="{BB962C8B-B14F-4D97-AF65-F5344CB8AC3E}">
        <p14:creationId xmlns:p14="http://schemas.microsoft.com/office/powerpoint/2010/main" val="495446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1"/>
          <p:cNvSpPr>
            <a:spLocks noGrp="1" noChangeArrowheads="1"/>
          </p:cNvSpPr>
          <p:nvPr>
            <p:ph type="title"/>
          </p:nvPr>
        </p:nvSpPr>
        <p:spPr>
          <a:xfrm>
            <a:off x="2209800" y="419100"/>
            <a:ext cx="7772400" cy="762000"/>
          </a:xfrm>
        </p:spPr>
        <p:txBody>
          <a:bodyPr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/>
              <a:t>SYARAF &amp; PERDARAHAN </a:t>
            </a:r>
          </a:p>
        </p:txBody>
      </p:sp>
      <p:sp>
        <p:nvSpPr>
          <p:cNvPr id="10242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/>
          <a:p>
            <a:r>
              <a:rPr lang="en-GB">
                <a:ea typeface="Lucida Sans Unicode" charset="0"/>
              </a:rPr>
              <a:t> </a:t>
            </a:r>
          </a:p>
        </p:txBody>
      </p:sp>
      <p:sp>
        <p:nvSpPr>
          <p:cNvPr id="1024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A1FEF15-83F9-48EB-9C97-5B05E0AE5B2B}" type="slidenum">
              <a:rPr lang="en-GB">
                <a:ea typeface="Lucida Sans Unicode" charset="0"/>
              </a:rPr>
              <a:pPr/>
              <a:t>31</a:t>
            </a:fld>
            <a:endParaRPr lang="en-GB">
              <a:ea typeface="Lucida Sans Unicode" charset="0"/>
            </a:endParaRPr>
          </a:p>
        </p:txBody>
      </p:sp>
      <p:sp>
        <p:nvSpPr>
          <p:cNvPr id="10245" name="Rectangle 2"/>
          <p:cNvSpPr>
            <a:spLocks noGrp="1" noChangeArrowheads="1"/>
          </p:cNvSpPr>
          <p:nvPr>
            <p:ph sz="quarter" idx="1"/>
          </p:nvPr>
        </p:nvSpPr>
        <p:spPr>
          <a:xfrm>
            <a:off x="1752600" y="1371601"/>
            <a:ext cx="8686800" cy="4819781"/>
          </a:xfrm>
        </p:spPr>
        <p:txBody>
          <a:bodyPr>
            <a:spAutoFit/>
          </a:bodyPr>
          <a:lstStyle/>
          <a:p>
            <a:pPr>
              <a:lnSpc>
                <a:spcPct val="100000"/>
              </a:lnSpc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sz="3200" dirty="0" err="1"/>
              <a:t>Setiap</a:t>
            </a:r>
            <a:r>
              <a:rPr lang="en-GB" sz="3200" dirty="0"/>
              <a:t> </a:t>
            </a:r>
            <a:r>
              <a:rPr lang="en-GB" sz="3200" dirty="0" err="1"/>
              <a:t>otot</a:t>
            </a:r>
            <a:r>
              <a:rPr lang="en-GB" sz="3200" dirty="0"/>
              <a:t> </a:t>
            </a:r>
            <a:r>
              <a:rPr lang="en-GB" sz="3200" dirty="0" err="1"/>
              <a:t>mempunyai</a:t>
            </a:r>
            <a:r>
              <a:rPr lang="en-GB" sz="3200" dirty="0"/>
              <a:t> 1 </a:t>
            </a:r>
            <a:r>
              <a:rPr lang="en-GB" sz="3200" dirty="0" err="1"/>
              <a:t>syaraf</a:t>
            </a:r>
            <a:r>
              <a:rPr lang="en-GB" sz="3200" dirty="0"/>
              <a:t>, 1 </a:t>
            </a:r>
            <a:r>
              <a:rPr lang="en-GB" sz="3200" dirty="0" err="1"/>
              <a:t>arteri</a:t>
            </a:r>
            <a:r>
              <a:rPr lang="en-GB" sz="3200" dirty="0"/>
              <a:t> </a:t>
            </a:r>
            <a:r>
              <a:rPr lang="en-GB" sz="3200" dirty="0" err="1"/>
              <a:t>dan</a:t>
            </a:r>
            <a:r>
              <a:rPr lang="en-GB" sz="3200" dirty="0"/>
              <a:t> 2 vena</a:t>
            </a:r>
          </a:p>
          <a:p>
            <a:pPr>
              <a:lnSpc>
                <a:spcPct val="100000"/>
              </a:lnSpc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sz="3200" dirty="0" err="1"/>
              <a:t>Setiap</a:t>
            </a:r>
            <a:r>
              <a:rPr lang="en-GB" sz="3200" dirty="0"/>
              <a:t> motor neuron </a:t>
            </a:r>
            <a:r>
              <a:rPr lang="en-GB" sz="3200" dirty="0" err="1"/>
              <a:t>mensuplai</a:t>
            </a:r>
            <a:r>
              <a:rPr lang="en-GB" sz="3200" dirty="0"/>
              <a:t> multiple </a:t>
            </a:r>
            <a:r>
              <a:rPr lang="en-GB" sz="3200" dirty="0" err="1"/>
              <a:t>serat</a:t>
            </a:r>
            <a:r>
              <a:rPr lang="en-GB" sz="3200" dirty="0"/>
              <a:t> </a:t>
            </a:r>
            <a:r>
              <a:rPr lang="en-GB" sz="3200" dirty="0" err="1"/>
              <a:t>otot</a:t>
            </a:r>
            <a:r>
              <a:rPr lang="en-GB" sz="3200" dirty="0"/>
              <a:t> </a:t>
            </a:r>
            <a:r>
              <a:rPr lang="en-GB" sz="3200" dirty="0" err="1"/>
              <a:t>di</a:t>
            </a:r>
            <a:r>
              <a:rPr lang="en-GB" sz="3200" dirty="0"/>
              <a:t> </a:t>
            </a:r>
            <a:r>
              <a:rPr lang="en-GB" sz="3200" dirty="0" err="1"/>
              <a:t>neuromuskular</a:t>
            </a:r>
            <a:r>
              <a:rPr lang="en-GB" sz="3200" dirty="0"/>
              <a:t>  </a:t>
            </a:r>
          </a:p>
          <a:p>
            <a:pPr>
              <a:lnSpc>
                <a:spcPct val="100000"/>
              </a:lnSpc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sz="3200" dirty="0" err="1"/>
              <a:t>Setiap</a:t>
            </a:r>
            <a:r>
              <a:rPr lang="en-GB" sz="3200" dirty="0"/>
              <a:t> </a:t>
            </a:r>
            <a:r>
              <a:rPr lang="en-GB" sz="3200" dirty="0" err="1"/>
              <a:t>sel</a:t>
            </a:r>
            <a:r>
              <a:rPr lang="en-GB" sz="3200" dirty="0"/>
              <a:t> </a:t>
            </a:r>
            <a:r>
              <a:rPr lang="en-GB" sz="3200" dirty="0" err="1"/>
              <a:t>otot</a:t>
            </a:r>
            <a:r>
              <a:rPr lang="en-GB" sz="3200" dirty="0"/>
              <a:t> </a:t>
            </a:r>
            <a:r>
              <a:rPr lang="en-GB" sz="3200" dirty="0" err="1"/>
              <a:t>disuplai</a:t>
            </a:r>
            <a:r>
              <a:rPr lang="en-GB" sz="3200" dirty="0"/>
              <a:t> </a:t>
            </a:r>
            <a:r>
              <a:rPr lang="en-GB" sz="3200" dirty="0" err="1"/>
              <a:t>oleh</a:t>
            </a:r>
            <a:r>
              <a:rPr lang="en-GB" sz="3200" dirty="0"/>
              <a:t> 1 motor neuron terminal branch </a:t>
            </a:r>
            <a:r>
              <a:rPr lang="en-GB" sz="3200" dirty="0" err="1"/>
              <a:t>dan</a:t>
            </a:r>
            <a:r>
              <a:rPr lang="en-GB" sz="3200" dirty="0"/>
              <a:t> </a:t>
            </a:r>
            <a:r>
              <a:rPr lang="en-GB" sz="3200" dirty="0" err="1"/>
              <a:t>dihubungkan</a:t>
            </a:r>
            <a:r>
              <a:rPr lang="en-GB" sz="3200" dirty="0"/>
              <a:t> </a:t>
            </a:r>
            <a:r>
              <a:rPr lang="en-GB" sz="3200" dirty="0" err="1"/>
              <a:t>dengan</a:t>
            </a:r>
            <a:r>
              <a:rPr lang="en-GB" sz="3200" dirty="0"/>
              <a:t> 1 </a:t>
            </a:r>
            <a:r>
              <a:rPr lang="en-GB" sz="3200" dirty="0" err="1"/>
              <a:t>atau</a:t>
            </a:r>
            <a:r>
              <a:rPr lang="en-GB" sz="3200" dirty="0"/>
              <a:t> 2 </a:t>
            </a:r>
            <a:r>
              <a:rPr lang="en-GB" sz="3200" dirty="0" err="1"/>
              <a:t>pembuluh</a:t>
            </a:r>
            <a:r>
              <a:rPr lang="en-GB" sz="3200" dirty="0"/>
              <a:t> </a:t>
            </a:r>
            <a:r>
              <a:rPr lang="en-GB" sz="3200" dirty="0" err="1"/>
              <a:t>kapiler</a:t>
            </a:r>
            <a:endParaRPr lang="en-GB" sz="3200" dirty="0"/>
          </a:p>
          <a:p>
            <a:pPr lvl="1">
              <a:lnSpc>
                <a:spcPct val="100000"/>
              </a:lnSpc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sz="3200" dirty="0" err="1"/>
              <a:t>Serat</a:t>
            </a:r>
            <a:r>
              <a:rPr lang="en-GB" sz="3200" dirty="0"/>
              <a:t> </a:t>
            </a:r>
            <a:r>
              <a:rPr lang="en-GB" sz="3200" dirty="0" err="1"/>
              <a:t>syaraf</a:t>
            </a:r>
            <a:r>
              <a:rPr lang="en-GB" sz="3200" dirty="0"/>
              <a:t> &amp; </a:t>
            </a:r>
            <a:r>
              <a:rPr lang="en-GB" sz="3200" dirty="0" err="1"/>
              <a:t>kapiler</a:t>
            </a:r>
            <a:r>
              <a:rPr lang="en-GB" sz="3200" dirty="0"/>
              <a:t> </a:t>
            </a:r>
            <a:r>
              <a:rPr lang="en-GB" sz="3200" dirty="0" err="1"/>
              <a:t>ditemui</a:t>
            </a:r>
            <a:r>
              <a:rPr lang="en-GB" sz="3200" dirty="0"/>
              <a:t> </a:t>
            </a:r>
            <a:r>
              <a:rPr lang="en-GB" sz="3200" dirty="0" err="1"/>
              <a:t>pada</a:t>
            </a:r>
            <a:r>
              <a:rPr lang="en-GB" sz="3200" dirty="0"/>
              <a:t> </a:t>
            </a:r>
            <a:r>
              <a:rPr lang="en-GB" sz="3200" dirty="0" err="1"/>
              <a:t>endomisium</a:t>
            </a:r>
            <a:r>
              <a:rPr lang="en-GB" sz="3200" dirty="0"/>
              <a:t> </a:t>
            </a:r>
            <a:r>
              <a:rPr lang="en-GB" sz="3200" dirty="0" err="1"/>
              <a:t>diantara</a:t>
            </a:r>
            <a:r>
              <a:rPr lang="en-GB" sz="3200" dirty="0"/>
              <a:t> 2 individual </a:t>
            </a:r>
            <a:r>
              <a:rPr lang="en-GB" sz="3200" dirty="0" err="1"/>
              <a:t>sel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9260480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0286" y="1541855"/>
            <a:ext cx="5636840" cy="436984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3133046" y="332657"/>
            <a:ext cx="600613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id-ID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NEUROMUSCULAR JUNCTION</a:t>
            </a:r>
            <a:endParaRPr lang="en-US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Picture1" descr="07f05a">
            <a:extLst>
              <a:ext uri="{FF2B5EF4-FFF2-40B4-BE49-F238E27FC236}">
                <a16:creationId xmlns:a16="http://schemas.microsoft.com/office/drawing/2014/main" id="{92917DB8-9BF1-5746-B057-C340E3B54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07126" y="1541855"/>
            <a:ext cx="5220586" cy="42741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95274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>
            <a:extLst>
              <a:ext uri="{FF2B5EF4-FFF2-40B4-BE49-F238E27FC236}">
                <a16:creationId xmlns:a16="http://schemas.microsoft.com/office/drawing/2014/main" id="{8B8C52CE-5B0D-9241-9BD2-4D04018B20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Neuromuscular junction</a:t>
            </a:r>
            <a:br>
              <a:rPr lang="en-US" altLang="en-US"/>
            </a:br>
            <a:r>
              <a:rPr lang="en-US" altLang="en-US" sz="3600"/>
              <a:t>(example of chemical synapse)</a:t>
            </a:r>
            <a:endParaRPr lang="en-US" altLang="en-US"/>
          </a:p>
        </p:txBody>
      </p:sp>
      <p:sp>
        <p:nvSpPr>
          <p:cNvPr id="20482" name="Rectangle 3">
            <a:extLst>
              <a:ext uri="{FF2B5EF4-FFF2-40B4-BE49-F238E27FC236}">
                <a16:creationId xmlns:a16="http://schemas.microsoft.com/office/drawing/2014/main" id="{17672C17-AC47-2F45-871D-1CBCA472EF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b="1"/>
              <a:t>Neuromuscular junction :</a:t>
            </a:r>
            <a:r>
              <a:rPr lang="en-US" altLang="en-US"/>
              <a:t> the synapse between motor neuron and muscle fiber is called the neuromuscular junction</a:t>
            </a:r>
          </a:p>
          <a:p>
            <a:pPr eaLnBrk="1" hangingPunct="1">
              <a:lnSpc>
                <a:spcPct val="90000"/>
              </a:lnSpc>
            </a:pPr>
            <a:endParaRPr lang="en-US" altLang="en-US"/>
          </a:p>
          <a:p>
            <a:pPr eaLnBrk="1" hangingPunct="1">
              <a:lnSpc>
                <a:spcPct val="90000"/>
              </a:lnSpc>
            </a:pPr>
            <a:r>
              <a:rPr lang="en-US" altLang="en-US" b="1"/>
              <a:t>Motor neurons :</a:t>
            </a:r>
            <a:r>
              <a:rPr lang="en-US" altLang="en-US"/>
              <a:t> are the nerves that innervate muscle fibers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/>
          </a:p>
          <a:p>
            <a:pPr eaLnBrk="1" hangingPunct="1">
              <a:lnSpc>
                <a:spcPct val="90000"/>
              </a:lnSpc>
            </a:pPr>
            <a:r>
              <a:rPr lang="en-US" altLang="en-US" b="1"/>
              <a:t>Motor unit : </a:t>
            </a:r>
            <a:r>
              <a:rPr lang="en-US" altLang="en-US"/>
              <a:t>single motor neuron and the muscle fibers it innervate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/>
          </a:p>
        </p:txBody>
      </p:sp>
      <p:sp>
        <p:nvSpPr>
          <p:cNvPr id="20483" name="Slide Number Placeholder 1">
            <a:extLst>
              <a:ext uri="{FF2B5EF4-FFF2-40B4-BE49-F238E27FC236}">
                <a16:creationId xmlns:a16="http://schemas.microsoft.com/office/drawing/2014/main" id="{B1E216CD-C9B7-E54D-89A7-B0CCF4F26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763CE77-5D08-1B42-BF22-945FF4CEB0FE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33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34485736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1"/>
          <p:cNvSpPr>
            <a:spLocks noGrp="1" noChangeArrowheads="1"/>
          </p:cNvSpPr>
          <p:nvPr>
            <p:ph type="title"/>
          </p:nvPr>
        </p:nvSpPr>
        <p:spPr>
          <a:xfrm>
            <a:off x="2209800" y="228600"/>
            <a:ext cx="7772400" cy="762000"/>
          </a:xfrm>
        </p:spPr>
        <p:txBody>
          <a:bodyPr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/>
              <a:t>Bagaimana kontraksi dimulai?</a:t>
            </a:r>
          </a:p>
        </p:txBody>
      </p:sp>
      <p:sp>
        <p:nvSpPr>
          <p:cNvPr id="26626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/>
          <a:p>
            <a:r>
              <a:rPr lang="en-GB">
                <a:ea typeface="Lucida Sans Unicode" charset="0"/>
              </a:rPr>
              <a:t> </a:t>
            </a:r>
          </a:p>
        </p:txBody>
      </p:sp>
      <p:sp>
        <p:nvSpPr>
          <p:cNvPr id="2662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endParaRPr lang="en-GB" dirty="0">
              <a:ea typeface="Lucida Sans Unicode" charset="0"/>
            </a:endParaRPr>
          </a:p>
        </p:txBody>
      </p:sp>
      <p:sp>
        <p:nvSpPr>
          <p:cNvPr id="26629" name="Rectangle 2"/>
          <p:cNvSpPr>
            <a:spLocks noGrp="1" noChangeArrowheads="1"/>
          </p:cNvSpPr>
          <p:nvPr>
            <p:ph sz="quarter" idx="1"/>
          </p:nvPr>
        </p:nvSpPr>
        <p:spPr>
          <a:xfrm>
            <a:off x="1828800" y="1556792"/>
            <a:ext cx="8839200" cy="3621504"/>
          </a:xfrm>
        </p:spPr>
        <p:txBody>
          <a:bodyPr>
            <a:spAutoFit/>
          </a:bodyPr>
          <a:lstStyle/>
          <a:p>
            <a:pPr>
              <a:lnSpc>
                <a:spcPct val="100000"/>
              </a:lnSpc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dirty="0" err="1"/>
              <a:t>Impuls</a:t>
            </a:r>
            <a:r>
              <a:rPr lang="en-GB" dirty="0"/>
              <a:t> </a:t>
            </a:r>
            <a:r>
              <a:rPr lang="en-GB" dirty="0" err="1"/>
              <a:t>syaraf</a:t>
            </a:r>
            <a:r>
              <a:rPr lang="en-GB" dirty="0"/>
              <a:t> </a:t>
            </a:r>
            <a:r>
              <a:rPr lang="en-GB" dirty="0" err="1"/>
              <a:t>memberi</a:t>
            </a:r>
            <a:r>
              <a:rPr lang="en-GB" dirty="0"/>
              <a:t> </a:t>
            </a:r>
            <a:r>
              <a:rPr lang="en-GB" dirty="0" err="1"/>
              <a:t>isyarat</a:t>
            </a:r>
            <a:r>
              <a:rPr lang="en-GB" dirty="0"/>
              <a:t> </a:t>
            </a:r>
            <a:r>
              <a:rPr lang="en-GB" dirty="0" err="1"/>
              <a:t>pada</a:t>
            </a:r>
            <a:r>
              <a:rPr lang="en-GB" dirty="0"/>
              <a:t> terminal </a:t>
            </a:r>
            <a:r>
              <a:rPr lang="en-GB" dirty="0" err="1"/>
              <a:t>akson</a:t>
            </a:r>
            <a:r>
              <a:rPr lang="en-GB" dirty="0"/>
              <a:t>; </a:t>
            </a:r>
            <a:r>
              <a:rPr lang="en-GB" dirty="0" err="1"/>
              <a:t>vesikel</a:t>
            </a:r>
            <a:r>
              <a:rPr lang="en-GB" dirty="0"/>
              <a:t> </a:t>
            </a:r>
            <a:r>
              <a:rPr lang="en-GB" dirty="0" err="1"/>
              <a:t>sinaptik</a:t>
            </a:r>
            <a:r>
              <a:rPr lang="en-GB" dirty="0"/>
              <a:t> </a:t>
            </a:r>
            <a:r>
              <a:rPr lang="en-GB" dirty="0" err="1"/>
              <a:t>melepaskan</a:t>
            </a:r>
            <a:r>
              <a:rPr lang="en-GB" dirty="0"/>
              <a:t> acetylcholine (</a:t>
            </a:r>
            <a:r>
              <a:rPr lang="en-GB" dirty="0" err="1"/>
              <a:t>ACh</a:t>
            </a:r>
            <a:r>
              <a:rPr lang="en-GB" dirty="0"/>
              <a:t>)</a:t>
            </a:r>
          </a:p>
          <a:p>
            <a:pPr>
              <a:lnSpc>
                <a:spcPct val="100000"/>
              </a:lnSpc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dirty="0" err="1"/>
              <a:t>ACh</a:t>
            </a:r>
            <a:r>
              <a:rPr lang="en-GB" dirty="0"/>
              <a:t> </a:t>
            </a:r>
            <a:r>
              <a:rPr lang="en-GB" dirty="0" err="1"/>
              <a:t>menyebar</a:t>
            </a:r>
            <a:r>
              <a:rPr lang="en-GB" dirty="0"/>
              <a:t> </a:t>
            </a:r>
            <a:r>
              <a:rPr lang="en-GB" dirty="0" err="1"/>
              <a:t>ke</a:t>
            </a:r>
            <a:r>
              <a:rPr lang="en-GB" dirty="0"/>
              <a:t> </a:t>
            </a:r>
            <a:r>
              <a:rPr lang="en-GB" dirty="0" err="1"/>
              <a:t>reseptor</a:t>
            </a:r>
            <a:r>
              <a:rPr lang="en-GB" dirty="0"/>
              <a:t> </a:t>
            </a:r>
            <a:r>
              <a:rPr lang="en-GB" dirty="0" err="1"/>
              <a:t>di</a:t>
            </a:r>
            <a:r>
              <a:rPr lang="en-GB" dirty="0"/>
              <a:t> </a:t>
            </a:r>
            <a:r>
              <a:rPr lang="en-GB" dirty="0" err="1"/>
              <a:t>sarkolemma</a:t>
            </a:r>
            <a:r>
              <a:rPr lang="en-GB" dirty="0"/>
              <a:t> </a:t>
            </a:r>
          </a:p>
          <a:p>
            <a:pPr>
              <a:lnSpc>
                <a:spcPct val="100000"/>
              </a:lnSpc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dirty="0" err="1"/>
              <a:t>Potensial</a:t>
            </a:r>
            <a:r>
              <a:rPr lang="en-GB" dirty="0"/>
              <a:t> </a:t>
            </a:r>
            <a:r>
              <a:rPr lang="en-GB" dirty="0" err="1"/>
              <a:t>aksi</a:t>
            </a:r>
            <a:r>
              <a:rPr lang="en-GB" dirty="0"/>
              <a:t> </a:t>
            </a:r>
            <a:r>
              <a:rPr lang="en-GB" dirty="0" err="1"/>
              <a:t>otot</a:t>
            </a:r>
            <a:r>
              <a:rPr lang="en-GB" dirty="0"/>
              <a:t> (</a:t>
            </a:r>
            <a:r>
              <a:rPr lang="en-GB" dirty="0" err="1"/>
              <a:t>perubahan</a:t>
            </a:r>
            <a:r>
              <a:rPr lang="en-GB" dirty="0"/>
              <a:t> </a:t>
            </a:r>
            <a:r>
              <a:rPr lang="en-GB" dirty="0" err="1"/>
              <a:t>potensial</a:t>
            </a:r>
            <a:r>
              <a:rPr lang="en-GB" dirty="0"/>
              <a:t> </a:t>
            </a:r>
            <a:r>
              <a:rPr lang="en-GB" dirty="0" err="1"/>
              <a:t>membran</a:t>
            </a:r>
            <a:r>
              <a:rPr lang="en-GB" dirty="0"/>
              <a:t>) </a:t>
            </a:r>
            <a:r>
              <a:rPr lang="en-GB" dirty="0" err="1"/>
              <a:t>menyebar</a:t>
            </a:r>
            <a:r>
              <a:rPr lang="en-GB" dirty="0"/>
              <a:t> </a:t>
            </a:r>
            <a:r>
              <a:rPr lang="en-GB" dirty="0" err="1"/>
              <a:t>ke</a:t>
            </a:r>
            <a:r>
              <a:rPr lang="en-GB" dirty="0"/>
              <a:t> </a:t>
            </a:r>
            <a:r>
              <a:rPr lang="en-GB" dirty="0" err="1"/>
              <a:t>sarkolemma</a:t>
            </a:r>
            <a:r>
              <a:rPr lang="en-GB" dirty="0"/>
              <a:t> </a:t>
            </a:r>
            <a:r>
              <a:rPr lang="en-GB" dirty="0" err="1"/>
              <a:t>dan</a:t>
            </a:r>
            <a:r>
              <a:rPr lang="en-GB" dirty="0"/>
              <a:t> </a:t>
            </a:r>
            <a:r>
              <a:rPr lang="en-GB" dirty="0" err="1"/>
              <a:t>turun</a:t>
            </a:r>
            <a:r>
              <a:rPr lang="en-GB" dirty="0"/>
              <a:t> </a:t>
            </a:r>
            <a:r>
              <a:rPr lang="en-GB" dirty="0" err="1"/>
              <a:t>ketubulus</a:t>
            </a:r>
            <a:r>
              <a:rPr lang="en-GB" dirty="0"/>
              <a:t> </a:t>
            </a:r>
            <a:r>
              <a:rPr lang="en-GB" dirty="0" err="1"/>
              <a:t>tranversus</a:t>
            </a:r>
            <a:endParaRPr lang="en-GB" dirty="0"/>
          </a:p>
          <a:p>
            <a:pPr>
              <a:lnSpc>
                <a:spcPct val="100000"/>
              </a:lnSpc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dirty="0"/>
              <a:t>SR/Triad </a:t>
            </a:r>
            <a:r>
              <a:rPr lang="en-GB" dirty="0" err="1"/>
              <a:t>melepaskan</a:t>
            </a:r>
            <a:r>
              <a:rPr lang="en-GB" dirty="0"/>
              <a:t> Ca</a:t>
            </a:r>
            <a:r>
              <a:rPr lang="en-GB" baseline="33000" dirty="0"/>
              <a:t>+2</a:t>
            </a:r>
            <a:r>
              <a:rPr lang="en-GB" dirty="0"/>
              <a:t> </a:t>
            </a:r>
            <a:r>
              <a:rPr lang="en-GB" dirty="0" err="1"/>
              <a:t>ke</a:t>
            </a:r>
            <a:r>
              <a:rPr lang="en-GB" dirty="0"/>
              <a:t> </a:t>
            </a:r>
            <a:r>
              <a:rPr lang="en-GB" dirty="0" err="1"/>
              <a:t>saroplasma</a:t>
            </a:r>
            <a:endParaRPr lang="en-GB" dirty="0"/>
          </a:p>
          <a:p>
            <a:pPr>
              <a:lnSpc>
                <a:spcPct val="100000"/>
              </a:lnSpc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dirty="0" err="1"/>
              <a:t>Ini</a:t>
            </a:r>
            <a:r>
              <a:rPr lang="en-GB" dirty="0"/>
              <a:t> </a:t>
            </a:r>
            <a:r>
              <a:rPr lang="en-GB" dirty="0" err="1"/>
              <a:t>adalah</a:t>
            </a:r>
            <a:r>
              <a:rPr lang="en-GB" dirty="0"/>
              <a:t> </a:t>
            </a:r>
            <a:r>
              <a:rPr lang="en-GB" i="1" dirty="0"/>
              <a:t>excitation / </a:t>
            </a:r>
            <a:r>
              <a:rPr lang="en-GB" i="1" dirty="0" err="1"/>
              <a:t>rangsangan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36389915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43F96-8BE6-4849-9AEE-C444D3612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SLIDING FILAMEN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69B17E2-30F3-7E4B-95E9-7969D3A2489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1" t="15118" r="9448" b="10709"/>
          <a:stretch>
            <a:fillRect/>
          </a:stretch>
        </p:blipFill>
        <p:spPr>
          <a:xfrm>
            <a:off x="1913860" y="1825625"/>
            <a:ext cx="7868093" cy="4351338"/>
          </a:xfrm>
          <a:noFill/>
        </p:spPr>
      </p:pic>
    </p:spTree>
    <p:extLst>
      <p:ext uri="{BB962C8B-B14F-4D97-AF65-F5344CB8AC3E}">
        <p14:creationId xmlns:p14="http://schemas.microsoft.com/office/powerpoint/2010/main" val="42387487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MOVEMENT -STABILIZATION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id-ID" sz="4400" dirty="0"/>
              <a:t>OTOT MENEMPEL PADA TULANG (ORIGO DAN INSERSIO)</a:t>
            </a:r>
          </a:p>
          <a:p>
            <a:r>
              <a:rPr lang="id-ID" sz="4400" dirty="0"/>
              <a:t>BERKERJA KARENA ADANYA SERABUT SARAF (KOORDINASI GERAK)</a:t>
            </a:r>
          </a:p>
          <a:p>
            <a:r>
              <a:rPr lang="id-ID" sz="4400" dirty="0"/>
              <a:t>DALAM GERAKAN FUNGSINAL BERSIFAT AGONIS DAN ANTAGONIS</a:t>
            </a:r>
          </a:p>
          <a:p>
            <a:r>
              <a:rPr lang="id-ID" sz="4400" dirty="0"/>
              <a:t>DALAM KESEIMBANGAN  AGONIS DAN ANTAGONIS MENGHASILKAN STABILISASI SENDI DAN GERAKAN  YANG TEPAT</a:t>
            </a:r>
          </a:p>
        </p:txBody>
      </p:sp>
    </p:spTree>
    <p:extLst>
      <p:ext uri="{BB962C8B-B14F-4D97-AF65-F5344CB8AC3E}">
        <p14:creationId xmlns:p14="http://schemas.microsoft.com/office/powerpoint/2010/main" val="26846954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82E6DB01-9207-CA42-9ECB-22403CBDF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9B58B5-0D64-344C-9B47-A13B7CDD9B4D}" type="slidenum">
              <a:rPr lang="en-US" altLang="en-US"/>
              <a:pPr>
                <a:defRPr/>
              </a:pPr>
              <a:t>37</a:t>
            </a:fld>
            <a:endParaRPr lang="en-US" altLang="en-US"/>
          </a:p>
        </p:txBody>
      </p:sp>
      <p:graphicFrame>
        <p:nvGraphicFramePr>
          <p:cNvPr id="2" name="Object 12">
            <a:extLst>
              <a:ext uri="{FF2B5EF4-FFF2-40B4-BE49-F238E27FC236}">
                <a16:creationId xmlns:a16="http://schemas.microsoft.com/office/drawing/2014/main" id="{16090630-4200-E14E-A0B2-BF131DE777D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0775217"/>
              </p:ext>
            </p:extLst>
          </p:nvPr>
        </p:nvGraphicFramePr>
        <p:xfrm>
          <a:off x="2495550" y="2390775"/>
          <a:ext cx="2590800" cy="236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name="Clip" r:id="rId3" imgW="25476200" imgH="21018500" progId="MS_ClipArt_Gallery.5">
                  <p:embed/>
                </p:oleObj>
              </mc:Choice>
              <mc:Fallback>
                <p:oleObj name="Clip" r:id="rId3" imgW="25476200" imgH="21018500" progId="MS_ClipArt_Gallery.5">
                  <p:embed/>
                  <p:pic>
                    <p:nvPicPr>
                      <p:cNvPr id="2" name="Object 12">
                        <a:extLst>
                          <a:ext uri="{FF2B5EF4-FFF2-40B4-BE49-F238E27FC236}">
                            <a16:creationId xmlns:a16="http://schemas.microsoft.com/office/drawing/2014/main" id="{16090630-4200-E14E-A0B2-BF131DE777D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5550" y="2390775"/>
                        <a:ext cx="2590800" cy="236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82" name="WordArt 14">
            <a:extLst>
              <a:ext uri="{FF2B5EF4-FFF2-40B4-BE49-F238E27FC236}">
                <a16:creationId xmlns:a16="http://schemas.microsoft.com/office/drawing/2014/main" id="{D0C7B9D5-0B23-1346-B99E-0A1E1FD7434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57401" y="5257800"/>
            <a:ext cx="7972425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accent2"/>
                </a:solidFill>
                <a:cs typeface="Arial Black" panose="020B0604020202020204" pitchFamily="34" charset="0"/>
              </a:rPr>
              <a:t>Consists of bones &amp; joints </a:t>
            </a:r>
          </a:p>
        </p:txBody>
      </p:sp>
      <p:graphicFrame>
        <p:nvGraphicFramePr>
          <p:cNvPr id="10" name="Object 12">
            <a:extLst>
              <a:ext uri="{FF2B5EF4-FFF2-40B4-BE49-F238E27FC236}">
                <a16:creationId xmlns:a16="http://schemas.microsoft.com/office/drawing/2014/main" id="{C648FDF6-9417-3C4B-BFE8-94D9FF98AD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0775217"/>
              </p:ext>
            </p:extLst>
          </p:nvPr>
        </p:nvGraphicFramePr>
        <p:xfrm>
          <a:off x="2793262" y="2300882"/>
          <a:ext cx="2590800" cy="236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Clip" r:id="rId5" imgW="25476200" imgH="21018500" progId="MS_ClipArt_Gallery.5">
                  <p:embed/>
                </p:oleObj>
              </mc:Choice>
              <mc:Fallback>
                <p:oleObj name="Clip" r:id="rId5" imgW="25476200" imgH="21018500" progId="MS_ClipArt_Gallery.5">
                  <p:embed/>
                  <p:pic>
                    <p:nvPicPr>
                      <p:cNvPr id="2" name="Object 12">
                        <a:extLst>
                          <a:ext uri="{FF2B5EF4-FFF2-40B4-BE49-F238E27FC236}">
                            <a16:creationId xmlns:a16="http://schemas.microsoft.com/office/drawing/2014/main" id="{16090630-4200-E14E-A0B2-BF131DE777D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3262" y="2300882"/>
                        <a:ext cx="2590800" cy="236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D7C3032-F54A-AA45-84DC-EF64F3725903}"/>
              </a:ext>
            </a:extLst>
          </p:cNvPr>
          <p:cNvSpPr txBox="1"/>
          <p:nvPr/>
        </p:nvSpPr>
        <p:spPr>
          <a:xfrm>
            <a:off x="1278456" y="568661"/>
            <a:ext cx="59086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SKELETAL : TULANG, BONE, </a:t>
            </a:r>
            <a:r>
              <a:rPr lang="en-US" sz="3200" b="1" dirty="0" err="1"/>
              <a:t>OSteo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626284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1C8AACA9-AE30-CC4A-BDBB-05B113CF2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CF6804-2780-714A-8CED-84E472264472}" type="slidenum">
              <a:rPr lang="en-US" altLang="en-US"/>
              <a:pPr>
                <a:defRPr/>
              </a:pPr>
              <a:t>38</a:t>
            </a:fld>
            <a:endParaRPr lang="en-US" altLang="en-US"/>
          </a:p>
        </p:txBody>
      </p:sp>
      <p:sp>
        <p:nvSpPr>
          <p:cNvPr id="8194" name="Rectangle 8">
            <a:extLst>
              <a:ext uri="{FF2B5EF4-FFF2-40B4-BE49-F238E27FC236}">
                <a16:creationId xmlns:a16="http://schemas.microsoft.com/office/drawing/2014/main" id="{BC7BFB46-8BBF-C345-98C8-D7BC866B2E5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>
                <a:solidFill>
                  <a:schemeClr val="bg1"/>
                </a:solidFill>
              </a:rPr>
              <a:t>Bones</a:t>
            </a:r>
          </a:p>
        </p:txBody>
      </p:sp>
      <p:sp>
        <p:nvSpPr>
          <p:cNvPr id="8195" name="WordArt 2">
            <a:extLst>
              <a:ext uri="{FF2B5EF4-FFF2-40B4-BE49-F238E27FC236}">
                <a16:creationId xmlns:a16="http://schemas.microsoft.com/office/drawing/2014/main" id="{F21EE1B1-89AF-8743-A7F3-01F8108EC32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81401" y="304800"/>
            <a:ext cx="524827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ial Black" panose="020B0604020202020204" pitchFamily="34" charset="0"/>
              </a:rPr>
              <a:t>Structure &amp; Function</a:t>
            </a:r>
          </a:p>
        </p:txBody>
      </p:sp>
      <p:sp>
        <p:nvSpPr>
          <p:cNvPr id="8196" name="Text Box 3">
            <a:extLst>
              <a:ext uri="{FF2B5EF4-FFF2-40B4-BE49-F238E27FC236}">
                <a16:creationId xmlns:a16="http://schemas.microsoft.com/office/drawing/2014/main" id="{D8EFA687-D024-7C4B-BF5C-7FAB898587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1066800"/>
            <a:ext cx="15621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r>
              <a:rPr lang="en-US" altLang="en-US" u="sng"/>
              <a:t>Bones</a:t>
            </a: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0136A1E-6AE5-F646-8B53-AAC5803B37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9326" y="2001839"/>
            <a:ext cx="8664575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>
              <a:buClr>
                <a:schemeClr val="accent2"/>
              </a:buClr>
              <a:buFontTx/>
              <a:buChar char="•"/>
            </a:pPr>
            <a:r>
              <a:rPr lang="en-US" altLang="en-US" sz="2400"/>
              <a:t>Composed of osseous tissue</a:t>
            </a:r>
          </a:p>
          <a:p>
            <a:pPr>
              <a:buClr>
                <a:srgbClr val="0000FF"/>
              </a:buClr>
              <a:buFontTx/>
              <a:buChar char="•"/>
            </a:pPr>
            <a:r>
              <a:rPr lang="en-US" altLang="en-US" sz="2400"/>
              <a:t>Consists of a rich supply of blood vessels and nerves</a:t>
            </a:r>
          </a:p>
          <a:p>
            <a:pPr>
              <a:buFontTx/>
              <a:buChar char="•"/>
            </a:pPr>
            <a:endParaRPr lang="en-US" altLang="en-US" sz="2400"/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11ECB308-C8A1-1543-8EB5-83E7D532BE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9014" y="3138488"/>
            <a:ext cx="7723187" cy="156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>
              <a:buFontTx/>
              <a:buChar char="•"/>
            </a:pPr>
            <a:r>
              <a:rPr lang="en-US" altLang="en-US" sz="2400">
                <a:solidFill>
                  <a:srgbClr val="0000FF"/>
                </a:solidFill>
              </a:rPr>
              <a:t>Osteoblasts</a:t>
            </a:r>
            <a:r>
              <a:rPr lang="en-US" altLang="en-US" sz="2400"/>
              <a:t> are bone-forming cells</a:t>
            </a:r>
          </a:p>
          <a:p>
            <a:pPr>
              <a:buFontTx/>
              <a:buChar char="•"/>
            </a:pPr>
            <a:endParaRPr lang="en-US" altLang="en-US" sz="2400"/>
          </a:p>
          <a:p>
            <a:pPr>
              <a:buFontTx/>
              <a:buChar char="•"/>
            </a:pPr>
            <a:r>
              <a:rPr lang="en-US" altLang="en-US" sz="2400">
                <a:solidFill>
                  <a:srgbClr val="0000FF"/>
                </a:solidFill>
              </a:rPr>
              <a:t>Osteoclasts</a:t>
            </a:r>
            <a:r>
              <a:rPr lang="en-US" altLang="en-US" sz="2400"/>
              <a:t> are responsible for reabsorbing dead bone tissue</a:t>
            </a:r>
          </a:p>
        </p:txBody>
      </p:sp>
      <p:sp>
        <p:nvSpPr>
          <p:cNvPr id="8199" name="Text Box 7">
            <a:extLst>
              <a:ext uri="{FF2B5EF4-FFF2-40B4-BE49-F238E27FC236}">
                <a16:creationId xmlns:a16="http://schemas.microsoft.com/office/drawing/2014/main" id="{BCF95D31-F5F8-C14E-85BB-1929AEFBF7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7264" y="4822825"/>
            <a:ext cx="765968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>
              <a:buFontTx/>
              <a:buChar char="•"/>
            </a:pPr>
            <a:r>
              <a:rPr lang="en-US" altLang="en-US"/>
              <a:t>Bone cells are called </a:t>
            </a:r>
            <a:r>
              <a:rPr lang="en-US" altLang="en-US">
                <a:solidFill>
                  <a:srgbClr val="0000FF"/>
                </a:solidFill>
              </a:rPr>
              <a:t>osteocytes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8843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81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utoUpdateAnimBg="0"/>
      <p:bldP spid="8198" grpId="0" build="p" autoUpdateAnimBg="0"/>
      <p:bldP spid="8199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7CC6CBCD-7AF0-8D44-9052-0BF80C41D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90A361-0E67-774A-85F9-8E5981496888}" type="slidenum">
              <a:rPr lang="en-US" altLang="en-US"/>
              <a:pPr>
                <a:defRPr/>
              </a:pPr>
              <a:t>39</a:t>
            </a:fld>
            <a:endParaRPr lang="en-US" altLang="en-US"/>
          </a:p>
        </p:txBody>
      </p:sp>
      <p:sp>
        <p:nvSpPr>
          <p:cNvPr id="9218" name="Rectangle 22">
            <a:extLst>
              <a:ext uri="{FF2B5EF4-FFF2-40B4-BE49-F238E27FC236}">
                <a16:creationId xmlns:a16="http://schemas.microsoft.com/office/drawing/2014/main" id="{39504B72-3C38-6449-BA04-8EAAC133F48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>
                <a:solidFill>
                  <a:schemeClr val="bg1"/>
                </a:solidFill>
              </a:rPr>
              <a:t>Ossification</a:t>
            </a:r>
          </a:p>
        </p:txBody>
      </p:sp>
      <p:sp>
        <p:nvSpPr>
          <p:cNvPr id="9219" name="WordArt 2">
            <a:extLst>
              <a:ext uri="{FF2B5EF4-FFF2-40B4-BE49-F238E27FC236}">
                <a16:creationId xmlns:a16="http://schemas.microsoft.com/office/drawing/2014/main" id="{7A5690AC-684E-824A-BDDF-C45D8D4FBCE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81401" y="304800"/>
            <a:ext cx="524827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 Black" panose="020B0604020202020204" pitchFamily="34" charset="0"/>
              </a:rPr>
              <a:t>Skeletal : Structure &amp; Function</a:t>
            </a:r>
          </a:p>
        </p:txBody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68021128-F861-8849-82CC-F8C1805C03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1143000"/>
            <a:ext cx="15621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r>
              <a:rPr lang="en-US" altLang="en-US" u="sng"/>
              <a:t>Bones</a:t>
            </a:r>
          </a:p>
        </p:txBody>
      </p:sp>
      <p:sp>
        <p:nvSpPr>
          <p:cNvPr id="9221" name="Text Box 5">
            <a:extLst>
              <a:ext uri="{FF2B5EF4-FFF2-40B4-BE49-F238E27FC236}">
                <a16:creationId xmlns:a16="http://schemas.microsoft.com/office/drawing/2014/main" id="{5F6349D5-81EF-894F-8753-98095AAE1F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1" y="1828800"/>
            <a:ext cx="839787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r>
              <a:rPr lang="en-US" altLang="en-US"/>
              <a:t>The development of osteocytes and the hardening process is called </a:t>
            </a:r>
            <a:r>
              <a:rPr lang="en-US" altLang="en-US">
                <a:solidFill>
                  <a:srgbClr val="0000FF"/>
                </a:solidFill>
              </a:rPr>
              <a:t>ossification</a:t>
            </a:r>
            <a:r>
              <a:rPr lang="en-US" altLang="en-US"/>
              <a:t>.</a:t>
            </a:r>
          </a:p>
        </p:txBody>
      </p:sp>
      <p:grpSp>
        <p:nvGrpSpPr>
          <p:cNvPr id="9237" name="Group 21">
            <a:extLst>
              <a:ext uri="{FF2B5EF4-FFF2-40B4-BE49-F238E27FC236}">
                <a16:creationId xmlns:a16="http://schemas.microsoft.com/office/drawing/2014/main" id="{6AD175E1-342E-6048-83A1-0165E861D1EF}"/>
              </a:ext>
            </a:extLst>
          </p:cNvPr>
          <p:cNvGrpSpPr>
            <a:grpSpLocks/>
          </p:cNvGrpSpPr>
          <p:nvPr/>
        </p:nvGrpSpPr>
        <p:grpSpPr bwMode="auto">
          <a:xfrm>
            <a:off x="2895600" y="4419600"/>
            <a:ext cx="7239000" cy="1905000"/>
            <a:chOff x="864" y="2784"/>
            <a:chExt cx="4560" cy="1200"/>
          </a:xfrm>
        </p:grpSpPr>
        <p:grpSp>
          <p:nvGrpSpPr>
            <p:cNvPr id="9224" name="Group 18">
              <a:extLst>
                <a:ext uri="{FF2B5EF4-FFF2-40B4-BE49-F238E27FC236}">
                  <a16:creationId xmlns:a16="http://schemas.microsoft.com/office/drawing/2014/main" id="{BCEAB942-4F9E-284C-B772-E31C9B2785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784"/>
              <a:ext cx="4560" cy="1200"/>
              <a:chOff x="0" y="2112"/>
              <a:chExt cx="4560" cy="1200"/>
            </a:xfrm>
          </p:grpSpPr>
          <p:grpSp>
            <p:nvGrpSpPr>
              <p:cNvPr id="9226" name="Group 11">
                <a:extLst>
                  <a:ext uri="{FF2B5EF4-FFF2-40B4-BE49-F238E27FC236}">
                    <a16:creationId xmlns:a16="http://schemas.microsoft.com/office/drawing/2014/main" id="{B4C62466-9297-8642-9AF5-FC35B52D14B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2112"/>
                <a:ext cx="1536" cy="720"/>
                <a:chOff x="0" y="2688"/>
                <a:chExt cx="1536" cy="720"/>
              </a:xfrm>
            </p:grpSpPr>
            <p:sp>
              <p:nvSpPr>
                <p:cNvPr id="9231" name="Oval 8">
                  <a:extLst>
                    <a:ext uri="{FF2B5EF4-FFF2-40B4-BE49-F238E27FC236}">
                      <a16:creationId xmlns:a16="http://schemas.microsoft.com/office/drawing/2014/main" id="{AE7FC880-60A6-5A4A-A5AA-6ED672E801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2688"/>
                  <a:ext cx="1536" cy="72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3200">
                      <a:solidFill>
                        <a:schemeClr val="tx1"/>
                      </a:solidFill>
                      <a:latin typeface="Arial Black" panose="020B0604020202020204" pitchFamily="34" charset="0"/>
                    </a:defRPr>
                  </a:lvl1pPr>
                  <a:lvl2pPr marL="742950" indent="-285750">
                    <a:defRPr sz="3200">
                      <a:solidFill>
                        <a:schemeClr val="tx1"/>
                      </a:solidFill>
                      <a:latin typeface="Arial Black" panose="020B0604020202020204" pitchFamily="34" charset="0"/>
                    </a:defRPr>
                  </a:lvl2pPr>
                  <a:lvl3pPr marL="1143000" indent="-228600">
                    <a:defRPr sz="3200">
                      <a:solidFill>
                        <a:schemeClr val="tx1"/>
                      </a:solidFill>
                      <a:latin typeface="Arial Black" panose="020B0604020202020204" pitchFamily="34" charset="0"/>
                    </a:defRPr>
                  </a:lvl3pPr>
                  <a:lvl4pPr marL="1600200" indent="-228600">
                    <a:defRPr sz="3200">
                      <a:solidFill>
                        <a:schemeClr val="tx1"/>
                      </a:solidFill>
                      <a:latin typeface="Arial Black" panose="020B0604020202020204" pitchFamily="34" charset="0"/>
                    </a:defRPr>
                  </a:lvl4pPr>
                  <a:lvl5pPr marL="2057400" indent="-228600">
                    <a:defRPr sz="3200">
                      <a:solidFill>
                        <a:schemeClr val="tx1"/>
                      </a:solidFill>
                      <a:latin typeface="Arial Black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 Black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 Black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 Black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 Black" panose="020B0604020202020204" pitchFamily="34" charset="0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9232" name="Text Box 9">
                  <a:extLst>
                    <a:ext uri="{FF2B5EF4-FFF2-40B4-BE49-F238E27FC236}">
                      <a16:creationId xmlns:a16="http://schemas.microsoft.com/office/drawing/2014/main" id="{360DA584-FF06-0246-BEBF-1980C5B73E6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44" y="2832"/>
                  <a:ext cx="1226" cy="3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Arial Black" panose="020B0604020202020204" pitchFamily="34" charset="0"/>
                    </a:defRPr>
                  </a:lvl1pPr>
                  <a:lvl2pPr marL="742950" indent="-285750">
                    <a:defRPr sz="3200">
                      <a:solidFill>
                        <a:schemeClr val="tx1"/>
                      </a:solidFill>
                      <a:latin typeface="Arial Black" panose="020B0604020202020204" pitchFamily="34" charset="0"/>
                    </a:defRPr>
                  </a:lvl2pPr>
                  <a:lvl3pPr marL="1143000" indent="-228600">
                    <a:defRPr sz="3200">
                      <a:solidFill>
                        <a:schemeClr val="tx1"/>
                      </a:solidFill>
                      <a:latin typeface="Arial Black" panose="020B0604020202020204" pitchFamily="34" charset="0"/>
                    </a:defRPr>
                  </a:lvl3pPr>
                  <a:lvl4pPr marL="1600200" indent="-228600">
                    <a:defRPr sz="3200">
                      <a:solidFill>
                        <a:schemeClr val="tx1"/>
                      </a:solidFill>
                      <a:latin typeface="Arial Black" panose="020B0604020202020204" pitchFamily="34" charset="0"/>
                    </a:defRPr>
                  </a:lvl4pPr>
                  <a:lvl5pPr marL="2057400" indent="-228600">
                    <a:defRPr sz="3200">
                      <a:solidFill>
                        <a:schemeClr val="tx1"/>
                      </a:solidFill>
                      <a:latin typeface="Arial Black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 Black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 Black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 Black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 Black" panose="020B0604020202020204" pitchFamily="34" charset="0"/>
                    </a:defRPr>
                  </a:lvl9pPr>
                </a:lstStyle>
                <a:p>
                  <a:r>
                    <a:rPr lang="en-US" altLang="en-US"/>
                    <a:t>calcium</a:t>
                  </a:r>
                </a:p>
              </p:txBody>
            </p:sp>
          </p:grpSp>
          <p:grpSp>
            <p:nvGrpSpPr>
              <p:cNvPr id="9227" name="Group 14">
                <a:extLst>
                  <a:ext uri="{FF2B5EF4-FFF2-40B4-BE49-F238E27FC236}">
                    <a16:creationId xmlns:a16="http://schemas.microsoft.com/office/drawing/2014/main" id="{4AE28386-CC28-E745-9F34-774AFE82072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2" y="2496"/>
                <a:ext cx="2064" cy="816"/>
                <a:chOff x="912" y="2496"/>
                <a:chExt cx="2064" cy="816"/>
              </a:xfrm>
            </p:grpSpPr>
            <p:sp>
              <p:nvSpPr>
                <p:cNvPr id="9229" name="Oval 12">
                  <a:extLst>
                    <a:ext uri="{FF2B5EF4-FFF2-40B4-BE49-F238E27FC236}">
                      <a16:creationId xmlns:a16="http://schemas.microsoft.com/office/drawing/2014/main" id="{2F53FB7C-52FB-D244-A9C4-519153265E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2" y="2496"/>
                  <a:ext cx="2064" cy="81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3200">
                      <a:solidFill>
                        <a:schemeClr val="tx1"/>
                      </a:solidFill>
                      <a:latin typeface="Arial Black" panose="020B0604020202020204" pitchFamily="34" charset="0"/>
                    </a:defRPr>
                  </a:lvl1pPr>
                  <a:lvl2pPr marL="742950" indent="-285750">
                    <a:defRPr sz="3200">
                      <a:solidFill>
                        <a:schemeClr val="tx1"/>
                      </a:solidFill>
                      <a:latin typeface="Arial Black" panose="020B0604020202020204" pitchFamily="34" charset="0"/>
                    </a:defRPr>
                  </a:lvl2pPr>
                  <a:lvl3pPr marL="1143000" indent="-228600">
                    <a:defRPr sz="3200">
                      <a:solidFill>
                        <a:schemeClr val="tx1"/>
                      </a:solidFill>
                      <a:latin typeface="Arial Black" panose="020B0604020202020204" pitchFamily="34" charset="0"/>
                    </a:defRPr>
                  </a:lvl3pPr>
                  <a:lvl4pPr marL="1600200" indent="-228600">
                    <a:defRPr sz="3200">
                      <a:solidFill>
                        <a:schemeClr val="tx1"/>
                      </a:solidFill>
                      <a:latin typeface="Arial Black" panose="020B0604020202020204" pitchFamily="34" charset="0"/>
                    </a:defRPr>
                  </a:lvl4pPr>
                  <a:lvl5pPr marL="2057400" indent="-228600">
                    <a:defRPr sz="3200">
                      <a:solidFill>
                        <a:schemeClr val="tx1"/>
                      </a:solidFill>
                      <a:latin typeface="Arial Black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 Black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 Black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 Black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 Black" panose="020B0604020202020204" pitchFamily="34" charset="0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9230" name="Text Box 13">
                  <a:extLst>
                    <a:ext uri="{FF2B5EF4-FFF2-40B4-BE49-F238E27FC236}">
                      <a16:creationId xmlns:a16="http://schemas.microsoft.com/office/drawing/2014/main" id="{4170DC99-C9DF-7A47-89E1-977D26DB431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90" y="2707"/>
                  <a:ext cx="1764" cy="36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Arial Black" panose="020B0604020202020204" pitchFamily="34" charset="0"/>
                    </a:defRPr>
                  </a:lvl1pPr>
                  <a:lvl2pPr marL="742950" indent="-285750">
                    <a:defRPr sz="3200">
                      <a:solidFill>
                        <a:schemeClr val="tx1"/>
                      </a:solidFill>
                      <a:latin typeface="Arial Black" panose="020B0604020202020204" pitchFamily="34" charset="0"/>
                    </a:defRPr>
                  </a:lvl2pPr>
                  <a:lvl3pPr marL="1143000" indent="-228600">
                    <a:defRPr sz="3200">
                      <a:solidFill>
                        <a:schemeClr val="tx1"/>
                      </a:solidFill>
                      <a:latin typeface="Arial Black" panose="020B0604020202020204" pitchFamily="34" charset="0"/>
                    </a:defRPr>
                  </a:lvl3pPr>
                  <a:lvl4pPr marL="1600200" indent="-228600">
                    <a:defRPr sz="3200">
                      <a:solidFill>
                        <a:schemeClr val="tx1"/>
                      </a:solidFill>
                      <a:latin typeface="Arial Black" panose="020B0604020202020204" pitchFamily="34" charset="0"/>
                    </a:defRPr>
                  </a:lvl4pPr>
                  <a:lvl5pPr marL="2057400" indent="-228600">
                    <a:defRPr sz="3200">
                      <a:solidFill>
                        <a:schemeClr val="tx1"/>
                      </a:solidFill>
                      <a:latin typeface="Arial Black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 Black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 Black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 Black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 Black" panose="020B0604020202020204" pitchFamily="34" charset="0"/>
                    </a:defRPr>
                  </a:lvl9pPr>
                </a:lstStyle>
                <a:p>
                  <a:r>
                    <a:rPr lang="en-US" altLang="en-US"/>
                    <a:t>phosphorus</a:t>
                  </a:r>
                </a:p>
              </p:txBody>
            </p:sp>
          </p:grpSp>
          <p:sp>
            <p:nvSpPr>
              <p:cNvPr id="9228" name="Oval 16">
                <a:extLst>
                  <a:ext uri="{FF2B5EF4-FFF2-40B4-BE49-F238E27FC236}">
                    <a16:creationId xmlns:a16="http://schemas.microsoft.com/office/drawing/2014/main" id="{03A95E7C-B73D-3D45-B7F6-B449E495DA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0" y="2256"/>
                <a:ext cx="2160" cy="624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Arial Black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Arial Black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Arial Black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Arial Black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Arial Black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 Black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 Black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 Black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 Black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9225" name="Text Box 17">
              <a:extLst>
                <a:ext uri="{FF2B5EF4-FFF2-40B4-BE49-F238E27FC236}">
                  <a16:creationId xmlns:a16="http://schemas.microsoft.com/office/drawing/2014/main" id="{643E2995-3E49-164A-AA65-7C42B0A43F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8" y="3120"/>
              <a:ext cx="1438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9pPr>
            </a:lstStyle>
            <a:p>
              <a:r>
                <a:rPr lang="en-US" altLang="en-US"/>
                <a:t>vitamin D</a:t>
              </a:r>
            </a:p>
          </p:txBody>
        </p:sp>
      </p:grpSp>
      <p:sp>
        <p:nvSpPr>
          <p:cNvPr id="9223" name="Text Box 20">
            <a:extLst>
              <a:ext uri="{FF2B5EF4-FFF2-40B4-BE49-F238E27FC236}">
                <a16:creationId xmlns:a16="http://schemas.microsoft.com/office/drawing/2014/main" id="{D597948E-F058-E543-8409-ED37C6B27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3581400"/>
            <a:ext cx="5672138" cy="579438"/>
          </a:xfrm>
          <a:prstGeom prst="rect">
            <a:avLst/>
          </a:prstGeom>
          <a:solidFill>
            <a:srgbClr val="FF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r>
              <a:rPr lang="en-US" altLang="en-US"/>
              <a:t>Ossification depends on:</a:t>
            </a:r>
          </a:p>
        </p:txBody>
      </p:sp>
    </p:spTree>
    <p:extLst>
      <p:ext uri="{BB962C8B-B14F-4D97-AF65-F5344CB8AC3E}">
        <p14:creationId xmlns:p14="http://schemas.microsoft.com/office/powerpoint/2010/main" val="1879868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O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320520-C329-D744-B60C-D8F3A60BF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216" y="754912"/>
            <a:ext cx="8796365" cy="57415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F279A9-21A1-D149-BA35-6FDD84C33F56}"/>
              </a:ext>
            </a:extLst>
          </p:cNvPr>
          <p:cNvSpPr txBox="1"/>
          <p:nvPr/>
        </p:nvSpPr>
        <p:spPr>
          <a:xfrm>
            <a:off x="4444409" y="212651"/>
            <a:ext cx="27551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KOMPONEN GERAK </a:t>
            </a:r>
          </a:p>
        </p:txBody>
      </p:sp>
    </p:spTree>
    <p:extLst>
      <p:ext uri="{BB962C8B-B14F-4D97-AF65-F5344CB8AC3E}">
        <p14:creationId xmlns:p14="http://schemas.microsoft.com/office/powerpoint/2010/main" val="36971378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90D8EA92-5391-FF48-AACA-7F76942CC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16FA53-7DA7-B746-A10A-95D853653AD4}" type="slidenum">
              <a:rPr lang="en-US" altLang="en-US"/>
              <a:pPr>
                <a:defRPr/>
              </a:pPr>
              <a:t>40</a:t>
            </a:fld>
            <a:endParaRPr lang="en-US" altLang="en-US"/>
          </a:p>
        </p:txBody>
      </p:sp>
      <p:sp>
        <p:nvSpPr>
          <p:cNvPr id="10242" name="Rectangle 9">
            <a:extLst>
              <a:ext uri="{FF2B5EF4-FFF2-40B4-BE49-F238E27FC236}">
                <a16:creationId xmlns:a16="http://schemas.microsoft.com/office/drawing/2014/main" id="{5B0D1A96-E582-FD46-B87C-7D59817D080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>
                <a:solidFill>
                  <a:schemeClr val="bg1"/>
                </a:solidFill>
              </a:rPr>
              <a:t>Common Bone Categories</a:t>
            </a:r>
          </a:p>
        </p:txBody>
      </p:sp>
      <p:sp>
        <p:nvSpPr>
          <p:cNvPr id="10243" name="WordArt 2">
            <a:extLst>
              <a:ext uri="{FF2B5EF4-FFF2-40B4-BE49-F238E27FC236}">
                <a16:creationId xmlns:a16="http://schemas.microsoft.com/office/drawing/2014/main" id="{C516F589-3F51-354D-A8FD-D8FA615AFE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05201" y="228600"/>
            <a:ext cx="524827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ial Black" panose="020B0604020202020204" pitchFamily="34" charset="0"/>
              </a:rPr>
              <a:t>Structure &amp; Function</a:t>
            </a:r>
          </a:p>
        </p:txBody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6A73F6C7-C419-9E40-869D-4692CEE35E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990600"/>
            <a:ext cx="15621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r>
              <a:rPr lang="en-US" altLang="en-US" u="sng"/>
              <a:t>Bones</a:t>
            </a:r>
          </a:p>
        </p:txBody>
      </p:sp>
      <p:sp>
        <p:nvSpPr>
          <p:cNvPr id="10245" name="Text Box 4">
            <a:extLst>
              <a:ext uri="{FF2B5EF4-FFF2-40B4-BE49-F238E27FC236}">
                <a16:creationId xmlns:a16="http://schemas.microsoft.com/office/drawing/2014/main" id="{F0AD37E4-76AC-5040-9770-5DE5D0C780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1" y="1524000"/>
            <a:ext cx="78200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r>
              <a:rPr lang="en-US" altLang="en-US"/>
              <a:t>The adult skeleton has 206 bones.</a:t>
            </a: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A5A83F32-2955-F642-A695-80DBCD99B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1" y="2416176"/>
            <a:ext cx="6276975" cy="30464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371600" indent="-45720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r>
              <a:rPr lang="en-US" altLang="en-US"/>
              <a:t>Common Bone Categories 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altLang="en-US"/>
              <a:t>Long Bones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altLang="en-US"/>
              <a:t>Short bone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altLang="en-US"/>
              <a:t>Flat bone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altLang="en-US"/>
              <a:t>Irregular Bones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altLang="en-US"/>
              <a:t>Sesamoid bones</a:t>
            </a:r>
          </a:p>
        </p:txBody>
      </p:sp>
      <p:graphicFrame>
        <p:nvGraphicFramePr>
          <p:cNvPr id="10247" name="Object 8">
            <a:extLst>
              <a:ext uri="{FF2B5EF4-FFF2-40B4-BE49-F238E27FC236}">
                <a16:creationId xmlns:a16="http://schemas.microsoft.com/office/drawing/2014/main" id="{15E54AFC-DF79-A54B-85C3-9EB3CF2AA72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534400" y="2103438"/>
          <a:ext cx="990600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1" name="Clip" r:id="rId3" imgW="3670300" imgH="21018500" progId="MS_ClipArt_Gallery.5">
                  <p:embed/>
                </p:oleObj>
              </mc:Choice>
              <mc:Fallback>
                <p:oleObj name="Clip" r:id="rId3" imgW="3670300" imgH="21018500" progId="MS_ClipArt_Gallery.5">
                  <p:embed/>
                  <p:pic>
                    <p:nvPicPr>
                      <p:cNvPr id="10247" name="Object 8">
                        <a:extLst>
                          <a:ext uri="{FF2B5EF4-FFF2-40B4-BE49-F238E27FC236}">
                            <a16:creationId xmlns:a16="http://schemas.microsoft.com/office/drawing/2014/main" id="{15E54AFC-DF79-A54B-85C3-9EB3CF2AA72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34400" y="2103438"/>
                        <a:ext cx="990600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7662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5ADBB994-9C57-2A44-B881-1E674F4B8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09BEA3-E8CC-8440-9DBA-20A8AE26F182}" type="slidenum">
              <a:rPr lang="en-US" altLang="en-US"/>
              <a:pPr>
                <a:defRPr/>
              </a:pPr>
              <a:t>41</a:t>
            </a:fld>
            <a:endParaRPr lang="en-US" altLang="en-US"/>
          </a:p>
        </p:txBody>
      </p:sp>
      <p:sp>
        <p:nvSpPr>
          <p:cNvPr id="11266" name="Rectangle 6">
            <a:extLst>
              <a:ext uri="{FF2B5EF4-FFF2-40B4-BE49-F238E27FC236}">
                <a16:creationId xmlns:a16="http://schemas.microsoft.com/office/drawing/2014/main" id="{87B0631C-E404-C94A-92A7-0606E9F977F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>
                <a:solidFill>
                  <a:schemeClr val="bg1"/>
                </a:solidFill>
              </a:rPr>
              <a:t>Parts of Long Bones</a:t>
            </a:r>
          </a:p>
        </p:txBody>
      </p:sp>
      <p:sp>
        <p:nvSpPr>
          <p:cNvPr id="11267" name="WordArt 2">
            <a:extLst>
              <a:ext uri="{FF2B5EF4-FFF2-40B4-BE49-F238E27FC236}">
                <a16:creationId xmlns:a16="http://schemas.microsoft.com/office/drawing/2014/main" id="{96DC1447-381D-5D40-9A3E-4E64F301445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05201" y="228600"/>
            <a:ext cx="524827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 Black" panose="020B0604020202020204" pitchFamily="34" charset="0"/>
              </a:rPr>
              <a:t>Structure &amp; Function</a:t>
            </a:r>
          </a:p>
        </p:txBody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FEBEC8D4-D794-AA4C-8FBE-1DEA37A89B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914400"/>
            <a:ext cx="15621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r>
              <a:rPr lang="en-US" altLang="en-US" u="sng"/>
              <a:t>Bones</a:t>
            </a:r>
          </a:p>
        </p:txBody>
      </p:sp>
      <p:sp>
        <p:nvSpPr>
          <p:cNvPr id="11269" name="Text Box 4">
            <a:extLst>
              <a:ext uri="{FF2B5EF4-FFF2-40B4-BE49-F238E27FC236}">
                <a16:creationId xmlns:a16="http://schemas.microsoft.com/office/drawing/2014/main" id="{EFA8D826-A5E9-C548-A242-93E03697AB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6900" y="1954213"/>
            <a:ext cx="8496300" cy="3784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r>
              <a:rPr lang="en-US" altLang="en-US" sz="2400"/>
              <a:t>Parts of long bones:</a:t>
            </a:r>
          </a:p>
          <a:p>
            <a:endParaRPr lang="en-US" altLang="en-US" sz="2400"/>
          </a:p>
          <a:p>
            <a:pPr>
              <a:buFontTx/>
              <a:buChar char="•"/>
            </a:pPr>
            <a:r>
              <a:rPr lang="en-US" altLang="en-US" sz="2400"/>
              <a:t>The shaft is the longest portion also called the </a:t>
            </a:r>
            <a:r>
              <a:rPr lang="en-US" altLang="en-US" sz="2400">
                <a:solidFill>
                  <a:srgbClr val="0000CC"/>
                </a:solidFill>
              </a:rPr>
              <a:t>diaphysis</a:t>
            </a:r>
            <a:r>
              <a:rPr lang="en-US" altLang="en-US" sz="2400"/>
              <a:t>.</a:t>
            </a:r>
          </a:p>
          <a:p>
            <a:pPr>
              <a:buFontTx/>
              <a:buChar char="•"/>
            </a:pPr>
            <a:endParaRPr lang="en-US" altLang="en-US" sz="2400"/>
          </a:p>
          <a:p>
            <a:pPr>
              <a:buFontTx/>
              <a:buChar char="•"/>
            </a:pPr>
            <a:r>
              <a:rPr lang="en-US" altLang="en-US" sz="2400"/>
              <a:t>The ends are called the </a:t>
            </a:r>
            <a:r>
              <a:rPr lang="en-US" altLang="en-US" sz="2400">
                <a:solidFill>
                  <a:srgbClr val="0000CC"/>
                </a:solidFill>
              </a:rPr>
              <a:t>epiphysis</a:t>
            </a:r>
            <a:r>
              <a:rPr lang="en-US" altLang="en-US" sz="2400"/>
              <a:t>.</a:t>
            </a:r>
          </a:p>
          <a:p>
            <a:pPr>
              <a:buFontTx/>
              <a:buChar char="•"/>
            </a:pPr>
            <a:endParaRPr lang="en-US" altLang="en-US" sz="2400"/>
          </a:p>
          <a:p>
            <a:pPr>
              <a:buFontTx/>
              <a:buChar char="•"/>
            </a:pPr>
            <a:r>
              <a:rPr lang="en-US" altLang="en-US" sz="2400"/>
              <a:t>Space between the epiphyses and the diaphysis is called the </a:t>
            </a:r>
            <a:r>
              <a:rPr lang="en-US" altLang="en-US" sz="2400">
                <a:solidFill>
                  <a:srgbClr val="0000CC"/>
                </a:solidFill>
              </a:rPr>
              <a:t>metaphysis</a:t>
            </a:r>
            <a:r>
              <a:rPr lang="en-US" altLang="en-US" sz="2400"/>
              <a:t>.</a:t>
            </a:r>
          </a:p>
          <a:p>
            <a:endParaRPr lang="en-US" altLang="en-US" sz="2400"/>
          </a:p>
        </p:txBody>
      </p:sp>
    </p:spTree>
    <p:extLst>
      <p:ext uri="{BB962C8B-B14F-4D97-AF65-F5344CB8AC3E}">
        <p14:creationId xmlns:p14="http://schemas.microsoft.com/office/powerpoint/2010/main" val="531963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3">
            <a:extLst>
              <a:ext uri="{FF2B5EF4-FFF2-40B4-BE49-F238E27FC236}">
                <a16:creationId xmlns:a16="http://schemas.microsoft.com/office/drawing/2014/main" id="{ACD87768-FA70-5044-BE37-A66E6A5DD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5D1B46-AD78-0743-9305-621D26491C7C}" type="slidenum">
              <a:rPr lang="en-US" altLang="en-US"/>
              <a:pPr>
                <a:defRPr/>
              </a:pPr>
              <a:t>42</a:t>
            </a:fld>
            <a:endParaRPr lang="en-US" altLang="en-US"/>
          </a:p>
        </p:txBody>
      </p:sp>
      <p:sp>
        <p:nvSpPr>
          <p:cNvPr id="12290" name="Rectangle 9">
            <a:extLst>
              <a:ext uri="{FF2B5EF4-FFF2-40B4-BE49-F238E27FC236}">
                <a16:creationId xmlns:a16="http://schemas.microsoft.com/office/drawing/2014/main" id="{7B8E31A1-B339-F247-B26F-6DA3C5F7054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>
                <a:solidFill>
                  <a:schemeClr val="bg1"/>
                </a:solidFill>
              </a:rPr>
              <a:t>Parts of Long Bones Part 2 </a:t>
            </a:r>
          </a:p>
        </p:txBody>
      </p:sp>
      <p:sp>
        <p:nvSpPr>
          <p:cNvPr id="12291" name="Text Box 5">
            <a:extLst>
              <a:ext uri="{FF2B5EF4-FFF2-40B4-BE49-F238E27FC236}">
                <a16:creationId xmlns:a16="http://schemas.microsoft.com/office/drawing/2014/main" id="{7C3C4C03-592A-054A-87A7-F62EE262BF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6525" y="5287964"/>
            <a:ext cx="1841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296" name="Text Box 8">
            <a:extLst>
              <a:ext uri="{FF2B5EF4-FFF2-40B4-BE49-F238E27FC236}">
                <a16:creationId xmlns:a16="http://schemas.microsoft.com/office/drawing/2014/main" id="{1B0CB1A8-D273-3447-A742-9E4C09F8D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7651" y="3336926"/>
            <a:ext cx="3890963" cy="203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>
              <a:buFontTx/>
              <a:buChar char="•"/>
            </a:pPr>
            <a:r>
              <a:rPr lang="en-US" altLang="en-US" sz="1400">
                <a:solidFill>
                  <a:srgbClr val="0000CC"/>
                </a:solidFill>
              </a:rPr>
              <a:t>Articular cartilage</a:t>
            </a:r>
            <a:r>
              <a:rPr lang="en-US" altLang="en-US" sz="1400"/>
              <a:t> is a thin flexible substance that provides protection at movable points.</a:t>
            </a:r>
          </a:p>
          <a:p>
            <a:pPr>
              <a:buFontTx/>
              <a:buChar char="•"/>
            </a:pPr>
            <a:endParaRPr lang="en-US" altLang="en-US" sz="1400"/>
          </a:p>
          <a:p>
            <a:pPr>
              <a:buFontTx/>
              <a:buChar char="•"/>
            </a:pPr>
            <a:r>
              <a:rPr lang="en-US" altLang="en-US" sz="1400">
                <a:solidFill>
                  <a:srgbClr val="0000CC"/>
                </a:solidFill>
              </a:rPr>
              <a:t>Medullary cavity</a:t>
            </a:r>
            <a:r>
              <a:rPr lang="en-US" altLang="en-US" sz="1400"/>
              <a:t> contains yellow bone marrow.</a:t>
            </a:r>
          </a:p>
          <a:p>
            <a:pPr>
              <a:buFontTx/>
              <a:buChar char="•"/>
            </a:pPr>
            <a:endParaRPr lang="en-US" altLang="en-US" sz="1400"/>
          </a:p>
          <a:p>
            <a:pPr>
              <a:buFontTx/>
              <a:buChar char="•"/>
            </a:pPr>
            <a:r>
              <a:rPr lang="en-US" altLang="en-US" sz="1400"/>
              <a:t>Red bone marrow is found in infant bones and the flat bones of adults.</a:t>
            </a:r>
          </a:p>
        </p:txBody>
      </p:sp>
      <p:sp>
        <p:nvSpPr>
          <p:cNvPr id="12293" name="Text Box 4">
            <a:extLst>
              <a:ext uri="{FF2B5EF4-FFF2-40B4-BE49-F238E27FC236}">
                <a16:creationId xmlns:a16="http://schemas.microsoft.com/office/drawing/2014/main" id="{228A5B6F-DE4D-CA4F-9A0B-54F541F662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700" y="423864"/>
            <a:ext cx="471680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r>
              <a:rPr lang="en-US" altLang="en-US" u="sng"/>
              <a:t>Parts of a long bone</a:t>
            </a:r>
            <a:endParaRPr lang="en-US" altLang="en-US"/>
          </a:p>
        </p:txBody>
      </p:sp>
      <p:sp>
        <p:nvSpPr>
          <p:cNvPr id="12294" name="Rectangle 24">
            <a:extLst>
              <a:ext uri="{FF2B5EF4-FFF2-40B4-BE49-F238E27FC236}">
                <a16:creationId xmlns:a16="http://schemas.microsoft.com/office/drawing/2014/main" id="{7F7954EF-A6B5-3E42-A4E5-C50D32D682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3505200"/>
            <a:ext cx="9144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12295" name="Group 31">
            <a:extLst>
              <a:ext uri="{FF2B5EF4-FFF2-40B4-BE49-F238E27FC236}">
                <a16:creationId xmlns:a16="http://schemas.microsoft.com/office/drawing/2014/main" id="{F783EB66-413F-6A4F-9ABA-0AB2D7A580DA}"/>
              </a:ext>
            </a:extLst>
          </p:cNvPr>
          <p:cNvGrpSpPr>
            <a:grpSpLocks/>
          </p:cNvGrpSpPr>
          <p:nvPr/>
        </p:nvGrpSpPr>
        <p:grpSpPr bwMode="auto">
          <a:xfrm>
            <a:off x="1689101" y="1006475"/>
            <a:ext cx="5027613" cy="6096000"/>
            <a:chOff x="2737" y="124"/>
            <a:chExt cx="3167" cy="4196"/>
          </a:xfrm>
        </p:grpSpPr>
        <p:pic>
          <p:nvPicPr>
            <p:cNvPr id="2" name="Picture 10" descr="E:\chap 5\C-05-02.tif">
              <a:extLst>
                <a:ext uri="{FF2B5EF4-FFF2-40B4-BE49-F238E27FC236}">
                  <a16:creationId xmlns:a16="http://schemas.microsoft.com/office/drawing/2014/main" id="{190320A0-DA0E-7349-A96D-0AA63850A0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" y="240"/>
              <a:ext cx="2304" cy="4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7" name="Text Box 11">
              <a:extLst>
                <a:ext uri="{FF2B5EF4-FFF2-40B4-BE49-F238E27FC236}">
                  <a16:creationId xmlns:a16="http://schemas.microsoft.com/office/drawing/2014/main" id="{F4C2AFA4-1F84-C542-8C47-29A62ED876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36" y="4032"/>
              <a:ext cx="672" cy="2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600"/>
                <a:t>Femur</a:t>
              </a:r>
            </a:p>
          </p:txBody>
        </p:sp>
        <p:sp>
          <p:nvSpPr>
            <p:cNvPr id="12298" name="Text Box 12">
              <a:extLst>
                <a:ext uri="{FF2B5EF4-FFF2-40B4-BE49-F238E27FC236}">
                  <a16:creationId xmlns:a16="http://schemas.microsoft.com/office/drawing/2014/main" id="{36B96706-D0B7-A74B-91FD-C4B4EC8F11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96" y="3648"/>
              <a:ext cx="1008" cy="4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600"/>
                <a:t>Distal epiphysis</a:t>
              </a:r>
            </a:p>
          </p:txBody>
        </p:sp>
        <p:sp>
          <p:nvSpPr>
            <p:cNvPr id="12299" name="Text Box 13">
              <a:extLst>
                <a:ext uri="{FF2B5EF4-FFF2-40B4-BE49-F238E27FC236}">
                  <a16:creationId xmlns:a16="http://schemas.microsoft.com/office/drawing/2014/main" id="{3CFBD763-3E73-B84C-AB56-507BB34E9C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96" y="2208"/>
              <a:ext cx="1008" cy="2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600"/>
                <a:t>Diaphysis</a:t>
              </a:r>
            </a:p>
          </p:txBody>
        </p:sp>
        <p:sp>
          <p:nvSpPr>
            <p:cNvPr id="12300" name="Text Box 14">
              <a:extLst>
                <a:ext uri="{FF2B5EF4-FFF2-40B4-BE49-F238E27FC236}">
                  <a16:creationId xmlns:a16="http://schemas.microsoft.com/office/drawing/2014/main" id="{306E1BDA-EA8C-1A49-A040-1EAAECA168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96" y="672"/>
              <a:ext cx="1008" cy="4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600"/>
                <a:t>Proximal epiphysis</a:t>
              </a:r>
            </a:p>
          </p:txBody>
        </p:sp>
        <p:sp>
          <p:nvSpPr>
            <p:cNvPr id="12301" name="Text Box 15">
              <a:extLst>
                <a:ext uri="{FF2B5EF4-FFF2-40B4-BE49-F238E27FC236}">
                  <a16:creationId xmlns:a16="http://schemas.microsoft.com/office/drawing/2014/main" id="{515B4D47-9682-4C49-B5A1-55749F8D7D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6" y="288"/>
              <a:ext cx="1392" cy="2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600"/>
                <a:t>Epiphyseal disks</a:t>
              </a:r>
            </a:p>
          </p:txBody>
        </p:sp>
        <p:sp>
          <p:nvSpPr>
            <p:cNvPr id="12302" name="Text Box 16">
              <a:extLst>
                <a:ext uri="{FF2B5EF4-FFF2-40B4-BE49-F238E27FC236}">
                  <a16:creationId xmlns:a16="http://schemas.microsoft.com/office/drawing/2014/main" id="{2410D768-C2CB-084A-9777-6CD9C48E0D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80" y="124"/>
              <a:ext cx="1392" cy="2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600"/>
                <a:t>Spongy bone</a:t>
              </a:r>
            </a:p>
          </p:txBody>
        </p:sp>
        <p:sp>
          <p:nvSpPr>
            <p:cNvPr id="12303" name="Text Box 17">
              <a:extLst>
                <a:ext uri="{FF2B5EF4-FFF2-40B4-BE49-F238E27FC236}">
                  <a16:creationId xmlns:a16="http://schemas.microsoft.com/office/drawing/2014/main" id="{A6AAB314-0A8F-1343-A08F-DC577AF923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6" y="162"/>
              <a:ext cx="864" cy="4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600"/>
                <a:t>Articular cartilage</a:t>
              </a:r>
            </a:p>
          </p:txBody>
        </p:sp>
        <p:sp>
          <p:nvSpPr>
            <p:cNvPr id="12304" name="Rectangle 19">
              <a:extLst>
                <a:ext uri="{FF2B5EF4-FFF2-40B4-BE49-F238E27FC236}">
                  <a16:creationId xmlns:a16="http://schemas.microsoft.com/office/drawing/2014/main" id="{9F79D8A3-FF3A-FB47-8D22-C3B178749C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912"/>
              <a:ext cx="432" cy="3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05" name="Rectangle 20">
              <a:extLst>
                <a:ext uri="{FF2B5EF4-FFF2-40B4-BE49-F238E27FC236}">
                  <a16:creationId xmlns:a16="http://schemas.microsoft.com/office/drawing/2014/main" id="{91C846F3-7547-D04B-8EF1-F8ECE9DAC9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056"/>
              <a:ext cx="336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06" name="Text Box 18">
              <a:extLst>
                <a:ext uri="{FF2B5EF4-FFF2-40B4-BE49-F238E27FC236}">
                  <a16:creationId xmlns:a16="http://schemas.microsoft.com/office/drawing/2014/main" id="{1E1ACF86-273A-094C-B13B-C59EC5B0B3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7" y="697"/>
              <a:ext cx="1056" cy="5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600"/>
                <a:t>Space containing red marrow</a:t>
              </a:r>
            </a:p>
          </p:txBody>
        </p:sp>
        <p:sp>
          <p:nvSpPr>
            <p:cNvPr id="12307" name="Rectangle 22">
              <a:extLst>
                <a:ext uri="{FF2B5EF4-FFF2-40B4-BE49-F238E27FC236}">
                  <a16:creationId xmlns:a16="http://schemas.microsoft.com/office/drawing/2014/main" id="{34B1FA80-E5D1-1945-9FA7-9C9046DAF1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1488"/>
              <a:ext cx="576" cy="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08" name="Rectangle 23">
              <a:extLst>
                <a:ext uri="{FF2B5EF4-FFF2-40B4-BE49-F238E27FC236}">
                  <a16:creationId xmlns:a16="http://schemas.microsoft.com/office/drawing/2014/main" id="{555706BD-952C-7D45-B833-F49764E031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1584"/>
              <a:ext cx="576" cy="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09" name="Rectangle 25">
              <a:extLst>
                <a:ext uri="{FF2B5EF4-FFF2-40B4-BE49-F238E27FC236}">
                  <a16:creationId xmlns:a16="http://schemas.microsoft.com/office/drawing/2014/main" id="{C40DBEA2-CF70-E14E-B406-9FFD2A1AF4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2" y="1824"/>
              <a:ext cx="672" cy="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10" name="Text Box 21">
              <a:extLst>
                <a:ext uri="{FF2B5EF4-FFF2-40B4-BE49-F238E27FC236}">
                  <a16:creationId xmlns:a16="http://schemas.microsoft.com/office/drawing/2014/main" id="{534CA362-9E57-BC42-AB72-6C2589C406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3" y="1342"/>
              <a:ext cx="768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600"/>
                <a:t>Compact bone</a:t>
              </a:r>
            </a:p>
          </p:txBody>
        </p:sp>
        <p:sp>
          <p:nvSpPr>
            <p:cNvPr id="12311" name="Text Box 26">
              <a:extLst>
                <a:ext uri="{FF2B5EF4-FFF2-40B4-BE49-F238E27FC236}">
                  <a16:creationId xmlns:a16="http://schemas.microsoft.com/office/drawing/2014/main" id="{15D12396-9B0F-FD46-BA5A-D5F567DAE1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11" y="1680"/>
              <a:ext cx="816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600"/>
                <a:t>Medullary cavity</a:t>
              </a:r>
            </a:p>
          </p:txBody>
        </p:sp>
        <p:sp>
          <p:nvSpPr>
            <p:cNvPr id="12312" name="Rectangle 29">
              <a:extLst>
                <a:ext uri="{FF2B5EF4-FFF2-40B4-BE49-F238E27FC236}">
                  <a16:creationId xmlns:a16="http://schemas.microsoft.com/office/drawing/2014/main" id="{11DAF97C-EAE1-8744-9049-DB9E26A062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112"/>
              <a:ext cx="432" cy="5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13" name="Rectangle 30">
              <a:extLst>
                <a:ext uri="{FF2B5EF4-FFF2-40B4-BE49-F238E27FC236}">
                  <a16:creationId xmlns:a16="http://schemas.microsoft.com/office/drawing/2014/main" id="{524ED654-2AEB-5240-B6A2-DF28871ED3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" y="2256"/>
              <a:ext cx="336" cy="3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14" name="Text Box 27">
              <a:extLst>
                <a:ext uri="{FF2B5EF4-FFF2-40B4-BE49-F238E27FC236}">
                  <a16:creationId xmlns:a16="http://schemas.microsoft.com/office/drawing/2014/main" id="{67EF791A-E79F-A14E-8792-F4D222D686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65" y="2023"/>
              <a:ext cx="816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600"/>
                <a:t>Yellow marrow</a:t>
              </a:r>
            </a:p>
          </p:txBody>
        </p:sp>
        <p:sp>
          <p:nvSpPr>
            <p:cNvPr id="12315" name="Text Box 28">
              <a:extLst>
                <a:ext uri="{FF2B5EF4-FFF2-40B4-BE49-F238E27FC236}">
                  <a16:creationId xmlns:a16="http://schemas.microsoft.com/office/drawing/2014/main" id="{7333A57C-4AC0-F34C-BC7C-4DE8D0E1D9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85" y="2380"/>
              <a:ext cx="912" cy="2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600"/>
                <a:t>Periosteum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1797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2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2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6" grpId="0" build="p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2D7E06A1-B783-9647-A9FE-527AD491F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F48542-5F88-AD41-BCBE-FACF90FD3E55}" type="slidenum">
              <a:rPr lang="en-US" altLang="en-US"/>
              <a:pPr>
                <a:defRPr/>
              </a:pPr>
              <a:t>43</a:t>
            </a:fld>
            <a:endParaRPr lang="en-US" altLang="en-US"/>
          </a:p>
        </p:txBody>
      </p:sp>
      <p:sp>
        <p:nvSpPr>
          <p:cNvPr id="13314" name="Rectangle 36">
            <a:extLst>
              <a:ext uri="{FF2B5EF4-FFF2-40B4-BE49-F238E27FC236}">
                <a16:creationId xmlns:a16="http://schemas.microsoft.com/office/drawing/2014/main" id="{82C8CACC-7835-934F-980E-FEF35ADE793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>
                <a:solidFill>
                  <a:schemeClr val="bg1"/>
                </a:solidFill>
              </a:rPr>
              <a:t>Cranial Bones</a:t>
            </a:r>
          </a:p>
        </p:txBody>
      </p:sp>
      <p:sp>
        <p:nvSpPr>
          <p:cNvPr id="13315" name="Text Box 3">
            <a:extLst>
              <a:ext uri="{FF2B5EF4-FFF2-40B4-BE49-F238E27FC236}">
                <a16:creationId xmlns:a16="http://schemas.microsoft.com/office/drawing/2014/main" id="{A778DFB7-CA95-E94E-9D87-4C73FB0CE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876" y="577850"/>
            <a:ext cx="3529013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r>
              <a:rPr lang="en-US" altLang="en-US"/>
              <a:t>Cranial Bones</a:t>
            </a:r>
          </a:p>
        </p:txBody>
      </p:sp>
      <p:pic>
        <p:nvPicPr>
          <p:cNvPr id="13316" name="Picture 1">
            <a:extLst>
              <a:ext uri="{FF2B5EF4-FFF2-40B4-BE49-F238E27FC236}">
                <a16:creationId xmlns:a16="http://schemas.microsoft.com/office/drawing/2014/main" id="{50CBF5B1-BA6D-B947-ADF8-DF2224605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5" y="1720851"/>
            <a:ext cx="8027988" cy="498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6922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6E9AB93A-E18E-244D-8393-6BB2F1978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B5590E-4B5F-694C-A5B4-319F645A849F}" type="slidenum">
              <a:rPr lang="en-US" altLang="en-US"/>
              <a:pPr>
                <a:defRPr/>
              </a:pPr>
              <a:t>44</a:t>
            </a:fld>
            <a:endParaRPr lang="en-US" altLang="en-US"/>
          </a:p>
        </p:txBody>
      </p:sp>
      <p:pic>
        <p:nvPicPr>
          <p:cNvPr id="14338" name="Picture 9" descr="E:\chap 5\C-05-04_right_only.tif">
            <a:extLst>
              <a:ext uri="{FF2B5EF4-FFF2-40B4-BE49-F238E27FC236}">
                <a16:creationId xmlns:a16="http://schemas.microsoft.com/office/drawing/2014/main" id="{A2F6F5EF-DF1C-C644-B769-BD06270F1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47800"/>
            <a:ext cx="469265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8">
            <a:extLst>
              <a:ext uri="{FF2B5EF4-FFF2-40B4-BE49-F238E27FC236}">
                <a16:creationId xmlns:a16="http://schemas.microsoft.com/office/drawing/2014/main" id="{F7399ABF-B964-6844-909F-6B3AD6BAA4C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>
                <a:solidFill>
                  <a:schemeClr val="bg1"/>
                </a:solidFill>
              </a:rPr>
              <a:t>Sinuses</a:t>
            </a:r>
          </a:p>
        </p:txBody>
      </p:sp>
      <p:sp>
        <p:nvSpPr>
          <p:cNvPr id="14340" name="Text Box 3">
            <a:extLst>
              <a:ext uri="{FF2B5EF4-FFF2-40B4-BE49-F238E27FC236}">
                <a16:creationId xmlns:a16="http://schemas.microsoft.com/office/drawing/2014/main" id="{D7B19612-EE7D-3846-B6B4-DF1E3EF91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7550" y="661988"/>
            <a:ext cx="84582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r>
              <a:rPr lang="en-US" altLang="en-US"/>
              <a:t>Sinuses are cavities that reduce the weight of a bone.</a:t>
            </a:r>
          </a:p>
        </p:txBody>
      </p:sp>
      <p:grpSp>
        <p:nvGrpSpPr>
          <p:cNvPr id="14341" name="Group 15">
            <a:extLst>
              <a:ext uri="{FF2B5EF4-FFF2-40B4-BE49-F238E27FC236}">
                <a16:creationId xmlns:a16="http://schemas.microsoft.com/office/drawing/2014/main" id="{558AA6C8-5EB7-6E44-832C-5E583E4D531D}"/>
              </a:ext>
            </a:extLst>
          </p:cNvPr>
          <p:cNvGrpSpPr>
            <a:grpSpLocks/>
          </p:cNvGrpSpPr>
          <p:nvPr/>
        </p:nvGrpSpPr>
        <p:grpSpPr bwMode="auto">
          <a:xfrm>
            <a:off x="5105401" y="2362201"/>
            <a:ext cx="5091113" cy="3560763"/>
            <a:chOff x="2256" y="1488"/>
            <a:chExt cx="3207" cy="2243"/>
          </a:xfrm>
        </p:grpSpPr>
        <p:sp>
          <p:nvSpPr>
            <p:cNvPr id="14342" name="Rectangle 10">
              <a:extLst>
                <a:ext uri="{FF2B5EF4-FFF2-40B4-BE49-F238E27FC236}">
                  <a16:creationId xmlns:a16="http://schemas.microsoft.com/office/drawing/2014/main" id="{44DB03FC-7659-7044-9590-54707B09AD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1920"/>
              <a:ext cx="576" cy="17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343" name="Text Box 5">
              <a:extLst>
                <a:ext uri="{FF2B5EF4-FFF2-40B4-BE49-F238E27FC236}">
                  <a16:creationId xmlns:a16="http://schemas.microsoft.com/office/drawing/2014/main" id="{656A2277-3FF0-7942-B720-DC149C444A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6" y="1488"/>
              <a:ext cx="2727" cy="2243"/>
            </a:xfrm>
            <a:prstGeom prst="rect">
              <a:avLst/>
            </a:prstGeom>
            <a:solidFill>
              <a:srgbClr val="CCCCFF"/>
            </a:solidFill>
            <a:ln w="57150">
              <a:solidFill>
                <a:srgbClr val="0000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r>
                <a:rPr lang="en-US" altLang="en-US"/>
                <a:t>Frontal sinuses</a:t>
              </a:r>
            </a:p>
            <a:p>
              <a:pPr>
                <a:buFontTx/>
                <a:buChar char="•"/>
              </a:pPr>
              <a:endParaRPr lang="en-US" altLang="en-US"/>
            </a:p>
            <a:p>
              <a:pPr>
                <a:buFontTx/>
                <a:buChar char="•"/>
              </a:pPr>
              <a:r>
                <a:rPr lang="en-US" altLang="en-US"/>
                <a:t>Ethmoid sinuses</a:t>
              </a:r>
            </a:p>
            <a:p>
              <a:pPr>
                <a:buFontTx/>
                <a:buChar char="•"/>
              </a:pPr>
              <a:endParaRPr lang="en-US" altLang="en-US"/>
            </a:p>
            <a:p>
              <a:pPr>
                <a:buFontTx/>
                <a:buChar char="•"/>
              </a:pPr>
              <a:r>
                <a:rPr lang="en-US" altLang="en-US"/>
                <a:t>Maxillary sinuses</a:t>
              </a:r>
            </a:p>
            <a:p>
              <a:pPr>
                <a:buFontTx/>
                <a:buChar char="•"/>
              </a:pPr>
              <a:endParaRPr lang="en-US" altLang="en-US"/>
            </a:p>
            <a:p>
              <a:pPr>
                <a:buFontTx/>
                <a:buChar char="•"/>
              </a:pPr>
              <a:r>
                <a:rPr lang="en-US" altLang="en-US"/>
                <a:t>Sphenoid sinuses</a:t>
              </a:r>
            </a:p>
          </p:txBody>
        </p:sp>
        <p:sp>
          <p:nvSpPr>
            <p:cNvPr id="14344" name="Line 11">
              <a:extLst>
                <a:ext uri="{FF2B5EF4-FFF2-40B4-BE49-F238E27FC236}">
                  <a16:creationId xmlns:a16="http://schemas.microsoft.com/office/drawing/2014/main" id="{8A41A740-7DB2-9446-B28C-280E78EB1A0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04" y="1680"/>
              <a:ext cx="528" cy="528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5" name="Line 12">
              <a:extLst>
                <a:ext uri="{FF2B5EF4-FFF2-40B4-BE49-F238E27FC236}">
                  <a16:creationId xmlns:a16="http://schemas.microsoft.com/office/drawing/2014/main" id="{68B5B8ED-6330-8F4F-A59B-2579F2681D1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45551" flipH="1">
              <a:off x="2304" y="2304"/>
              <a:ext cx="528" cy="19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6" name="Line 13">
              <a:extLst>
                <a:ext uri="{FF2B5EF4-FFF2-40B4-BE49-F238E27FC236}">
                  <a16:creationId xmlns:a16="http://schemas.microsoft.com/office/drawing/2014/main" id="{5D6C8773-23CD-D041-9A71-84EA0E6FEC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256" y="2832"/>
              <a:ext cx="576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7" name="Line 14">
              <a:extLst>
                <a:ext uri="{FF2B5EF4-FFF2-40B4-BE49-F238E27FC236}">
                  <a16:creationId xmlns:a16="http://schemas.microsoft.com/office/drawing/2014/main" id="{659AFE8B-07C7-FE4C-A3E9-AD2205AA7A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256" y="3168"/>
              <a:ext cx="576" cy="33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191563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EED206BB-6916-A34F-A4D9-21784D659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AF0098-EE18-A343-AFEA-51B7920AD2FD}" type="slidenum">
              <a:rPr lang="en-US" altLang="en-US"/>
              <a:pPr>
                <a:defRPr/>
              </a:pPr>
              <a:t>45</a:t>
            </a:fld>
            <a:endParaRPr lang="en-US" altLang="en-US"/>
          </a:p>
        </p:txBody>
      </p:sp>
      <p:sp>
        <p:nvSpPr>
          <p:cNvPr id="15362" name="Rectangle 8">
            <a:extLst>
              <a:ext uri="{FF2B5EF4-FFF2-40B4-BE49-F238E27FC236}">
                <a16:creationId xmlns:a16="http://schemas.microsoft.com/office/drawing/2014/main" id="{73AE00AA-28A1-5649-B11D-6A76E65A1DC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>
                <a:solidFill>
                  <a:schemeClr val="bg1"/>
                </a:solidFill>
              </a:rPr>
              <a:t>Facial Bones</a:t>
            </a:r>
          </a:p>
        </p:txBody>
      </p:sp>
      <p:sp>
        <p:nvSpPr>
          <p:cNvPr id="15363" name="Text Box 3">
            <a:extLst>
              <a:ext uri="{FF2B5EF4-FFF2-40B4-BE49-F238E27FC236}">
                <a16:creationId xmlns:a16="http://schemas.microsoft.com/office/drawing/2014/main" id="{5D87B4C0-61E9-AD44-9F3F-27ABF65EF0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1" y="609601"/>
            <a:ext cx="3070649" cy="584775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r>
              <a:rPr lang="en-US" altLang="en-US"/>
              <a:t>Facial Bones</a:t>
            </a:r>
          </a:p>
        </p:txBody>
      </p:sp>
      <p:grpSp>
        <p:nvGrpSpPr>
          <p:cNvPr id="15364" name="Group 13">
            <a:extLst>
              <a:ext uri="{FF2B5EF4-FFF2-40B4-BE49-F238E27FC236}">
                <a16:creationId xmlns:a16="http://schemas.microsoft.com/office/drawing/2014/main" id="{F8499D99-6652-4048-B60B-688A0D6F5CFA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1762126"/>
            <a:ext cx="9067800" cy="5095875"/>
            <a:chOff x="144" y="1110"/>
            <a:chExt cx="5712" cy="3210"/>
          </a:xfrm>
        </p:grpSpPr>
        <p:pic>
          <p:nvPicPr>
            <p:cNvPr id="15365" name="Picture 9" descr="E:\chap 5\C-05-05.tif">
              <a:extLst>
                <a:ext uri="{FF2B5EF4-FFF2-40B4-BE49-F238E27FC236}">
                  <a16:creationId xmlns:a16="http://schemas.microsoft.com/office/drawing/2014/main" id="{21359A1B-D57A-1B4C-A03E-C732E1002A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" y="1110"/>
              <a:ext cx="3408" cy="3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6" name="Rectangle 10">
              <a:extLst>
                <a:ext uri="{FF2B5EF4-FFF2-40B4-BE49-F238E27FC236}">
                  <a16:creationId xmlns:a16="http://schemas.microsoft.com/office/drawing/2014/main" id="{F119BEAF-EE09-E74B-B0D5-DD0C245EF2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2784"/>
              <a:ext cx="864" cy="4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67" name="Text Box 5">
              <a:extLst>
                <a:ext uri="{FF2B5EF4-FFF2-40B4-BE49-F238E27FC236}">
                  <a16:creationId xmlns:a16="http://schemas.microsoft.com/office/drawing/2014/main" id="{F85AEC9C-9E7A-0549-98A6-D6F4D8FE38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88" y="2171"/>
              <a:ext cx="1968" cy="8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9pPr>
            </a:lstStyle>
            <a:p>
              <a:pPr>
                <a:lnSpc>
                  <a:spcPct val="115000"/>
                </a:lnSpc>
                <a:buFontTx/>
                <a:buChar char="•"/>
              </a:pPr>
              <a:r>
                <a:rPr lang="en-US" altLang="en-US" sz="2400"/>
                <a:t>Lacrimal bone</a:t>
              </a:r>
            </a:p>
            <a:p>
              <a:pPr>
                <a:lnSpc>
                  <a:spcPct val="115000"/>
                </a:lnSpc>
                <a:buFontTx/>
                <a:buChar char="•"/>
              </a:pPr>
              <a:r>
                <a:rPr lang="en-US" altLang="en-US" sz="2400"/>
                <a:t>Ethmoid bone</a:t>
              </a:r>
            </a:p>
            <a:p>
              <a:pPr>
                <a:lnSpc>
                  <a:spcPct val="115000"/>
                </a:lnSpc>
                <a:buFontTx/>
                <a:buChar char="•"/>
              </a:pPr>
              <a:r>
                <a:rPr lang="en-US" altLang="en-US" sz="2400"/>
                <a:t>Nasal bones</a:t>
              </a:r>
            </a:p>
          </p:txBody>
        </p:sp>
        <p:sp>
          <p:nvSpPr>
            <p:cNvPr id="15368" name="Rectangle 11">
              <a:extLst>
                <a:ext uri="{FF2B5EF4-FFF2-40B4-BE49-F238E27FC236}">
                  <a16:creationId xmlns:a16="http://schemas.microsoft.com/office/drawing/2014/main" id="{90452E8C-AE71-B642-94A3-23018AAC09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3552"/>
              <a:ext cx="864" cy="4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69" name="Rectangle 12">
              <a:extLst>
                <a:ext uri="{FF2B5EF4-FFF2-40B4-BE49-F238E27FC236}">
                  <a16:creationId xmlns:a16="http://schemas.microsoft.com/office/drawing/2014/main" id="{A540AA78-D820-3543-9982-3CFBE8794E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" y="3168"/>
              <a:ext cx="864" cy="4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70" name="Text Box 4">
              <a:extLst>
                <a:ext uri="{FF2B5EF4-FFF2-40B4-BE49-F238E27FC236}">
                  <a16:creationId xmlns:a16="http://schemas.microsoft.com/office/drawing/2014/main" id="{AA601532-D77E-E242-8E7B-CF47CBCAFD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" y="2674"/>
              <a:ext cx="1824" cy="11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00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9pPr>
            </a:lstStyle>
            <a:p>
              <a:pPr>
                <a:lnSpc>
                  <a:spcPct val="115000"/>
                </a:lnSpc>
              </a:pPr>
              <a:r>
                <a:rPr lang="en-US" altLang="en-US" sz="2400"/>
                <a:t>Zygomatic bone </a:t>
              </a:r>
            </a:p>
            <a:p>
              <a:pPr>
                <a:lnSpc>
                  <a:spcPct val="115000"/>
                </a:lnSpc>
              </a:pPr>
              <a:r>
                <a:rPr lang="en-US" altLang="en-US" sz="2400"/>
                <a:t>Maxillary bones</a:t>
              </a:r>
            </a:p>
            <a:p>
              <a:pPr>
                <a:lnSpc>
                  <a:spcPct val="115000"/>
                </a:lnSpc>
              </a:pPr>
              <a:r>
                <a:rPr lang="en-US" altLang="en-US" sz="2400"/>
                <a:t>Mandible</a:t>
              </a:r>
            </a:p>
            <a:p>
              <a:pPr>
                <a:lnSpc>
                  <a:spcPct val="115000"/>
                </a:lnSpc>
              </a:pPr>
              <a:r>
                <a:rPr lang="en-US" altLang="en-US" sz="2400"/>
                <a:t>Palatine bone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74165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3">
            <a:extLst>
              <a:ext uri="{FF2B5EF4-FFF2-40B4-BE49-F238E27FC236}">
                <a16:creationId xmlns:a16="http://schemas.microsoft.com/office/drawing/2014/main" id="{6562D838-0D01-064C-A50D-349F3FA72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71E02E-4F29-8044-BD86-F0A75947B7CF}" type="slidenum">
              <a:rPr lang="en-US" altLang="en-US"/>
              <a:pPr>
                <a:defRPr/>
              </a:pPr>
              <a:t>46</a:t>
            </a:fld>
            <a:endParaRPr lang="en-US" altLang="en-US"/>
          </a:p>
        </p:txBody>
      </p:sp>
      <p:sp>
        <p:nvSpPr>
          <p:cNvPr id="16386" name="Rectangle 8">
            <a:extLst>
              <a:ext uri="{FF2B5EF4-FFF2-40B4-BE49-F238E27FC236}">
                <a16:creationId xmlns:a16="http://schemas.microsoft.com/office/drawing/2014/main" id="{988C1C7F-ACBC-5342-BC30-3B9A6CE2A95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>
                <a:solidFill>
                  <a:schemeClr val="bg1"/>
                </a:solidFill>
              </a:rPr>
              <a:t>Spinal Column</a:t>
            </a:r>
          </a:p>
        </p:txBody>
      </p:sp>
      <p:grpSp>
        <p:nvGrpSpPr>
          <p:cNvPr id="16387" name="Group 29">
            <a:extLst>
              <a:ext uri="{FF2B5EF4-FFF2-40B4-BE49-F238E27FC236}">
                <a16:creationId xmlns:a16="http://schemas.microsoft.com/office/drawing/2014/main" id="{B47F96B5-CDA9-C54A-AF20-4E7C4A105791}"/>
              </a:ext>
            </a:extLst>
          </p:cNvPr>
          <p:cNvGrpSpPr>
            <a:grpSpLocks/>
          </p:cNvGrpSpPr>
          <p:nvPr/>
        </p:nvGrpSpPr>
        <p:grpSpPr bwMode="auto">
          <a:xfrm>
            <a:off x="3048000" y="1538288"/>
            <a:ext cx="3048000" cy="5167312"/>
            <a:chOff x="1920" y="576"/>
            <a:chExt cx="1920" cy="3600"/>
          </a:xfrm>
        </p:grpSpPr>
        <p:pic>
          <p:nvPicPr>
            <p:cNvPr id="2" name="Picture 9" descr="E:\chap 5\C-05-06.tif">
              <a:extLst>
                <a:ext uri="{FF2B5EF4-FFF2-40B4-BE49-F238E27FC236}">
                  <a16:creationId xmlns:a16="http://schemas.microsoft.com/office/drawing/2014/main" id="{BF99E536-694A-C94D-8EA5-E8D468DD67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576"/>
              <a:ext cx="1920" cy="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2" name="Rectangle 11">
              <a:extLst>
                <a:ext uri="{FF2B5EF4-FFF2-40B4-BE49-F238E27FC236}">
                  <a16:creationId xmlns:a16="http://schemas.microsoft.com/office/drawing/2014/main" id="{76DECB54-EF72-E047-8C43-1217D6E4D8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" y="1152"/>
              <a:ext cx="192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393" name="Rectangle 12">
              <a:extLst>
                <a:ext uri="{FF2B5EF4-FFF2-40B4-BE49-F238E27FC236}">
                  <a16:creationId xmlns:a16="http://schemas.microsoft.com/office/drawing/2014/main" id="{037118CA-16EE-5140-888E-63E693E571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" y="576"/>
              <a:ext cx="192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394" name="Rectangle 13">
              <a:extLst>
                <a:ext uri="{FF2B5EF4-FFF2-40B4-BE49-F238E27FC236}">
                  <a16:creationId xmlns:a16="http://schemas.microsoft.com/office/drawing/2014/main" id="{FFD281E1-823F-8B4E-90E1-4AFC9268E2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4" y="576"/>
              <a:ext cx="1056" cy="3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395" name="Rectangle 14">
              <a:extLst>
                <a:ext uri="{FF2B5EF4-FFF2-40B4-BE49-F238E27FC236}">
                  <a16:creationId xmlns:a16="http://schemas.microsoft.com/office/drawing/2014/main" id="{CE3C0F2E-EFCA-1C4A-9285-C78C0774E5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4" y="912"/>
              <a:ext cx="288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396" name="Rectangle 15">
              <a:extLst>
                <a:ext uri="{FF2B5EF4-FFF2-40B4-BE49-F238E27FC236}">
                  <a16:creationId xmlns:a16="http://schemas.microsoft.com/office/drawing/2014/main" id="{5965164A-3D61-AB4C-BEDA-C3A69FFD57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2" y="1200"/>
              <a:ext cx="192" cy="22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397" name="Rectangle 16">
              <a:extLst>
                <a:ext uri="{FF2B5EF4-FFF2-40B4-BE49-F238E27FC236}">
                  <a16:creationId xmlns:a16="http://schemas.microsoft.com/office/drawing/2014/main" id="{7CFB7444-9940-9341-83F3-DC02499154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1872"/>
              <a:ext cx="816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398" name="Rectangle 17">
              <a:extLst>
                <a:ext uri="{FF2B5EF4-FFF2-40B4-BE49-F238E27FC236}">
                  <a16:creationId xmlns:a16="http://schemas.microsoft.com/office/drawing/2014/main" id="{E56B5C3D-2B66-8A4A-91E8-4FA50CE151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8" y="2688"/>
              <a:ext cx="192" cy="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399" name="Rectangle 18">
              <a:extLst>
                <a:ext uri="{FF2B5EF4-FFF2-40B4-BE49-F238E27FC236}">
                  <a16:creationId xmlns:a16="http://schemas.microsoft.com/office/drawing/2014/main" id="{BD7A660F-583C-1F44-A883-7A33936BAA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4" y="3360"/>
              <a:ext cx="4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400" name="Rectangle 19">
              <a:extLst>
                <a:ext uri="{FF2B5EF4-FFF2-40B4-BE49-F238E27FC236}">
                  <a16:creationId xmlns:a16="http://schemas.microsoft.com/office/drawing/2014/main" id="{0B24ED12-187D-E543-B11C-CFEA0A7931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3024"/>
              <a:ext cx="768" cy="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401" name="Rectangle 20">
              <a:extLst>
                <a:ext uri="{FF2B5EF4-FFF2-40B4-BE49-F238E27FC236}">
                  <a16:creationId xmlns:a16="http://schemas.microsoft.com/office/drawing/2014/main" id="{8CFE0477-6318-5343-BF3B-A146D3E5A8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3408"/>
              <a:ext cx="576" cy="7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402" name="Rectangle 21">
              <a:extLst>
                <a:ext uri="{FF2B5EF4-FFF2-40B4-BE49-F238E27FC236}">
                  <a16:creationId xmlns:a16="http://schemas.microsoft.com/office/drawing/2014/main" id="{2F15DBA1-FEA1-BF43-AB35-C26E200568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4032"/>
              <a:ext cx="336" cy="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403" name="Rectangle 22">
              <a:extLst>
                <a:ext uri="{FF2B5EF4-FFF2-40B4-BE49-F238E27FC236}">
                  <a16:creationId xmlns:a16="http://schemas.microsoft.com/office/drawing/2014/main" id="{A75A1F7F-DD14-BA48-BB8A-DDC16A63F2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3936"/>
              <a:ext cx="28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404" name="Rectangle 23">
              <a:extLst>
                <a:ext uri="{FF2B5EF4-FFF2-40B4-BE49-F238E27FC236}">
                  <a16:creationId xmlns:a16="http://schemas.microsoft.com/office/drawing/2014/main" id="{355B7490-6231-AC45-B47A-19C5229568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3984"/>
              <a:ext cx="336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405" name="Rectangle 25">
              <a:extLst>
                <a:ext uri="{FF2B5EF4-FFF2-40B4-BE49-F238E27FC236}">
                  <a16:creationId xmlns:a16="http://schemas.microsoft.com/office/drawing/2014/main" id="{C7639ACF-D51B-034B-991F-6DF05D002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" y="1152"/>
              <a:ext cx="4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406" name="Rectangle 26">
              <a:extLst>
                <a:ext uri="{FF2B5EF4-FFF2-40B4-BE49-F238E27FC236}">
                  <a16:creationId xmlns:a16="http://schemas.microsoft.com/office/drawing/2014/main" id="{4350D3F0-D451-4E4A-B6A5-BC6BE0BD5B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" y="576"/>
              <a:ext cx="4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407" name="Rectangle 27">
              <a:extLst>
                <a:ext uri="{FF2B5EF4-FFF2-40B4-BE49-F238E27FC236}">
                  <a16:creationId xmlns:a16="http://schemas.microsoft.com/office/drawing/2014/main" id="{19A7795A-4251-5743-8AC2-9366FEEE4F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2" y="3408"/>
              <a:ext cx="4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408" name="Rectangle 28">
              <a:extLst>
                <a:ext uri="{FF2B5EF4-FFF2-40B4-BE49-F238E27FC236}">
                  <a16:creationId xmlns:a16="http://schemas.microsoft.com/office/drawing/2014/main" id="{765879BB-5A33-054C-AA2B-849F818865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3936"/>
              <a:ext cx="4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16388" name="Text Box 3">
            <a:extLst>
              <a:ext uri="{FF2B5EF4-FFF2-40B4-BE49-F238E27FC236}">
                <a16:creationId xmlns:a16="http://schemas.microsoft.com/office/drawing/2014/main" id="{40F19C38-9A0A-D74B-A995-958EC4C6D2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1164" y="177800"/>
            <a:ext cx="33686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r>
              <a:rPr lang="en-US" altLang="en-US"/>
              <a:t>Spinal Column</a:t>
            </a:r>
          </a:p>
        </p:txBody>
      </p:sp>
      <p:sp>
        <p:nvSpPr>
          <p:cNvPr id="16389" name="Text Box 4">
            <a:extLst>
              <a:ext uri="{FF2B5EF4-FFF2-40B4-BE49-F238E27FC236}">
                <a16:creationId xmlns:a16="http://schemas.microsoft.com/office/drawing/2014/main" id="{8B110580-197F-7043-90B6-28B57281BE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8476" y="927101"/>
            <a:ext cx="7224713" cy="461963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r>
              <a:rPr lang="en-US" altLang="en-US" sz="2400"/>
              <a:t>Consists of five sets of vertebrae</a:t>
            </a:r>
          </a:p>
        </p:txBody>
      </p:sp>
      <p:sp>
        <p:nvSpPr>
          <p:cNvPr id="16391" name="Text Box 7">
            <a:extLst>
              <a:ext uri="{FF2B5EF4-FFF2-40B4-BE49-F238E27FC236}">
                <a16:creationId xmlns:a16="http://schemas.microsoft.com/office/drawing/2014/main" id="{8BDAB2F3-700F-2A40-BA95-CA9A23580A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0375" y="1814514"/>
            <a:ext cx="3513138" cy="550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>
              <a:buFontTx/>
              <a:buChar char="•"/>
            </a:pPr>
            <a:r>
              <a:rPr lang="en-US" altLang="en-US"/>
              <a:t>Cervical = 7</a:t>
            </a:r>
          </a:p>
          <a:p>
            <a:pPr>
              <a:buFontTx/>
              <a:buChar char="•"/>
            </a:pPr>
            <a:endParaRPr lang="en-US" altLang="en-US"/>
          </a:p>
          <a:p>
            <a:pPr>
              <a:buFontTx/>
              <a:buChar char="•"/>
            </a:pPr>
            <a:r>
              <a:rPr lang="en-US" altLang="en-US"/>
              <a:t>Thoracic = 12</a:t>
            </a:r>
          </a:p>
          <a:p>
            <a:pPr>
              <a:buFontTx/>
              <a:buChar char="•"/>
            </a:pPr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pPr>
              <a:buFontTx/>
              <a:buChar char="•"/>
            </a:pPr>
            <a:r>
              <a:rPr lang="en-US" altLang="en-US"/>
              <a:t>Lumbar = 5</a:t>
            </a:r>
          </a:p>
          <a:p>
            <a:endParaRPr lang="en-US" altLang="en-US"/>
          </a:p>
          <a:p>
            <a:pPr>
              <a:buFontTx/>
              <a:buChar char="•"/>
            </a:pPr>
            <a:r>
              <a:rPr lang="en-US" altLang="en-US"/>
              <a:t>Sacrum = 5</a:t>
            </a:r>
          </a:p>
          <a:p>
            <a:pPr>
              <a:buFontTx/>
              <a:buChar char="•"/>
            </a:pPr>
            <a:r>
              <a:rPr lang="en-US" altLang="en-US"/>
              <a:t>Coccyx = 1</a:t>
            </a:r>
          </a:p>
          <a:p>
            <a:pPr>
              <a:buFontTx/>
              <a:buChar char="•"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024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3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3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3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3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3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3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1" grpId="0" build="p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>
            <a:extLst>
              <a:ext uri="{FF2B5EF4-FFF2-40B4-BE49-F238E27FC236}">
                <a16:creationId xmlns:a16="http://schemas.microsoft.com/office/drawing/2014/main" id="{B4A13FCB-F1E7-FB43-AC45-4DC13A300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1" y="1196975"/>
            <a:ext cx="7847013" cy="473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TextBox 3">
            <a:extLst>
              <a:ext uri="{FF2B5EF4-FFF2-40B4-BE49-F238E27FC236}">
                <a16:creationId xmlns:a16="http://schemas.microsoft.com/office/drawing/2014/main" id="{026EC06B-9067-3846-A4A5-0E4DE5F484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7688" y="590550"/>
            <a:ext cx="37195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r>
              <a:rPr lang="en-US" altLang="en-US"/>
              <a:t>Medula Spinalis</a:t>
            </a:r>
          </a:p>
        </p:txBody>
      </p:sp>
    </p:spTree>
    <p:extLst>
      <p:ext uri="{BB962C8B-B14F-4D97-AF65-F5344CB8AC3E}">
        <p14:creationId xmlns:p14="http://schemas.microsoft.com/office/powerpoint/2010/main" val="11394050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8">
            <a:extLst>
              <a:ext uri="{FF2B5EF4-FFF2-40B4-BE49-F238E27FC236}">
                <a16:creationId xmlns:a16="http://schemas.microsoft.com/office/drawing/2014/main" id="{A63DA905-BC32-344A-861C-C4D933E8CFF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>
                <a:solidFill>
                  <a:schemeClr val="bg1"/>
                </a:solidFill>
              </a:rPr>
              <a:t>Bones of the Chest</a:t>
            </a:r>
          </a:p>
        </p:txBody>
      </p:sp>
      <p:sp>
        <p:nvSpPr>
          <p:cNvPr id="17410" name="Text Box 3">
            <a:extLst>
              <a:ext uri="{FF2B5EF4-FFF2-40B4-BE49-F238E27FC236}">
                <a16:creationId xmlns:a16="http://schemas.microsoft.com/office/drawing/2014/main" id="{422FAFFA-D9DF-6744-ABFF-5B8D88C29D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1264" y="241300"/>
            <a:ext cx="44735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r>
              <a:rPr lang="en-US" altLang="en-US"/>
              <a:t>Bones of the Chest</a:t>
            </a:r>
          </a:p>
        </p:txBody>
      </p:sp>
      <p:sp>
        <p:nvSpPr>
          <p:cNvPr id="17411" name="Text Box 7">
            <a:extLst>
              <a:ext uri="{FF2B5EF4-FFF2-40B4-BE49-F238E27FC236}">
                <a16:creationId xmlns:a16="http://schemas.microsoft.com/office/drawing/2014/main" id="{ED74710E-8DA8-664E-95F2-5D9638E0F9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1" y="6267451"/>
            <a:ext cx="6481763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r>
              <a:rPr lang="en-US" altLang="en-US" sz="1400"/>
              <a:t>The chest cavity is also referred to as the </a:t>
            </a:r>
            <a:r>
              <a:rPr lang="en-US" altLang="en-US" sz="1400">
                <a:solidFill>
                  <a:srgbClr val="0000CC"/>
                </a:solidFill>
              </a:rPr>
              <a:t>thoracic</a:t>
            </a:r>
            <a:r>
              <a:rPr lang="en-US" altLang="en-US" sz="1400"/>
              <a:t> cavity.</a:t>
            </a:r>
          </a:p>
        </p:txBody>
      </p:sp>
      <p:pic>
        <p:nvPicPr>
          <p:cNvPr id="17412" name="Picture 1">
            <a:extLst>
              <a:ext uri="{FF2B5EF4-FFF2-40B4-BE49-F238E27FC236}">
                <a16:creationId xmlns:a16="http://schemas.microsoft.com/office/drawing/2014/main" id="{A6B5172C-A29B-FE47-BF9B-CA7064278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975" y="842963"/>
            <a:ext cx="6788150" cy="527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27543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05AF3908-D05E-A040-894E-1A6243AAE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172BFC-ADA8-6346-88CC-29A2063FEF63}" type="slidenum">
              <a:rPr lang="en-US" altLang="en-US"/>
              <a:pPr>
                <a:defRPr/>
              </a:pPr>
              <a:t>49</a:t>
            </a:fld>
            <a:endParaRPr lang="en-US" altLang="en-US"/>
          </a:p>
        </p:txBody>
      </p:sp>
      <p:sp>
        <p:nvSpPr>
          <p:cNvPr id="18434" name="Rectangle 7">
            <a:extLst>
              <a:ext uri="{FF2B5EF4-FFF2-40B4-BE49-F238E27FC236}">
                <a16:creationId xmlns:a16="http://schemas.microsoft.com/office/drawing/2014/main" id="{2D497CB1-8417-6F49-8C4B-747A40A7A98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>
                <a:solidFill>
                  <a:schemeClr val="bg1"/>
                </a:solidFill>
              </a:rPr>
              <a:t>Bones of the Pelvis</a:t>
            </a:r>
          </a:p>
        </p:txBody>
      </p:sp>
      <p:sp>
        <p:nvSpPr>
          <p:cNvPr id="18435" name="Text Box 3">
            <a:extLst>
              <a:ext uri="{FF2B5EF4-FFF2-40B4-BE49-F238E27FC236}">
                <a16:creationId xmlns:a16="http://schemas.microsoft.com/office/drawing/2014/main" id="{3CCF9D40-A29B-854F-AD3F-653BBEBF71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2538" y="95250"/>
            <a:ext cx="44640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r>
              <a:rPr lang="en-US" altLang="en-US" b="1"/>
              <a:t>Bones of the Pelvis</a:t>
            </a:r>
          </a:p>
        </p:txBody>
      </p:sp>
      <p:sp>
        <p:nvSpPr>
          <p:cNvPr id="18436" name="Text Box 5">
            <a:extLst>
              <a:ext uri="{FF2B5EF4-FFF2-40B4-BE49-F238E27FC236}">
                <a16:creationId xmlns:a16="http://schemas.microsoft.com/office/drawing/2014/main" id="{A665F568-C9FA-1946-B68D-37C1E0A775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7789" y="1189039"/>
            <a:ext cx="3208337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>
              <a:buFontTx/>
              <a:buChar char="•"/>
            </a:pPr>
            <a:r>
              <a:rPr lang="en-US" altLang="en-US"/>
              <a:t>ilium</a:t>
            </a:r>
          </a:p>
          <a:p>
            <a:pPr>
              <a:buFontTx/>
              <a:buChar char="•"/>
            </a:pPr>
            <a:endParaRPr lang="en-US" altLang="en-US"/>
          </a:p>
          <a:p>
            <a:pPr>
              <a:buFontTx/>
              <a:buChar char="•"/>
            </a:pPr>
            <a:r>
              <a:rPr lang="en-US" altLang="en-US"/>
              <a:t>ischium</a:t>
            </a:r>
          </a:p>
          <a:p>
            <a:pPr>
              <a:buFontTx/>
              <a:buChar char="•"/>
            </a:pPr>
            <a:endParaRPr lang="en-US" altLang="en-US"/>
          </a:p>
          <a:p>
            <a:pPr>
              <a:buFontTx/>
              <a:buChar char="•"/>
            </a:pPr>
            <a:r>
              <a:rPr lang="en-US" altLang="en-US"/>
              <a:t>pubes</a:t>
            </a:r>
          </a:p>
          <a:p>
            <a:pPr>
              <a:buFontTx/>
              <a:buChar char="•"/>
            </a:pPr>
            <a:endParaRPr lang="en-US" altLang="en-US"/>
          </a:p>
          <a:p>
            <a:pPr>
              <a:buFontTx/>
              <a:buChar char="•"/>
            </a:pPr>
            <a:r>
              <a:rPr lang="en-US" altLang="en-US"/>
              <a:t>pelvic cavity</a:t>
            </a:r>
          </a:p>
          <a:p>
            <a:pPr>
              <a:buFontTx/>
              <a:buChar char="•"/>
            </a:pPr>
            <a:endParaRPr lang="en-US" altLang="en-US"/>
          </a:p>
          <a:p>
            <a:pPr>
              <a:buFontTx/>
              <a:buChar char="•"/>
            </a:pPr>
            <a:endParaRPr lang="en-US" altLang="en-US"/>
          </a:p>
        </p:txBody>
      </p:sp>
      <p:sp>
        <p:nvSpPr>
          <p:cNvPr id="18437" name="Text Box 6">
            <a:extLst>
              <a:ext uri="{FF2B5EF4-FFF2-40B4-BE49-F238E27FC236}">
                <a16:creationId xmlns:a16="http://schemas.microsoft.com/office/drawing/2014/main" id="{A9670210-10B3-8443-A1EF-85FD11E575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9" y="5557838"/>
            <a:ext cx="8550275" cy="1077218"/>
          </a:xfrm>
          <a:prstGeom prst="rect">
            <a:avLst/>
          </a:prstGeom>
          <a:noFill/>
          <a:ln w="57150">
            <a:solidFill>
              <a:srgbClr val="0000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r>
              <a:rPr lang="en-US" altLang="en-US"/>
              <a:t>The pubic symphysis is where both pubic bones join.</a:t>
            </a:r>
          </a:p>
        </p:txBody>
      </p:sp>
      <p:pic>
        <p:nvPicPr>
          <p:cNvPr id="18438" name="Picture 2">
            <a:extLst>
              <a:ext uri="{FF2B5EF4-FFF2-40B4-BE49-F238E27FC236}">
                <a16:creationId xmlns:a16="http://schemas.microsoft.com/office/drawing/2014/main" id="{B6BAF97D-6579-1048-8B48-1AADD9EF7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789" y="1177926"/>
            <a:ext cx="4410075" cy="420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8200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AC779-5AD5-8C44-AAF9-3D399C1CD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SISTEM MUSCULO SKELETAL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C6DDC-6136-B041-9C00-E2015E924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00201F-50AE-6F4E-8449-85F1106DA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3323" y="2192375"/>
            <a:ext cx="5359400" cy="3175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F629D9D-158A-9841-A8CB-A2FFAB8EEBF5}"/>
              </a:ext>
            </a:extLst>
          </p:cNvPr>
          <p:cNvSpPr/>
          <p:nvPr/>
        </p:nvSpPr>
        <p:spPr>
          <a:xfrm>
            <a:off x="1359877" y="2368062"/>
            <a:ext cx="3412369" cy="283698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D" b="1" dirty="0" err="1">
                <a:solidFill>
                  <a:schemeClr val="tx1"/>
                </a:solidFill>
              </a:rPr>
              <a:t>Sistem</a:t>
            </a:r>
            <a:r>
              <a:rPr lang="en-ID" b="1" dirty="0">
                <a:solidFill>
                  <a:schemeClr val="tx1"/>
                </a:solidFill>
              </a:rPr>
              <a:t> musculoskeletal </a:t>
            </a:r>
            <a:r>
              <a:rPr lang="en-ID" b="1" dirty="0" err="1">
                <a:solidFill>
                  <a:schemeClr val="tx1"/>
                </a:solidFill>
              </a:rPr>
              <a:t>adalah</a:t>
            </a:r>
            <a:r>
              <a:rPr lang="en-ID" b="1" dirty="0">
                <a:solidFill>
                  <a:schemeClr val="tx1"/>
                </a:solidFill>
              </a:rPr>
              <a:t> salad </a:t>
            </a:r>
            <a:r>
              <a:rPr lang="en-ID" b="1" dirty="0" err="1">
                <a:solidFill>
                  <a:schemeClr val="tx1"/>
                </a:solidFill>
              </a:rPr>
              <a:t>satu</a:t>
            </a:r>
            <a:r>
              <a:rPr lang="en-ID" b="1" dirty="0">
                <a:solidFill>
                  <a:schemeClr val="tx1"/>
                </a:solidFill>
              </a:rPr>
              <a:t> </a:t>
            </a:r>
            <a:r>
              <a:rPr lang="en-ID" b="1" dirty="0" err="1">
                <a:solidFill>
                  <a:schemeClr val="tx1"/>
                </a:solidFill>
              </a:rPr>
              <a:t>sistem</a:t>
            </a:r>
            <a:r>
              <a:rPr lang="en-ID" b="1" dirty="0">
                <a:solidFill>
                  <a:schemeClr val="tx1"/>
                </a:solidFill>
              </a:rPr>
              <a:t> yang </a:t>
            </a:r>
            <a:r>
              <a:rPr lang="en-ID" b="1" dirty="0" err="1">
                <a:solidFill>
                  <a:schemeClr val="tx1"/>
                </a:solidFill>
              </a:rPr>
              <a:t>menyusun</a:t>
            </a:r>
            <a:r>
              <a:rPr lang="en-ID" b="1" dirty="0">
                <a:solidFill>
                  <a:schemeClr val="tx1"/>
                </a:solidFill>
              </a:rPr>
              <a:t> </a:t>
            </a:r>
            <a:r>
              <a:rPr lang="en-ID" b="1" dirty="0" err="1">
                <a:solidFill>
                  <a:schemeClr val="tx1"/>
                </a:solidFill>
              </a:rPr>
              <a:t>bentuk</a:t>
            </a:r>
            <a:r>
              <a:rPr lang="en-ID" b="1" dirty="0">
                <a:solidFill>
                  <a:schemeClr val="tx1"/>
                </a:solidFill>
              </a:rPr>
              <a:t> </a:t>
            </a:r>
            <a:r>
              <a:rPr lang="en-ID" b="1" dirty="0" err="1">
                <a:solidFill>
                  <a:schemeClr val="tx1"/>
                </a:solidFill>
              </a:rPr>
              <a:t>tubuh</a:t>
            </a:r>
            <a:r>
              <a:rPr lang="en-ID" b="1" dirty="0">
                <a:solidFill>
                  <a:schemeClr val="tx1"/>
                </a:solidFill>
              </a:rPr>
              <a:t> </a:t>
            </a:r>
            <a:r>
              <a:rPr lang="en-ID" b="1" dirty="0" err="1">
                <a:solidFill>
                  <a:schemeClr val="tx1"/>
                </a:solidFill>
              </a:rPr>
              <a:t>kita</a:t>
            </a:r>
            <a:r>
              <a:rPr lang="en-ID" b="1" dirty="0">
                <a:solidFill>
                  <a:schemeClr val="tx1"/>
                </a:solidFill>
              </a:rPr>
              <a:t> yang </a:t>
            </a:r>
            <a:r>
              <a:rPr lang="en-ID" b="1" dirty="0" err="1">
                <a:solidFill>
                  <a:schemeClr val="tx1"/>
                </a:solidFill>
              </a:rPr>
              <a:t>meliputi</a:t>
            </a:r>
            <a:r>
              <a:rPr lang="en-ID" b="1" dirty="0">
                <a:solidFill>
                  <a:schemeClr val="tx1"/>
                </a:solidFill>
              </a:rPr>
              <a:t> </a:t>
            </a:r>
            <a:r>
              <a:rPr lang="en-ID" b="1" dirty="0" err="1">
                <a:solidFill>
                  <a:schemeClr val="tx1"/>
                </a:solidFill>
              </a:rPr>
              <a:t>perangkat</a:t>
            </a:r>
            <a:r>
              <a:rPr lang="en-ID" b="1" dirty="0">
                <a:solidFill>
                  <a:schemeClr val="tx1"/>
                </a:solidFill>
              </a:rPr>
              <a:t> </a:t>
            </a:r>
            <a:r>
              <a:rPr lang="en-ID" b="1" dirty="0" err="1">
                <a:solidFill>
                  <a:schemeClr val="tx1"/>
                </a:solidFill>
              </a:rPr>
              <a:t>keras</a:t>
            </a:r>
            <a:r>
              <a:rPr lang="en-ID" b="1" dirty="0">
                <a:solidFill>
                  <a:schemeClr val="tx1"/>
                </a:solidFill>
              </a:rPr>
              <a:t> </a:t>
            </a:r>
            <a:r>
              <a:rPr lang="en-ID" b="1" dirty="0" err="1">
                <a:solidFill>
                  <a:schemeClr val="tx1"/>
                </a:solidFill>
              </a:rPr>
              <a:t>yaitu</a:t>
            </a:r>
            <a:r>
              <a:rPr lang="en-ID" b="1" dirty="0">
                <a:solidFill>
                  <a:schemeClr val="tx1"/>
                </a:solidFill>
              </a:rPr>
              <a:t> </a:t>
            </a:r>
            <a:r>
              <a:rPr lang="en-ID" b="1" dirty="0" err="1">
                <a:solidFill>
                  <a:schemeClr val="tx1"/>
                </a:solidFill>
              </a:rPr>
              <a:t>tulang</a:t>
            </a:r>
            <a:r>
              <a:rPr lang="en-ID" b="1" dirty="0">
                <a:solidFill>
                  <a:schemeClr val="tx1"/>
                </a:solidFill>
              </a:rPr>
              <a:t> ( bone/</a:t>
            </a:r>
            <a:r>
              <a:rPr lang="en-ID" b="1" dirty="0" err="1">
                <a:solidFill>
                  <a:schemeClr val="tx1"/>
                </a:solidFill>
              </a:rPr>
              <a:t>skelet</a:t>
            </a:r>
            <a:r>
              <a:rPr lang="en-ID" b="1" dirty="0">
                <a:solidFill>
                  <a:schemeClr val="tx1"/>
                </a:solidFill>
              </a:rPr>
              <a:t>) </a:t>
            </a:r>
            <a:r>
              <a:rPr lang="en-ID" b="1" dirty="0" err="1">
                <a:solidFill>
                  <a:schemeClr val="tx1"/>
                </a:solidFill>
              </a:rPr>
              <a:t>dan</a:t>
            </a:r>
            <a:r>
              <a:rPr lang="en-ID" b="1" dirty="0">
                <a:solidFill>
                  <a:schemeClr val="tx1"/>
                </a:solidFill>
              </a:rPr>
              <a:t> </a:t>
            </a:r>
            <a:r>
              <a:rPr lang="en-ID" b="1" dirty="0" err="1">
                <a:solidFill>
                  <a:schemeClr val="tx1"/>
                </a:solidFill>
              </a:rPr>
              <a:t>perangkat</a:t>
            </a:r>
            <a:r>
              <a:rPr lang="en-ID" b="1" dirty="0">
                <a:solidFill>
                  <a:schemeClr val="tx1"/>
                </a:solidFill>
              </a:rPr>
              <a:t> </a:t>
            </a:r>
            <a:r>
              <a:rPr lang="en-ID" b="1" dirty="0" err="1">
                <a:solidFill>
                  <a:schemeClr val="tx1"/>
                </a:solidFill>
              </a:rPr>
              <a:t>lunak</a:t>
            </a:r>
            <a:r>
              <a:rPr lang="en-ID" b="1" dirty="0">
                <a:solidFill>
                  <a:schemeClr val="tx1"/>
                </a:solidFill>
              </a:rPr>
              <a:t> ( </a:t>
            </a:r>
            <a:r>
              <a:rPr lang="en-ID" b="1" dirty="0" err="1">
                <a:solidFill>
                  <a:schemeClr val="tx1"/>
                </a:solidFill>
              </a:rPr>
              <a:t>otot</a:t>
            </a:r>
            <a:r>
              <a:rPr lang="en-ID" b="1" dirty="0">
                <a:solidFill>
                  <a:schemeClr val="tx1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0982708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76172CD3-C553-7E4A-9526-2527B8F87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D39F81-3821-0448-B0F6-885B71239456}" type="slidenum">
              <a:rPr lang="en-US" altLang="en-US"/>
              <a:pPr>
                <a:defRPr/>
              </a:pPr>
              <a:t>50</a:t>
            </a:fld>
            <a:endParaRPr lang="en-US" altLang="en-US"/>
          </a:p>
        </p:txBody>
      </p:sp>
      <p:sp>
        <p:nvSpPr>
          <p:cNvPr id="19458" name="Rectangle 16">
            <a:extLst>
              <a:ext uri="{FF2B5EF4-FFF2-40B4-BE49-F238E27FC236}">
                <a16:creationId xmlns:a16="http://schemas.microsoft.com/office/drawing/2014/main" id="{9CE3D988-1747-CF44-A55B-8B98480A161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>
                <a:solidFill>
                  <a:schemeClr val="bg1"/>
                </a:solidFill>
              </a:rPr>
              <a:t>Bones of the Extremities</a:t>
            </a:r>
          </a:p>
        </p:txBody>
      </p:sp>
      <p:sp>
        <p:nvSpPr>
          <p:cNvPr id="19459" name="Text Box 3">
            <a:extLst>
              <a:ext uri="{FF2B5EF4-FFF2-40B4-BE49-F238E27FC236}">
                <a16:creationId xmlns:a16="http://schemas.microsoft.com/office/drawing/2014/main" id="{51E37089-8591-2C43-9DAC-C0AB0DECE2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1825" y="290514"/>
            <a:ext cx="57807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r>
              <a:rPr lang="en-US" altLang="en-US" u="sng"/>
              <a:t>Bones of the Extremities</a:t>
            </a:r>
            <a:endParaRPr lang="en-US" altLang="en-US"/>
          </a:p>
        </p:txBody>
      </p:sp>
      <p:grpSp>
        <p:nvGrpSpPr>
          <p:cNvPr id="19468" name="Group 12">
            <a:extLst>
              <a:ext uri="{FF2B5EF4-FFF2-40B4-BE49-F238E27FC236}">
                <a16:creationId xmlns:a16="http://schemas.microsoft.com/office/drawing/2014/main" id="{83330A89-3D12-C543-96BF-824FC0E3DA3C}"/>
              </a:ext>
            </a:extLst>
          </p:cNvPr>
          <p:cNvGrpSpPr>
            <a:grpSpLocks/>
          </p:cNvGrpSpPr>
          <p:nvPr/>
        </p:nvGrpSpPr>
        <p:grpSpPr bwMode="auto">
          <a:xfrm>
            <a:off x="2027239" y="1044575"/>
            <a:ext cx="2282825" cy="1563688"/>
            <a:chOff x="336" y="1008"/>
            <a:chExt cx="1438" cy="985"/>
          </a:xfrm>
        </p:grpSpPr>
        <p:sp>
          <p:nvSpPr>
            <p:cNvPr id="19460" name="Text Box 4">
              <a:extLst>
                <a:ext uri="{FF2B5EF4-FFF2-40B4-BE49-F238E27FC236}">
                  <a16:creationId xmlns:a16="http://schemas.microsoft.com/office/drawing/2014/main" id="{7F20762C-9CE0-3948-A4AF-59BD8917F0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" y="1008"/>
              <a:ext cx="770" cy="23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en-US" dirty="0"/>
                <a:t>Upper Arm</a:t>
              </a:r>
            </a:p>
          </p:txBody>
        </p:sp>
        <p:sp>
          <p:nvSpPr>
            <p:cNvPr id="19467" name="Text Box 5">
              <a:extLst>
                <a:ext uri="{FF2B5EF4-FFF2-40B4-BE49-F238E27FC236}">
                  <a16:creationId xmlns:a16="http://schemas.microsoft.com/office/drawing/2014/main" id="{057678AF-F4C2-3A4C-9ACE-3F9FDCA60F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" y="1392"/>
              <a:ext cx="1342" cy="6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r>
                <a:rPr lang="en-US" altLang="en-US" sz="2800"/>
                <a:t>Humerus</a:t>
              </a:r>
            </a:p>
            <a:p>
              <a:pPr>
                <a:buFontTx/>
                <a:buChar char="•"/>
              </a:pPr>
              <a:endParaRPr lang="en-US" altLang="en-US" sz="2800"/>
            </a:p>
          </p:txBody>
        </p:sp>
      </p:grpSp>
      <p:grpSp>
        <p:nvGrpSpPr>
          <p:cNvPr id="19469" name="Group 13">
            <a:extLst>
              <a:ext uri="{FF2B5EF4-FFF2-40B4-BE49-F238E27FC236}">
                <a16:creationId xmlns:a16="http://schemas.microsoft.com/office/drawing/2014/main" id="{E8FB722E-E6B4-1348-B29A-D5147177C3DA}"/>
              </a:ext>
            </a:extLst>
          </p:cNvPr>
          <p:cNvGrpSpPr>
            <a:grpSpLocks/>
          </p:cNvGrpSpPr>
          <p:nvPr/>
        </p:nvGrpSpPr>
        <p:grpSpPr bwMode="auto">
          <a:xfrm>
            <a:off x="6427790" y="1036638"/>
            <a:ext cx="1787525" cy="1439862"/>
            <a:chOff x="2928" y="1008"/>
            <a:chExt cx="1126" cy="907"/>
          </a:xfrm>
        </p:grpSpPr>
        <p:sp>
          <p:nvSpPr>
            <p:cNvPr id="2" name="Text Box 6">
              <a:extLst>
                <a:ext uri="{FF2B5EF4-FFF2-40B4-BE49-F238E27FC236}">
                  <a16:creationId xmlns:a16="http://schemas.microsoft.com/office/drawing/2014/main" id="{CB9D97B3-2BA6-BC42-8528-5CCDE32C61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8" y="1008"/>
              <a:ext cx="764" cy="23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en-US" dirty="0"/>
                <a:t>Lower Arm</a:t>
              </a:r>
            </a:p>
          </p:txBody>
        </p:sp>
        <p:sp>
          <p:nvSpPr>
            <p:cNvPr id="19465" name="Text Box 7">
              <a:extLst>
                <a:ext uri="{FF2B5EF4-FFF2-40B4-BE49-F238E27FC236}">
                  <a16:creationId xmlns:a16="http://schemas.microsoft.com/office/drawing/2014/main" id="{036EEB79-6B81-B64D-89BA-93BD247052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0" y="1392"/>
              <a:ext cx="934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r>
                <a:rPr lang="en-US" altLang="en-US" sz="2400"/>
                <a:t>Ulna</a:t>
              </a:r>
            </a:p>
            <a:p>
              <a:pPr>
                <a:buFontTx/>
                <a:buChar char="•"/>
              </a:pPr>
              <a:r>
                <a:rPr lang="en-US" altLang="en-US" sz="2400"/>
                <a:t>Radius</a:t>
              </a:r>
            </a:p>
          </p:txBody>
        </p:sp>
      </p:grpSp>
      <p:pic>
        <p:nvPicPr>
          <p:cNvPr id="19462" name="Picture 2">
            <a:extLst>
              <a:ext uri="{FF2B5EF4-FFF2-40B4-BE49-F238E27FC236}">
                <a16:creationId xmlns:a16="http://schemas.microsoft.com/office/drawing/2014/main" id="{0F98EB75-E4A6-CD44-93FA-CA30A29CE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2071688"/>
            <a:ext cx="3349625" cy="463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3">
            <a:extLst>
              <a:ext uri="{FF2B5EF4-FFF2-40B4-BE49-F238E27FC236}">
                <a16:creationId xmlns:a16="http://schemas.microsoft.com/office/drawing/2014/main" id="{AD4075D2-9F8A-2E46-9444-89C56DD20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4" y="2476500"/>
            <a:ext cx="3716337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0824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>
            <a:extLst>
              <a:ext uri="{FF2B5EF4-FFF2-40B4-BE49-F238E27FC236}">
                <a16:creationId xmlns:a16="http://schemas.microsoft.com/office/drawing/2014/main" id="{C939497E-43B1-9C48-BEF0-31C1D19AE4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WRIST &amp; LOWER ARM</a:t>
            </a:r>
          </a:p>
        </p:txBody>
      </p:sp>
      <p:pic>
        <p:nvPicPr>
          <p:cNvPr id="49154" name="Content Placeholder 4">
            <a:extLst>
              <a:ext uri="{FF2B5EF4-FFF2-40B4-BE49-F238E27FC236}">
                <a16:creationId xmlns:a16="http://schemas.microsoft.com/office/drawing/2014/main" id="{CCBAF377-5389-8E4F-9B05-67F75B1560C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8000" y="2349501"/>
            <a:ext cx="4965700" cy="257492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D36AD9-E089-BB40-88DB-5FA305486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073B13-AE51-B643-806B-8DE727F24BD9}" type="slidenum">
              <a:rPr lang="en-US" altLang="en-US"/>
              <a:pPr>
                <a:defRPr/>
              </a:pPr>
              <a:t>51</a:t>
            </a:fld>
            <a:endParaRPr lang="en-US" altLang="en-US"/>
          </a:p>
        </p:txBody>
      </p:sp>
      <p:pic>
        <p:nvPicPr>
          <p:cNvPr id="49156" name="Picture 5">
            <a:extLst>
              <a:ext uri="{FF2B5EF4-FFF2-40B4-BE49-F238E27FC236}">
                <a16:creationId xmlns:a16="http://schemas.microsoft.com/office/drawing/2014/main" id="{AEE74FF4-E7A3-3A4B-B343-7E3ED6A6B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3" y="1752601"/>
            <a:ext cx="4679950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55956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18C66DEA-CABE-374E-AC92-F7ACEEC39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876C2E-18A0-3241-86A0-CE341D86E57F}" type="slidenum">
              <a:rPr lang="en-US" altLang="en-US"/>
              <a:pPr>
                <a:defRPr/>
              </a:pPr>
              <a:t>52</a:t>
            </a:fld>
            <a:endParaRPr lang="en-US" altLang="en-US"/>
          </a:p>
        </p:txBody>
      </p:sp>
      <p:sp>
        <p:nvSpPr>
          <p:cNvPr id="20482" name="Rectangle 15">
            <a:extLst>
              <a:ext uri="{FF2B5EF4-FFF2-40B4-BE49-F238E27FC236}">
                <a16:creationId xmlns:a16="http://schemas.microsoft.com/office/drawing/2014/main" id="{A5DFFD2E-8E96-A049-8ADC-80579BF7B31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33613" y="533400"/>
            <a:ext cx="7772400" cy="1143000"/>
          </a:xfrm>
        </p:spPr>
        <p:txBody>
          <a:bodyPr/>
          <a:lstStyle/>
          <a:p>
            <a:r>
              <a:rPr lang="en-US" altLang="en-US">
                <a:solidFill>
                  <a:schemeClr val="bg1"/>
                </a:solidFill>
              </a:rPr>
              <a:t>Bones of the Extremities Part 2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7476A00A-905E-E14C-A7DD-35BC543B00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6988" y="304800"/>
            <a:ext cx="7669212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r>
              <a:rPr lang="en-US" altLang="en-US"/>
              <a:t>Bones of the Extremities (Cont’d)</a:t>
            </a:r>
          </a:p>
        </p:txBody>
      </p:sp>
      <p:grpSp>
        <p:nvGrpSpPr>
          <p:cNvPr id="20492" name="Group 12">
            <a:extLst>
              <a:ext uri="{FF2B5EF4-FFF2-40B4-BE49-F238E27FC236}">
                <a16:creationId xmlns:a16="http://schemas.microsoft.com/office/drawing/2014/main" id="{F1128D63-DFBA-124A-B89C-7BEEBDEC9F9C}"/>
              </a:ext>
            </a:extLst>
          </p:cNvPr>
          <p:cNvGrpSpPr>
            <a:grpSpLocks/>
          </p:cNvGrpSpPr>
          <p:nvPr/>
        </p:nvGrpSpPr>
        <p:grpSpPr bwMode="auto">
          <a:xfrm>
            <a:off x="2168526" y="1087439"/>
            <a:ext cx="1941513" cy="1265237"/>
            <a:chOff x="144" y="960"/>
            <a:chExt cx="1223" cy="797"/>
          </a:xfrm>
        </p:grpSpPr>
        <p:sp>
          <p:nvSpPr>
            <p:cNvPr id="20484" name="Text Box 4">
              <a:extLst>
                <a:ext uri="{FF2B5EF4-FFF2-40B4-BE49-F238E27FC236}">
                  <a16:creationId xmlns:a16="http://schemas.microsoft.com/office/drawing/2014/main" id="{33B573F9-5C53-8B4A-B7F8-52A872EA67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" y="960"/>
              <a:ext cx="722" cy="23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en-US" dirty="0"/>
                <a:t>Upper Leg</a:t>
              </a:r>
            </a:p>
          </p:txBody>
        </p:sp>
        <p:sp>
          <p:nvSpPr>
            <p:cNvPr id="20490" name="Text Box 5">
              <a:extLst>
                <a:ext uri="{FF2B5EF4-FFF2-40B4-BE49-F238E27FC236}">
                  <a16:creationId xmlns:a16="http://schemas.microsoft.com/office/drawing/2014/main" id="{84402B1B-0C2A-3343-B820-47FAB2E251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1392"/>
              <a:ext cx="1127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r>
                <a:rPr lang="en-US" altLang="en-US"/>
                <a:t>Femur</a:t>
              </a:r>
            </a:p>
          </p:txBody>
        </p:sp>
      </p:grpSp>
      <p:sp>
        <p:nvSpPr>
          <p:cNvPr id="20486" name="Text Box 6">
            <a:extLst>
              <a:ext uri="{FF2B5EF4-FFF2-40B4-BE49-F238E27FC236}">
                <a16:creationId xmlns:a16="http://schemas.microsoft.com/office/drawing/2014/main" id="{CBE90B4D-71CA-A04A-AE61-93ADDB2DDB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4063" y="1454150"/>
            <a:ext cx="1092222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/>
              <a:t>Lower leg</a:t>
            </a:r>
          </a:p>
        </p:txBody>
      </p:sp>
      <p:sp>
        <p:nvSpPr>
          <p:cNvPr id="20487" name="Text Box 7">
            <a:extLst>
              <a:ext uri="{FF2B5EF4-FFF2-40B4-BE49-F238E27FC236}">
                <a16:creationId xmlns:a16="http://schemas.microsoft.com/office/drawing/2014/main" id="{C682CA67-F0B4-FC49-9C6B-E864EDA4DF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4039" y="2090738"/>
            <a:ext cx="2776537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>
              <a:buFontTx/>
              <a:buChar char="•"/>
            </a:pPr>
            <a:r>
              <a:rPr lang="en-US" altLang="en-US" sz="2000"/>
              <a:t>Tibia (shin)</a:t>
            </a:r>
          </a:p>
          <a:p>
            <a:pPr>
              <a:buFontTx/>
              <a:buChar char="•"/>
            </a:pPr>
            <a:r>
              <a:rPr lang="en-US" altLang="en-US" sz="2000"/>
              <a:t>Fibula </a:t>
            </a:r>
          </a:p>
          <a:p>
            <a:pPr>
              <a:buFontTx/>
              <a:buChar char="•"/>
            </a:pPr>
            <a:r>
              <a:rPr lang="en-US" altLang="en-US" sz="2000"/>
              <a:t>Patella (kneecap)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70DB3B7E-29C8-FA40-9463-405006CAD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564" y="2814638"/>
            <a:ext cx="3932237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4">
            <a:extLst>
              <a:ext uri="{FF2B5EF4-FFF2-40B4-BE49-F238E27FC236}">
                <a16:creationId xmlns:a16="http://schemas.microsoft.com/office/drawing/2014/main" id="{9B88E623-7034-2840-A1B0-AA5C4D121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525" y="2352675"/>
            <a:ext cx="3130550" cy="440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2115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4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4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4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4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4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4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6" grpId="0" animBg="1" autoUpdateAnimBg="0"/>
      <p:bldP spid="20487" grpId="0" build="p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>
            <a:extLst>
              <a:ext uri="{FF2B5EF4-FFF2-40B4-BE49-F238E27FC236}">
                <a16:creationId xmlns:a16="http://schemas.microsoft.com/office/drawing/2014/main" id="{3077B056-89E2-A24D-8882-4FF4E311E5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FEET AND TOES</a:t>
            </a:r>
          </a:p>
        </p:txBody>
      </p:sp>
      <p:sp>
        <p:nvSpPr>
          <p:cNvPr id="50178" name="Content Placeholder 2">
            <a:extLst>
              <a:ext uri="{FF2B5EF4-FFF2-40B4-BE49-F238E27FC236}">
                <a16:creationId xmlns:a16="http://schemas.microsoft.com/office/drawing/2014/main" id="{15243251-B846-254F-A848-8B4531715E5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FADFD0-C18E-494D-A58E-124D7E1FD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2FF0C6-0559-0040-9DB9-2D1C127DE8DC}" type="slidenum">
              <a:rPr lang="en-US" altLang="en-US"/>
              <a:pPr>
                <a:defRPr/>
              </a:pPr>
              <a:t>53</a:t>
            </a:fld>
            <a:endParaRPr lang="en-US" altLang="en-US"/>
          </a:p>
        </p:txBody>
      </p:sp>
      <p:pic>
        <p:nvPicPr>
          <p:cNvPr id="50180" name="Picture 4">
            <a:extLst>
              <a:ext uri="{FF2B5EF4-FFF2-40B4-BE49-F238E27FC236}">
                <a16:creationId xmlns:a16="http://schemas.microsoft.com/office/drawing/2014/main" id="{F3EE7F07-04CA-534C-A0A3-1A67AE63E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981200"/>
            <a:ext cx="3798888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26315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4846F-BD97-3F4B-A2FA-661404D4A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ISILAH NAMA NAMA TULANG DALAM KOTAK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AED243A-510D-EB40-A359-D013998D33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32028" y="1594884"/>
            <a:ext cx="4242391" cy="458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3083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05814DB3-9813-1B46-A0AE-97816ACEA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D81DD1-27C7-B645-88A2-7692E7FF7096}" type="slidenum">
              <a:rPr lang="en-US" altLang="en-US"/>
              <a:pPr>
                <a:defRPr/>
              </a:pPr>
              <a:t>55</a:t>
            </a:fld>
            <a:endParaRPr lang="en-US" altLang="en-US"/>
          </a:p>
        </p:txBody>
      </p:sp>
      <p:sp>
        <p:nvSpPr>
          <p:cNvPr id="21506" name="Rectangle 22">
            <a:extLst>
              <a:ext uri="{FF2B5EF4-FFF2-40B4-BE49-F238E27FC236}">
                <a16:creationId xmlns:a16="http://schemas.microsoft.com/office/drawing/2014/main" id="{F4435CA3-B924-1345-82C3-4BA92B42407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>
                <a:solidFill>
                  <a:schemeClr val="bg1"/>
                </a:solidFill>
              </a:rPr>
              <a:t>Joints</a:t>
            </a:r>
          </a:p>
        </p:txBody>
      </p:sp>
      <p:sp>
        <p:nvSpPr>
          <p:cNvPr id="21507" name="WordArt 2">
            <a:extLst>
              <a:ext uri="{FF2B5EF4-FFF2-40B4-BE49-F238E27FC236}">
                <a16:creationId xmlns:a16="http://schemas.microsoft.com/office/drawing/2014/main" id="{798420C5-C722-7149-926B-320E1FAAA5E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05201" y="228600"/>
            <a:ext cx="524827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ial Black" panose="020B0604020202020204" pitchFamily="34" charset="0"/>
              </a:rPr>
              <a:t>Structure &amp; Function</a:t>
            </a:r>
          </a:p>
        </p:txBody>
      </p:sp>
      <p:grpSp>
        <p:nvGrpSpPr>
          <p:cNvPr id="21520" name="Group 16">
            <a:extLst>
              <a:ext uri="{FF2B5EF4-FFF2-40B4-BE49-F238E27FC236}">
                <a16:creationId xmlns:a16="http://schemas.microsoft.com/office/drawing/2014/main" id="{3559850D-BE47-0F4D-A0FE-A01AD1CD3111}"/>
              </a:ext>
            </a:extLst>
          </p:cNvPr>
          <p:cNvGrpSpPr>
            <a:grpSpLocks/>
          </p:cNvGrpSpPr>
          <p:nvPr/>
        </p:nvGrpSpPr>
        <p:grpSpPr bwMode="auto">
          <a:xfrm>
            <a:off x="4191001" y="2590800"/>
            <a:ext cx="3978275" cy="2057400"/>
            <a:chOff x="1680" y="1632"/>
            <a:chExt cx="2506" cy="1296"/>
          </a:xfrm>
        </p:grpSpPr>
        <p:sp>
          <p:nvSpPr>
            <p:cNvPr id="2" name="Oval 3">
              <a:extLst>
                <a:ext uri="{FF2B5EF4-FFF2-40B4-BE49-F238E27FC236}">
                  <a16:creationId xmlns:a16="http://schemas.microsoft.com/office/drawing/2014/main" id="{D9C2CA07-8A34-5541-866A-2EDE15EE48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1632"/>
              <a:ext cx="2448" cy="1296"/>
            </a:xfrm>
            <a:prstGeom prst="ellipse">
              <a:avLst/>
            </a:prstGeom>
            <a:noFill/>
            <a:ln w="76200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" name="Text Box 4">
              <a:extLst>
                <a:ext uri="{FF2B5EF4-FFF2-40B4-BE49-F238E27FC236}">
                  <a16:creationId xmlns:a16="http://schemas.microsoft.com/office/drawing/2014/main" id="{A1B26987-4F29-404C-A19C-C931A808F6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0" y="1824"/>
              <a:ext cx="2266" cy="6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9pPr>
            </a:lstStyle>
            <a:p>
              <a:r>
                <a:rPr lang="en-US" altLang="en-US"/>
                <a:t>      Joints (articulations)</a:t>
              </a:r>
            </a:p>
          </p:txBody>
        </p:sp>
      </p:grpSp>
      <p:grpSp>
        <p:nvGrpSpPr>
          <p:cNvPr id="21524" name="Group 20">
            <a:extLst>
              <a:ext uri="{FF2B5EF4-FFF2-40B4-BE49-F238E27FC236}">
                <a16:creationId xmlns:a16="http://schemas.microsoft.com/office/drawing/2014/main" id="{068565CE-EC08-C741-A995-5363054B40EC}"/>
              </a:ext>
            </a:extLst>
          </p:cNvPr>
          <p:cNvGrpSpPr>
            <a:grpSpLocks/>
          </p:cNvGrpSpPr>
          <p:nvPr/>
        </p:nvGrpSpPr>
        <p:grpSpPr bwMode="auto">
          <a:xfrm>
            <a:off x="1752601" y="1066800"/>
            <a:ext cx="3770313" cy="1905000"/>
            <a:chOff x="144" y="672"/>
            <a:chExt cx="2375" cy="1200"/>
          </a:xfrm>
        </p:grpSpPr>
        <p:grpSp>
          <p:nvGrpSpPr>
            <p:cNvPr id="21519" name="Group 17">
              <a:extLst>
                <a:ext uri="{FF2B5EF4-FFF2-40B4-BE49-F238E27FC236}">
                  <a16:creationId xmlns:a16="http://schemas.microsoft.com/office/drawing/2014/main" id="{99698F34-9988-7C41-BFE1-DFC7CD00A2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4" y="672"/>
              <a:ext cx="2375" cy="749"/>
              <a:chOff x="144" y="672"/>
              <a:chExt cx="2375" cy="749"/>
            </a:xfrm>
          </p:grpSpPr>
          <p:sp>
            <p:nvSpPr>
              <p:cNvPr id="21521" name="Text Box 5">
                <a:extLst>
                  <a:ext uri="{FF2B5EF4-FFF2-40B4-BE49-F238E27FC236}">
                    <a16:creationId xmlns:a16="http://schemas.microsoft.com/office/drawing/2014/main" id="{585926F5-03C2-1F45-BD1C-CDB58468EDA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4" y="672"/>
                <a:ext cx="2375" cy="368"/>
              </a:xfrm>
              <a:prstGeom prst="rect">
                <a:avLst/>
              </a:prstGeom>
              <a:solidFill>
                <a:srgbClr val="FFC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 Black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Arial Black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Arial Black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Arial Black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Arial Black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 Black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 Black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 Black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 Black" panose="020B0604020202020204" pitchFamily="34" charset="0"/>
                  </a:defRPr>
                </a:lvl9pPr>
              </a:lstStyle>
              <a:p>
                <a:r>
                  <a:rPr lang="en-US" altLang="en-US"/>
                  <a:t>Amphiarthroses</a:t>
                </a:r>
              </a:p>
            </p:txBody>
          </p:sp>
          <p:sp>
            <p:nvSpPr>
              <p:cNvPr id="21522" name="Text Box 8">
                <a:extLst>
                  <a:ext uri="{FF2B5EF4-FFF2-40B4-BE49-F238E27FC236}">
                    <a16:creationId xmlns:a16="http://schemas.microsoft.com/office/drawing/2014/main" id="{256A4CD1-F7C6-6749-A71A-983FC145BDA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4" y="1056"/>
                <a:ext cx="2248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 Black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Arial Black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Arial Black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Arial Black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Arial Black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 Black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 Black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 Black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 Black" panose="020B0604020202020204" pitchFamily="34" charset="0"/>
                  </a:defRPr>
                </a:lvl9pPr>
              </a:lstStyle>
              <a:p>
                <a:pPr>
                  <a:buFontTx/>
                  <a:buChar char="•"/>
                </a:pPr>
                <a:r>
                  <a:rPr lang="en-US" altLang="en-US"/>
                  <a:t>Moves slightly</a:t>
                </a:r>
              </a:p>
            </p:txBody>
          </p:sp>
        </p:grpSp>
        <p:sp>
          <p:nvSpPr>
            <p:cNvPr id="4" name="Line 12">
              <a:extLst>
                <a:ext uri="{FF2B5EF4-FFF2-40B4-BE49-F238E27FC236}">
                  <a16:creationId xmlns:a16="http://schemas.microsoft.com/office/drawing/2014/main" id="{0E850544-96DC-3E47-957E-63A1559146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1392"/>
              <a:ext cx="720" cy="48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1525" name="Group 21">
            <a:extLst>
              <a:ext uri="{FF2B5EF4-FFF2-40B4-BE49-F238E27FC236}">
                <a16:creationId xmlns:a16="http://schemas.microsoft.com/office/drawing/2014/main" id="{48400ACD-6783-C844-8F81-8DFAEE1F270A}"/>
              </a:ext>
            </a:extLst>
          </p:cNvPr>
          <p:cNvGrpSpPr>
            <a:grpSpLocks/>
          </p:cNvGrpSpPr>
          <p:nvPr/>
        </p:nvGrpSpPr>
        <p:grpSpPr bwMode="auto">
          <a:xfrm>
            <a:off x="6858001" y="1066800"/>
            <a:ext cx="3209925" cy="1905000"/>
            <a:chOff x="3360" y="672"/>
            <a:chExt cx="2022" cy="1200"/>
          </a:xfrm>
        </p:grpSpPr>
        <p:grpSp>
          <p:nvGrpSpPr>
            <p:cNvPr id="21515" name="Group 18">
              <a:extLst>
                <a:ext uri="{FF2B5EF4-FFF2-40B4-BE49-F238E27FC236}">
                  <a16:creationId xmlns:a16="http://schemas.microsoft.com/office/drawing/2014/main" id="{20969055-51E1-D946-A630-84AE6466B0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0" y="672"/>
              <a:ext cx="2022" cy="797"/>
              <a:chOff x="3360" y="672"/>
              <a:chExt cx="2022" cy="797"/>
            </a:xfrm>
          </p:grpSpPr>
          <p:sp>
            <p:nvSpPr>
              <p:cNvPr id="21517" name="Text Box 7">
                <a:extLst>
                  <a:ext uri="{FF2B5EF4-FFF2-40B4-BE49-F238E27FC236}">
                    <a16:creationId xmlns:a16="http://schemas.microsoft.com/office/drawing/2014/main" id="{61938AA2-AD4D-C649-8B84-4DDA42DDC37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04" y="672"/>
                <a:ext cx="1771" cy="368"/>
              </a:xfrm>
              <a:prstGeom prst="rect">
                <a:avLst/>
              </a:prstGeom>
              <a:solidFill>
                <a:srgbClr val="FFC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 Black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Arial Black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Arial Black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Arial Black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Arial Black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 Black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 Black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 Black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 Black" panose="020B0604020202020204" pitchFamily="34" charset="0"/>
                  </a:defRPr>
                </a:lvl9pPr>
              </a:lstStyle>
              <a:p>
                <a:r>
                  <a:rPr lang="en-US" altLang="en-US"/>
                  <a:t>Diarthroses</a:t>
                </a:r>
              </a:p>
            </p:txBody>
          </p:sp>
          <p:sp>
            <p:nvSpPr>
              <p:cNvPr id="21518" name="Text Box 9">
                <a:extLst>
                  <a:ext uri="{FF2B5EF4-FFF2-40B4-BE49-F238E27FC236}">
                    <a16:creationId xmlns:a16="http://schemas.microsoft.com/office/drawing/2014/main" id="{54A29BC7-218F-B74A-9ED9-282C8AA8352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60" y="1104"/>
                <a:ext cx="2022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 Black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Arial Black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Arial Black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Arial Black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Arial Black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 Black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 Black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 Black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 Black" panose="020B0604020202020204" pitchFamily="34" charset="0"/>
                  </a:defRPr>
                </a:lvl9pPr>
              </a:lstStyle>
              <a:p>
                <a:pPr>
                  <a:buFontTx/>
                  <a:buChar char="•"/>
                </a:pPr>
                <a:r>
                  <a:rPr lang="en-US" altLang="en-US"/>
                  <a:t>Moves freely</a:t>
                </a:r>
              </a:p>
            </p:txBody>
          </p:sp>
        </p:grpSp>
        <p:sp>
          <p:nvSpPr>
            <p:cNvPr id="21516" name="Line 14">
              <a:extLst>
                <a:ext uri="{FF2B5EF4-FFF2-40B4-BE49-F238E27FC236}">
                  <a16:creationId xmlns:a16="http://schemas.microsoft.com/office/drawing/2014/main" id="{2B8D29D2-1CC4-524D-9687-3C052DAD6A6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36" y="1392"/>
              <a:ext cx="720" cy="48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1523" name="Group 19">
            <a:extLst>
              <a:ext uri="{FF2B5EF4-FFF2-40B4-BE49-F238E27FC236}">
                <a16:creationId xmlns:a16="http://schemas.microsoft.com/office/drawing/2014/main" id="{94AF57CA-2CB4-804D-A127-0EBC0165295D}"/>
              </a:ext>
            </a:extLst>
          </p:cNvPr>
          <p:cNvGrpSpPr>
            <a:grpSpLocks/>
          </p:cNvGrpSpPr>
          <p:nvPr/>
        </p:nvGrpSpPr>
        <p:grpSpPr bwMode="auto">
          <a:xfrm>
            <a:off x="4495801" y="4724400"/>
            <a:ext cx="3459163" cy="1798638"/>
            <a:chOff x="1872" y="2976"/>
            <a:chExt cx="2179" cy="1133"/>
          </a:xfrm>
        </p:grpSpPr>
        <p:sp>
          <p:nvSpPr>
            <p:cNvPr id="21512" name="Text Box 6">
              <a:extLst>
                <a:ext uri="{FF2B5EF4-FFF2-40B4-BE49-F238E27FC236}">
                  <a16:creationId xmlns:a16="http://schemas.microsoft.com/office/drawing/2014/main" id="{0956036B-91BE-9C44-9490-9B426775CB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0" y="3360"/>
              <a:ext cx="1966" cy="679"/>
            </a:xfrm>
            <a:prstGeom prst="rect">
              <a:avLst/>
            </a:prstGeom>
            <a:solidFill>
              <a:srgbClr val="FF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9pPr>
            </a:lstStyle>
            <a:p>
              <a:r>
                <a:rPr lang="en-US" altLang="en-US"/>
                <a:t>Synarthroses</a:t>
              </a:r>
            </a:p>
          </p:txBody>
        </p:sp>
        <p:sp>
          <p:nvSpPr>
            <p:cNvPr id="21513" name="Text Box 10">
              <a:extLst>
                <a:ext uri="{FF2B5EF4-FFF2-40B4-BE49-F238E27FC236}">
                  <a16:creationId xmlns:a16="http://schemas.microsoft.com/office/drawing/2014/main" id="{D16F5A4E-603E-DD40-B5FF-47B65A2041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72" y="3744"/>
              <a:ext cx="2179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 Black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r>
                <a:rPr lang="en-US" altLang="en-US"/>
                <a:t>No movement</a:t>
              </a:r>
            </a:p>
          </p:txBody>
        </p:sp>
        <p:sp>
          <p:nvSpPr>
            <p:cNvPr id="21514" name="Line 15">
              <a:extLst>
                <a:ext uri="{FF2B5EF4-FFF2-40B4-BE49-F238E27FC236}">
                  <a16:creationId xmlns:a16="http://schemas.microsoft.com/office/drawing/2014/main" id="{04197677-D64C-DE4D-899F-E7C58008E32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76" y="2976"/>
              <a:ext cx="0" cy="28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0302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AKA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22632-0ED6-584A-9073-F814BDC3E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FUNGSI SISTEM MUSCULOSKELETAL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9F937A-3C2B-4244-B57B-FA5090C099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D" dirty="0"/>
              <a:t>MELINDUNGI ORGAN DARI ANCAMAN</a:t>
            </a:r>
          </a:p>
          <a:p>
            <a:r>
              <a:rPr lang="en-ID" dirty="0"/>
              <a:t>MENJAGA BENTUK TUBUH (RANGKA)</a:t>
            </a:r>
          </a:p>
          <a:p>
            <a:r>
              <a:rPr lang="en-ID" dirty="0"/>
              <a:t>MERUBAH ENERGI KIMIA MENJADI ENERGI KINETIK</a:t>
            </a:r>
          </a:p>
          <a:p>
            <a:r>
              <a:rPr lang="en-ID" dirty="0"/>
              <a:t>MOBILTAS DAN FUNGSI TUBUH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0298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INTRODUCTION : MUSCLE/MUSCULO/MYO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id-ID" sz="3200" dirty="0"/>
              <a:t>Muscle are  impresive motors that respond rapidly to commands from motor nervous sistem</a:t>
            </a:r>
          </a:p>
          <a:p>
            <a:r>
              <a:rPr lang="id-ID" sz="3200" dirty="0"/>
              <a:t>Sceletal muscle cells can increase their force production up to 40N/cm2 in less than 100 ms. When un loaded they can shorthen at rate of up to ten muscle lengths/s</a:t>
            </a:r>
          </a:p>
        </p:txBody>
      </p:sp>
    </p:spTree>
    <p:extLst>
      <p:ext uri="{BB962C8B-B14F-4D97-AF65-F5344CB8AC3E}">
        <p14:creationId xmlns:p14="http://schemas.microsoft.com/office/powerpoint/2010/main" val="20482296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227D0-EA80-9B4D-9E99-316A415C6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JARINGAN OTOT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BEF97-EB22-3E49-A056-96E95324C6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D" dirty="0" err="1"/>
              <a:t>Adalah</a:t>
            </a:r>
            <a:r>
              <a:rPr lang="en-ID" dirty="0"/>
              <a:t> </a:t>
            </a:r>
            <a:r>
              <a:rPr lang="en-ID" dirty="0" err="1"/>
              <a:t>statu</a:t>
            </a:r>
            <a:r>
              <a:rPr lang="en-ID" dirty="0"/>
              <a:t> </a:t>
            </a:r>
            <a:r>
              <a:rPr lang="en-ID" dirty="0" err="1"/>
              <a:t>bundel</a:t>
            </a:r>
            <a:r>
              <a:rPr lang="en-ID" dirty="0"/>
              <a:t> yang </a:t>
            </a:r>
            <a:r>
              <a:rPr lang="en-ID" dirty="0" err="1"/>
              <a:t>tersusun</a:t>
            </a:r>
            <a:r>
              <a:rPr lang="en-ID" dirty="0"/>
              <a:t> </a:t>
            </a:r>
            <a:r>
              <a:rPr lang="en-ID" dirty="0" err="1"/>
              <a:t>oleh</a:t>
            </a:r>
            <a:r>
              <a:rPr lang="en-ID" dirty="0"/>
              <a:t> </a:t>
            </a:r>
            <a:r>
              <a:rPr lang="en-ID" dirty="0" err="1"/>
              <a:t>sel</a:t>
            </a:r>
            <a:r>
              <a:rPr lang="en-ID" dirty="0"/>
              <a:t> yang </a:t>
            </a:r>
            <a:r>
              <a:rPr lang="en-ID" dirty="0" err="1"/>
              <a:t>panjang</a:t>
            </a:r>
            <a:endParaRPr lang="en-ID" dirty="0"/>
          </a:p>
          <a:p>
            <a:r>
              <a:rPr lang="en-ID" dirty="0" err="1"/>
              <a:t>Mampu</a:t>
            </a:r>
            <a:r>
              <a:rPr lang="en-ID" dirty="0"/>
              <a:t> </a:t>
            </a:r>
            <a:r>
              <a:rPr lang="en-ID" dirty="0" err="1"/>
              <a:t>berkontraksi</a:t>
            </a:r>
            <a:r>
              <a:rPr lang="en-ID" dirty="0"/>
              <a:t> ( </a:t>
            </a:r>
            <a:r>
              <a:rPr lang="en-ID" dirty="0" err="1"/>
              <a:t>memanjang</a:t>
            </a:r>
            <a:r>
              <a:rPr lang="en-ID" dirty="0"/>
              <a:t>/</a:t>
            </a:r>
            <a:r>
              <a:rPr lang="en-ID" dirty="0" err="1"/>
              <a:t>mendek</a:t>
            </a:r>
            <a:r>
              <a:rPr lang="en-ID" dirty="0"/>
              <a:t>)</a:t>
            </a:r>
          </a:p>
          <a:p>
            <a:r>
              <a:rPr lang="en-ID" dirty="0" err="1"/>
              <a:t>Fungsi</a:t>
            </a:r>
            <a:r>
              <a:rPr lang="en-ID" dirty="0"/>
              <a:t> </a:t>
            </a:r>
            <a:r>
              <a:rPr lang="en-ID" dirty="0" err="1"/>
              <a:t>utama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bergerak</a:t>
            </a:r>
            <a:endParaRPr lang="en-ID" dirty="0"/>
          </a:p>
          <a:p>
            <a:r>
              <a:rPr lang="en-ID" dirty="0" err="1"/>
              <a:t>Manusia</a:t>
            </a:r>
            <a:r>
              <a:rPr lang="en-ID" dirty="0"/>
              <a:t> </a:t>
            </a:r>
            <a:r>
              <a:rPr lang="en-ID" dirty="0" err="1"/>
              <a:t>mimiliki</a:t>
            </a:r>
            <a:r>
              <a:rPr lang="en-ID" dirty="0"/>
              <a:t>  600 </a:t>
            </a:r>
            <a:r>
              <a:rPr lang="en-ID" dirty="0" err="1"/>
              <a:t>otot</a:t>
            </a:r>
            <a:endParaRPr lang="en-ID" dirty="0"/>
          </a:p>
          <a:p>
            <a:r>
              <a:rPr lang="en-ID" dirty="0"/>
              <a:t>30-40% masa </a:t>
            </a:r>
            <a:r>
              <a:rPr lang="en-ID" dirty="0" err="1"/>
              <a:t>tubuh</a:t>
            </a:r>
            <a:endParaRPr lang="en-ID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209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B2D5C-585F-AA48-BAFF-F05383523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JENIS JENIS OTOT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0159C7-90C0-0347-A818-26A666EEF2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D" dirty="0"/>
              <a:t>OTOT LURIK/SKELETAL</a:t>
            </a:r>
          </a:p>
          <a:p>
            <a:r>
              <a:rPr lang="en-ID" dirty="0"/>
              <a:t>OTOT POLOS/SMOOTH M</a:t>
            </a:r>
          </a:p>
          <a:p>
            <a:r>
              <a:rPr lang="en-ID" dirty="0"/>
              <a:t>OTOT JANTUNG/CARDIAC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08952B-52D4-4D42-A343-71178DA5B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5719" y="1690688"/>
            <a:ext cx="54229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62685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IMAGE_TITLE" val="f:\fap7_unit_01\chapter_01\pict_files-pict\0102_1orgsysintegumentsk.pict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IMAGE_TITLE" val="f:\fap7_unit_01\chapter_01\pict_files-pict\0102_1orgsysintegumentsk.pict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1453</TotalTime>
  <Words>1527</Words>
  <Application>Microsoft Macintosh PowerPoint</Application>
  <PresentationFormat>Widescreen</PresentationFormat>
  <Paragraphs>369</Paragraphs>
  <Slides>55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55</vt:i4>
      </vt:variant>
    </vt:vector>
  </HeadingPairs>
  <TitlesOfParts>
    <vt:vector size="68" baseType="lpstr">
      <vt:lpstr>ＭＳ Ｐゴシック</vt:lpstr>
      <vt:lpstr>Arial</vt:lpstr>
      <vt:lpstr>Arial Black</vt:lpstr>
      <vt:lpstr>Bookman Old Style</vt:lpstr>
      <vt:lpstr>Calibri</vt:lpstr>
      <vt:lpstr>Calibri Light</vt:lpstr>
      <vt:lpstr>Lucida Sans Unicode</vt:lpstr>
      <vt:lpstr>Sylfaen</vt:lpstr>
      <vt:lpstr>Tahoma</vt:lpstr>
      <vt:lpstr>Wingdings</vt:lpstr>
      <vt:lpstr>Office Theme</vt:lpstr>
      <vt:lpstr>Clip</vt:lpstr>
      <vt:lpstr>Picture</vt:lpstr>
      <vt:lpstr>PowerPoint Presentation</vt:lpstr>
      <vt:lpstr>Learning Outcome</vt:lpstr>
      <vt:lpstr>KOMPONEN GERAK MANUSIA</vt:lpstr>
      <vt:lpstr>PowerPoint Presentation</vt:lpstr>
      <vt:lpstr>SISTEM MUSCULO SKELETAL</vt:lpstr>
      <vt:lpstr>FUNGSI SISTEM MUSCULOSKELETAL</vt:lpstr>
      <vt:lpstr>INTRODUCTION : MUSCLE/MUSCULO/MYO</vt:lpstr>
      <vt:lpstr>JARINGAN OTOT</vt:lpstr>
      <vt:lpstr>JENIS JENIS OTOT</vt:lpstr>
      <vt:lpstr>PowerPoint Presentation</vt:lpstr>
      <vt:lpstr>KOMPONEN OTOT</vt:lpstr>
      <vt:lpstr>PowerPoint Presentation</vt:lpstr>
      <vt:lpstr>PowerPoint Presentation</vt:lpstr>
      <vt:lpstr>PowerPoint Presentation</vt:lpstr>
      <vt:lpstr>Skeletal Muscle Arrangement</vt:lpstr>
      <vt:lpstr>Skeletal Muscle Cells</vt:lpstr>
      <vt:lpstr>Sarcomere Arrangement</vt:lpstr>
      <vt:lpstr>Sarcomere Structure</vt:lpstr>
      <vt:lpstr>Microscopic anatomy of a skeletal muscle fiber</vt:lpstr>
      <vt:lpstr>Thick Filament Structure</vt:lpstr>
      <vt:lpstr>Thin Filament Structure</vt:lpstr>
      <vt:lpstr>PowerPoint Presentation</vt:lpstr>
      <vt:lpstr>Specialized Organelles of Skeletal Muscle</vt:lpstr>
      <vt:lpstr>Relationship of the sarcoplasmic reticulum and T tubules to myofibrils of skeletal muscle</vt:lpstr>
      <vt:lpstr>Three Types of Muscular Tissue</vt:lpstr>
      <vt:lpstr>CONTOH OTOT PERUT DAN DASAR PANGGUL</vt:lpstr>
      <vt:lpstr>PowerPoint Presentation</vt:lpstr>
      <vt:lpstr>FUNGSI UTAMA</vt:lpstr>
      <vt:lpstr>CONTRACTION -RELAXATION</vt:lpstr>
      <vt:lpstr>PERSYARAFAN DAN KONTRAKSI OTOT</vt:lpstr>
      <vt:lpstr>SYARAF &amp; PERDARAHAN </vt:lpstr>
      <vt:lpstr>PowerPoint Presentation</vt:lpstr>
      <vt:lpstr>Neuromuscular junction (example of chemical synapse)</vt:lpstr>
      <vt:lpstr>Bagaimana kontraksi dimulai?</vt:lpstr>
      <vt:lpstr>SLIDING FILAMEN</vt:lpstr>
      <vt:lpstr>MOVEMENT -STABILIZATION</vt:lpstr>
      <vt:lpstr>PowerPoint Presentation</vt:lpstr>
      <vt:lpstr>Bones</vt:lpstr>
      <vt:lpstr>Ossification</vt:lpstr>
      <vt:lpstr>Common Bone Categories</vt:lpstr>
      <vt:lpstr>Parts of Long Bones</vt:lpstr>
      <vt:lpstr>Parts of Long Bones Part 2 </vt:lpstr>
      <vt:lpstr>Cranial Bones</vt:lpstr>
      <vt:lpstr>Sinuses</vt:lpstr>
      <vt:lpstr>Facial Bones</vt:lpstr>
      <vt:lpstr>Spinal Column</vt:lpstr>
      <vt:lpstr>PowerPoint Presentation</vt:lpstr>
      <vt:lpstr>Bones of the Chest</vt:lpstr>
      <vt:lpstr>Bones of the Pelvis</vt:lpstr>
      <vt:lpstr>Bones of the Extremities</vt:lpstr>
      <vt:lpstr>WRIST &amp; LOWER ARM</vt:lpstr>
      <vt:lpstr>Bones of the Extremities Part 2</vt:lpstr>
      <vt:lpstr>FEET AND TOES</vt:lpstr>
      <vt:lpstr>ISILAH NAMA NAMA TULANG DALAM KOTAK</vt:lpstr>
      <vt:lpstr>Joints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14</cp:revision>
  <dcterms:created xsi:type="dcterms:W3CDTF">2021-04-19T02:55:26Z</dcterms:created>
  <dcterms:modified xsi:type="dcterms:W3CDTF">2022-03-21T07:03:50Z</dcterms:modified>
</cp:coreProperties>
</file>