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6" r:id="rId15"/>
    <p:sldId id="272" r:id="rId16"/>
    <p:sldId id="273" r:id="rId17"/>
    <p:sldId id="274" r:id="rId18"/>
    <p:sldId id="275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85C"/>
    <a:srgbClr val="DDA147"/>
    <a:srgbClr val="B54C2D"/>
    <a:srgbClr val="B66952"/>
    <a:srgbClr val="B5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Lorem ipsum dolor sit amet, consectetuer adipiscing elit. Maecenas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/>
            <a:t>Nunc </a:t>
          </a:r>
          <a:r>
            <a:rPr lang="en-US" err="1"/>
            <a:t>viverra</a:t>
          </a:r>
          <a:r>
            <a:rPr lang="en-US"/>
            <a:t> </a:t>
          </a:r>
          <a:r>
            <a:rPr lang="en-US" err="1"/>
            <a:t>imperdiet</a:t>
          </a:r>
          <a:r>
            <a:rPr lang="en-US"/>
            <a:t> </a:t>
          </a:r>
          <a:r>
            <a:rPr lang="en-US" err="1"/>
            <a:t>enim</a:t>
          </a:r>
          <a:r>
            <a:rPr lang="en-US"/>
            <a:t>. </a:t>
          </a:r>
          <a:r>
            <a:rPr lang="en-US" err="1"/>
            <a:t>Fusce</a:t>
          </a:r>
          <a:r>
            <a:rPr lang="en-US"/>
            <a:t> est. </a:t>
          </a:r>
          <a:r>
            <a:rPr lang="en-US" err="1"/>
            <a:t>Vivamus</a:t>
          </a:r>
          <a:r>
            <a:rPr lang="en-US"/>
            <a:t> a </a:t>
          </a:r>
          <a:r>
            <a:rPr lang="en-US" err="1"/>
            <a:t>tellus</a:t>
          </a:r>
          <a:r>
            <a:rPr lang="en-US"/>
            <a:t>.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err="1"/>
            <a:t>Pellentesque</a:t>
          </a:r>
          <a:r>
            <a:rPr lang="en-US"/>
            <a:t> habitant </a:t>
          </a:r>
          <a:r>
            <a:rPr lang="en-US" err="1"/>
            <a:t>morbi</a:t>
          </a:r>
          <a:r>
            <a:rPr lang="en-US"/>
            <a:t> </a:t>
          </a:r>
          <a:r>
            <a:rPr lang="en-US" err="1"/>
            <a:t>tristique</a:t>
          </a:r>
          <a:r>
            <a:rPr lang="en-US"/>
            <a:t> </a:t>
          </a:r>
          <a:r>
            <a:rPr lang="en-US" err="1"/>
            <a:t>senectus</a:t>
          </a:r>
          <a:r>
            <a:rPr lang="en-US"/>
            <a:t> et </a:t>
          </a:r>
          <a:r>
            <a:rPr lang="en-US" err="1"/>
            <a:t>netus</a:t>
          </a:r>
          <a:r>
            <a:rPr lang="en-US"/>
            <a:t> et </a:t>
          </a:r>
          <a:r>
            <a:rPr lang="en-US" err="1"/>
            <a:t>malesuada</a:t>
          </a:r>
          <a:r>
            <a:rPr lang="en-US"/>
            <a:t> fames.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Lorem ipsum dolor sit amet, consectetuer adipiscing elit. Maecenas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Nunc </a:t>
          </a:r>
          <a:r>
            <a:rPr lang="en-US" sz="2100" kern="1200" err="1"/>
            <a:t>viverra</a:t>
          </a:r>
          <a:r>
            <a:rPr lang="en-US" sz="2100" kern="1200"/>
            <a:t> </a:t>
          </a:r>
          <a:r>
            <a:rPr lang="en-US" sz="2100" kern="1200" err="1"/>
            <a:t>imperdiet</a:t>
          </a:r>
          <a:r>
            <a:rPr lang="en-US" sz="2100" kern="1200"/>
            <a:t> </a:t>
          </a:r>
          <a:r>
            <a:rPr lang="en-US" sz="2100" kern="1200" err="1"/>
            <a:t>enim</a:t>
          </a:r>
          <a:r>
            <a:rPr lang="en-US" sz="2100" kern="1200"/>
            <a:t>. </a:t>
          </a:r>
          <a:r>
            <a:rPr lang="en-US" sz="2100" kern="1200" err="1"/>
            <a:t>Fusce</a:t>
          </a:r>
          <a:r>
            <a:rPr lang="en-US" sz="2100" kern="1200"/>
            <a:t> est. </a:t>
          </a:r>
          <a:r>
            <a:rPr lang="en-US" sz="2100" kern="1200" err="1"/>
            <a:t>Vivamus</a:t>
          </a:r>
          <a:r>
            <a:rPr lang="en-US" sz="2100" kern="1200"/>
            <a:t> a </a:t>
          </a:r>
          <a:r>
            <a:rPr lang="en-US" sz="2100" kern="1200" err="1"/>
            <a:t>tellus</a:t>
          </a:r>
          <a:r>
            <a:rPr lang="en-US" sz="2100" kern="1200"/>
            <a:t>.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err="1"/>
            <a:t>Pellentesque</a:t>
          </a:r>
          <a:r>
            <a:rPr lang="en-US" sz="2100" kern="1200"/>
            <a:t> habitant </a:t>
          </a:r>
          <a:r>
            <a:rPr lang="en-US" sz="2100" kern="1200" err="1"/>
            <a:t>morbi</a:t>
          </a:r>
          <a:r>
            <a:rPr lang="en-US" sz="2100" kern="1200"/>
            <a:t> </a:t>
          </a:r>
          <a:r>
            <a:rPr lang="en-US" sz="2100" kern="1200" err="1"/>
            <a:t>tristique</a:t>
          </a:r>
          <a:r>
            <a:rPr lang="en-US" sz="2100" kern="1200"/>
            <a:t> </a:t>
          </a:r>
          <a:r>
            <a:rPr lang="en-US" sz="2100" kern="1200" err="1"/>
            <a:t>senectus</a:t>
          </a:r>
          <a:r>
            <a:rPr lang="en-US" sz="2100" kern="1200"/>
            <a:t> et </a:t>
          </a:r>
          <a:r>
            <a:rPr lang="en-US" sz="2100" kern="1200" err="1"/>
            <a:t>netus</a:t>
          </a:r>
          <a:r>
            <a:rPr lang="en-US" sz="2100" kern="1200"/>
            <a:t> et </a:t>
          </a:r>
          <a:r>
            <a:rPr lang="en-US" sz="2100" kern="1200" err="1"/>
            <a:t>malesuada</a:t>
          </a:r>
          <a:r>
            <a:rPr lang="en-US" sz="2100" kern="1200"/>
            <a:t> fames.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SISTEM SYARAF DAN MEKANISME NYERI PERSALINAN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/>
              <a:t>FITRIA SISWI UTAMI, S.SI.T., MNS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7FFD-8892-415A-911F-4B6D48F8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00746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MARI MENGINGAT KEMBALI PROSES PERSALINAN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107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029A-E5B2-4A12-A744-D7D8C448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AA34E-3D81-4CA4-B976-CE4AA20E6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/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Selama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2 trimester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pertama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uterus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relatif</a:t>
            </a:r>
            <a:endParaRPr lang="en-US" alt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12700"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tenang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EFEK INHIBITORIK PROGESTERONE</a:t>
            </a:r>
            <a:endParaRPr lang="en-US" altLang="en-US" dirty="0">
              <a:latin typeface="Franklin Gothic Book" panose="020B0503020102020204" pitchFamily="34" charset="0"/>
            </a:endParaRPr>
          </a:p>
          <a:p>
            <a:pPr marL="12700">
              <a:buFontTx/>
              <a:buNone/>
            </a:pPr>
            <a:r>
              <a:rPr lang="en-US" altLang="en-US" dirty="0" err="1">
                <a:solidFill>
                  <a:srgbClr val="4E3A2F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kadar</a:t>
            </a:r>
            <a:r>
              <a:rPr lang="en-US" altLang="en-US" dirty="0">
                <a:solidFill>
                  <a:srgbClr val="4E3A2F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 </a:t>
            </a:r>
            <a:r>
              <a:rPr lang="en-US" altLang="en-US" dirty="0" err="1">
                <a:solidFill>
                  <a:srgbClr val="4E3A2F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tinggi</a:t>
            </a:r>
            <a:r>
              <a:rPr lang="en-US" altLang="en-US" dirty="0">
                <a:solidFill>
                  <a:srgbClr val="4E3A2F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 di </a:t>
            </a:r>
            <a:r>
              <a:rPr lang="en-US" altLang="en-US" dirty="0" err="1">
                <a:solidFill>
                  <a:srgbClr val="4E3A2F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miometrium</a:t>
            </a:r>
            <a:r>
              <a:rPr lang="en-US" altLang="en-US" dirty="0">
                <a:solidFill>
                  <a:srgbClr val="4E3A2F"/>
                </a:solidFill>
                <a:highlight>
                  <a:srgbClr val="FFFF00"/>
                </a:highlight>
                <a:latin typeface="Franklin Gothic Book" panose="020B0503020102020204" pitchFamily="34" charset="0"/>
              </a:rPr>
              <a:t>.</a:t>
            </a:r>
            <a:endParaRPr lang="en-US" altLang="en-US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  <a:p>
            <a:pPr marL="12700">
              <a:spcBef>
                <a:spcPts val="25"/>
              </a:spcBef>
              <a:buFontTx/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en-US" alt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TRIMESTER TERAKHIR </a:t>
            </a:r>
            <a:r>
              <a:rPr lang="en-US" altLang="en-US" dirty="0">
                <a:solidFill>
                  <a:schemeClr val="tx1"/>
                </a:solidFill>
                <a:latin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uterus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menjadi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semakin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peka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rangsang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sehingga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kontraksi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ringan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kontraksi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Braxton-Hicks)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dapat</a:t>
            </a:r>
            <a:r>
              <a:rPr lang="en-US" alt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dialami</a:t>
            </a:r>
            <a:endParaRPr lang="en-US" altLang="en-US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252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7E54-E492-438E-9EA7-9C30C2F6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hormonal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ABC21-12BC-403A-AC5B-7ED470318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/>
            <a:r>
              <a:rPr lang="en-US" alt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Estrogen &amp; Progesterone</a:t>
            </a:r>
            <a:endParaRPr lang="en-US" altLang="en-US" dirty="0">
              <a:latin typeface="Franklin Gothic Book" panose="020B0503020102020204" pitchFamily="34" charset="0"/>
            </a:endParaRPr>
          </a:p>
          <a:p>
            <a:pPr marL="12700">
              <a:lnSpc>
                <a:spcPts val="3200"/>
              </a:lnSpc>
              <a:spcBef>
                <a:spcPts val="338"/>
              </a:spcBef>
            </a:pPr>
            <a:r>
              <a:rPr lang="en-US" altLang="en-US" sz="1800" dirty="0">
                <a:solidFill>
                  <a:srgbClr val="EFA12D"/>
                </a:solidFill>
                <a:latin typeface="Wingdings 2" panose="05020102010507070707" pitchFamily="18" charset="2"/>
              </a:rPr>
              <a:t></a:t>
            </a:r>
            <a:r>
              <a:rPr lang="en-US" altLang="en-US" sz="1800" dirty="0">
                <a:solidFill>
                  <a:srgbClr val="EFA1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Progesterone</a:t>
            </a:r>
            <a:r>
              <a:rPr lang="en-US" altLang="en-US" sz="2400" dirty="0">
                <a:solidFill>
                  <a:srgbClr val="4E3A2F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MENGHAMBAT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kontraktilitas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uterus</a:t>
            </a:r>
          </a:p>
          <a:p>
            <a:pPr marL="12700">
              <a:spcBef>
                <a:spcPts val="338"/>
              </a:spcBef>
            </a:pPr>
            <a:r>
              <a:rPr lang="en-US" altLang="en-US" sz="1800" dirty="0">
                <a:solidFill>
                  <a:srgbClr val="EFA12D"/>
                </a:solidFill>
                <a:latin typeface="Wingdings 2" panose="05020102010507070707" pitchFamily="18" charset="2"/>
              </a:rPr>
              <a:t></a:t>
            </a:r>
            <a:r>
              <a:rPr lang="en-US" altLang="en-US" sz="1800" dirty="0">
                <a:solidFill>
                  <a:srgbClr val="EFA1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Estrogen</a:t>
            </a:r>
            <a:r>
              <a:rPr lang="en-US" altLang="en-US" sz="2400" dirty="0">
                <a:solidFill>
                  <a:srgbClr val="4E3A2F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MENSTIMULASI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kontraktilitas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uterus</a:t>
            </a:r>
          </a:p>
          <a:p>
            <a:pPr marL="12700">
              <a:lnSpc>
                <a:spcPts val="3650"/>
              </a:lnSpc>
              <a:spcBef>
                <a:spcPts val="375"/>
              </a:spcBef>
            </a:pPr>
            <a:r>
              <a:rPr lang="en-US" alt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Dari </a:t>
            </a:r>
            <a:r>
              <a:rPr lang="en-US" altLang="en-US" b="1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bulan</a:t>
            </a:r>
            <a:r>
              <a:rPr lang="en-US" alt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ke-7 </a:t>
            </a:r>
            <a:r>
              <a:rPr lang="en-US" altLang="en-US" b="1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sampai</a:t>
            </a:r>
            <a:r>
              <a:rPr lang="en-US" alt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akhir</a:t>
            </a:r>
            <a:r>
              <a:rPr lang="en-US" alt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masa </a:t>
            </a:r>
            <a:r>
              <a:rPr lang="en-US" altLang="en-US" b="1" dirty="0" err="1">
                <a:solidFill>
                  <a:srgbClr val="FF0000"/>
                </a:solidFill>
                <a:latin typeface="Franklin Gothic Book" panose="020B0503020102020204" pitchFamily="34" charset="0"/>
              </a:rPr>
              <a:t>kehamilan</a:t>
            </a:r>
            <a:endParaRPr lang="en-US" altLang="en-US" dirty="0">
              <a:latin typeface="Franklin Gothic Book" panose="020B0503020102020204" pitchFamily="34" charset="0"/>
            </a:endParaRPr>
          </a:p>
          <a:p>
            <a:pPr marL="12700">
              <a:spcBef>
                <a:spcPts val="338"/>
              </a:spcBef>
            </a:pPr>
            <a:r>
              <a:rPr lang="en-US" altLang="en-US" sz="1800" dirty="0">
                <a:solidFill>
                  <a:srgbClr val="EFA12D"/>
                </a:solidFill>
                <a:latin typeface="Wingdings 2" panose="05020102010507070707" pitchFamily="18" charset="2"/>
              </a:rPr>
              <a:t></a:t>
            </a:r>
            <a:r>
              <a:rPr lang="en-US" altLang="en-US" sz="1800" dirty="0">
                <a:solidFill>
                  <a:srgbClr val="EFA1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Sekresi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progesteron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tetap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konstan</a:t>
            </a:r>
            <a:endParaRPr lang="en-US" altLang="en-US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12700">
              <a:spcBef>
                <a:spcPts val="338"/>
              </a:spcBef>
            </a:pPr>
            <a:r>
              <a:rPr lang="en-US" altLang="en-US" sz="1800" dirty="0">
                <a:solidFill>
                  <a:schemeClr val="tx1"/>
                </a:solidFill>
                <a:latin typeface="Wingdings 2" panose="05020102010507070707" pitchFamily="18" charset="2"/>
              </a:rPr>
              <a:t>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Sekresi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estrogen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terus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meningkat</a:t>
            </a:r>
            <a:endParaRPr lang="en-US" altLang="en-US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12700">
              <a:lnSpc>
                <a:spcPts val="3188"/>
              </a:lnSpc>
              <a:spcBef>
                <a:spcPts val="338"/>
              </a:spcBef>
            </a:pPr>
            <a:r>
              <a:rPr lang="en-US" altLang="en-US" sz="1800" dirty="0">
                <a:solidFill>
                  <a:schemeClr val="tx1"/>
                </a:solidFill>
                <a:latin typeface="Wingdings 2" panose="05020102010507070707" pitchFamily="18" charset="2"/>
              </a:rPr>
              <a:t>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Meningkatkan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rasio</a:t>
            </a:r>
            <a:r>
              <a:rPr lang="en-US" alt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	estrogen / </a:t>
            </a:r>
            <a:r>
              <a:rPr lang="en-US" altLang="en-US" sz="24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progesteron</a:t>
            </a:r>
            <a:endParaRPr lang="en-US" altLang="en-US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7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300A-D24F-4689-9D64-C7873E6A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spc="-5" dirty="0" err="1"/>
              <a:t>Peregangan</a:t>
            </a:r>
            <a:r>
              <a:rPr lang="en-US" sz="4800" spc="-55" dirty="0"/>
              <a:t> </a:t>
            </a:r>
            <a:r>
              <a:rPr lang="en-US" sz="4800" spc="5" dirty="0" err="1"/>
              <a:t>serviks</a:t>
            </a:r>
            <a:r>
              <a:rPr lang="en-US" sz="4800" spc="5" dirty="0"/>
              <a:t>	</a:t>
            </a:r>
            <a:r>
              <a:rPr lang="en-US" sz="4800" spc="-5" dirty="0" err="1"/>
              <a:t>merangsang</a:t>
            </a:r>
            <a:r>
              <a:rPr lang="en-US" sz="4800" spc="-80" dirty="0"/>
              <a:t> </a:t>
            </a:r>
            <a:r>
              <a:rPr lang="en-US" sz="4800" spc="-5" dirty="0" err="1"/>
              <a:t>pelepasan</a:t>
            </a:r>
            <a:r>
              <a:rPr lang="en-US" sz="4800" spc="-5" dirty="0"/>
              <a:t> </a:t>
            </a:r>
            <a:r>
              <a:rPr lang="en-US" sz="4800" dirty="0"/>
              <a:t> </a:t>
            </a:r>
            <a:r>
              <a:rPr lang="en-US" sz="4800" spc="-5" dirty="0" err="1"/>
              <a:t>oksitosin</a:t>
            </a:r>
            <a:r>
              <a:rPr lang="en-US" sz="4800" spc="-5" dirty="0"/>
              <a:t> </a:t>
            </a:r>
            <a:r>
              <a:rPr lang="en-US" sz="4800" dirty="0" err="1"/>
              <a:t>melalui</a:t>
            </a:r>
            <a:r>
              <a:rPr lang="en-US" sz="4800" dirty="0"/>
              <a:t> </a:t>
            </a:r>
            <a:r>
              <a:rPr lang="en-US" sz="4800" dirty="0" err="1"/>
              <a:t>refleks</a:t>
            </a:r>
            <a:r>
              <a:rPr lang="en-US" sz="4800" spc="-125" dirty="0"/>
              <a:t> </a:t>
            </a:r>
            <a:r>
              <a:rPr lang="en-US" sz="4800" spc="-5" dirty="0" err="1"/>
              <a:t>neuroendokrin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5F52-6BD8-44D0-B94D-D4CF9E54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tabLst>
                <a:tab pos="4014788" algn="l"/>
              </a:tabLst>
            </a:pPr>
            <a:r>
              <a:rPr lang="en-US" altLang="en-US" sz="2000" b="1" dirty="0">
                <a:solidFill>
                  <a:srgbClr val="FF0000"/>
                </a:solidFill>
              </a:rPr>
              <a:t>STIMULASI RESEPTOR-RESEPTOR	DI SERVIKS </a:t>
            </a:r>
            <a:r>
              <a:rPr lang="en-US" altLang="en-US" sz="2000" dirty="0" err="1"/>
              <a:t>sebagai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respon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terhadap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tekanan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janin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Wingdings" panose="05000000000000000000" pitchFamily="2" charset="2"/>
              </a:rPr>
              <a:t>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/>
              <a:t>pengiriman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sinyal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syaraf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melalui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medula</a:t>
            </a:r>
            <a:r>
              <a:rPr lang="en-US" altLang="en-US" sz="2000" dirty="0"/>
              <a:t> spinalis  </a:t>
            </a:r>
            <a:r>
              <a:rPr lang="en-US" altLang="en-US" sz="2000" dirty="0" err="1"/>
              <a:t>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hipotalamus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Wingdings" panose="05000000000000000000" pitchFamily="2" charset="2"/>
              </a:rPr>
              <a:t>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MEMICU PELEPASAN OKSITOSIN DARI HIPOFISE  POSTERIOR</a:t>
            </a:r>
          </a:p>
          <a:p>
            <a:pPr marL="12700">
              <a:tabLst>
                <a:tab pos="4014788" algn="l"/>
              </a:tabLst>
            </a:pPr>
            <a:r>
              <a:rPr lang="en-US" altLang="en-US" sz="2000" b="1" dirty="0">
                <a:solidFill>
                  <a:srgbClr val="FF0000"/>
                </a:solidFill>
              </a:rPr>
              <a:t>OKSITOSIN TAMBAHAN </a:t>
            </a:r>
            <a:r>
              <a:rPr lang="en-US" altLang="en-US" sz="2000" b="1" dirty="0">
                <a:solidFill>
                  <a:srgbClr val="FF0000"/>
                </a:solidFill>
                <a:latin typeface="Wingdings" panose="05000000000000000000" pitchFamily="2" charset="2"/>
              </a:rPr>
              <a:t>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KONTRAKSI UTERUS LEBIH KUAT </a:t>
            </a:r>
            <a:r>
              <a:rPr lang="en-US" altLang="en-US" sz="2000" dirty="0">
                <a:latin typeface="Wingdings" panose="05000000000000000000" pitchFamily="2" charset="2"/>
              </a:rPr>
              <a:t>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/>
              <a:t>Janin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terdorong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menekan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serviks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Wingdings" panose="05000000000000000000" pitchFamily="2" charset="2"/>
              </a:rPr>
              <a:t>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MERANGSANG PELEPASAN  LEBIH BANYAK OKSITOSIN </a:t>
            </a:r>
            <a:r>
              <a:rPr lang="en-US" altLang="en-US" sz="2000" dirty="0" err="1"/>
              <a:t>demikian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seterusnya</a:t>
            </a:r>
            <a:r>
              <a:rPr lang="en-US" altLang="en-US" sz="2000" dirty="0"/>
              <a:t>....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tabLst>
                <a:tab pos="4014788" algn="l"/>
              </a:tabLst>
            </a:pPr>
            <a:r>
              <a:rPr lang="en-US" altLang="en-US" sz="2000" dirty="0" err="1"/>
              <a:t>Siklus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bertambah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kuat</a:t>
            </a:r>
            <a:r>
              <a:rPr lang="en-US" altLang="en-US" sz="2000" dirty="0"/>
              <a:t> Karena </a:t>
            </a:r>
            <a:r>
              <a:rPr lang="en-US" altLang="en-US" sz="2000" b="1" dirty="0">
                <a:solidFill>
                  <a:srgbClr val="4E3A2F"/>
                </a:solidFill>
              </a:rPr>
              <a:t>OKSITOSIN </a:t>
            </a:r>
            <a:r>
              <a:rPr lang="en-US" altLang="en-US" sz="2000" b="1" dirty="0">
                <a:solidFill>
                  <a:srgbClr val="4E3A2F"/>
                </a:solidFill>
                <a:latin typeface="Wingdings" panose="05000000000000000000" pitchFamily="2" charset="2"/>
              </a:rPr>
              <a:t></a:t>
            </a:r>
            <a:r>
              <a:rPr lang="en-US" altLang="en-US" sz="2000" b="1" dirty="0">
                <a:solidFill>
                  <a:srgbClr val="4E3A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4E3A2F"/>
                </a:solidFill>
              </a:rPr>
              <a:t>MERANGSANG </a:t>
            </a:r>
            <a:r>
              <a:rPr lang="en-US" altLang="en-US" sz="2000" dirty="0" err="1"/>
              <a:t>produksi</a:t>
            </a:r>
            <a:r>
              <a:rPr lang="en-US" altLang="en-US" sz="2000" dirty="0"/>
              <a:t>  </a:t>
            </a:r>
            <a:r>
              <a:rPr lang="en-US" altLang="en-US" sz="2000" b="1" dirty="0">
                <a:solidFill>
                  <a:srgbClr val="4E3A2F"/>
                </a:solidFill>
              </a:rPr>
              <a:t>PROSTAGLANDIN	</a:t>
            </a:r>
            <a:r>
              <a:rPr lang="en-US" altLang="en-US" sz="2000" dirty="0"/>
              <a:t>oleh DESIDUA </a:t>
            </a:r>
            <a:r>
              <a:rPr lang="en-US" altLang="en-US" sz="2000" dirty="0">
                <a:latin typeface="Wingdings" panose="05000000000000000000" pitchFamily="2" charset="2"/>
              </a:rPr>
              <a:t>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4E3A2F"/>
                </a:solidFill>
              </a:rPr>
              <a:t>MENINGKATKAN KONTRAKSI  UTERUS LEBIH LANJUT</a:t>
            </a:r>
            <a:endParaRPr lang="en-US" altLang="en-US" sz="20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099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E681-57A0-4904-B6BF-0620B5C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83873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SEKRESI OKSITOSIN, PRODUKSI  PROSTAGLANDIN DAN KONTRAKSI UTERUS  TERUS MENINGKAT MELALUI	UMPAN BALIK  POSITIF SEPANJANG PERSALINAN </a:t>
            </a:r>
            <a:r>
              <a:rPr lang="en-US" altLang="en-US" b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sampai</a:t>
            </a:r>
            <a:r>
              <a:rPr lang="en-US" alt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kelahiran</a:t>
            </a:r>
            <a:r>
              <a:rPr lang="en-US" alt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janin</a:t>
            </a:r>
            <a:r>
              <a:rPr lang="en-US" alt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melenyapkan</a:t>
            </a:r>
            <a:r>
              <a:rPr lang="en-US" alt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tekanan</a:t>
            </a:r>
            <a:r>
              <a:rPr lang="en-US" altLang="en-US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Franklin Gothic Book" panose="020B0503020102020204" pitchFamily="34" charset="0"/>
              </a:rPr>
              <a:t>serviks</a:t>
            </a:r>
            <a:br>
              <a:rPr lang="en-US" altLang="en-US" dirty="0">
                <a:solidFill>
                  <a:srgbClr val="0070C0"/>
                </a:solidFill>
                <a:latin typeface="Franklin Gothic Book" panose="020B0503020102020204" pitchFamily="34" charset="0"/>
              </a:rPr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790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D8BC-6D13-4381-B444-2C0E5A71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57778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Setelah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proses </a:t>
            </a:r>
            <a:r>
              <a:rPr lang="en-US" dirty="0" err="1"/>
              <a:t>nyeri</a:t>
            </a:r>
            <a:r>
              <a:rPr lang="en-US" dirty="0"/>
              <a:t> pada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Tindakan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2F5E5-C7A7-400E-9F40-691042B42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745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45FA-854E-4A0A-ABBE-F3D9F147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Siapkan</a:t>
            </a:r>
            <a:r>
              <a:rPr lang="en-US" dirty="0"/>
              <a:t> “environment” yang </a:t>
            </a:r>
            <a:r>
              <a:rPr lang="en-US" dirty="0" err="1"/>
              <a:t>mendukung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1FE2-AEA0-48CD-A060-BF305A9F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Ruangan</a:t>
            </a:r>
            <a:r>
              <a:rPr lang="en-US" dirty="0"/>
              <a:t> yang </a:t>
            </a:r>
            <a:r>
              <a:rPr lang="en-US" dirty="0" err="1"/>
              <a:t>nyaman</a:t>
            </a:r>
            <a:r>
              <a:rPr lang="en-US" dirty="0"/>
              <a:t>, </a:t>
            </a:r>
            <a:r>
              <a:rPr lang="en-US" dirty="0" err="1"/>
              <a:t>atmosfer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proses </a:t>
            </a:r>
            <a:r>
              <a:rPr lang="en-US" dirty="0" err="1"/>
              <a:t>persalinan</a:t>
            </a:r>
            <a:r>
              <a:rPr lang="en-US" dirty="0"/>
              <a:t> (</a:t>
            </a:r>
            <a:r>
              <a:rPr lang="en-US" dirty="0" err="1"/>
              <a:t>terlepas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), “personal room” (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juga </a:t>
            </a:r>
            <a:r>
              <a:rPr lang="en-US" dirty="0" err="1"/>
              <a:t>merupakan</a:t>
            </a:r>
            <a:r>
              <a:rPr lang="en-US" dirty="0"/>
              <a:t> event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fasilitasi</a:t>
            </a:r>
            <a:endParaRPr lang="en-ID" dirty="0"/>
          </a:p>
          <a:p>
            <a:r>
              <a:rPr lang="en-ID" dirty="0"/>
              <a:t>Perempuan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,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, dan 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. </a:t>
            </a:r>
          </a:p>
          <a:p>
            <a:endParaRPr lang="en-ID" dirty="0"/>
          </a:p>
          <a:p>
            <a:pPr marL="36900" indent="0">
              <a:buNone/>
            </a:pPr>
            <a:endParaRPr lang="en-ID" dirty="0"/>
          </a:p>
          <a:p>
            <a:pPr marL="36900" indent="0">
              <a:buNone/>
            </a:pPr>
            <a:r>
              <a:rPr lang="en-US" dirty="0" err="1"/>
              <a:t>Goldkuhl</a:t>
            </a:r>
            <a:r>
              <a:rPr lang="en-US" dirty="0"/>
              <a:t>, L., </a:t>
            </a:r>
            <a:r>
              <a:rPr lang="en-US" dirty="0" err="1"/>
              <a:t>Dellenborg</a:t>
            </a:r>
            <a:r>
              <a:rPr lang="en-US" dirty="0"/>
              <a:t>, L., Berg, M., </a:t>
            </a:r>
            <a:r>
              <a:rPr lang="en-US" dirty="0" err="1"/>
              <a:t>Wijk</a:t>
            </a:r>
            <a:r>
              <a:rPr lang="en-US" dirty="0"/>
              <a:t>, H., &amp; Nilsson, C, 2021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0225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ECF0-D96F-43EB-923E-8AB3D1C8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Watchfull</a:t>
            </a:r>
            <a:r>
              <a:rPr lang="en-US" dirty="0"/>
              <a:t> attendance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8166-F628-4857-8BA0-B1AC20E8C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menemani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Tindakan, dan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dan </a:t>
            </a:r>
            <a:r>
              <a:rPr lang="en-US" dirty="0" err="1"/>
              <a:t>kebutuhan</a:t>
            </a:r>
            <a:r>
              <a:rPr lang="en-US" dirty="0"/>
              <a:t> pada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.</a:t>
            </a:r>
          </a:p>
          <a:p>
            <a:r>
              <a:rPr lang="en-US" dirty="0" err="1"/>
              <a:t>Munculkan</a:t>
            </a:r>
            <a:r>
              <a:rPr lang="en-US" dirty="0"/>
              <a:t> rasa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dan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bersalin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6900" indent="0">
              <a:buNone/>
            </a:pPr>
            <a:r>
              <a:rPr lang="en-US" dirty="0" err="1"/>
              <a:t>Jonge</a:t>
            </a:r>
            <a:r>
              <a:rPr lang="en-US" dirty="0"/>
              <a:t>, A., Dahlen, H., Downe, S, 2021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7381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D5FF-E9C5-4643-881D-A6844C3D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</a:t>
            </a:r>
            <a:r>
              <a:rPr lang="en-US" dirty="0"/>
              <a:t> </a:t>
            </a:r>
            <a:r>
              <a:rPr lang="en-US" dirty="0" err="1"/>
              <a:t>koping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persalinan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B8FC-F3B7-4DDE-B00F-C0099333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antenatal</a:t>
            </a:r>
          </a:p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nonfarmakologis</a:t>
            </a:r>
            <a:r>
              <a:rPr lang="en-US" dirty="0"/>
              <a:t> : </a:t>
            </a:r>
            <a:r>
              <a:rPr lang="en-US" dirty="0" err="1"/>
              <a:t>aromaterapi</a:t>
            </a:r>
            <a:r>
              <a:rPr lang="en-US" dirty="0"/>
              <a:t>, </a:t>
            </a:r>
            <a:r>
              <a:rPr lang="en-US" dirty="0" err="1"/>
              <a:t>murottal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Alqur’an</a:t>
            </a:r>
            <a:r>
              <a:rPr lang="en-US" dirty="0"/>
              <a:t> healing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pada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(</a:t>
            </a:r>
            <a:r>
              <a:rPr lang="en-US" dirty="0" err="1"/>
              <a:t>Utami</a:t>
            </a:r>
            <a:r>
              <a:rPr lang="en-US" dirty="0"/>
              <a:t>,. F.S &amp; Putri, I.M, 2021) </a:t>
            </a:r>
          </a:p>
          <a:p>
            <a:r>
              <a:rPr lang="en-US" dirty="0" err="1"/>
              <a:t>Dukungan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3974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Title Lorem Ipsum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A267-9B67-4BCF-B0BF-6480CADC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85058-8C16-4D88-A028-34EDD072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 OTAK dan MEDULA SPINALIS</a:t>
            </a:r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makroskopik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:</a:t>
            </a:r>
          </a:p>
          <a:p>
            <a:pPr marL="36900" indent="0">
              <a:buNone/>
            </a:pPr>
            <a:r>
              <a:rPr lang="en-US" dirty="0"/>
              <a:t>1. GRAY MATTER (</a:t>
            </a:r>
            <a:r>
              <a:rPr lang="en-US" dirty="0" err="1"/>
              <a:t>substansi</a:t>
            </a:r>
            <a:r>
              <a:rPr lang="en-US" dirty="0"/>
              <a:t> grisea)</a:t>
            </a:r>
          </a:p>
          <a:p>
            <a:pPr marL="36900" indent="0">
              <a:buNone/>
            </a:pPr>
            <a:r>
              <a:rPr lang="en-US" dirty="0"/>
              <a:t>	</a:t>
            </a:r>
            <a:r>
              <a:rPr lang="en-US" dirty="0" err="1"/>
              <a:t>mengandung</a:t>
            </a:r>
            <a:r>
              <a:rPr lang="en-US" dirty="0"/>
              <a:t> badan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, </a:t>
            </a:r>
            <a:r>
              <a:rPr lang="en-US" dirty="0" err="1"/>
              <a:t>dendrit</a:t>
            </a:r>
            <a:r>
              <a:rPr lang="en-US" dirty="0"/>
              <a:t>, dan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akson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bermielin</a:t>
            </a:r>
            <a:r>
              <a:rPr lang="en-US" dirty="0"/>
              <a:t>; </a:t>
            </a:r>
            <a:r>
              <a:rPr lang="en-US" dirty="0" err="1"/>
              <a:t>kumpulan</a:t>
            </a:r>
            <a:r>
              <a:rPr lang="en-US" dirty="0"/>
              <a:t> badan </a:t>
            </a:r>
            <a:r>
              <a:rPr lang="en-US" dirty="0" err="1"/>
              <a:t>sel</a:t>
            </a:r>
            <a:r>
              <a:rPr lang="en-US" dirty="0"/>
              <a:t> di </a:t>
            </a:r>
            <a:r>
              <a:rPr lang="en-US" dirty="0" err="1"/>
              <a:t>otak</a:t>
            </a:r>
            <a:r>
              <a:rPr lang="en-US" dirty="0"/>
              <a:t> dan medulla spinalis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nukleus</a:t>
            </a:r>
            <a:endParaRPr lang="en-US" dirty="0">
              <a:solidFill>
                <a:srgbClr val="FFFF00"/>
              </a:solidFill>
            </a:endParaRPr>
          </a:p>
          <a:p>
            <a:pPr marL="36900" indent="0">
              <a:buNone/>
            </a:pPr>
            <a:r>
              <a:rPr lang="en-ID" dirty="0"/>
              <a:t>2. WHITE MATTER (</a:t>
            </a:r>
            <a:r>
              <a:rPr lang="en-ID" dirty="0" err="1"/>
              <a:t>substansi</a:t>
            </a:r>
            <a:r>
              <a:rPr lang="en-ID" dirty="0"/>
              <a:t> alba)</a:t>
            </a:r>
          </a:p>
          <a:p>
            <a:pPr marL="36900" indent="0">
              <a:buNone/>
            </a:pPr>
            <a:r>
              <a:rPr lang="en-ID" dirty="0"/>
              <a:t>	Sebagian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akson</a:t>
            </a:r>
            <a:r>
              <a:rPr lang="en-ID" dirty="0"/>
              <a:t> </a:t>
            </a:r>
            <a:r>
              <a:rPr lang="en-ID" dirty="0" err="1"/>
              <a:t>bermielin</a:t>
            </a:r>
            <a:r>
              <a:rPr lang="en-ID" dirty="0"/>
              <a:t> dan sangat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badan </a:t>
            </a:r>
            <a:r>
              <a:rPr lang="en-ID" dirty="0" err="1"/>
              <a:t>sel</a:t>
            </a:r>
            <a:r>
              <a:rPr lang="en-ID" dirty="0"/>
              <a:t>; </a:t>
            </a:r>
            <a:r>
              <a:rPr lang="en-ID" dirty="0" err="1"/>
              <a:t>kumpulan</a:t>
            </a:r>
            <a:r>
              <a:rPr lang="en-ID" dirty="0"/>
              <a:t> </a:t>
            </a:r>
            <a:r>
              <a:rPr lang="en-ID" dirty="0" err="1"/>
              <a:t>akson</a:t>
            </a:r>
            <a:r>
              <a:rPr lang="en-ID" dirty="0"/>
              <a:t> yang </a:t>
            </a:r>
            <a:r>
              <a:rPr lang="en-ID" dirty="0" err="1"/>
              <a:t>menghubungkan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area </a:t>
            </a:r>
            <a:r>
              <a:rPr lang="en-ID" dirty="0" err="1"/>
              <a:t>disebut</a:t>
            </a:r>
            <a:r>
              <a:rPr lang="en-ID" dirty="0">
                <a:solidFill>
                  <a:srgbClr val="FFFF00"/>
                </a:solidFill>
              </a:rPr>
              <a:t> </a:t>
            </a:r>
            <a:r>
              <a:rPr lang="en-ID" dirty="0" err="1">
                <a:solidFill>
                  <a:srgbClr val="FFFF00"/>
                </a:solidFill>
              </a:rPr>
              <a:t>traktus</a:t>
            </a:r>
            <a:endParaRPr lang="en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5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9C48-9F14-4F83-B9B7-8FB80CDC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OTAK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AFCE-685C-408A-8ECB-315757512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100 </a:t>
            </a:r>
            <a:r>
              <a:rPr lang="en-US" dirty="0" err="1"/>
              <a:t>milyar</a:t>
            </a:r>
            <a:r>
              <a:rPr lang="en-US" dirty="0"/>
              <a:t> neuron</a:t>
            </a:r>
          </a:p>
          <a:p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6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:</a:t>
            </a:r>
          </a:p>
          <a:p>
            <a:pPr marL="36900" indent="0">
              <a:buNone/>
            </a:pPr>
            <a:r>
              <a:rPr lang="en-US" dirty="0"/>
              <a:t>	1. </a:t>
            </a:r>
            <a:r>
              <a:rPr lang="en-US" dirty="0" err="1"/>
              <a:t>Serebrum</a:t>
            </a:r>
            <a:endParaRPr lang="en-US" dirty="0"/>
          </a:p>
          <a:p>
            <a:pPr marL="36900" indent="0">
              <a:buNone/>
            </a:pPr>
            <a:r>
              <a:rPr lang="en-US" dirty="0"/>
              <a:t>	2. </a:t>
            </a:r>
            <a:r>
              <a:rPr lang="en-US" dirty="0" err="1"/>
              <a:t>Diensefalon</a:t>
            </a:r>
            <a:endParaRPr lang="en-US" dirty="0"/>
          </a:p>
          <a:p>
            <a:pPr marL="36900" indent="0">
              <a:buNone/>
            </a:pPr>
            <a:r>
              <a:rPr lang="en-US" dirty="0"/>
              <a:t>	3. </a:t>
            </a:r>
            <a:r>
              <a:rPr lang="en-US" dirty="0" err="1"/>
              <a:t>Serebelum</a:t>
            </a:r>
            <a:endParaRPr lang="en-US" dirty="0"/>
          </a:p>
          <a:p>
            <a:pPr marL="36900" indent="0">
              <a:buNone/>
            </a:pPr>
            <a:r>
              <a:rPr lang="en-US" dirty="0"/>
              <a:t>	4. Midbrain</a:t>
            </a:r>
          </a:p>
          <a:p>
            <a:pPr marL="36900" indent="0">
              <a:buNone/>
            </a:pPr>
            <a:r>
              <a:rPr lang="en-US" dirty="0"/>
              <a:t>	5. Pons</a:t>
            </a:r>
          </a:p>
          <a:p>
            <a:pPr marL="36900" indent="0">
              <a:buNone/>
            </a:pPr>
            <a:r>
              <a:rPr lang="en-ID" dirty="0"/>
              <a:t>	6. </a:t>
            </a:r>
            <a:r>
              <a:rPr lang="en-ID" dirty="0" err="1"/>
              <a:t>Medula</a:t>
            </a:r>
            <a:r>
              <a:rPr lang="en-ID" dirty="0"/>
              <a:t> </a:t>
            </a:r>
            <a:r>
              <a:rPr lang="en-ID" dirty="0" err="1"/>
              <a:t>onlongata</a:t>
            </a:r>
            <a:endParaRPr lang="en-ID" dirty="0"/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8C43CACF-14AE-4C6A-9B9F-91FF19C21459}"/>
              </a:ext>
            </a:extLst>
          </p:cNvPr>
          <p:cNvSpPr>
            <a:spLocks/>
          </p:cNvSpPr>
          <p:nvPr/>
        </p:nvSpPr>
        <p:spPr bwMode="auto">
          <a:xfrm>
            <a:off x="3383280" y="3171824"/>
            <a:ext cx="13716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4C424F7-29B6-4668-9437-18B11C672AFD}"/>
              </a:ext>
            </a:extLst>
          </p:cNvPr>
          <p:cNvSpPr>
            <a:spLocks/>
          </p:cNvSpPr>
          <p:nvPr/>
        </p:nvSpPr>
        <p:spPr bwMode="auto">
          <a:xfrm>
            <a:off x="3901440" y="44196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EFE1B-AA32-456A-ABF3-938C52E51AF2}"/>
              </a:ext>
            </a:extLst>
          </p:cNvPr>
          <p:cNvSpPr txBox="1"/>
          <p:nvPr/>
        </p:nvSpPr>
        <p:spPr>
          <a:xfrm>
            <a:off x="3749040" y="310583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forebrain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88DAC-86A6-4C53-ADFE-7054F977FF5A}"/>
              </a:ext>
            </a:extLst>
          </p:cNvPr>
          <p:cNvSpPr txBox="1"/>
          <p:nvPr/>
        </p:nvSpPr>
        <p:spPr>
          <a:xfrm>
            <a:off x="4320540" y="4659869"/>
            <a:ext cx="177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/brain stem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3C261-CC15-4B70-838B-8B7DBC85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69" y="2182799"/>
            <a:ext cx="5334462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BCB7-417C-421B-BED1-995D31F4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4" descr="OTAK">
            <a:extLst>
              <a:ext uri="{FF2B5EF4-FFF2-40B4-BE49-F238E27FC236}">
                <a16:creationId xmlns:a16="http://schemas.microsoft.com/office/drawing/2014/main" id="{79F39F8A-7276-4F2A-A476-C8BCC46343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" y="350520"/>
            <a:ext cx="11414759" cy="61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A483-195C-427C-A83A-37050CAB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MEDULA SPINALIS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86863-1C52-4C53-9CC3-D6716ED27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Terdapat</a:t>
            </a:r>
            <a:r>
              <a:rPr lang="en-US" dirty="0"/>
              <a:t> 31 pasang </a:t>
            </a:r>
            <a:r>
              <a:rPr lang="en-US" dirty="0" err="1"/>
              <a:t>saraf</a:t>
            </a:r>
            <a:r>
              <a:rPr lang="en-US" dirty="0"/>
              <a:t> spinal yang </a:t>
            </a:r>
            <a:r>
              <a:rPr lang="en-US" dirty="0" err="1"/>
              <a:t>melalui</a:t>
            </a:r>
            <a:r>
              <a:rPr lang="en-US" dirty="0"/>
              <a:t> medulla spinalis</a:t>
            </a:r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akson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medulla spinalis </a:t>
            </a:r>
            <a:r>
              <a:rPr lang="en-US" dirty="0" err="1"/>
              <a:t>melalui</a:t>
            </a:r>
            <a:r>
              <a:rPr lang="en-US" dirty="0"/>
              <a:t> ganglion </a:t>
            </a:r>
            <a:r>
              <a:rPr lang="en-US" dirty="0" err="1"/>
              <a:t>akar</a:t>
            </a:r>
            <a:r>
              <a:rPr lang="en-US" dirty="0"/>
              <a:t> dorsal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Traktus</a:t>
            </a:r>
            <a:r>
              <a:rPr lang="en-US" dirty="0"/>
              <a:t> </a:t>
            </a:r>
            <a:r>
              <a:rPr lang="en-US" dirty="0" err="1"/>
              <a:t>spinotalamikus</a:t>
            </a:r>
            <a:r>
              <a:rPr lang="en-US" dirty="0"/>
              <a:t> lateral: </a:t>
            </a:r>
            <a:r>
              <a:rPr lang="en-US" dirty="0" err="1"/>
              <a:t>menghantarkan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modalitas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nyeri</a:t>
            </a:r>
            <a:r>
              <a:rPr lang="en-US" dirty="0"/>
              <a:t> dan </a:t>
            </a:r>
            <a:r>
              <a:rPr lang="en-US" dirty="0" err="1"/>
              <a:t>suhu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Traktus</a:t>
            </a:r>
            <a:r>
              <a:rPr lang="en-US" dirty="0"/>
              <a:t> </a:t>
            </a:r>
            <a:r>
              <a:rPr lang="en-US" dirty="0" err="1"/>
              <a:t>spinotalamikus</a:t>
            </a:r>
            <a:r>
              <a:rPr lang="en-US" dirty="0"/>
              <a:t> anterior: </a:t>
            </a:r>
            <a:r>
              <a:rPr lang="en-US" dirty="0" err="1"/>
              <a:t>menghantarkan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</a:t>
            </a:r>
            <a:r>
              <a:rPr lang="en-US" dirty="0" err="1"/>
              <a:t>modalitas</a:t>
            </a:r>
            <a:r>
              <a:rPr lang="en-US" dirty="0"/>
              <a:t> </a:t>
            </a:r>
            <a:r>
              <a:rPr lang="en-US" dirty="0" err="1"/>
              <a:t>geli</a:t>
            </a:r>
            <a:r>
              <a:rPr lang="en-US" dirty="0"/>
              <a:t>, </a:t>
            </a:r>
            <a:r>
              <a:rPr lang="en-US" dirty="0" err="1"/>
              <a:t>gatal</a:t>
            </a:r>
            <a:r>
              <a:rPr lang="en-US" dirty="0"/>
              <a:t>, </a:t>
            </a:r>
            <a:r>
              <a:rPr lang="en-US" dirty="0" err="1"/>
              <a:t>sentuhan</a:t>
            </a:r>
            <a:r>
              <a:rPr lang="en-US" dirty="0"/>
              <a:t>, dan </a:t>
            </a:r>
            <a:r>
              <a:rPr lang="en-US" dirty="0" err="1"/>
              <a:t>tekanan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Traktus</a:t>
            </a:r>
            <a:r>
              <a:rPr lang="en-US" dirty="0"/>
              <a:t> </a:t>
            </a:r>
            <a:r>
              <a:rPr lang="en-US" dirty="0" err="1"/>
              <a:t>lemnicus</a:t>
            </a:r>
            <a:r>
              <a:rPr lang="en-US" dirty="0"/>
              <a:t> medialis-</a:t>
            </a:r>
            <a:r>
              <a:rPr lang="en-US" dirty="0" err="1"/>
              <a:t>kolumna</a:t>
            </a:r>
            <a:r>
              <a:rPr lang="en-US" dirty="0"/>
              <a:t> posterior: </a:t>
            </a:r>
            <a:r>
              <a:rPr lang="en-US" dirty="0" err="1"/>
              <a:t>menghantarkan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 yang </a:t>
            </a:r>
            <a:r>
              <a:rPr lang="en-US" dirty="0" err="1"/>
              <a:t>membedakan</a:t>
            </a:r>
            <a:r>
              <a:rPr lang="en-US" dirty="0"/>
              <a:t> 2 </a:t>
            </a:r>
            <a:r>
              <a:rPr lang="en-US" dirty="0" err="1"/>
              <a:t>titik</a:t>
            </a:r>
            <a:r>
              <a:rPr lang="en-US" dirty="0"/>
              <a:t>, </a:t>
            </a:r>
            <a:r>
              <a:rPr lang="en-US" dirty="0" err="1"/>
              <a:t>stereogonosis</a:t>
            </a:r>
            <a:r>
              <a:rPr lang="en-US" dirty="0"/>
              <a:t>, </a:t>
            </a:r>
            <a:r>
              <a:rPr lang="en-US" dirty="0" err="1"/>
              <a:t>propriosepsi</a:t>
            </a:r>
            <a:r>
              <a:rPr lang="en-US" dirty="0"/>
              <a:t>,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, dan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getaran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808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D266-69DE-4A9A-91F0-AC85A0B1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Medula</a:t>
            </a:r>
            <a:r>
              <a:rPr lang="en-US" dirty="0"/>
              <a:t> spinalis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7C8AA-CBC9-49B3-804A-11C9C11A6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4" descr="SpinalCord">
            <a:extLst>
              <a:ext uri="{FF2B5EF4-FFF2-40B4-BE49-F238E27FC236}">
                <a16:creationId xmlns:a16="http://schemas.microsoft.com/office/drawing/2014/main" id="{C1340F85-AA12-4F39-9B42-15E230EC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795" y="1866900"/>
            <a:ext cx="10364410" cy="4381500"/>
          </a:xfrm>
          <a:prstGeom prst="rect">
            <a:avLst/>
          </a:prstGeom>
          <a:solidFill>
            <a:schemeClr val="folHlink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05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B1ED-011A-430B-83E1-ACD3225A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NYERI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D482B-BAAF-4816-8F2E-77EF2D98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yang </a:t>
            </a:r>
            <a:r>
              <a:rPr lang="en-US" dirty="0" err="1"/>
              <a:t>dicetuskan</a:t>
            </a:r>
            <a:r>
              <a:rPr lang="en-US" dirty="0"/>
              <a:t> oleh </a:t>
            </a:r>
            <a:r>
              <a:rPr lang="en-US" dirty="0" err="1"/>
              <a:t>rangsangan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,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yang </a:t>
            </a:r>
            <a:r>
              <a:rPr lang="en-US" dirty="0" err="1"/>
              <a:t>menyakitkan</a:t>
            </a:r>
            <a:r>
              <a:rPr lang="en-US" dirty="0"/>
              <a:t> (</a:t>
            </a:r>
            <a:r>
              <a:rPr lang="en-US" dirty="0" err="1"/>
              <a:t>Mountcastle</a:t>
            </a:r>
            <a:r>
              <a:rPr lang="en-US" dirty="0"/>
              <a:t>, 1980)</a:t>
            </a:r>
          </a:p>
          <a:p>
            <a:r>
              <a:rPr lang="en-US" dirty="0"/>
              <a:t>Ada masa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(pada </a:t>
            </a:r>
            <a:r>
              <a:rPr lang="en-US" dirty="0" err="1"/>
              <a:t>persalinan</a:t>
            </a:r>
            <a:r>
              <a:rPr lang="en-US" dirty="0"/>
              <a:t>):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 err="1"/>
              <a:t>Tiba-tiba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perspektif</a:t>
            </a:r>
            <a:endParaRPr lang="en-US" dirty="0"/>
          </a:p>
          <a:p>
            <a:pPr marL="494100" indent="-457200"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kontraksi</a:t>
            </a:r>
            <a:endParaRPr lang="en-US" dirty="0"/>
          </a:p>
          <a:p>
            <a:pPr marL="494100" indent="-457200">
              <a:buFont typeface="+mj-lt"/>
              <a:buAutoNum type="arabicPeriod"/>
            </a:pP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gemetar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terkendali</a:t>
            </a:r>
            <a:endParaRPr lang="en-US" dirty="0"/>
          </a:p>
          <a:p>
            <a:pPr marL="494100" indent="-457200">
              <a:buFont typeface="+mj-lt"/>
              <a:buAutoNum type="arabicPeriod"/>
            </a:pP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bingung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mental,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,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,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di </a:t>
            </a:r>
            <a:r>
              <a:rPr lang="en-US" dirty="0" err="1"/>
              <a:t>sekeliling</a:t>
            </a:r>
            <a:r>
              <a:rPr lang="en-US" dirty="0"/>
              <a:t> dan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bekerjasama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977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E525-A747-45B5-9FF2-AF11C0E1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8A10-2B55-4A52-A925-AAC96B56F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obyektif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rasa </a:t>
            </a:r>
            <a:r>
              <a:rPr lang="en-US" dirty="0" err="1"/>
              <a:t>nyeri</a:t>
            </a:r>
            <a:r>
              <a:rPr lang="en-US" dirty="0"/>
              <a:t> yang </a:t>
            </a:r>
            <a:r>
              <a:rPr lang="en-US" dirty="0" err="1"/>
              <a:t>amat</a:t>
            </a:r>
            <a:r>
              <a:rPr lang="en-US" dirty="0"/>
              <a:t> sangat</a:t>
            </a:r>
          </a:p>
          <a:p>
            <a:pPr marL="494100" indent="-457200">
              <a:buFont typeface="+mj-lt"/>
              <a:buAutoNum type="arabicPeriod"/>
            </a:pPr>
            <a:r>
              <a:rPr lang="en-US" dirty="0" err="1"/>
              <a:t>Eksrepi</a:t>
            </a:r>
            <a:r>
              <a:rPr lang="en-US" dirty="0"/>
              <a:t> rasa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percaya</a:t>
            </a:r>
            <a:endParaRPr lang="en-US" dirty="0"/>
          </a:p>
          <a:p>
            <a:pPr marL="494100" indent="-457200">
              <a:buFont typeface="+mj-lt"/>
              <a:buAutoNum type="arabicPeriod"/>
            </a:pP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mendengar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pada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melahirkan</a:t>
            </a:r>
            <a:endParaRPr lang="en-ID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B93FF1-84A3-45F7-867B-3E034CDE073A}"/>
              </a:ext>
            </a:extLst>
          </p:cNvPr>
          <p:cNvSpPr/>
          <p:nvPr/>
        </p:nvSpPr>
        <p:spPr>
          <a:xfrm>
            <a:off x="5652655" y="4572000"/>
            <a:ext cx="443345" cy="419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AE6B3-4234-4595-A2B2-1C467880C1AE}"/>
              </a:ext>
            </a:extLst>
          </p:cNvPr>
          <p:cNvSpPr txBox="1"/>
          <p:nvPr/>
        </p:nvSpPr>
        <p:spPr>
          <a:xfrm>
            <a:off x="697446" y="5354418"/>
            <a:ext cx="10353761" cy="646331"/>
          </a:xfrm>
          <a:prstGeom prst="rect">
            <a:avLst/>
          </a:prstGeom>
          <a:solidFill>
            <a:srgbClr val="DF985C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Bidan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ditantang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membangun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hubungan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dekat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harmonis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dukungan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perempuan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menghadapi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nyeri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persalinan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5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9A8D-D150-4399-9CFF-488A0F34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BBCAA-1C82-4A17-835E-4E70CE86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Pada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(</a:t>
            </a:r>
            <a:r>
              <a:rPr lang="en-US" dirty="0" err="1"/>
              <a:t>pembukaan</a:t>
            </a:r>
            <a:r>
              <a:rPr lang="en-US" dirty="0"/>
              <a:t> 2-5 cm),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vertical (duduk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)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(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)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horizontal (</a:t>
            </a:r>
            <a:r>
              <a:rPr lang="en-US" dirty="0" err="1"/>
              <a:t>berbaring</a:t>
            </a:r>
            <a:r>
              <a:rPr lang="en-US" dirty="0"/>
              <a:t>). Pada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punggung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(low back pain)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, </a:t>
            </a:r>
            <a:r>
              <a:rPr lang="en-US" dirty="0" err="1"/>
              <a:t>namu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dan </a:t>
            </a:r>
            <a:r>
              <a:rPr lang="en-US" dirty="0" err="1"/>
              <a:t>belakang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endParaRPr lang="en-US" dirty="0"/>
          </a:p>
          <a:p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, </a:t>
            </a:r>
            <a:r>
              <a:rPr lang="en-US" dirty="0" err="1"/>
              <a:t>tinggi</a:t>
            </a:r>
            <a:r>
              <a:rPr lang="en-US" dirty="0"/>
              <a:t> badan </a:t>
            </a:r>
            <a:r>
              <a:rPr lang="en-US" dirty="0" err="1"/>
              <a:t>ibu,berat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, </a:t>
            </a:r>
            <a:r>
              <a:rPr lang="en-US" dirty="0" err="1"/>
              <a:t>paritas</a:t>
            </a:r>
            <a:r>
              <a:rPr lang="en-US" dirty="0"/>
              <a:t>,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, dan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persalinan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5264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{5B2CD692-8734-4F89-AB1E-9636C2AEA696}tf12214701_win32</Template>
  <TotalTime>188</TotalTime>
  <Words>867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Franklin Gothic Book</vt:lpstr>
      <vt:lpstr>Garamond</vt:lpstr>
      <vt:lpstr>Goudy Old Style</vt:lpstr>
      <vt:lpstr>Times New Roman</vt:lpstr>
      <vt:lpstr>Wingdings</vt:lpstr>
      <vt:lpstr>Wingdings 2</vt:lpstr>
      <vt:lpstr>SlateVTI</vt:lpstr>
      <vt:lpstr>SISTEM SYARAF DAN MEKANISME NYERI PERSALINAN</vt:lpstr>
      <vt:lpstr>Pendahuluan</vt:lpstr>
      <vt:lpstr>OTAK</vt:lpstr>
      <vt:lpstr>PowerPoint Presentation</vt:lpstr>
      <vt:lpstr>MEDULA SPINALIS</vt:lpstr>
      <vt:lpstr>Medula spinalis </vt:lpstr>
      <vt:lpstr>NYERI</vt:lpstr>
      <vt:lpstr>PowerPoint Presentation</vt:lpstr>
      <vt:lpstr>Bagaimana nyeri persalinan dengan posisi bersalin?</vt:lpstr>
      <vt:lpstr>MARI MENGINGAT KEMBALI PROSES PERSALINAN</vt:lpstr>
      <vt:lpstr>PowerPoint Presentation</vt:lpstr>
      <vt:lpstr>Perubahan hormonal</vt:lpstr>
      <vt:lpstr>Peregangan serviks merangsang pelepasan  oksitosin melalui refleks neuroendokrin</vt:lpstr>
      <vt:lpstr>SEKRESI OKSITOSIN, PRODUKSI  PROSTAGLANDIN DAN KONTRAKSI UTERUS  TERUS MENINGKAT MELALUI UMPAN BALIK  POSITIF SEPANJANG PERSALINAN sampai kelahiran janin melenyapkan tekanan serviks </vt:lpstr>
      <vt:lpstr>Setelah memahami bagaimana proses nyeri pada persalinan terjadi, apa Tindakan yang dapat dilakukan bidan?</vt:lpstr>
      <vt:lpstr>Siapkan “environment” yang mendukung</vt:lpstr>
      <vt:lpstr>Watchfull attendance</vt:lpstr>
      <vt:lpstr>Latih koping terhadap nyeri persalinan</vt:lpstr>
      <vt:lpstr>Title Lorem Ipsum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SYARAF DAN MEKANISME NYERI PERSALINAN</dc:title>
  <dc:creator>HP</dc:creator>
  <cp:lastModifiedBy>HP</cp:lastModifiedBy>
  <cp:revision>3</cp:revision>
  <dcterms:created xsi:type="dcterms:W3CDTF">2022-01-15T04:45:35Z</dcterms:created>
  <dcterms:modified xsi:type="dcterms:W3CDTF">2022-01-15T07:53:50Z</dcterms:modified>
</cp:coreProperties>
</file>