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</p:sldIdLst>
  <p:sldSz cx="9144000" cy="5143500"/>
  <p:notesSz cx="9144000" cy="5143500"/>
  <p:embeddedFontLst>
    <p:embeddedFont>
      <p:font typeface="VBOJEG+ConcertOne-Regular,Bold"/>
      <p:regular r:id="rId11"/>
    </p:embeddedFont>
    <p:embeddedFont>
      <p:font typeface="FDVFCW+RobotoMono-Medium"/>
      <p:regular r:id="rId12"/>
    </p:embeddedFont>
    <p:embeddedFont>
      <p:font typeface="JTCGIH+RobotoMono-Bold"/>
      <p:regular r:id="rId13"/>
    </p:embeddedFont>
    <p:embeddedFont>
      <p:font typeface="SOVVFF+ComicSansMS"/>
      <p:regular r:id="rId14"/>
    </p:embeddedFont>
    <p:embeddedFont>
      <p:font typeface="OSPHIT+ArialMT"/>
      <p:regular r:id="rId15"/>
    </p:embeddedFont>
    <p:embeddedFont>
      <p:font typeface="QQFFKM+OCRAExtended,Bold"/>
      <p:regular r:id="rId16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font" Target="fonts/font1.fntdata" /><Relationship Id="rId12" Type="http://schemas.openxmlformats.org/officeDocument/2006/relationships/font" Target="fonts/font2.fntdata" /><Relationship Id="rId13" Type="http://schemas.openxmlformats.org/officeDocument/2006/relationships/font" Target="fonts/font3.fntdata" /><Relationship Id="rId14" Type="http://schemas.openxmlformats.org/officeDocument/2006/relationships/font" Target="fonts/font4.fntdata" /><Relationship Id="rId15" Type="http://schemas.openxmlformats.org/officeDocument/2006/relationships/font" Target="fonts/font5.fntdata" /><Relationship Id="rId16" Type="http://schemas.openxmlformats.org/officeDocument/2006/relationships/font" Target="fonts/font6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808287" y="1755895"/>
            <a:ext cx="3680035" cy="102139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183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Panca</a:t>
            </a:r>
            <a:r>
              <a:rPr dirty="0" sz="5400" spc="752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 </a:t>
            </a:r>
            <a:r>
              <a:rPr dirty="0" sz="5400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indra</a:t>
            </a:r>
          </a:p>
          <a:p>
            <a:pPr marL="1327943" marR="0">
              <a:lnSpc>
                <a:spcPts val="13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nurul</a:t>
            </a:r>
            <a:r>
              <a:rPr dirty="0" sz="1400" spc="195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 </a:t>
            </a:r>
            <a:r>
              <a:rPr dirty="0" sz="1400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fajila</a:t>
            </a:r>
          </a:p>
          <a:p>
            <a:pPr marL="1348581" marR="0">
              <a:lnSpc>
                <a:spcPts val="1343"/>
              </a:lnSpc>
              <a:spcBef>
                <a:spcPts val="50"/>
              </a:spcBef>
              <a:spcAft>
                <a:spcPts val="0"/>
              </a:spcAft>
            </a:pPr>
            <a:r>
              <a:rPr dirty="0" sz="1400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2110101093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01319" y="3866597"/>
            <a:ext cx="1325897" cy="416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595959"/>
                </a:solidFill>
                <a:latin typeface="FDVFCW+RobotoMono-Medium"/>
                <a:cs typeface="FDVFCW+RobotoMono-Medium"/>
              </a:rPr>
              <a:t>Here</a:t>
            </a:r>
            <a:r>
              <a:rPr dirty="0" sz="1400">
                <a:solidFill>
                  <a:srgbClr val="595959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400">
                <a:solidFill>
                  <a:srgbClr val="595959"/>
                </a:solidFill>
                <a:latin typeface="FDVFCW+RobotoMono-Medium"/>
                <a:cs typeface="FDVFCW+RobotoMono-Medium"/>
              </a:rPr>
              <a:t>starts</a:t>
            </a:r>
          </a:p>
          <a:p>
            <a:pPr marL="0" marR="0">
              <a:lnSpc>
                <a:spcPts val="1471"/>
              </a:lnSpc>
              <a:spcBef>
                <a:spcPts val="40"/>
              </a:spcBef>
              <a:spcAft>
                <a:spcPts val="0"/>
              </a:spcAft>
            </a:pPr>
            <a:r>
              <a:rPr dirty="0" sz="1400">
                <a:solidFill>
                  <a:srgbClr val="595959"/>
                </a:solidFill>
                <a:latin typeface="FDVFCW+RobotoMono-Medium"/>
                <a:cs typeface="FDVFCW+RobotoMono-Medium"/>
              </a:rPr>
              <a:t>the</a:t>
            </a:r>
            <a:r>
              <a:rPr dirty="0" sz="1400">
                <a:solidFill>
                  <a:srgbClr val="595959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400">
                <a:solidFill>
                  <a:srgbClr val="595959"/>
                </a:solidFill>
                <a:latin typeface="FDVFCW+RobotoMono-Medium"/>
                <a:cs typeface="FDVFCW+RobotoMono-Medium"/>
              </a:rPr>
              <a:t>lesson!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64977" y="800833"/>
            <a:ext cx="4355079" cy="3306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03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Penyekit</a:t>
            </a:r>
            <a:r>
              <a:rPr dirty="0" sz="2400" spc="332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 </a:t>
            </a:r>
            <a:r>
              <a:rPr dirty="0" sz="2400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pada</a:t>
            </a:r>
            <a:r>
              <a:rPr dirty="0" sz="2400" spc="334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 </a:t>
            </a:r>
            <a:r>
              <a:rPr dirty="0" sz="2400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indra</a:t>
            </a:r>
            <a:r>
              <a:rPr dirty="0" sz="2400" spc="334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 </a:t>
            </a:r>
            <a:r>
              <a:rPr dirty="0" sz="2400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penciuman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89700" y="1509535"/>
            <a:ext cx="2209812" cy="17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1.Salesma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atau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Cold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dan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Flu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89700" y="1865135"/>
            <a:ext cx="6705612" cy="628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Penyakit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yang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diakibatkan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oleh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virus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bernama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influenza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ini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menyebabkan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batuk,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pilek,</a:t>
            </a:r>
          </a:p>
          <a:p>
            <a:pPr marL="0" marR="0">
              <a:lnSpc>
                <a:spcPts val="105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sakit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di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daerah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sekitar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leher.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Terkadang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juga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muncul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gejala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seperti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demam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dan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sakit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di</a:t>
            </a:r>
          </a:p>
          <a:p>
            <a:pPr marL="0" marR="0">
              <a:lnSpc>
                <a:spcPts val="105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persendian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yang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disertai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rasa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pusing.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Gejala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serangan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virus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influenza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pada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anak-anak</a:t>
            </a:r>
          </a:p>
          <a:p>
            <a:pPr marL="0" marR="0">
              <a:lnSpc>
                <a:spcPts val="105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terkadang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disertai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diare.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89700" y="2677935"/>
            <a:ext cx="1676412" cy="17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2.Rhinitis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Allergica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89700" y="3033535"/>
            <a:ext cx="6477012" cy="4763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Rhinitis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Allergica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adalah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peradangan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hidung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akibat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alergi.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Rhinitis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disebabkan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oleh</a:t>
            </a:r>
          </a:p>
          <a:p>
            <a:pPr marL="0" marR="0">
              <a:lnSpc>
                <a:spcPts val="105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masuknya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benda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asing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ke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dalam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saluran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tenggorokan.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Kemudian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hidung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secara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otomatis</a:t>
            </a:r>
          </a:p>
          <a:p>
            <a:pPr marL="0" marR="0">
              <a:lnSpc>
                <a:spcPts val="105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merespon</a:t>
            </a:r>
            <a:r>
              <a:rPr dirty="0" sz="1000" spc="6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sehingga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terjadilah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peradangan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pada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hidung.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89700" y="3693935"/>
            <a:ext cx="990736" cy="17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3.Sinusitis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89700" y="4049535"/>
            <a:ext cx="6324612" cy="3239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Sinusitis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adalah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penyakit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yang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terjadi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akibat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peradangan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pada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bagian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sinus.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Sinus</a:t>
            </a:r>
          </a:p>
          <a:p>
            <a:pPr marL="0" marR="0">
              <a:lnSpc>
                <a:spcPts val="105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sendiri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terletak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pada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rongga-rongga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tulang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yang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berhubungan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dengan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 </a:t>
            </a:r>
            <a:r>
              <a:rPr dirty="0" sz="1000">
                <a:solidFill>
                  <a:srgbClr val="2c2c2c"/>
                </a:solidFill>
                <a:latin typeface="FDVFCW+RobotoMono-Medium"/>
                <a:cs typeface="FDVFCW+RobotoMono-Medium"/>
              </a:rPr>
              <a:t>hidung.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37365" y="807252"/>
            <a:ext cx="1219212" cy="1712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8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4.Polip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Hidung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7365" y="959652"/>
            <a:ext cx="6134112" cy="4760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8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Polip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hidung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adalah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tumor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kecil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yang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terdapat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pada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hidung.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Ini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merupakan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tumor</a:t>
            </a:r>
          </a:p>
          <a:p>
            <a:pPr marL="342900" marR="0">
              <a:lnSpc>
                <a:spcPts val="104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jinak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yang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bisa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menjadi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berbahaya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dan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merupakan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suatu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massa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patologis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yang</a:t>
            </a:r>
          </a:p>
          <a:p>
            <a:pPr marL="342900" marR="0">
              <a:lnSpc>
                <a:spcPts val="104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terdapat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pada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rongga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sinus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hidung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yang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licin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dan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lunak.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37365" y="1569252"/>
            <a:ext cx="2286012" cy="1712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8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5.Hidung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Tersumbat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dan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Pilek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7365" y="1721652"/>
            <a:ext cx="6362712" cy="4760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8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Hidung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tersumbat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atau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pilek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menjadi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salah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satu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penyebab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salesma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itu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sendiri.</a:t>
            </a:r>
          </a:p>
          <a:p>
            <a:pPr marL="342900" marR="0">
              <a:lnSpc>
                <a:spcPts val="104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Penyakit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ini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menimbulkan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lendir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yang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berlebihan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yang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bisa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mengakibatkan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sinus</a:t>
            </a:r>
          </a:p>
          <a:p>
            <a:pPr marL="342900" marR="0">
              <a:lnSpc>
                <a:spcPts val="104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atau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peradangan.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37365" y="2331252"/>
            <a:ext cx="838311" cy="1712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8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6.Anosmia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37365" y="2483652"/>
            <a:ext cx="6286512" cy="6284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8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Anosmia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merupakan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salah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satu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kelainan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pada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hidung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yang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berhubungan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dengan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indera</a:t>
            </a:r>
          </a:p>
          <a:p>
            <a:pPr marL="342900" marR="0">
              <a:lnSpc>
                <a:spcPts val="104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penciuman.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Saat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mengidap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anosmia,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seseorang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tidak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dapat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mencium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bau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sebagian</a:t>
            </a:r>
          </a:p>
          <a:p>
            <a:pPr marL="342900" marR="0">
              <a:lnSpc>
                <a:spcPts val="104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atau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sama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sekali.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Penyakit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ini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biasanya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disebabkan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oleh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kecelakaan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serta</a:t>
            </a:r>
          </a:p>
          <a:p>
            <a:pPr marL="342900" marR="0">
              <a:lnSpc>
                <a:spcPts val="104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gangguan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saluran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hidung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lainnya.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37365" y="3245652"/>
            <a:ext cx="914524" cy="1712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8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7.Dinosmia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537365" y="3398052"/>
            <a:ext cx="6438912" cy="4760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8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Penyakit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dinosmia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adalah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keadaan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dimana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seseorang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merasa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selalu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mencium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bau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yang</a:t>
            </a:r>
          </a:p>
          <a:p>
            <a:pPr marL="342900" marR="0">
              <a:lnSpc>
                <a:spcPts val="104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tidak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sedap.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Ini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terjadi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karena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terdapat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kelainan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dalam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rongga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hidung,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infeksi</a:t>
            </a:r>
          </a:p>
          <a:p>
            <a:pPr marL="342900" marR="0">
              <a:lnSpc>
                <a:spcPts val="104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pada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sinus,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dan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kerusakan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parsial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pada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saraf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 </a:t>
            </a:r>
            <a:r>
              <a:rPr dirty="0" sz="1000" b="1">
                <a:solidFill>
                  <a:srgbClr val="120606"/>
                </a:solidFill>
                <a:latin typeface="JTCGIH+RobotoMono-Bold"/>
                <a:cs typeface="JTCGIH+RobotoMono-Bold"/>
              </a:rPr>
              <a:t>olfaktori.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93749" y="809183"/>
            <a:ext cx="2582478" cy="2331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Penyakit</a:t>
            </a:r>
            <a:r>
              <a:rPr dirty="0" sz="1600" spc="221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 </a:t>
            </a:r>
            <a:r>
              <a:rPr dirty="0" sz="1600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pada</a:t>
            </a:r>
            <a:r>
              <a:rPr dirty="0" sz="1600" spc="222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 </a:t>
            </a:r>
            <a:r>
              <a:rPr dirty="0" sz="1600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indra</a:t>
            </a:r>
            <a:r>
              <a:rPr dirty="0" sz="1600" spc="223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 </a:t>
            </a:r>
            <a:r>
              <a:rPr dirty="0" sz="1600">
                <a:solidFill>
                  <a:srgbClr val="b44141"/>
                </a:solidFill>
                <a:latin typeface="VBOJEG+ConcertOne-Regular,Bold"/>
                <a:cs typeface="VBOJEG+ConcertOne-Regular,Bold"/>
              </a:rPr>
              <a:t>perasa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02984" y="1515327"/>
            <a:ext cx="1886537" cy="222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1.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Persepsi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rasa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phantom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879465" y="1829758"/>
            <a:ext cx="1179755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3.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Dysgeusia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02984" y="1901407"/>
            <a:ext cx="3609940" cy="771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Gangguan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rasa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yang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paling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umum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adalah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persepsi</a:t>
            </a:r>
          </a:p>
          <a:p>
            <a:pPr marL="0" marR="0">
              <a:lnSpc>
                <a:spcPts val="14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rasa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phantom,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yaitu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persepsi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rasa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yang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seringkali</a:t>
            </a:r>
          </a:p>
          <a:p>
            <a:pPr marL="0" marR="0">
              <a:lnSpc>
                <a:spcPts val="1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bertahan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lama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di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lidah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meskipun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Anda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tidak</a:t>
            </a:r>
          </a:p>
          <a:p>
            <a:pPr marL="0" marR="0">
              <a:lnSpc>
                <a:spcPts val="144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sedang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makan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apapun.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879465" y="2043118"/>
            <a:ext cx="3718358" cy="15168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Dysgeusia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adalah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suatu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kondisi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di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mana</a:t>
            </a:r>
          </a:p>
          <a:p>
            <a:pPr marL="0" marR="0">
              <a:lnSpc>
                <a:spcPts val="1564"/>
              </a:lnSpc>
              <a:spcBef>
                <a:spcPts val="65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lidah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merasakan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rasa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busuk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asin,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sensasi</a:t>
            </a:r>
          </a:p>
          <a:p>
            <a:pPr marL="0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rasa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tengik,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atau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logam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yang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bertahan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dalam</a:t>
            </a:r>
          </a:p>
          <a:p>
            <a:pPr marL="0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mulut.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Dysgeusia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kadang-kadang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disertai</a:t>
            </a:r>
          </a:p>
          <a:p>
            <a:pPr marL="0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dengan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sindrom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mulut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terbakar,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suatu</a:t>
            </a:r>
          </a:p>
          <a:p>
            <a:pPr marL="0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kondisi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di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mana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seseorang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mengalami</a:t>
            </a:r>
          </a:p>
          <a:p>
            <a:pPr marL="0" marR="0">
              <a:lnSpc>
                <a:spcPts val="1564"/>
              </a:lnSpc>
              <a:spcBef>
                <a:spcPts val="65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sensasi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terbakar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yang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menyakitkan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di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OSPHIT+ArialMT"/>
                <a:cs typeface="OSPHIT+ArialMT"/>
              </a:rPr>
              <a:t>mulut.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02984" y="2836127"/>
            <a:ext cx="1124516" cy="222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2.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Hypogeusia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02984" y="3222207"/>
            <a:ext cx="3667724" cy="13201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Anda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juga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dapat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mengalami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penurunan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kemampuan</a:t>
            </a:r>
          </a:p>
          <a:p>
            <a:pPr marL="0" marR="0">
              <a:lnSpc>
                <a:spcPts val="14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untuk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mengidentifikasi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rasa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manis,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asam,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pahit,</a:t>
            </a:r>
          </a:p>
          <a:p>
            <a:pPr marL="0" marR="0">
              <a:lnSpc>
                <a:spcPts val="14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asin,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dan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umami,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suatu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kondisi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yang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disebut</a:t>
            </a:r>
          </a:p>
          <a:p>
            <a:pPr marL="0" marR="0">
              <a:lnSpc>
                <a:spcPts val="143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hypogeusia.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Beberapa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orang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mungkin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tidak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dapat</a:t>
            </a:r>
          </a:p>
          <a:p>
            <a:pPr marL="0" marR="0">
              <a:lnSpc>
                <a:spcPts val="14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mendeteksi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setiap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selera,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yang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disebut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ageusia</a:t>
            </a:r>
          </a:p>
          <a:p>
            <a:pPr marL="0" marR="0">
              <a:lnSpc>
                <a:spcPts val="143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yang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dipicu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oleh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gangguan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saluran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khusus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antara</a:t>
            </a:r>
          </a:p>
          <a:p>
            <a:pPr marL="0" marR="0">
              <a:lnSpc>
                <a:spcPts val="14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indra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perasa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dan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 </a:t>
            </a:r>
            <a:r>
              <a:rPr dirty="0" sz="1200">
                <a:solidFill>
                  <a:srgbClr val="2c2c2c"/>
                </a:solidFill>
                <a:latin typeface="SOVVFF+ComicSansMS"/>
                <a:cs typeface="SOVVFF+ComicSansMS"/>
              </a:rPr>
              <a:t>penciuman.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36093" y="2240232"/>
            <a:ext cx="3220739" cy="20646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277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0">
                <a:solidFill>
                  <a:srgbClr val="b44141"/>
                </a:solidFill>
                <a:latin typeface="QQFFKM+OCRAExtended,Bold"/>
                <a:cs typeface="QQFFKM+OCRAExtended,Bold"/>
              </a:rPr>
              <a:t>Thank</a:t>
            </a:r>
          </a:p>
          <a:p>
            <a:pPr marL="614362" marR="0">
              <a:lnSpc>
                <a:spcPts val="7680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0">
                <a:solidFill>
                  <a:srgbClr val="b44141"/>
                </a:solidFill>
                <a:latin typeface="QQFFKM+OCRAExtended,Bold"/>
                <a:cs typeface="QQFFKM+OCRAExtended,Bold"/>
              </a:rPr>
              <a:t>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2022-01-21T21:29:58-06:00</dcterms:modified>
</cp:coreProperties>
</file>