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18288000" cy="10287000"/>
  <p:embeddedFontLst>
    <p:embeddedFont>
      <p:font typeface="HMKHLP+ABCGCN+OFIEQS+LilitaOne"/>
      <p:regular r:id="rId13"/>
    </p:embeddedFont>
    <p:embeddedFont>
      <p:font typeface="TMOWOO+LUWKFE+QOLCUP+Arimo-Regular"/>
      <p:regular r:id="rId14"/>
    </p:embeddedFont>
    <p:embeddedFont>
      <p:font typeface="GRAIVL+ADBJMK+BBMOND+Poppins,Bold"/>
      <p:regular r:id="rId15"/>
    </p:embeddedFont>
    <p:embeddedFont>
      <p:font typeface="JNFBDB+OFMSFW+DQRIER+Poppins-Light"/>
      <p:regular r:id="rId16"/>
    </p:embeddedFont>
    <p:embeddedFont>
      <p:font typeface="DIMIOV+RKGHKE+SJFRUH+OpenSans-Light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font" Target="fonts/font1.fntdata" /><Relationship Id="rId14" Type="http://schemas.openxmlformats.org/officeDocument/2006/relationships/font" Target="fonts/font2.fntdata" /><Relationship Id="rId15" Type="http://schemas.openxmlformats.org/officeDocument/2006/relationships/font" Target="fonts/font3.fntdata" /><Relationship Id="rId16" Type="http://schemas.openxmlformats.org/officeDocument/2006/relationships/font" Target="fonts/font4.fntdata" /><Relationship Id="rId17" Type="http://schemas.openxmlformats.org/officeDocument/2006/relationships/font" Target="fonts/font5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242016" y="3559864"/>
            <a:ext cx="8084056" cy="3592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13559" marR="0">
              <a:lnSpc>
                <a:spcPts val="9408"/>
              </a:lnSpc>
              <a:spcBef>
                <a:spcPts val="0"/>
              </a:spcBef>
              <a:spcAft>
                <a:spcPts val="0"/>
              </a:spcAft>
            </a:pPr>
            <a:r>
              <a:rPr dirty="0" sz="84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Pengkajian</a:t>
            </a:r>
          </a:p>
          <a:p>
            <a:pPr marL="663433" marR="0">
              <a:lnSpc>
                <a:spcPts val="9325"/>
              </a:lnSpc>
              <a:spcBef>
                <a:spcPts val="0"/>
              </a:spcBef>
              <a:spcAft>
                <a:spcPts val="0"/>
              </a:spcAft>
            </a:pPr>
            <a:r>
              <a:rPr dirty="0" sz="84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Penyakit</a:t>
            </a:r>
            <a:r>
              <a:rPr dirty="0" sz="84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 </a:t>
            </a:r>
            <a:r>
              <a:rPr dirty="0" sz="84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pada</a:t>
            </a:r>
          </a:p>
          <a:p>
            <a:pPr marL="0" marR="0">
              <a:lnSpc>
                <a:spcPts val="9250"/>
              </a:lnSpc>
              <a:spcBef>
                <a:spcPts val="0"/>
              </a:spcBef>
              <a:spcAft>
                <a:spcPts val="0"/>
              </a:spcAft>
            </a:pPr>
            <a:r>
              <a:rPr dirty="0" sz="84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Mata</a:t>
            </a:r>
            <a:r>
              <a:rPr dirty="0" sz="84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 </a:t>
            </a:r>
            <a:r>
              <a:rPr dirty="0" sz="84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dan</a:t>
            </a:r>
            <a:r>
              <a:rPr dirty="0" sz="84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 </a:t>
            </a:r>
            <a:r>
              <a:rPr dirty="0" sz="84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Telinga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72938" y="8039588"/>
            <a:ext cx="5781090" cy="5044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72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>
                <a:solidFill>
                  <a:srgbClr val="663e2c"/>
                </a:solidFill>
                <a:latin typeface="TMOWOO+LUWKFE+QOLCUP+Arimo-Regular"/>
                <a:cs typeface="TMOWOO+LUWKFE+QOLCUP+Arimo-Regular"/>
              </a:rPr>
              <a:t>Aisyah</a:t>
            </a:r>
            <a:r>
              <a:rPr dirty="0" sz="3300">
                <a:solidFill>
                  <a:srgbClr val="663e2c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300">
                <a:solidFill>
                  <a:srgbClr val="663e2c"/>
                </a:solidFill>
                <a:latin typeface="TMOWOO+LUWKFE+QOLCUP+Arimo-Regular"/>
                <a:cs typeface="TMOWOO+LUWKFE+QOLCUP+Arimo-Regular"/>
              </a:rPr>
              <a:t>Mutiara</a:t>
            </a:r>
            <a:r>
              <a:rPr dirty="0" sz="3300" spc="20">
                <a:solidFill>
                  <a:srgbClr val="663e2c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300">
                <a:solidFill>
                  <a:srgbClr val="663e2c"/>
                </a:solidFill>
                <a:latin typeface="TMOWOO+LUWKFE+QOLCUP+Arimo-Regular"/>
                <a:cs typeface="TMOWOO+LUWKFE+QOLCUP+Arimo-Regular"/>
              </a:rPr>
              <a:t>A/2110101026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92668" y="794985"/>
            <a:ext cx="7415383" cy="21717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6150">
                <a:solidFill>
                  <a:srgbClr val="39484f"/>
                </a:solidFill>
                <a:latin typeface="GRAIVL+ADBJMK+BBMOND+Poppins,Bold"/>
                <a:cs typeface="GRAIVL+ADBJMK+BBMOND+Poppins,Bold"/>
              </a:rPr>
              <a:t>PengertianꢀIndraꢀ</a:t>
            </a:r>
          </a:p>
          <a:p>
            <a:pPr marL="968374" marR="0">
              <a:lnSpc>
                <a:spcPts val="8245"/>
              </a:lnSpc>
              <a:spcBef>
                <a:spcPts val="0"/>
              </a:spcBef>
              <a:spcAft>
                <a:spcPts val="0"/>
              </a:spcAft>
            </a:pPr>
            <a:r>
              <a:rPr dirty="0" sz="6150">
                <a:solidFill>
                  <a:srgbClr val="39484f"/>
                </a:solidFill>
                <a:latin typeface="GRAIVL+ADBJMK+BBMOND+Poppins,Bold"/>
                <a:cs typeface="GRAIVL+ADBJMK+BBMOND+Poppins,Bold"/>
              </a:rPr>
              <a:t>Penglihatan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49209" y="2928544"/>
            <a:ext cx="9754044" cy="570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875" marR="0">
              <a:lnSpc>
                <a:spcPts val="4840"/>
              </a:lnSpc>
              <a:spcBef>
                <a:spcPts val="0"/>
              </a:spcBef>
              <a:spcAft>
                <a:spcPts val="0"/>
              </a:spcAft>
            </a:pPr>
            <a:r>
              <a:rPr dirty="0" sz="35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Inderaꢀpenglihatanꢀpadaꢀmanusiaꢀadalahꢀ</a:t>
            </a:r>
          </a:p>
          <a:p>
            <a:pPr marL="554034" marR="0">
              <a:lnSpc>
                <a:spcPts val="4840"/>
              </a:lnSpc>
              <a:spcBef>
                <a:spcPts val="449"/>
              </a:spcBef>
              <a:spcAft>
                <a:spcPts val="0"/>
              </a:spcAft>
            </a:pPr>
            <a:r>
              <a:rPr dirty="0" sz="35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mata.ꢀInderaꢀpenglihatanꢀdisebutꢀjugaꢀ</a:t>
            </a:r>
          </a:p>
          <a:p>
            <a:pPr marL="460359" marR="0">
              <a:lnSpc>
                <a:spcPts val="4840"/>
              </a:lnSpc>
              <a:spcBef>
                <a:spcPts val="99"/>
              </a:spcBef>
              <a:spcAft>
                <a:spcPts val="0"/>
              </a:spcAft>
            </a:pPr>
            <a:r>
              <a:rPr dirty="0" sz="35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fotoreseptor,ꢀkarenaꢀmataꢀsangatꢀpekaꢀ</a:t>
            </a:r>
          </a:p>
          <a:p>
            <a:pPr marL="536525" marR="0">
              <a:lnSpc>
                <a:spcPts val="484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35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terhadapꢀrangsanganꢀcahaya.ꢀDilansirꢀ</a:t>
            </a:r>
          </a:p>
          <a:p>
            <a:pPr marL="499311" marR="0">
              <a:lnSpc>
                <a:spcPts val="4840"/>
              </a:lnSpc>
              <a:spcBef>
                <a:spcPts val="99"/>
              </a:spcBef>
              <a:spcAft>
                <a:spcPts val="0"/>
              </a:spcAft>
            </a:pPr>
            <a:r>
              <a:rPr dirty="0" sz="35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EncyclopaediaꢀBritannicaꢀ(2015),ꢀmataꢀ</a:t>
            </a:r>
          </a:p>
          <a:p>
            <a:pPr marL="587356" marR="0">
              <a:lnSpc>
                <a:spcPts val="4840"/>
              </a:lnSpc>
              <a:spcBef>
                <a:spcPts val="99"/>
              </a:spcBef>
              <a:spcAft>
                <a:spcPts val="0"/>
              </a:spcAft>
            </a:pPr>
            <a:r>
              <a:rPr dirty="0" sz="35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merupakanꢀorganꢀinderaꢀkhususꢀyangꢀ</a:t>
            </a:r>
          </a:p>
          <a:p>
            <a:pPr marL="984208" marR="0">
              <a:lnSpc>
                <a:spcPts val="484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35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mampuꢀmenerimaꢀgambarꢀvisual.ꢀ</a:t>
            </a:r>
          </a:p>
          <a:p>
            <a:pPr marL="0" marR="0">
              <a:lnSpc>
                <a:spcPts val="4840"/>
              </a:lnSpc>
              <a:spcBef>
                <a:spcPts val="99"/>
              </a:spcBef>
              <a:spcAft>
                <a:spcPts val="0"/>
              </a:spcAft>
            </a:pPr>
            <a:r>
              <a:rPr dirty="0" sz="35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Selanjutnyaꢀgambarꢀvisualꢀtersebutꢀdibawaꢀ</a:t>
            </a:r>
          </a:p>
          <a:p>
            <a:pPr marL="3925089" marR="0">
              <a:lnSpc>
                <a:spcPts val="484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35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keꢀotak.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010912" y="1355045"/>
            <a:ext cx="7242657" cy="1310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15"/>
              </a:lnSpc>
              <a:spcBef>
                <a:spcPts val="0"/>
              </a:spcBef>
              <a:spcAft>
                <a:spcPts val="0"/>
              </a:spcAft>
            </a:pPr>
            <a:r>
              <a:rPr dirty="0" sz="7200">
                <a:solidFill>
                  <a:srgbClr val="39484f"/>
                </a:solidFill>
                <a:latin typeface="GRAIVL+ADBJMK+BBMOND+Poppins,Bold"/>
                <a:cs typeface="GRAIVL+ADBJMK+BBMOND+Poppins,Bold"/>
              </a:rPr>
              <a:t>PenyakitꢀMata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46548" y="3047126"/>
            <a:ext cx="9740087" cy="48788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966" marR="0">
              <a:lnSpc>
                <a:spcPts val="4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Penyakitꢀmataꢀadalahꢀgangguanꢀkesehatanꢀ</a:t>
            </a:r>
          </a:p>
          <a:p>
            <a:pPr marL="46763" marR="0">
              <a:lnSpc>
                <a:spcPts val="4702"/>
              </a:lnSpc>
              <a:spcBef>
                <a:spcPts val="299"/>
              </a:spcBef>
              <a:spcAft>
                <a:spcPts val="0"/>
              </a:spcAft>
            </a:pPr>
            <a:r>
              <a:rPr dirty="0" sz="34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yangꢀcukupꢀseringꢀterjadiꢀpadaꢀmasyarakat.ꢀ</a:t>
            </a:r>
          </a:p>
          <a:p>
            <a:pPr marL="68236" marR="0">
              <a:lnSpc>
                <a:spcPts val="4701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Keluhannyaꢀbisaꢀberupaꢀmataꢀmerah,ꢀgatal,ꢀ</a:t>
            </a:r>
          </a:p>
          <a:p>
            <a:pPr marL="815113" marR="0">
              <a:lnSpc>
                <a:spcPts val="4702"/>
              </a:lnSpc>
              <a:spcBef>
                <a:spcPts val="99"/>
              </a:spcBef>
              <a:spcAft>
                <a:spcPts val="0"/>
              </a:spcAft>
            </a:pPr>
            <a:r>
              <a:rPr dirty="0" sz="34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perih,ꢀgangguanꢀpenglihatan,ꢀhinggaꢀ</a:t>
            </a:r>
          </a:p>
          <a:p>
            <a:pPr marL="0" marR="0">
              <a:lnSpc>
                <a:spcPts val="4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kebutaan.ꢀDariꢀsekianꢀbanyakꢀpenyakitꢀmata,ꢀ</a:t>
            </a:r>
          </a:p>
          <a:p>
            <a:pPr marL="233374" marR="0">
              <a:lnSpc>
                <a:spcPts val="4702"/>
              </a:lnSpc>
              <a:spcBef>
                <a:spcPts val="99"/>
              </a:spcBef>
              <a:spcAft>
                <a:spcPts val="0"/>
              </a:spcAft>
            </a:pPr>
            <a:r>
              <a:rPr dirty="0" sz="34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adaꢀbeberapaꢀpenyakitꢀmataꢀyangꢀumumꢀ</a:t>
            </a:r>
          </a:p>
          <a:p>
            <a:pPr marL="596038" marR="0">
              <a:lnSpc>
                <a:spcPts val="4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terjadiꢀdiꢀIndonesia.ꢀPenyakitꢀmataꢀbisaꢀ</a:t>
            </a:r>
          </a:p>
          <a:p>
            <a:pPr marL="627788" marR="0">
              <a:lnSpc>
                <a:spcPts val="4702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menyerangꢀsiapaꢀsajaꢀdanꢀkapanꢀsaja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695893" y="1599173"/>
            <a:ext cx="11206353" cy="1318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8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Macam</a:t>
            </a: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 </a:t>
            </a: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Penyakit</a:t>
            </a: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 </a:t>
            </a: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Mata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46354" y="7360709"/>
            <a:ext cx="1611200" cy="5736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16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Katarak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60506" y="7360709"/>
            <a:ext cx="2725278" cy="5736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16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Konjungtivitis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848279" y="7360709"/>
            <a:ext cx="2011585" cy="5736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16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Pterigium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92668" y="794985"/>
            <a:ext cx="7415383" cy="21794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6150">
                <a:solidFill>
                  <a:srgbClr val="39484f"/>
                </a:solidFill>
                <a:latin typeface="GRAIVL+ADBJMK+BBMOND+Poppins,Bold"/>
                <a:cs typeface="GRAIVL+ADBJMK+BBMOND+Poppins,Bold"/>
              </a:rPr>
              <a:t>PengertianꢀIndraꢀ</a:t>
            </a:r>
          </a:p>
          <a:p>
            <a:pPr marL="696117" marR="0">
              <a:lnSpc>
                <a:spcPts val="8306"/>
              </a:lnSpc>
              <a:spcBef>
                <a:spcPts val="0"/>
              </a:spcBef>
              <a:spcAft>
                <a:spcPts val="0"/>
              </a:spcAft>
            </a:pPr>
            <a:r>
              <a:rPr dirty="0" sz="6150">
                <a:solidFill>
                  <a:srgbClr val="39484f"/>
                </a:solidFill>
                <a:latin typeface="GRAIVL+ADBJMK+BBMOND+Poppins,Bold"/>
                <a:cs typeface="GRAIVL+ADBJMK+BBMOND+Poppins,Bold"/>
              </a:rPr>
              <a:t>Pendengaran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85491" y="3485506"/>
            <a:ext cx="9050179" cy="40660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8135" marR="0">
              <a:lnSpc>
                <a:spcPts val="5186"/>
              </a:lnSpc>
              <a:spcBef>
                <a:spcPts val="0"/>
              </a:spcBef>
              <a:spcAft>
                <a:spcPts val="0"/>
              </a:spcAft>
            </a:pPr>
            <a:r>
              <a:rPr dirty="0" sz="375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Pendengaranꢀadalahꢀkemampuanꢀ</a:t>
            </a:r>
          </a:p>
          <a:p>
            <a:pPr marL="809724" marR="0">
              <a:lnSpc>
                <a:spcPts val="5186"/>
              </a:lnSpc>
              <a:spcBef>
                <a:spcPts val="299"/>
              </a:spcBef>
              <a:spcAft>
                <a:spcPts val="0"/>
              </a:spcAft>
            </a:pPr>
            <a:r>
              <a:rPr dirty="0" sz="375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untukꢀmengenaliꢀsuara.ꢀDalamꢀ</a:t>
            </a:r>
          </a:p>
          <a:p>
            <a:pPr marL="506412" marR="0">
              <a:lnSpc>
                <a:spcPts val="5186"/>
              </a:lnSpc>
              <a:spcBef>
                <a:spcPts val="99"/>
              </a:spcBef>
              <a:spcAft>
                <a:spcPts val="0"/>
              </a:spcAft>
            </a:pPr>
            <a:r>
              <a:rPr dirty="0" sz="375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manusiaꢀdanꢀbinatangꢀbertulangꢀ</a:t>
            </a:r>
          </a:p>
          <a:p>
            <a:pPr marL="178646" marR="0">
              <a:lnSpc>
                <a:spcPts val="5186"/>
              </a:lnSpc>
              <a:spcBef>
                <a:spcPts val="0"/>
              </a:spcBef>
              <a:spcAft>
                <a:spcPts val="0"/>
              </a:spcAft>
            </a:pPr>
            <a:r>
              <a:rPr dirty="0" sz="375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belakang,ꢀhalꢀiniꢀdilakukanꢀterutamaꢀ</a:t>
            </a:r>
          </a:p>
          <a:p>
            <a:pPr marL="0" marR="0">
              <a:lnSpc>
                <a:spcPts val="5186"/>
              </a:lnSpc>
              <a:spcBef>
                <a:spcPts val="99"/>
              </a:spcBef>
              <a:spcAft>
                <a:spcPts val="0"/>
              </a:spcAft>
            </a:pPr>
            <a:r>
              <a:rPr dirty="0" sz="375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olehꢀsistemꢀpendengaranꢀyangꢀterdiriꢀ</a:t>
            </a:r>
          </a:p>
          <a:p>
            <a:pPr marL="412795" marR="0">
              <a:lnSpc>
                <a:spcPts val="5186"/>
              </a:lnSpc>
              <a:spcBef>
                <a:spcPts val="99"/>
              </a:spcBef>
              <a:spcAft>
                <a:spcPts val="0"/>
              </a:spcAft>
            </a:pPr>
            <a:r>
              <a:rPr dirty="0" sz="3750">
                <a:solidFill>
                  <a:srgbClr val="39484f"/>
                </a:solidFill>
                <a:latin typeface="JNFBDB+OFMSFW+DQRIER+Poppins-Light"/>
                <a:cs typeface="JNFBDB+OFMSFW+DQRIER+Poppins-Light"/>
              </a:rPr>
              <a:t>dariꢀtelinga,ꢀsaraf-saraf,ꢀdanꢀotak.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990466" y="1355045"/>
            <a:ext cx="7281062" cy="1310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15"/>
              </a:lnSpc>
              <a:spcBef>
                <a:spcPts val="0"/>
              </a:spcBef>
              <a:spcAft>
                <a:spcPts val="0"/>
              </a:spcAft>
            </a:pPr>
            <a:r>
              <a:rPr dirty="0" sz="7200">
                <a:solidFill>
                  <a:srgbClr val="39484f"/>
                </a:solidFill>
                <a:latin typeface="GRAIVL+ADBJMK+BBMOND+Poppins,Bold"/>
                <a:cs typeface="GRAIVL+ADBJMK+BBMOND+Poppins,Bold"/>
              </a:rPr>
              <a:t>InfeksiꢀTelinga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59935" y="4278629"/>
            <a:ext cx="10094295" cy="26335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1125" marR="0">
              <a:lnSpc>
                <a:spcPts val="4284"/>
              </a:lnSpc>
              <a:spcBef>
                <a:spcPts val="0"/>
              </a:spcBef>
              <a:spcAft>
                <a:spcPts val="0"/>
              </a:spcAft>
            </a:pP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Infeksi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telinga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terjadi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ketika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bakteri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atau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virus</a:t>
            </a:r>
          </a:p>
          <a:p>
            <a:pPr marL="177005" marR="0">
              <a:lnSpc>
                <a:spcPts val="4284"/>
              </a:lnSpc>
              <a:spcBef>
                <a:spcPts val="1099"/>
              </a:spcBef>
              <a:spcAft>
                <a:spcPts val="0"/>
              </a:spcAft>
            </a:pP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menginfeksi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bagian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tengah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dari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telinga,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atau</a:t>
            </a:r>
          </a:p>
          <a:p>
            <a:pPr marL="0" marR="0">
              <a:lnSpc>
                <a:spcPts val="4284"/>
              </a:lnSpc>
              <a:spcBef>
                <a:spcPts val="1099"/>
              </a:spcBef>
              <a:spcAft>
                <a:spcPts val="0"/>
              </a:spcAft>
            </a:pP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tepat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sebelum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gendang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telinga.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Infeksi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telinga</a:t>
            </a:r>
          </a:p>
          <a:p>
            <a:pPr marL="1038223" marR="0">
              <a:lnSpc>
                <a:spcPts val="4284"/>
              </a:lnSpc>
              <a:spcBef>
                <a:spcPts val="1049"/>
              </a:spcBef>
              <a:spcAft>
                <a:spcPts val="0"/>
              </a:spcAft>
            </a:pP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terasa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nyeri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karena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peradangan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dan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06869" y="7021829"/>
            <a:ext cx="8410683" cy="582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84"/>
              </a:lnSpc>
              <a:spcBef>
                <a:spcPts val="0"/>
              </a:spcBef>
              <a:spcAft>
                <a:spcPts val="0"/>
              </a:spcAft>
            </a:pP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terkumpulnya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cairan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di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telinga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 </a:t>
            </a:r>
            <a:r>
              <a:rPr dirty="0" sz="3850">
                <a:solidFill>
                  <a:srgbClr val="39484f"/>
                </a:solidFill>
                <a:latin typeface="TMOWOO+LUWKFE+QOLCUP+Arimo-Regular"/>
                <a:cs typeface="TMOWOO+LUWKFE+QOLCUP+Arimo-Regular"/>
              </a:rPr>
              <a:t>tengah.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69250" y="1801783"/>
            <a:ext cx="12129896" cy="1318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8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Macam</a:t>
            </a: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 </a:t>
            </a: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Penyakit</a:t>
            </a: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 </a:t>
            </a:r>
            <a:r>
              <a:rPr dirty="0" sz="9000">
                <a:solidFill>
                  <a:srgbClr val="663e2c"/>
                </a:solidFill>
                <a:latin typeface="HMKHLP+ABCGCN+OFIEQS+LilitaOne"/>
                <a:cs typeface="HMKHLP+ABCGCN+OFIEQS+LilitaOne"/>
              </a:rPr>
              <a:t>Telinga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66368" y="8227856"/>
            <a:ext cx="2957712" cy="5736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16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Otitis</a:t>
            </a: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 </a:t>
            </a: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Eksterna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065651" y="8227856"/>
            <a:ext cx="2470641" cy="5736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16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Otitis</a:t>
            </a: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 </a:t>
            </a: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Media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500719" y="8227856"/>
            <a:ext cx="3516560" cy="5736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16"/>
              </a:lnSpc>
              <a:spcBef>
                <a:spcPts val="0"/>
              </a:spcBef>
              <a:spcAft>
                <a:spcPts val="0"/>
              </a:spcAft>
            </a:pPr>
            <a:r>
              <a:rPr dirty="0" sz="3400">
                <a:solidFill>
                  <a:srgbClr val="663e2c"/>
                </a:solidFill>
                <a:latin typeface="DIMIOV+RKGHKE+SJFRUH+OpenSans-Light"/>
                <a:cs typeface="DIMIOV+RKGHKE+SJFRUH+OpenSans-Light"/>
              </a:rPr>
              <a:t>Timpanosklerosis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2022-01-21T19:41:59-06:00</dcterms:modified>
</cp:coreProperties>
</file>